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3" r:id="rId1"/>
  </p:sldMasterIdLst>
  <p:notesMasterIdLst>
    <p:notesMasterId r:id="rId7"/>
  </p:notesMasterIdLst>
  <p:sldIdLst>
    <p:sldId id="256" r:id="rId2"/>
    <p:sldId id="262" r:id="rId3"/>
    <p:sldId id="261" r:id="rId4"/>
    <p:sldId id="258" r:id="rId5"/>
    <p:sldId id="259" r:id="rId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2" autoAdjust="0"/>
    <p:restoredTop sz="95013" autoAdjust="0"/>
  </p:normalViewPr>
  <p:slideViewPr>
    <p:cSldViewPr snapToGrid="0" snapToObjects="1" showGuides="1">
      <p:cViewPr>
        <p:scale>
          <a:sx n="120" d="100"/>
          <a:sy n="120" d="100"/>
        </p:scale>
        <p:origin x="18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quare photo">
    <p:bg>
      <p:bgPr>
        <a:solidFill>
          <a:srgbClr val="0D0D0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S logo white - EMF" descr="Microsoft logo white text version">
            <a:extLst>
              <a:ext uri="{FF2B5EF4-FFF2-40B4-BE49-F238E27FC236}">
                <a16:creationId xmlns:a16="http://schemas.microsoft.com/office/drawing/2014/main" id="{B75A0920-A5C0-44B4-805C-2A21395BDE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84200" y="585788"/>
            <a:ext cx="1366245" cy="2926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425541"/>
            <a:ext cx="4167887" cy="1107996"/>
          </a:xfrm>
        </p:spPr>
        <p:txBody>
          <a:bodyPr anchor="b" anchorCtr="0">
            <a:spAutoFit/>
          </a:bodyPr>
          <a:lstStyle>
            <a:lvl1pPr>
              <a:defRPr/>
            </a:lvl1pPr>
          </a:lstStyle>
          <a:p>
            <a:r>
              <a:rPr lang="en-US" dirty="0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4164583" cy="307777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20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Speaker name or subtitle</a:t>
            </a:r>
          </a:p>
        </p:txBody>
      </p:sp>
      <p:pic>
        <p:nvPicPr>
          <p:cNvPr id="6" name="Picture 5" descr="Group of people in an office working." title="Microsoft Brand Photo">
            <a:extLst>
              <a:ext uri="{FF2B5EF4-FFF2-40B4-BE49-F238E27FC236}">
                <a16:creationId xmlns:a16="http://schemas.microsoft.com/office/drawing/2014/main" id="{31FDC4B1-0785-4203-90B0-3586BA9865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5779" t="15162" r="28893" b="1845"/>
          <a:stretch/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692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55">
          <p15:clr>
            <a:srgbClr val="FBAE4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31026A-4A74-439D-A8F5-DB82A03E7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2760217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72410"/>
          </a:xfrm>
        </p:spPr>
        <p:txBody>
          <a:bodyPr tIns="64008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94048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quare Ph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4200" y="2025650"/>
            <a:ext cx="4161981" cy="1107996"/>
          </a:xfrm>
        </p:spPr>
        <p:txBody>
          <a:bodyPr wrap="square" rIns="0" anchor="b">
            <a:spAutoFit/>
          </a:bodyPr>
          <a:lstStyle>
            <a:lvl1pPr>
              <a:lnSpc>
                <a:spcPct val="100000"/>
              </a:lnSpc>
              <a:defRPr sz="3600" b="1" spc="-49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  <a:cs typeface="Segoe UI Semilight" panose="020B0402040204020203" pitchFamily="34" charset="0"/>
              </a:defRPr>
            </a:lvl1pPr>
          </a:lstStyle>
          <a:p>
            <a:r>
              <a:rPr lang="en-US" dirty="0"/>
              <a:t>Title format square photo layout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780C89-4FC1-4FE7-AFCA-1C41A1B094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0" y="3535541"/>
            <a:ext cx="4162425" cy="307777"/>
          </a:xfrm>
        </p:spPr>
        <p:txBody>
          <a:bodyPr/>
          <a:lstStyle>
            <a:lvl1pPr marL="0" indent="0">
              <a:buNone/>
              <a:defRPr sz="2000">
                <a:latin typeface="+mn-lt"/>
              </a:defRPr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61988" indent="0">
              <a:buNone/>
              <a:defRPr/>
            </a:lvl4pPr>
            <a:lvl5pPr marL="855663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Picture Placeholder">
            <a:extLst>
              <a:ext uri="{FF2B5EF4-FFF2-40B4-BE49-F238E27FC236}">
                <a16:creationId xmlns:a16="http://schemas.microsoft.com/office/drawing/2014/main" id="{6178F5D2-7CA2-4202-8FD2-95D8F7A2E98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5334000" y="0"/>
            <a:ext cx="6858000" cy="6858000"/>
          </a:xfrm>
          <a:blipFill>
            <a:blip r:embed="rId2"/>
            <a:stretch>
              <a:fillRect/>
            </a:stretch>
          </a:blipFill>
        </p:spPr>
        <p:txBody>
          <a:bodyPr lIns="0" tIns="2011680" rIns="0" anchor="t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b="1">
                <a:solidFill>
                  <a:srgbClr val="FFFFFF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drag &amp; drop your photo here </a:t>
            </a:r>
            <a:br>
              <a:rPr lang="en-US" dirty="0"/>
            </a:br>
            <a:r>
              <a:rPr lang="en-US" dirty="0"/>
              <a:t>or click or tap icon below </a:t>
            </a:r>
            <a:br>
              <a:rPr lang="en-US" dirty="0"/>
            </a:br>
            <a:r>
              <a:rPr lang="en-US" dirty="0"/>
              <a:t>to insert</a:t>
            </a:r>
          </a:p>
        </p:txBody>
      </p:sp>
    </p:spTree>
    <p:extLst>
      <p:ext uri="{BB962C8B-B14F-4D97-AF65-F5344CB8AC3E}">
        <p14:creationId xmlns:p14="http://schemas.microsoft.com/office/powerpoint/2010/main" val="2234490770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2" pos="3359">
          <p15:clr>
            <a:srgbClr val="FBAE40"/>
          </p15:clr>
        </p15:guide>
        <p15:guide id="6" orient="horz" pos="904">
          <p15:clr>
            <a:srgbClr val="5ACBF0"/>
          </p15:clr>
        </p15:guide>
        <p15:guide id="7" orient="horz" pos="1276">
          <p15:clr>
            <a:srgbClr val="5ACBF0"/>
          </p15:clr>
        </p15:guide>
        <p15:guide id="8" orient="horz" pos="2226">
          <p15:clr>
            <a:srgbClr val="5ACBF0"/>
          </p15:clr>
        </p15:guide>
        <p15:guide id="9" pos="2993">
          <p15:clr>
            <a:srgbClr val="C35E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Ph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4025" y="2875002"/>
            <a:ext cx="4161981" cy="1107996"/>
          </a:xfrm>
        </p:spPr>
        <p:txBody>
          <a:bodyPr wrap="square" rIns="0" anchor="ctr" anchorCtr="0">
            <a:spAutoFit/>
          </a:bodyPr>
          <a:lstStyle>
            <a:lvl1pPr>
              <a:lnSpc>
                <a:spcPct val="100000"/>
              </a:lnSpc>
              <a:defRPr sz="3600" b="1" spc="-49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  <a:cs typeface="Segoe UI Semilight" panose="020B0402040204020203" pitchFamily="34" charset="0"/>
              </a:defRPr>
            </a:lvl1pPr>
          </a:lstStyle>
          <a:p>
            <a:r>
              <a:rPr lang="en-US" dirty="0"/>
              <a:t>Square photo layout with Title  </a:t>
            </a:r>
          </a:p>
        </p:txBody>
      </p:sp>
      <p:sp>
        <p:nvSpPr>
          <p:cNvPr id="4" name="Picture Placeholder">
            <a:extLst>
              <a:ext uri="{FF2B5EF4-FFF2-40B4-BE49-F238E27FC236}">
                <a16:creationId xmlns:a16="http://schemas.microsoft.com/office/drawing/2014/main" id="{3956AAB8-C2DF-40F3-A72B-0FA6F47702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5334000" y="0"/>
            <a:ext cx="6858000" cy="6858000"/>
          </a:xfrm>
          <a:blipFill>
            <a:blip r:embed="rId2"/>
            <a:stretch>
              <a:fillRect/>
            </a:stretch>
          </a:blipFill>
        </p:spPr>
        <p:txBody>
          <a:bodyPr lIns="0" tIns="2011680" rIns="0" anchor="t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b="1">
                <a:solidFill>
                  <a:srgbClr val="FFFFFF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drag &amp; drop your photo here </a:t>
            </a:r>
            <a:br>
              <a:rPr lang="en-US" dirty="0"/>
            </a:br>
            <a:r>
              <a:rPr lang="en-US" dirty="0"/>
              <a:t>or click or tap icon below </a:t>
            </a:r>
            <a:br>
              <a:rPr lang="en-US" dirty="0"/>
            </a:br>
            <a:r>
              <a:rPr lang="en-US" dirty="0"/>
              <a:t>to insert</a:t>
            </a:r>
          </a:p>
        </p:txBody>
      </p:sp>
    </p:spTree>
    <p:extLst>
      <p:ext uri="{BB962C8B-B14F-4D97-AF65-F5344CB8AC3E}">
        <p14:creationId xmlns:p14="http://schemas.microsoft.com/office/powerpoint/2010/main" val="145223087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2" pos="3359">
          <p15:clr>
            <a:srgbClr val="FBAE40"/>
          </p15:clr>
        </p15:guide>
        <p15:guide id="5" orient="horz" pos="21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Photo bod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4200" y="2981637"/>
            <a:ext cx="4160520" cy="861774"/>
          </a:xfrm>
        </p:spPr>
        <p:txBody>
          <a:bodyPr wrap="square" anchor="t">
            <a:spAutoFit/>
          </a:bodyPr>
          <a:lstStyle>
            <a:lvl1pPr>
              <a:lnSpc>
                <a:spcPct val="100000"/>
              </a:lnSpc>
              <a:defRPr sz="2800" b="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</a:lstStyle>
          <a:p>
            <a:r>
              <a:rPr lang="en-US" dirty="0"/>
              <a:t>Square photo layout with body text</a:t>
            </a:r>
          </a:p>
        </p:txBody>
      </p:sp>
      <p:sp>
        <p:nvSpPr>
          <p:cNvPr id="4" name="Picture Placeholder">
            <a:extLst>
              <a:ext uri="{FF2B5EF4-FFF2-40B4-BE49-F238E27FC236}">
                <a16:creationId xmlns:a16="http://schemas.microsoft.com/office/drawing/2014/main" id="{18102CFD-D7DD-461F-B675-FAE01404E55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5334000" y="0"/>
            <a:ext cx="6858000" cy="6858000"/>
          </a:xfrm>
          <a:blipFill>
            <a:blip r:embed="rId2"/>
            <a:stretch>
              <a:fillRect/>
            </a:stretch>
          </a:blipFill>
        </p:spPr>
        <p:txBody>
          <a:bodyPr lIns="0" tIns="2011680" rIns="0" anchor="t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b="1">
                <a:solidFill>
                  <a:srgbClr val="FFFFFF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drag &amp; drop your photo here </a:t>
            </a:r>
            <a:br>
              <a:rPr lang="en-US" dirty="0"/>
            </a:br>
            <a:r>
              <a:rPr lang="en-US" dirty="0"/>
              <a:t>or click or tap icon below </a:t>
            </a:r>
            <a:br>
              <a:rPr lang="en-US" dirty="0"/>
            </a:br>
            <a:r>
              <a:rPr lang="en-US" dirty="0"/>
              <a:t>to insert</a:t>
            </a:r>
          </a:p>
        </p:txBody>
      </p:sp>
    </p:spTree>
    <p:extLst>
      <p:ext uri="{BB962C8B-B14F-4D97-AF65-F5344CB8AC3E}">
        <p14:creationId xmlns:p14="http://schemas.microsoft.com/office/powerpoint/2010/main" val="1344501304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2" pos="3360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3223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5216" y="3977319"/>
            <a:ext cx="9144000" cy="307777"/>
          </a:xfrm>
          <a:noFill/>
        </p:spPr>
        <p:txBody>
          <a:bodyPr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681766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5">
          <p15:clr>
            <a:srgbClr val="5ACBF0"/>
          </p15:clr>
        </p15:guide>
        <p15:guide id="3" orient="horz" pos="1910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3223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5216" y="3977319"/>
            <a:ext cx="9144000" cy="307777"/>
          </a:xfrm>
          <a:noFill/>
        </p:spPr>
        <p:txBody>
          <a:bodyPr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789507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5">
          <p15:clr>
            <a:srgbClr val="5ACBF0"/>
          </p15:clr>
        </p15:guide>
        <p15:guide id="3" orient="horz" pos="1910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5808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1623983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1">
          <p15:clr>
            <a:srgbClr val="5ACBF0"/>
          </p15:clr>
        </p15:guide>
        <p15:guide id="3" orient="horz" pos="1914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5808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1230843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1">
          <p15:clr>
            <a:srgbClr val="5ACBF0"/>
          </p15:clr>
        </p15:guide>
        <p15:guide id="3" orient="horz" pos="1914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5808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087951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1911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quare photo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DC08157-A48C-4ACA-A5BB-EE2A866E10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425541"/>
            <a:ext cx="4167887" cy="1107996"/>
          </a:xfrm>
        </p:spPr>
        <p:txBody>
          <a:bodyPr anchor="b" anchorCtr="0">
            <a:spAutoFit/>
          </a:bodyPr>
          <a:lstStyle>
            <a:lvl1pPr>
              <a:defRPr/>
            </a:lvl1pPr>
          </a:lstStyle>
          <a:p>
            <a:r>
              <a:rPr lang="en-US" dirty="0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4164583" cy="307777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20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Speaker name or subtitle</a:t>
            </a:r>
          </a:p>
        </p:txBody>
      </p:sp>
      <p:pic>
        <p:nvPicPr>
          <p:cNvPr id="6" name="Picture 5" descr="Group of people in an office working." title="Microsoft Brand Photo">
            <a:extLst>
              <a:ext uri="{FF2B5EF4-FFF2-40B4-BE49-F238E27FC236}">
                <a16:creationId xmlns:a16="http://schemas.microsoft.com/office/drawing/2014/main" id="{D112DACC-3558-4EAF-B807-7C520DCF91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5779" t="15162" r="28893" b="1845"/>
          <a:stretch/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4353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FBAE4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5808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261928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5">
          <p15:clr>
            <a:srgbClr val="5ACBF0"/>
          </p15:clr>
        </p15:guide>
        <p15:guide id="3" orient="horz" pos="1910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6522278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1272">
          <p15:clr>
            <a:srgbClr val="5ACBF0"/>
          </p15:clr>
        </p15:guide>
        <p15:guide id="2" orient="horz" pos="904">
          <p15:clr>
            <a:srgbClr val="5ACBF0"/>
          </p15:clr>
        </p15:guide>
        <p15:guide id="3" orient="horz" pos="288">
          <p15:clr>
            <a:srgbClr val="5ACBF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5227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904">
          <p15:clr>
            <a:srgbClr val="5ACBF0"/>
          </p15:clr>
        </p15:guide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0DF2A6-26A8-4810-95DF-F65F123C66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Software code 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9F61CF-FF79-485A-A6C8-A1952EFD58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263" y="1436688"/>
            <a:ext cx="11018520" cy="1908215"/>
          </a:xfrm>
        </p:spPr>
        <p:txBody>
          <a:bodyPr/>
          <a:lstStyle>
            <a:lvl1pPr marL="0" indent="0">
              <a:buNone/>
              <a:defRPr sz="28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 sz="24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 sz="20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 sz="18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 sz="18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10677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1272">
          <p15:clr>
            <a:srgbClr val="5ACBF0"/>
          </p15:clr>
        </p15:guide>
        <p15:guide id="2" orient="horz" pos="905">
          <p15:clr>
            <a:srgbClr val="5ACBF0"/>
          </p15:clr>
        </p15:guide>
        <p15:guide id="3" orient="horz" pos="288">
          <p15:clr>
            <a:srgbClr val="5ACBF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584200" y="6161316"/>
            <a:ext cx="4482124" cy="1077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5" name="MS logo white - EMF" descr="Microsoft logo white text version">
            <a:extLst>
              <a:ext uri="{FF2B5EF4-FFF2-40B4-BE49-F238E27FC236}">
                <a16:creationId xmlns:a16="http://schemas.microsoft.com/office/drawing/2014/main" id="{70D3778F-A717-44C8-9013-FF206B15DD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84200" y="585788"/>
            <a:ext cx="1366245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70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 b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B6606D-2DF9-48CD-BBE9-B751BF55CD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white">
          <a:xfrm>
            <a:off x="584200" y="1436688"/>
            <a:ext cx="11018838" cy="2215991"/>
          </a:xfrm>
        </p:spPr>
        <p:txBody>
          <a:bodyPr>
            <a:spAutoFit/>
          </a:bodyPr>
          <a:lstStyle>
            <a:lvl1pPr>
              <a:defRPr sz="36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Next slide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269038"/>
            <a:ext cx="12192001" cy="588963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45720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/>
              <a:t>Next:</a:t>
            </a:r>
          </a:p>
        </p:txBody>
      </p:sp>
    </p:spTree>
    <p:extLst>
      <p:ext uri="{BB962C8B-B14F-4D97-AF65-F5344CB8AC3E}">
        <p14:creationId xmlns:p14="http://schemas.microsoft.com/office/powerpoint/2010/main" val="940428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904">
          <p15:clr>
            <a:srgbClr val="5ACBF0"/>
          </p15:clr>
        </p15:guide>
        <p15:guide id="2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D0D0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S logo white - EMF" descr="Microsoft logo white text version">
            <a:extLst>
              <a:ext uri="{FF2B5EF4-FFF2-40B4-BE49-F238E27FC236}">
                <a16:creationId xmlns:a16="http://schemas.microsoft.com/office/drawing/2014/main" id="{0FD32619-3819-428A-8565-629596C914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84200" y="585788"/>
            <a:ext cx="1366245" cy="292608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84200" y="2979778"/>
            <a:ext cx="9144000" cy="553998"/>
          </a:xfrm>
          <a:noFill/>
        </p:spPr>
        <p:txBody>
          <a:bodyPr lIns="0" tIns="0" rIns="0" bIns="0" anchor="b" anchorCtr="0">
            <a:spAutoFit/>
          </a:bodyPr>
          <a:lstStyle>
            <a:lvl1pPr>
              <a:defRPr sz="3600" spc="-5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4200" y="3962400"/>
            <a:ext cx="9144000" cy="307777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20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Speaker name or subtitle text</a:t>
            </a:r>
          </a:p>
        </p:txBody>
      </p:sp>
    </p:spTree>
    <p:extLst>
      <p:ext uri="{BB962C8B-B14F-4D97-AF65-F5344CB8AC3E}">
        <p14:creationId xmlns:p14="http://schemas.microsoft.com/office/powerpoint/2010/main" val="1828324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228">
          <p15:clr>
            <a:srgbClr val="5ACBF0"/>
          </p15:clr>
        </p15:guide>
        <p15:guide id="2" orient="horz" pos="2496">
          <p15:clr>
            <a:srgbClr val="5ACBF0"/>
          </p15:clr>
        </p15:guide>
        <p15:guide id="3" pos="6132">
          <p15:clr>
            <a:srgbClr val="5ACBF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S logo gray - EMF" descr="Microsoft logo, gray text version">
            <a:extLst>
              <a:ext uri="{FF2B5EF4-FFF2-40B4-BE49-F238E27FC236}">
                <a16:creationId xmlns:a16="http://schemas.microsoft.com/office/drawing/2014/main" id="{D3453B0B-33DE-4ED0-A610-D76D0E610F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84200" y="2979778"/>
            <a:ext cx="9144000" cy="553998"/>
          </a:xfrm>
          <a:noFill/>
        </p:spPr>
        <p:txBody>
          <a:bodyPr lIns="0" tIns="0" rIns="0" bIns="0" anchor="b" anchorCtr="0">
            <a:spAutoFit/>
          </a:bodyPr>
          <a:lstStyle>
            <a:lvl1pPr>
              <a:defRPr sz="3600" spc="-5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4200" y="3962400"/>
            <a:ext cx="9144000" cy="307777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20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Speaker name or subtitle text</a:t>
            </a:r>
          </a:p>
        </p:txBody>
      </p:sp>
    </p:spTree>
    <p:extLst>
      <p:ext uri="{BB962C8B-B14F-4D97-AF65-F5344CB8AC3E}">
        <p14:creationId xmlns:p14="http://schemas.microsoft.com/office/powerpoint/2010/main" val="1055174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228">
          <p15:clr>
            <a:srgbClr val="5ACBF0"/>
          </p15:clr>
        </p15:guide>
        <p15:guide id="2" orient="horz" pos="2496">
          <p15:clr>
            <a:srgbClr val="5ACBF0"/>
          </p15:clr>
        </p15:guide>
        <p15:guide id="3" pos="6132">
          <p15:clr>
            <a:srgbClr val="5ACBF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B655BA-10A4-4A57-89DB-CFFBE1CA1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86390" y="1434370"/>
            <a:ext cx="11018520" cy="2308324"/>
          </a:xfr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858157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88">
          <p15:clr>
            <a:srgbClr val="5ACBF0"/>
          </p15:clr>
        </p15:guide>
        <p15:guide id="2" orient="horz" pos="905">
          <p15:clr>
            <a:srgbClr val="5ACBF0"/>
          </p15:clr>
        </p15:guide>
        <p15:guide id="4" orient="horz" pos="1272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CFEFD-88E5-4869-B5C3-1611B0B5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84200" y="1435497"/>
            <a:ext cx="11018520" cy="23083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61246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  <p15:guide id="5" orient="horz" pos="904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76633-3E8D-4CF4-A5D4-D4E9D88A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84200" y="1435100"/>
            <a:ext cx="5212080" cy="1649682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2800" b="0"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255588" indent="0">
              <a:buFont typeface="Wingdings" panose="05000000000000000000" pitchFamily="2" charset="2"/>
              <a:buNone/>
              <a:defRPr sz="2000" b="0"/>
            </a:lvl2pPr>
            <a:lvl3pPr marL="450850" indent="0">
              <a:buFont typeface="Wingdings" panose="05000000000000000000" pitchFamily="2" charset="2"/>
              <a:buNone/>
              <a:tabLst/>
              <a:defRPr sz="1600" b="0"/>
            </a:lvl3pPr>
            <a:lvl4pPr marL="652462" indent="0">
              <a:buFont typeface="Wingdings" panose="05000000000000000000" pitchFamily="2" charset="2"/>
              <a:buNone/>
              <a:defRPr sz="1400" b="0"/>
            </a:lvl4pPr>
            <a:lvl5pPr marL="854075" indent="0">
              <a:buFont typeface="Wingdings" panose="05000000000000000000" pitchFamily="2" charset="2"/>
              <a:buNone/>
              <a:tabLst/>
              <a:defRPr sz="14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E9CDCB4-03E1-4763-B83E-A1334BCDB0C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97171" y="1435100"/>
            <a:ext cx="5212080" cy="1649682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2800" b="0"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255588" indent="0">
              <a:buFont typeface="Wingdings" panose="05000000000000000000" pitchFamily="2" charset="2"/>
              <a:buNone/>
              <a:defRPr sz="2000" b="0"/>
            </a:lvl2pPr>
            <a:lvl3pPr marL="450850" indent="0">
              <a:buFont typeface="Wingdings" panose="05000000000000000000" pitchFamily="2" charset="2"/>
              <a:buNone/>
              <a:tabLst/>
              <a:defRPr sz="1600" b="0"/>
            </a:lvl3pPr>
            <a:lvl4pPr marL="652462" indent="0">
              <a:buFont typeface="Wingdings" panose="05000000000000000000" pitchFamily="2" charset="2"/>
              <a:buNone/>
              <a:defRPr sz="1400" b="0"/>
            </a:lvl4pPr>
            <a:lvl5pPr marL="854075" indent="0">
              <a:buFont typeface="Wingdings" panose="05000000000000000000" pitchFamily="2" charset="2"/>
              <a:buNone/>
              <a:tabLst/>
              <a:defRPr sz="14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30480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88">
          <p15:clr>
            <a:srgbClr val="5ACBF0"/>
          </p15:clr>
        </p15:guide>
        <p15:guide id="2" orient="horz" pos="1272">
          <p15:clr>
            <a:srgbClr val="5ACBF0"/>
          </p15:clr>
        </p15:guide>
        <p15:guide id="3" orient="horz" pos="904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E2550-DA43-453C-A328-33C740E65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84200" y="1437481"/>
            <a:ext cx="5212080" cy="1649682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2800" b="0"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0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1600" b="0"/>
            </a:lvl3pPr>
            <a:lvl4pPr marL="828675" indent="-176213">
              <a:buFont typeface="Wingdings" panose="05000000000000000000" pitchFamily="2" charset="2"/>
              <a:buChar char=""/>
              <a:defRPr sz="14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14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5278796-7B84-4D67-88CD-BF78BB06D2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89914" y="1437481"/>
            <a:ext cx="5212080" cy="1649682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2800" b="0"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0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1600" b="0"/>
            </a:lvl3pPr>
            <a:lvl4pPr marL="828675" indent="-176213">
              <a:buFont typeface="Wingdings" panose="05000000000000000000" pitchFamily="2" charset="2"/>
              <a:buChar char=""/>
              <a:defRPr sz="14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14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9659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88">
          <p15:clr>
            <a:srgbClr val="5ACBF0"/>
          </p15:clr>
        </p15:guide>
        <p15:guide id="2" orient="horz" pos="1276">
          <p15:clr>
            <a:srgbClr val="5ACBF0"/>
          </p15:clr>
        </p15:guide>
        <p15:guide id="3" orient="horz" pos="904">
          <p15:clr>
            <a:srgbClr val="5ACBF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754DF-CB0E-46F9-AA3C-00BC673EB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61539794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3" orient="horz" pos="900">
          <p15:clr>
            <a:srgbClr val="5ACBF0"/>
          </p15:clr>
        </p15:guide>
        <p15:guide id="4" orient="horz" pos="1276">
          <p15:clr>
            <a:srgbClr val="5ACBF0"/>
          </p15:clr>
        </p15:guide>
        <p15:guide id="5" orient="horz" pos="288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9" name="NEW Brand Colors 2018">
            <a:extLst>
              <a:ext uri="{FF2B5EF4-FFF2-40B4-BE49-F238E27FC236}">
                <a16:creationId xmlns:a16="http://schemas.microsoft.com/office/drawing/2014/main" id="{9D5783B5-1069-4509-929A-C02C0B0887F7}"/>
              </a:ext>
            </a:extLst>
          </p:cNvPr>
          <p:cNvPicPr>
            <a:picLocks noChangeAspect="1"/>
          </p:cNvPicPr>
          <p:nvPr userDrawn="1"/>
        </p:nvPicPr>
        <p:blipFill>
          <a:blip r:embed="rId27"/>
          <a:stretch>
            <a:fillRect/>
          </a:stretch>
        </p:blipFill>
        <p:spPr>
          <a:xfrm rot="5400000">
            <a:off x="9288988" y="2942644"/>
            <a:ext cx="6858000" cy="972712"/>
          </a:xfrm>
          <a:prstGeom prst="rect">
            <a:avLst/>
          </a:prstGeom>
        </p:spPr>
      </p:pic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 userDrawn="1"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 userDrawn="1"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 userDrawn="1"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 userDrawn="1"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 userDrawn="1"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 userDrawn="1"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 userDrawn="1"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 userDrawn="1"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 userDrawn="1"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 userDrawn="1"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76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1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6" pos="368">
          <p15:clr>
            <a:srgbClr val="C35EA4"/>
          </p15:clr>
        </p15:guide>
        <p15:guide id="17" pos="7313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85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9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FB8FE388-AD34-4D27-BE2E-9252D5D8458A}"/>
              </a:ext>
            </a:extLst>
          </p:cNvPr>
          <p:cNvGrpSpPr/>
          <p:nvPr/>
        </p:nvGrpSpPr>
        <p:grpSpPr>
          <a:xfrm>
            <a:off x="8277998" y="2532408"/>
            <a:ext cx="3216880" cy="3647138"/>
            <a:chOff x="8011014" y="2512088"/>
            <a:chExt cx="3483864" cy="3647138"/>
          </a:xfrm>
        </p:grpSpPr>
        <p:sp>
          <p:nvSpPr>
            <p:cNvPr id="57" name="Agile SCRUM/Kanban/Aggressive Agile">
              <a:extLst>
                <a:ext uri="{FF2B5EF4-FFF2-40B4-BE49-F238E27FC236}">
                  <a16:creationId xmlns:a16="http://schemas.microsoft.com/office/drawing/2014/main" id="{7418CD85-C2F1-40CE-9BD7-4196ADE44D6A}"/>
                </a:ext>
              </a:extLst>
            </p:cNvPr>
            <p:cNvSpPr txBox="1"/>
            <p:nvPr/>
          </p:nvSpPr>
          <p:spPr>
            <a:xfrm>
              <a:off x="8011014" y="2512088"/>
              <a:ext cx="3483864" cy="1136205"/>
            </a:xfrm>
            <a:prstGeom prst="rect">
              <a:avLst/>
            </a:prstGeom>
            <a:solidFill>
              <a:schemeClr val="bg1">
                <a:lumMod val="85000"/>
                <a:alpha val="80000"/>
              </a:schemeClr>
            </a:solidFill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0" tIns="137160" rIns="182880" bIns="137160" numCol="1" spcCol="0" anchor="ctr">
              <a:noAutofit/>
            </a:bodyPr>
            <a:lstStyle/>
            <a:p>
              <a:r>
                <a:rPr lang="en-IN" dirty="0">
                  <a:solidFill>
                    <a:schemeClr val="tx1"/>
                  </a:solidFill>
                </a:rPr>
                <a:t>Increased Velocity</a:t>
              </a:r>
            </a:p>
          </p:txBody>
        </p:sp>
        <p:sp>
          <p:nvSpPr>
            <p:cNvPr id="58" name="Microservices">
              <a:extLst>
                <a:ext uri="{FF2B5EF4-FFF2-40B4-BE49-F238E27FC236}">
                  <a16:creationId xmlns:a16="http://schemas.microsoft.com/office/drawing/2014/main" id="{00A0549B-EF76-49BC-A13B-293A4817210C}"/>
                </a:ext>
              </a:extLst>
            </p:cNvPr>
            <p:cNvSpPr txBox="1"/>
            <p:nvPr/>
          </p:nvSpPr>
          <p:spPr>
            <a:xfrm>
              <a:off x="8011014" y="3762747"/>
              <a:ext cx="3483864" cy="1141012"/>
            </a:xfrm>
            <a:prstGeom prst="rect">
              <a:avLst/>
            </a:prstGeom>
            <a:solidFill>
              <a:schemeClr val="bg1">
                <a:lumMod val="85000"/>
                <a:alpha val="80000"/>
              </a:schemeClr>
            </a:solidFill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0" tIns="137160" rIns="182880" bIns="137160" numCol="1" spcCol="0" anchor="ctr">
              <a:noAutofit/>
            </a:bodyPr>
            <a:lstStyle/>
            <a:p>
              <a:r>
                <a:rPr lang="en-IN" dirty="0">
                  <a:solidFill>
                    <a:schemeClr val="tx1"/>
                  </a:solidFill>
                </a:rPr>
                <a:t>Enhanced Quality</a:t>
              </a:r>
            </a:p>
          </p:txBody>
        </p:sp>
        <p:sp>
          <p:nvSpPr>
            <p:cNvPr id="62" name="Microservices">
              <a:extLst>
                <a:ext uri="{FF2B5EF4-FFF2-40B4-BE49-F238E27FC236}">
                  <a16:creationId xmlns:a16="http://schemas.microsoft.com/office/drawing/2014/main" id="{2A88A937-B627-4C0A-9B8D-00AC8B3D15F5}"/>
                </a:ext>
              </a:extLst>
            </p:cNvPr>
            <p:cNvSpPr txBox="1"/>
            <p:nvPr/>
          </p:nvSpPr>
          <p:spPr>
            <a:xfrm>
              <a:off x="8011014" y="5018214"/>
              <a:ext cx="3483864" cy="1141012"/>
            </a:xfrm>
            <a:prstGeom prst="rect">
              <a:avLst/>
            </a:prstGeom>
            <a:solidFill>
              <a:schemeClr val="bg1">
                <a:lumMod val="85000"/>
                <a:alpha val="80000"/>
              </a:schemeClr>
            </a:solidFill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0" tIns="137160" rIns="182880" bIns="137160" numCol="1" spcCol="0" anchor="ctr">
              <a:noAutofit/>
            </a:bodyPr>
            <a:lstStyle/>
            <a:p>
              <a:r>
                <a:rPr lang="en-IN" dirty="0">
                  <a:solidFill>
                    <a:schemeClr val="tx1"/>
                  </a:solidFill>
                </a:rPr>
                <a:t>Reduced Costs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1CFDD20-36FD-46CE-91CE-D44915FEF4AF}"/>
              </a:ext>
            </a:extLst>
          </p:cNvPr>
          <p:cNvGrpSpPr/>
          <p:nvPr/>
        </p:nvGrpSpPr>
        <p:grpSpPr>
          <a:xfrm>
            <a:off x="4431099" y="2532408"/>
            <a:ext cx="3218688" cy="3647138"/>
            <a:chOff x="4424533" y="2442651"/>
            <a:chExt cx="3362940" cy="3696479"/>
          </a:xfrm>
          <a:solidFill>
            <a:schemeClr val="bg1">
              <a:lumMod val="85000"/>
              <a:alpha val="80000"/>
            </a:schemeClr>
          </a:solidFill>
        </p:grpSpPr>
        <p:sp>
          <p:nvSpPr>
            <p:cNvPr id="51" name="Agile SCRUM/Kanban/Aggressive Agile">
              <a:extLst>
                <a:ext uri="{FF2B5EF4-FFF2-40B4-BE49-F238E27FC236}">
                  <a16:creationId xmlns:a16="http://schemas.microsoft.com/office/drawing/2014/main" id="{A0BB6357-BB4E-4E0D-8BDD-BA56709EEBB3}"/>
                </a:ext>
              </a:extLst>
            </p:cNvPr>
            <p:cNvSpPr txBox="1"/>
            <p:nvPr/>
          </p:nvSpPr>
          <p:spPr>
            <a:xfrm>
              <a:off x="4424533" y="2442651"/>
              <a:ext cx="3362940" cy="802892"/>
            </a:xfrm>
            <a:prstGeom prst="rect">
              <a:avLst/>
            </a:prstGeom>
            <a:grpFill/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0" rIns="182880" numCol="1" spcCol="0" anchor="ctr">
              <a:noAutofit/>
            </a:bodyPr>
            <a:lstStyle/>
            <a:p>
              <a:r>
                <a:rPr dirty="0">
                  <a:solidFill>
                    <a:schemeClr val="tx1"/>
                  </a:solidFill>
                </a:rPr>
                <a:t>Agile SCRUM/Kanban/</a:t>
              </a:r>
              <a:endParaRPr lang="en-US" dirty="0">
                <a:solidFill>
                  <a:schemeClr val="tx1"/>
                </a:solidFill>
              </a:endParaRPr>
            </a:p>
            <a:p>
              <a:r>
                <a:rPr dirty="0">
                  <a:solidFill>
                    <a:schemeClr val="tx1"/>
                  </a:solidFill>
                </a:rPr>
                <a:t>Aggressive Agile</a:t>
              </a:r>
            </a:p>
          </p:txBody>
        </p:sp>
        <p:sp>
          <p:nvSpPr>
            <p:cNvPr id="52" name="Microservices">
              <a:extLst>
                <a:ext uri="{FF2B5EF4-FFF2-40B4-BE49-F238E27FC236}">
                  <a16:creationId xmlns:a16="http://schemas.microsoft.com/office/drawing/2014/main" id="{8DEFA4B9-7058-4392-B4D5-8E75D8C57BCF}"/>
                </a:ext>
              </a:extLst>
            </p:cNvPr>
            <p:cNvSpPr txBox="1"/>
            <p:nvPr/>
          </p:nvSpPr>
          <p:spPr>
            <a:xfrm>
              <a:off x="4424533" y="3351843"/>
              <a:ext cx="3362940" cy="562294"/>
            </a:xfrm>
            <a:prstGeom prst="rect">
              <a:avLst/>
            </a:prstGeom>
            <a:grpFill/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0" rIns="182880" numCol="1" spcCol="0" anchor="ctr">
              <a:noAutofit/>
            </a:bodyPr>
            <a:lstStyle/>
            <a:p>
              <a:r>
                <a:rPr dirty="0">
                  <a:solidFill>
                    <a:schemeClr val="tx1"/>
                  </a:solidFill>
                </a:rPr>
                <a:t>Microservices</a:t>
              </a:r>
            </a:p>
          </p:txBody>
        </p:sp>
        <p:sp>
          <p:nvSpPr>
            <p:cNvPr id="53" name="Cloud Native Architecture &amp; Design">
              <a:extLst>
                <a:ext uri="{FF2B5EF4-FFF2-40B4-BE49-F238E27FC236}">
                  <a16:creationId xmlns:a16="http://schemas.microsoft.com/office/drawing/2014/main" id="{453A5911-F4BD-4844-A9DD-8BC62616BD38}"/>
                </a:ext>
              </a:extLst>
            </p:cNvPr>
            <p:cNvSpPr txBox="1"/>
            <p:nvPr/>
          </p:nvSpPr>
          <p:spPr>
            <a:xfrm>
              <a:off x="4424533" y="3999047"/>
              <a:ext cx="3362940" cy="802892"/>
            </a:xfrm>
            <a:prstGeom prst="rect">
              <a:avLst/>
            </a:prstGeom>
            <a:grpFill/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0" rIns="182880" numCol="1" spcCol="0" anchor="ctr">
              <a:noAutofit/>
            </a:bodyPr>
            <a:lstStyle/>
            <a:p>
              <a:r>
                <a:rPr dirty="0">
                  <a:solidFill>
                    <a:schemeClr val="tx1"/>
                  </a:solidFill>
                </a:rPr>
                <a:t>Cloud Native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dirty="0">
                  <a:solidFill>
                    <a:schemeClr val="tx1"/>
                  </a:solidFill>
                </a:rPr>
                <a:t>Architecture &amp; Design</a:t>
              </a:r>
            </a:p>
          </p:txBody>
        </p:sp>
        <p:sp>
          <p:nvSpPr>
            <p:cNvPr id="54" name="DevOps + CiCd">
              <a:extLst>
                <a:ext uri="{FF2B5EF4-FFF2-40B4-BE49-F238E27FC236}">
                  <a16:creationId xmlns:a16="http://schemas.microsoft.com/office/drawing/2014/main" id="{ABABDCF8-38CD-46B5-BC38-492BDA536982}"/>
                </a:ext>
              </a:extLst>
            </p:cNvPr>
            <p:cNvSpPr txBox="1"/>
            <p:nvPr/>
          </p:nvSpPr>
          <p:spPr>
            <a:xfrm>
              <a:off x="4424533" y="4908241"/>
              <a:ext cx="3362940" cy="562294"/>
            </a:xfrm>
            <a:prstGeom prst="rect">
              <a:avLst/>
            </a:prstGeom>
            <a:grpFill/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0" rIns="182880" numCol="1" spcCol="0" anchor="ctr">
              <a:noAutofit/>
            </a:bodyPr>
            <a:lstStyle/>
            <a:p>
              <a:r>
                <a:rPr dirty="0">
                  <a:solidFill>
                    <a:schemeClr val="tx1"/>
                  </a:solidFill>
                </a:rPr>
                <a:t>DevOps + C</a:t>
              </a:r>
              <a:r>
                <a:rPr lang="en-US" dirty="0">
                  <a:solidFill>
                    <a:schemeClr val="tx1"/>
                  </a:solidFill>
                </a:rPr>
                <a:t>I-</a:t>
              </a:r>
              <a:r>
                <a:rPr dirty="0">
                  <a:solidFill>
                    <a:schemeClr val="tx1"/>
                  </a:solidFill>
                </a:rPr>
                <a:t>C</a:t>
              </a:r>
              <a:r>
                <a:rPr lang="en-US" dirty="0">
                  <a:solidFill>
                    <a:schemeClr val="tx1"/>
                  </a:solidFill>
                </a:rPr>
                <a:t>D</a:t>
              </a:r>
              <a:endParaRPr dirty="0">
                <a:solidFill>
                  <a:schemeClr val="tx1"/>
                </a:solidFill>
              </a:endParaRPr>
            </a:p>
          </p:txBody>
        </p:sp>
        <p:sp>
          <p:nvSpPr>
            <p:cNvPr id="55" name="Integrated Testing">
              <a:extLst>
                <a:ext uri="{FF2B5EF4-FFF2-40B4-BE49-F238E27FC236}">
                  <a16:creationId xmlns:a16="http://schemas.microsoft.com/office/drawing/2014/main" id="{02F3DDA2-9BF9-46B1-981D-C7697A70BC0A}"/>
                </a:ext>
              </a:extLst>
            </p:cNvPr>
            <p:cNvSpPr txBox="1"/>
            <p:nvPr/>
          </p:nvSpPr>
          <p:spPr>
            <a:xfrm>
              <a:off x="4424533" y="5576836"/>
              <a:ext cx="3362940" cy="562294"/>
            </a:xfrm>
            <a:prstGeom prst="rect">
              <a:avLst/>
            </a:prstGeom>
            <a:grpFill/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0" rIns="182880" numCol="1" spcCol="0" anchor="ctr">
              <a:noAutofit/>
            </a:bodyPr>
            <a:lstStyle/>
            <a:p>
              <a:r>
                <a:rPr dirty="0">
                  <a:solidFill>
                    <a:schemeClr val="tx1"/>
                  </a:solidFill>
                </a:rPr>
                <a:t>Integrated Testing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C4C766E3-F98D-483E-84FF-6B56C24DB548}"/>
              </a:ext>
            </a:extLst>
          </p:cNvPr>
          <p:cNvSpPr/>
          <p:nvPr/>
        </p:nvSpPr>
        <p:spPr bwMode="auto">
          <a:xfrm>
            <a:off x="0" y="585788"/>
            <a:ext cx="12193588" cy="684212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117725"/>
            <a:r>
              <a:rPr lang="en-IN" sz="2800" dirty="0">
                <a:solidFill>
                  <a:schemeClr val="bg1"/>
                </a:solidFill>
                <a:latin typeface="+mj-lt"/>
              </a:rPr>
              <a:t>DevOps Acceleration Engine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6D012A3-ADF7-456C-A22D-50ED70A15A90}"/>
              </a:ext>
            </a:extLst>
          </p:cNvPr>
          <p:cNvSpPr/>
          <p:nvPr/>
        </p:nvSpPr>
        <p:spPr bwMode="auto">
          <a:xfrm>
            <a:off x="0" y="685800"/>
            <a:ext cx="2204720" cy="484188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N" sz="28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1" name="Picture 19" descr="Picture 19">
            <a:extLst>
              <a:ext uri="{FF2B5EF4-FFF2-40B4-BE49-F238E27FC236}">
                <a16:creationId xmlns:a16="http://schemas.microsoft.com/office/drawing/2014/main" id="{BE919DE3-DAF4-4110-8585-8FB057572AF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/>
          </a:blip>
          <a:stretch>
            <a:fillRect/>
          </a:stretch>
        </p:blipFill>
        <p:spPr>
          <a:xfrm>
            <a:off x="677805" y="724959"/>
            <a:ext cx="1433311" cy="405870"/>
          </a:xfrm>
          <a:prstGeom prst="rect">
            <a:avLst/>
          </a:prstGeom>
        </p:spPr>
      </p:pic>
      <p:sp>
        <p:nvSpPr>
          <p:cNvPr id="47" name="An integrated framework designed to transform IT organizations">
            <a:extLst>
              <a:ext uri="{FF2B5EF4-FFF2-40B4-BE49-F238E27FC236}">
                <a16:creationId xmlns:a16="http://schemas.microsoft.com/office/drawing/2014/main" id="{16EFB899-C6C3-4744-876F-167765E2FC5D}"/>
              </a:ext>
            </a:extLst>
          </p:cNvPr>
          <p:cNvSpPr txBox="1"/>
          <p:nvPr/>
        </p:nvSpPr>
        <p:spPr>
          <a:xfrm>
            <a:off x="584200" y="1397016"/>
            <a:ext cx="8361679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spcCol="0">
            <a:spAutoFit/>
          </a:bodyPr>
          <a:lstStyle/>
          <a:p>
            <a:r>
              <a:rPr sz="2000" dirty="0">
                <a:solidFill>
                  <a:schemeClr val="tx1"/>
                </a:solidFill>
              </a:rPr>
              <a:t>An integrated framework designed to transform IT organizations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33CB7A0-28D7-4BED-A8DE-83238F6D09CD}"/>
              </a:ext>
            </a:extLst>
          </p:cNvPr>
          <p:cNvSpPr txBox="1"/>
          <p:nvPr/>
        </p:nvSpPr>
        <p:spPr>
          <a:xfrm>
            <a:off x="4431099" y="2030957"/>
            <a:ext cx="3331389" cy="4241255"/>
          </a:xfrm>
          <a:prstGeom prst="rect">
            <a:avLst/>
          </a:prstGeom>
          <a:noFill/>
          <a:ln w="9525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80" tIns="73152" rIns="182880" bIns="45719" numCol="1" spcCol="0" rtlCol="0" anchor="t">
            <a:no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spc="0" normalizeH="0" baseline="0" dirty="0">
                <a:ln>
                  <a:noFill/>
                </a:ln>
                <a:solidFill>
                  <a:schemeClr val="accent2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Technical Approaches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159B4F9-03ED-415F-BD18-EBFA38A55947}"/>
              </a:ext>
            </a:extLst>
          </p:cNvPr>
          <p:cNvSpPr txBox="1"/>
          <p:nvPr/>
        </p:nvSpPr>
        <p:spPr>
          <a:xfrm>
            <a:off x="584200" y="2030957"/>
            <a:ext cx="3331389" cy="4241255"/>
          </a:xfrm>
          <a:prstGeom prst="rect">
            <a:avLst/>
          </a:prstGeom>
          <a:noFill/>
          <a:ln w="9525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80" tIns="73152" rIns="182880" bIns="45719" numCol="1" spcCol="0" rtlCol="0" anchor="t">
            <a:no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spc="0" normalizeH="0" baseline="0" dirty="0">
                <a:ln>
                  <a:noFill/>
                </a:ln>
                <a:solidFill>
                  <a:schemeClr val="accent2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Integrated Solutions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5725293-4929-4806-9EEB-E1E0D4E592C0}"/>
              </a:ext>
            </a:extLst>
          </p:cNvPr>
          <p:cNvSpPr txBox="1"/>
          <p:nvPr/>
        </p:nvSpPr>
        <p:spPr>
          <a:xfrm>
            <a:off x="8277998" y="2033230"/>
            <a:ext cx="3331389" cy="4241255"/>
          </a:xfrm>
          <a:prstGeom prst="rect">
            <a:avLst/>
          </a:prstGeom>
          <a:noFill/>
          <a:ln w="9525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80" tIns="73152" rIns="182880" bIns="45719" numCol="1" spcCol="0" rtlCol="0" anchor="t">
            <a:no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spc="0" normalizeH="0" baseline="0" dirty="0">
                <a:ln>
                  <a:noFill/>
                </a:ln>
                <a:solidFill>
                  <a:schemeClr val="accent2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Business Benefits</a:t>
            </a:r>
          </a:p>
        </p:txBody>
      </p:sp>
      <p:pic>
        <p:nvPicPr>
          <p:cNvPr id="68" name="Picture 18" descr="Picture 18">
            <a:extLst>
              <a:ext uri="{FF2B5EF4-FFF2-40B4-BE49-F238E27FC236}">
                <a16:creationId xmlns:a16="http://schemas.microsoft.com/office/drawing/2014/main" id="{043D75F1-A5DD-4F37-9F35-7B34613B5B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92695" y="5254502"/>
            <a:ext cx="914399" cy="942495"/>
          </a:xfrm>
          <a:prstGeom prst="rect">
            <a:avLst/>
          </a:prstGeom>
        </p:spPr>
      </p:pic>
      <p:pic>
        <p:nvPicPr>
          <p:cNvPr id="69" name="Picture 20" descr="Picture 20">
            <a:extLst>
              <a:ext uri="{FF2B5EF4-FFF2-40B4-BE49-F238E27FC236}">
                <a16:creationId xmlns:a16="http://schemas.microsoft.com/office/drawing/2014/main" id="{F7656965-6C7D-4D63-9089-8FEB476701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/>
          </a:blip>
          <a:srcRect l="4437" t="22130" r="4421" b="22130"/>
          <a:stretch/>
        </p:blipFill>
        <p:spPr>
          <a:xfrm>
            <a:off x="951378" y="2570481"/>
            <a:ext cx="2597032" cy="470610"/>
          </a:xfrm>
          <a:prstGeom prst="rect">
            <a:avLst/>
          </a:prstGeom>
        </p:spPr>
      </p:pic>
      <p:pic>
        <p:nvPicPr>
          <p:cNvPr id="70" name="Picture 21" descr="Picture 21">
            <a:extLst>
              <a:ext uri="{FF2B5EF4-FFF2-40B4-BE49-F238E27FC236}">
                <a16:creationId xmlns:a16="http://schemas.microsoft.com/office/drawing/2014/main" id="{521C3845-661B-4D90-AB07-EDEA7290F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460226" y="3991826"/>
            <a:ext cx="1579337" cy="447480"/>
          </a:xfrm>
          <a:prstGeom prst="rect">
            <a:avLst/>
          </a:prstGeom>
        </p:spPr>
      </p:pic>
      <p:pic>
        <p:nvPicPr>
          <p:cNvPr id="71" name="Picture 22" descr="Picture 22">
            <a:extLst>
              <a:ext uri="{FF2B5EF4-FFF2-40B4-BE49-F238E27FC236}">
                <a16:creationId xmlns:a16="http://schemas.microsoft.com/office/drawing/2014/main" id="{E2E1F1FF-FADD-41F2-9209-E99DDB440E59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/>
          </a:blip>
          <a:stretch>
            <a:fillRect/>
          </a:stretch>
        </p:blipFill>
        <p:spPr>
          <a:xfrm>
            <a:off x="1435104" y="3272986"/>
            <a:ext cx="1629580" cy="486945"/>
          </a:xfrm>
          <a:prstGeom prst="rect">
            <a:avLst/>
          </a:prstGeom>
        </p:spPr>
      </p:pic>
      <p:pic>
        <p:nvPicPr>
          <p:cNvPr id="73" name="Picture 19" descr="Picture 19">
            <a:extLst>
              <a:ext uri="{FF2B5EF4-FFF2-40B4-BE49-F238E27FC236}">
                <a16:creationId xmlns:a16="http://schemas.microsoft.com/office/drawing/2014/main" id="{6826AB4D-865E-4CDD-9F07-D078646756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/>
          </a:blip>
          <a:stretch>
            <a:fillRect/>
          </a:stretch>
        </p:blipFill>
        <p:spPr>
          <a:xfrm>
            <a:off x="1629405" y="4671201"/>
            <a:ext cx="1240978" cy="351407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2FAF68F0-B0F8-45BA-9BCF-BEC664F3A1C5}"/>
              </a:ext>
            </a:extLst>
          </p:cNvPr>
          <p:cNvGrpSpPr/>
          <p:nvPr/>
        </p:nvGrpSpPr>
        <p:grpSpPr>
          <a:xfrm>
            <a:off x="4055149" y="2030957"/>
            <a:ext cx="236391" cy="4241255"/>
            <a:chOff x="4001199" y="2030957"/>
            <a:chExt cx="236391" cy="4241255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0F6EE2D-7431-4A17-BE8F-A6449360B0A8}"/>
                </a:ext>
              </a:extLst>
            </p:cNvPr>
            <p:cNvSpPr txBox="1"/>
            <p:nvPr/>
          </p:nvSpPr>
          <p:spPr>
            <a:xfrm>
              <a:off x="4001199" y="2030957"/>
              <a:ext cx="136069" cy="4241255"/>
            </a:xfrm>
            <a:custGeom>
              <a:avLst/>
              <a:gdLst>
                <a:gd name="connsiteX0" fmla="*/ 0 w 3331389"/>
                <a:gd name="connsiteY0" fmla="*/ 0 h 4241255"/>
                <a:gd name="connsiteX1" fmla="*/ 3331389 w 3331389"/>
                <a:gd name="connsiteY1" fmla="*/ 0 h 4241255"/>
                <a:gd name="connsiteX2" fmla="*/ 3331389 w 3331389"/>
                <a:gd name="connsiteY2" fmla="*/ 4241255 h 4241255"/>
                <a:gd name="connsiteX3" fmla="*/ 0 w 3331389"/>
                <a:gd name="connsiteY3" fmla="*/ 4241255 h 4241255"/>
                <a:gd name="connsiteX4" fmla="*/ 0 w 3331389"/>
                <a:gd name="connsiteY4" fmla="*/ 0 h 4241255"/>
                <a:gd name="connsiteX0" fmla="*/ 0 w 3331389"/>
                <a:gd name="connsiteY0" fmla="*/ 0 h 4241255"/>
                <a:gd name="connsiteX1" fmla="*/ 3331389 w 3331389"/>
                <a:gd name="connsiteY1" fmla="*/ 0 h 4241255"/>
                <a:gd name="connsiteX2" fmla="*/ 3331389 w 3331389"/>
                <a:gd name="connsiteY2" fmla="*/ 4241255 h 4241255"/>
                <a:gd name="connsiteX3" fmla="*/ 0 w 3331389"/>
                <a:gd name="connsiteY3" fmla="*/ 4241255 h 4241255"/>
                <a:gd name="connsiteX4" fmla="*/ 91440 w 3331389"/>
                <a:gd name="connsiteY4" fmla="*/ 91440 h 4241255"/>
                <a:gd name="connsiteX0" fmla="*/ 0 w 3331389"/>
                <a:gd name="connsiteY0" fmla="*/ 0 h 4241255"/>
                <a:gd name="connsiteX1" fmla="*/ 3331389 w 3331389"/>
                <a:gd name="connsiteY1" fmla="*/ 0 h 4241255"/>
                <a:gd name="connsiteX2" fmla="*/ 3331389 w 3331389"/>
                <a:gd name="connsiteY2" fmla="*/ 4241255 h 4241255"/>
                <a:gd name="connsiteX3" fmla="*/ 0 w 3331389"/>
                <a:gd name="connsiteY3" fmla="*/ 4241255 h 4241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31389" h="4241255">
                  <a:moveTo>
                    <a:pt x="0" y="0"/>
                  </a:moveTo>
                  <a:lnTo>
                    <a:pt x="3331389" y="0"/>
                  </a:lnTo>
                  <a:lnTo>
                    <a:pt x="3331389" y="4241255"/>
                  </a:lnTo>
                  <a:lnTo>
                    <a:pt x="0" y="4241255"/>
                  </a:lnTo>
                </a:path>
              </a:pathLst>
            </a:custGeom>
            <a:noFill/>
            <a:ln w="19050" cap="flat">
              <a:solidFill>
                <a:schemeClr val="accent2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182880" tIns="73152" rIns="182880" bIns="45719" numCol="1" spcCol="0" rtlCol="0" anchor="t">
              <a:noAutofit/>
            </a:bodyPr>
            <a:lstStyle/>
            <a:p>
              <a:pPr marL="0" marR="0" indent="0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spc="0" normalizeH="0" baseline="0" dirty="0">
                <a:ln>
                  <a:noFill/>
                </a:ln>
                <a:solidFill>
                  <a:schemeClr val="accent2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FC59C85-2F83-4C79-A68B-9592BE320562}"/>
                </a:ext>
              </a:extLst>
            </p:cNvPr>
            <p:cNvGrpSpPr/>
            <p:nvPr/>
          </p:nvGrpSpPr>
          <p:grpSpPr>
            <a:xfrm>
              <a:off x="4105600" y="3998595"/>
              <a:ext cx="131990" cy="305956"/>
              <a:chOff x="4100907" y="3596714"/>
              <a:chExt cx="196077" cy="454515"/>
            </a:xfrm>
          </p:grpSpPr>
          <p:sp>
            <p:nvSpPr>
              <p:cNvPr id="15" name="Isosceles Triangle 14">
                <a:extLst>
                  <a:ext uri="{FF2B5EF4-FFF2-40B4-BE49-F238E27FC236}">
                    <a16:creationId xmlns:a16="http://schemas.microsoft.com/office/drawing/2014/main" id="{375A78ED-C46D-4979-87EC-80B5F5E99685}"/>
                  </a:ext>
                </a:extLst>
              </p:cNvPr>
              <p:cNvSpPr/>
              <p:nvPr/>
            </p:nvSpPr>
            <p:spPr bwMode="auto">
              <a:xfrm rot="5400000">
                <a:off x="3971688" y="3725933"/>
                <a:ext cx="454515" cy="196077"/>
              </a:xfrm>
              <a:custGeom>
                <a:avLst/>
                <a:gdLst>
                  <a:gd name="connsiteX0" fmla="*/ 0 w 1060704"/>
                  <a:gd name="connsiteY0" fmla="*/ 914400 h 914400"/>
                  <a:gd name="connsiteX1" fmla="*/ 530352 w 1060704"/>
                  <a:gd name="connsiteY1" fmla="*/ 0 h 914400"/>
                  <a:gd name="connsiteX2" fmla="*/ 1060704 w 1060704"/>
                  <a:gd name="connsiteY2" fmla="*/ 914400 h 914400"/>
                  <a:gd name="connsiteX3" fmla="*/ 0 w 1060704"/>
                  <a:gd name="connsiteY3" fmla="*/ 914400 h 914400"/>
                  <a:gd name="connsiteX0" fmla="*/ 0 w 1060704"/>
                  <a:gd name="connsiteY0" fmla="*/ 914400 h 1005840"/>
                  <a:gd name="connsiteX1" fmla="*/ 530352 w 1060704"/>
                  <a:gd name="connsiteY1" fmla="*/ 0 h 1005840"/>
                  <a:gd name="connsiteX2" fmla="*/ 1060704 w 1060704"/>
                  <a:gd name="connsiteY2" fmla="*/ 914400 h 1005840"/>
                  <a:gd name="connsiteX3" fmla="*/ 91440 w 1060704"/>
                  <a:gd name="connsiteY3" fmla="*/ 1005840 h 1005840"/>
                  <a:gd name="connsiteX0" fmla="*/ 0 w 1060704"/>
                  <a:gd name="connsiteY0" fmla="*/ 914400 h 914400"/>
                  <a:gd name="connsiteX1" fmla="*/ 530352 w 1060704"/>
                  <a:gd name="connsiteY1" fmla="*/ 0 h 914400"/>
                  <a:gd name="connsiteX2" fmla="*/ 1060704 w 1060704"/>
                  <a:gd name="connsiteY2" fmla="*/ 914400 h 914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60704" h="914400">
                    <a:moveTo>
                      <a:pt x="0" y="914400"/>
                    </a:moveTo>
                    <a:lnTo>
                      <a:pt x="530352" y="0"/>
                    </a:lnTo>
                    <a:lnTo>
                      <a:pt x="1060704" y="914400"/>
                    </a:lnTo>
                  </a:path>
                </a:pathLst>
              </a:custGeom>
              <a:solidFill>
                <a:schemeClr val="bg1"/>
              </a:solidFill>
              <a:ln w="19050" cap="flat">
                <a:solidFill>
                  <a:schemeClr val="accent2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182880" tIns="73152" rIns="182880" bIns="45719" numCol="1" spcCol="0" rtlCol="0" anchor="t">
                <a:noAutofit/>
              </a:bodyPr>
              <a:lstStyle/>
              <a:p>
                <a:endParaRPr lang="en-US" sz="2000" dirty="0" err="1">
                  <a:solidFill>
                    <a:schemeClr val="accent2"/>
                  </a:solidFill>
                  <a:latin typeface="+mj-lt"/>
                </a:endParaRPr>
              </a:p>
            </p:txBody>
          </p:sp>
          <p:sp>
            <p:nvSpPr>
              <p:cNvPr id="75" name="Isosceles Triangle 14">
                <a:extLst>
                  <a:ext uri="{FF2B5EF4-FFF2-40B4-BE49-F238E27FC236}">
                    <a16:creationId xmlns:a16="http://schemas.microsoft.com/office/drawing/2014/main" id="{EE35D489-0725-41E6-93DE-0A4EEADA2802}"/>
                  </a:ext>
                </a:extLst>
              </p:cNvPr>
              <p:cNvSpPr/>
              <p:nvPr/>
            </p:nvSpPr>
            <p:spPr bwMode="auto">
              <a:xfrm rot="5400000">
                <a:off x="4052650" y="3790013"/>
                <a:ext cx="178109" cy="67918"/>
              </a:xfrm>
              <a:custGeom>
                <a:avLst/>
                <a:gdLst>
                  <a:gd name="connsiteX0" fmla="*/ 0 w 1060704"/>
                  <a:gd name="connsiteY0" fmla="*/ 914400 h 914400"/>
                  <a:gd name="connsiteX1" fmla="*/ 530352 w 1060704"/>
                  <a:gd name="connsiteY1" fmla="*/ 0 h 914400"/>
                  <a:gd name="connsiteX2" fmla="*/ 1060704 w 1060704"/>
                  <a:gd name="connsiteY2" fmla="*/ 914400 h 914400"/>
                  <a:gd name="connsiteX3" fmla="*/ 0 w 1060704"/>
                  <a:gd name="connsiteY3" fmla="*/ 914400 h 914400"/>
                  <a:gd name="connsiteX0" fmla="*/ 0 w 1060704"/>
                  <a:gd name="connsiteY0" fmla="*/ 914400 h 1005840"/>
                  <a:gd name="connsiteX1" fmla="*/ 530352 w 1060704"/>
                  <a:gd name="connsiteY1" fmla="*/ 0 h 1005840"/>
                  <a:gd name="connsiteX2" fmla="*/ 1060704 w 1060704"/>
                  <a:gd name="connsiteY2" fmla="*/ 914400 h 1005840"/>
                  <a:gd name="connsiteX3" fmla="*/ 91440 w 1060704"/>
                  <a:gd name="connsiteY3" fmla="*/ 1005840 h 1005840"/>
                  <a:gd name="connsiteX0" fmla="*/ 0 w 1060704"/>
                  <a:gd name="connsiteY0" fmla="*/ 914400 h 914400"/>
                  <a:gd name="connsiteX1" fmla="*/ 530352 w 1060704"/>
                  <a:gd name="connsiteY1" fmla="*/ 0 h 914400"/>
                  <a:gd name="connsiteX2" fmla="*/ 1060704 w 1060704"/>
                  <a:gd name="connsiteY2" fmla="*/ 914400 h 914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60704" h="914400">
                    <a:moveTo>
                      <a:pt x="0" y="914400"/>
                    </a:moveTo>
                    <a:lnTo>
                      <a:pt x="530352" y="0"/>
                    </a:lnTo>
                    <a:lnTo>
                      <a:pt x="1060704" y="914400"/>
                    </a:lnTo>
                  </a:path>
                </a:pathLst>
              </a:custGeom>
              <a:solidFill>
                <a:schemeClr val="accent2"/>
              </a:solidFill>
              <a:ln w="1905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182880" tIns="73152" rIns="182880" bIns="45719" numCol="1" spcCol="0" rtlCol="0" anchor="t">
                <a:noAutofit/>
              </a:bodyPr>
              <a:lstStyle/>
              <a:p>
                <a:endParaRPr lang="en-US" sz="2000" dirty="0" err="1">
                  <a:solidFill>
                    <a:schemeClr val="accent2"/>
                  </a:solidFill>
                  <a:latin typeface="+mj-lt"/>
                </a:endParaRPr>
              </a:p>
            </p:txBody>
          </p: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85A742BC-5575-4C34-98B9-06C9B534FB8C}"/>
              </a:ext>
            </a:extLst>
          </p:cNvPr>
          <p:cNvGrpSpPr/>
          <p:nvPr/>
        </p:nvGrpSpPr>
        <p:grpSpPr>
          <a:xfrm>
            <a:off x="7902047" y="2030957"/>
            <a:ext cx="236391" cy="4241255"/>
            <a:chOff x="4001199" y="2030957"/>
            <a:chExt cx="236391" cy="4241255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BC48217E-736D-4908-A0F2-FC68665EF43D}"/>
                </a:ext>
              </a:extLst>
            </p:cNvPr>
            <p:cNvSpPr txBox="1"/>
            <p:nvPr/>
          </p:nvSpPr>
          <p:spPr>
            <a:xfrm>
              <a:off x="4001199" y="2030957"/>
              <a:ext cx="136069" cy="4241255"/>
            </a:xfrm>
            <a:custGeom>
              <a:avLst/>
              <a:gdLst>
                <a:gd name="connsiteX0" fmla="*/ 0 w 3331389"/>
                <a:gd name="connsiteY0" fmla="*/ 0 h 4241255"/>
                <a:gd name="connsiteX1" fmla="*/ 3331389 w 3331389"/>
                <a:gd name="connsiteY1" fmla="*/ 0 h 4241255"/>
                <a:gd name="connsiteX2" fmla="*/ 3331389 w 3331389"/>
                <a:gd name="connsiteY2" fmla="*/ 4241255 h 4241255"/>
                <a:gd name="connsiteX3" fmla="*/ 0 w 3331389"/>
                <a:gd name="connsiteY3" fmla="*/ 4241255 h 4241255"/>
                <a:gd name="connsiteX4" fmla="*/ 0 w 3331389"/>
                <a:gd name="connsiteY4" fmla="*/ 0 h 4241255"/>
                <a:gd name="connsiteX0" fmla="*/ 0 w 3331389"/>
                <a:gd name="connsiteY0" fmla="*/ 0 h 4241255"/>
                <a:gd name="connsiteX1" fmla="*/ 3331389 w 3331389"/>
                <a:gd name="connsiteY1" fmla="*/ 0 h 4241255"/>
                <a:gd name="connsiteX2" fmla="*/ 3331389 w 3331389"/>
                <a:gd name="connsiteY2" fmla="*/ 4241255 h 4241255"/>
                <a:gd name="connsiteX3" fmla="*/ 0 w 3331389"/>
                <a:gd name="connsiteY3" fmla="*/ 4241255 h 4241255"/>
                <a:gd name="connsiteX4" fmla="*/ 91440 w 3331389"/>
                <a:gd name="connsiteY4" fmla="*/ 91440 h 4241255"/>
                <a:gd name="connsiteX0" fmla="*/ 0 w 3331389"/>
                <a:gd name="connsiteY0" fmla="*/ 0 h 4241255"/>
                <a:gd name="connsiteX1" fmla="*/ 3331389 w 3331389"/>
                <a:gd name="connsiteY1" fmla="*/ 0 h 4241255"/>
                <a:gd name="connsiteX2" fmla="*/ 3331389 w 3331389"/>
                <a:gd name="connsiteY2" fmla="*/ 4241255 h 4241255"/>
                <a:gd name="connsiteX3" fmla="*/ 0 w 3331389"/>
                <a:gd name="connsiteY3" fmla="*/ 4241255 h 4241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31389" h="4241255">
                  <a:moveTo>
                    <a:pt x="0" y="0"/>
                  </a:moveTo>
                  <a:lnTo>
                    <a:pt x="3331389" y="0"/>
                  </a:lnTo>
                  <a:lnTo>
                    <a:pt x="3331389" y="4241255"/>
                  </a:lnTo>
                  <a:lnTo>
                    <a:pt x="0" y="4241255"/>
                  </a:lnTo>
                </a:path>
              </a:pathLst>
            </a:custGeom>
            <a:noFill/>
            <a:ln w="19050" cap="flat">
              <a:solidFill>
                <a:schemeClr val="accent2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182880" tIns="73152" rIns="182880" bIns="45719" numCol="1" spcCol="0" rtlCol="0" anchor="t">
              <a:noAutofit/>
            </a:bodyPr>
            <a:lstStyle/>
            <a:p>
              <a:pPr marL="0" marR="0" indent="0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spc="0" normalizeH="0" baseline="0" dirty="0">
                <a:ln>
                  <a:noFill/>
                </a:ln>
                <a:solidFill>
                  <a:schemeClr val="accent2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endParaRP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C8E9A575-23EE-4FE3-9521-9D8492AD04A2}"/>
                </a:ext>
              </a:extLst>
            </p:cNvPr>
            <p:cNvGrpSpPr/>
            <p:nvPr/>
          </p:nvGrpSpPr>
          <p:grpSpPr>
            <a:xfrm>
              <a:off x="4105600" y="3998595"/>
              <a:ext cx="131990" cy="305956"/>
              <a:chOff x="4100907" y="3596714"/>
              <a:chExt cx="196077" cy="454515"/>
            </a:xfrm>
          </p:grpSpPr>
          <p:sp>
            <p:nvSpPr>
              <p:cNvPr id="81" name="Isosceles Triangle 14">
                <a:extLst>
                  <a:ext uri="{FF2B5EF4-FFF2-40B4-BE49-F238E27FC236}">
                    <a16:creationId xmlns:a16="http://schemas.microsoft.com/office/drawing/2014/main" id="{A4CBA273-7EA5-49E2-BAB3-860E2EC6483A}"/>
                  </a:ext>
                </a:extLst>
              </p:cNvPr>
              <p:cNvSpPr/>
              <p:nvPr/>
            </p:nvSpPr>
            <p:spPr bwMode="auto">
              <a:xfrm rot="5400000">
                <a:off x="3971688" y="3725933"/>
                <a:ext cx="454515" cy="196077"/>
              </a:xfrm>
              <a:custGeom>
                <a:avLst/>
                <a:gdLst>
                  <a:gd name="connsiteX0" fmla="*/ 0 w 1060704"/>
                  <a:gd name="connsiteY0" fmla="*/ 914400 h 914400"/>
                  <a:gd name="connsiteX1" fmla="*/ 530352 w 1060704"/>
                  <a:gd name="connsiteY1" fmla="*/ 0 h 914400"/>
                  <a:gd name="connsiteX2" fmla="*/ 1060704 w 1060704"/>
                  <a:gd name="connsiteY2" fmla="*/ 914400 h 914400"/>
                  <a:gd name="connsiteX3" fmla="*/ 0 w 1060704"/>
                  <a:gd name="connsiteY3" fmla="*/ 914400 h 914400"/>
                  <a:gd name="connsiteX0" fmla="*/ 0 w 1060704"/>
                  <a:gd name="connsiteY0" fmla="*/ 914400 h 1005840"/>
                  <a:gd name="connsiteX1" fmla="*/ 530352 w 1060704"/>
                  <a:gd name="connsiteY1" fmla="*/ 0 h 1005840"/>
                  <a:gd name="connsiteX2" fmla="*/ 1060704 w 1060704"/>
                  <a:gd name="connsiteY2" fmla="*/ 914400 h 1005840"/>
                  <a:gd name="connsiteX3" fmla="*/ 91440 w 1060704"/>
                  <a:gd name="connsiteY3" fmla="*/ 1005840 h 1005840"/>
                  <a:gd name="connsiteX0" fmla="*/ 0 w 1060704"/>
                  <a:gd name="connsiteY0" fmla="*/ 914400 h 914400"/>
                  <a:gd name="connsiteX1" fmla="*/ 530352 w 1060704"/>
                  <a:gd name="connsiteY1" fmla="*/ 0 h 914400"/>
                  <a:gd name="connsiteX2" fmla="*/ 1060704 w 1060704"/>
                  <a:gd name="connsiteY2" fmla="*/ 914400 h 914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60704" h="914400">
                    <a:moveTo>
                      <a:pt x="0" y="914400"/>
                    </a:moveTo>
                    <a:lnTo>
                      <a:pt x="530352" y="0"/>
                    </a:lnTo>
                    <a:lnTo>
                      <a:pt x="1060704" y="914400"/>
                    </a:lnTo>
                  </a:path>
                </a:pathLst>
              </a:custGeom>
              <a:solidFill>
                <a:schemeClr val="bg1"/>
              </a:solidFill>
              <a:ln w="19050" cap="flat">
                <a:solidFill>
                  <a:schemeClr val="accent2"/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182880" tIns="73152" rIns="182880" bIns="45719" numCol="1" spcCol="0" rtlCol="0" anchor="t">
                <a:noAutofit/>
              </a:bodyPr>
              <a:lstStyle/>
              <a:p>
                <a:endParaRPr lang="en-US" sz="2000" dirty="0" err="1">
                  <a:solidFill>
                    <a:schemeClr val="accent2"/>
                  </a:solidFill>
                  <a:latin typeface="+mj-lt"/>
                </a:endParaRPr>
              </a:p>
            </p:txBody>
          </p:sp>
          <p:sp>
            <p:nvSpPr>
              <p:cNvPr id="82" name="Isosceles Triangle 14">
                <a:extLst>
                  <a:ext uri="{FF2B5EF4-FFF2-40B4-BE49-F238E27FC236}">
                    <a16:creationId xmlns:a16="http://schemas.microsoft.com/office/drawing/2014/main" id="{A8E1620E-DF3D-4F8D-B846-8D5075BB9F3B}"/>
                  </a:ext>
                </a:extLst>
              </p:cNvPr>
              <p:cNvSpPr/>
              <p:nvPr/>
            </p:nvSpPr>
            <p:spPr bwMode="auto">
              <a:xfrm rot="5400000">
                <a:off x="4052650" y="3790013"/>
                <a:ext cx="178109" cy="67918"/>
              </a:xfrm>
              <a:custGeom>
                <a:avLst/>
                <a:gdLst>
                  <a:gd name="connsiteX0" fmla="*/ 0 w 1060704"/>
                  <a:gd name="connsiteY0" fmla="*/ 914400 h 914400"/>
                  <a:gd name="connsiteX1" fmla="*/ 530352 w 1060704"/>
                  <a:gd name="connsiteY1" fmla="*/ 0 h 914400"/>
                  <a:gd name="connsiteX2" fmla="*/ 1060704 w 1060704"/>
                  <a:gd name="connsiteY2" fmla="*/ 914400 h 914400"/>
                  <a:gd name="connsiteX3" fmla="*/ 0 w 1060704"/>
                  <a:gd name="connsiteY3" fmla="*/ 914400 h 914400"/>
                  <a:gd name="connsiteX0" fmla="*/ 0 w 1060704"/>
                  <a:gd name="connsiteY0" fmla="*/ 914400 h 1005840"/>
                  <a:gd name="connsiteX1" fmla="*/ 530352 w 1060704"/>
                  <a:gd name="connsiteY1" fmla="*/ 0 h 1005840"/>
                  <a:gd name="connsiteX2" fmla="*/ 1060704 w 1060704"/>
                  <a:gd name="connsiteY2" fmla="*/ 914400 h 1005840"/>
                  <a:gd name="connsiteX3" fmla="*/ 91440 w 1060704"/>
                  <a:gd name="connsiteY3" fmla="*/ 1005840 h 1005840"/>
                  <a:gd name="connsiteX0" fmla="*/ 0 w 1060704"/>
                  <a:gd name="connsiteY0" fmla="*/ 914400 h 914400"/>
                  <a:gd name="connsiteX1" fmla="*/ 530352 w 1060704"/>
                  <a:gd name="connsiteY1" fmla="*/ 0 h 914400"/>
                  <a:gd name="connsiteX2" fmla="*/ 1060704 w 1060704"/>
                  <a:gd name="connsiteY2" fmla="*/ 914400 h 914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60704" h="914400">
                    <a:moveTo>
                      <a:pt x="0" y="914400"/>
                    </a:moveTo>
                    <a:lnTo>
                      <a:pt x="530352" y="0"/>
                    </a:lnTo>
                    <a:lnTo>
                      <a:pt x="1060704" y="914400"/>
                    </a:lnTo>
                  </a:path>
                </a:pathLst>
              </a:custGeom>
              <a:solidFill>
                <a:schemeClr val="accent2"/>
              </a:solidFill>
              <a:ln w="1905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182880" tIns="73152" rIns="182880" bIns="45719" numCol="1" spcCol="0" rtlCol="0" anchor="t">
                <a:noAutofit/>
              </a:bodyPr>
              <a:lstStyle/>
              <a:p>
                <a:endParaRPr lang="en-US" sz="2000" dirty="0" err="1">
                  <a:solidFill>
                    <a:schemeClr val="accent2"/>
                  </a:solidFill>
                  <a:latin typeface="+mj-lt"/>
                </a:endParaRP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8F45667-D7D7-42C3-99AE-B2FCBB1DFE41}"/>
              </a:ext>
            </a:extLst>
          </p:cNvPr>
          <p:cNvGrpSpPr/>
          <p:nvPr/>
        </p:nvGrpSpPr>
        <p:grpSpPr>
          <a:xfrm>
            <a:off x="10561930" y="6485689"/>
            <a:ext cx="1047456" cy="143721"/>
            <a:chOff x="10560344" y="6485689"/>
            <a:chExt cx="1047456" cy="143721"/>
          </a:xfrm>
        </p:grpSpPr>
        <p:pic>
          <p:nvPicPr>
            <p:cNvPr id="35" name="Picture 13" descr="Picture 13">
              <a:extLst>
                <a:ext uri="{FF2B5EF4-FFF2-40B4-BE49-F238E27FC236}">
                  <a16:creationId xmlns:a16="http://schemas.microsoft.com/office/drawing/2014/main" id="{534EB660-F6BF-4EB2-A5CE-62022C06EB0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1111670" y="6486035"/>
              <a:ext cx="496130" cy="143029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36" name="Picture 19" descr="Picture 19">
              <a:extLst>
                <a:ext uri="{FF2B5EF4-FFF2-40B4-BE49-F238E27FC236}">
                  <a16:creationId xmlns:a16="http://schemas.microsoft.com/office/drawing/2014/main" id="{CC46AA93-6EB3-448F-B6A8-799FE98F0F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/>
            </a:blip>
            <a:stretch>
              <a:fillRect/>
            </a:stretch>
          </p:blipFill>
          <p:spPr>
            <a:xfrm>
              <a:off x="10560344" y="6485689"/>
              <a:ext cx="507544" cy="143721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B611996-8840-465A-AA2A-5549825BF300}"/>
              </a:ext>
            </a:extLst>
          </p:cNvPr>
          <p:cNvSpPr/>
          <p:nvPr/>
        </p:nvSpPr>
        <p:spPr bwMode="auto">
          <a:xfrm>
            <a:off x="0" y="585788"/>
            <a:ext cx="12193588" cy="684212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04813"/>
            <a:r>
              <a:rPr lang="en-GB" sz="2800" dirty="0">
                <a:solidFill>
                  <a:schemeClr val="bg1"/>
                </a:solidFill>
                <a:latin typeface="+mj-lt"/>
              </a:rPr>
              <a:t>Maximizing your IT Cost-to-Value Ratio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6BE4804-99E8-470D-ADCE-5786337E1F92}"/>
              </a:ext>
            </a:extLst>
          </p:cNvPr>
          <p:cNvCxnSpPr>
            <a:cxnSpLocks/>
          </p:cNvCxnSpPr>
          <p:nvPr/>
        </p:nvCxnSpPr>
        <p:spPr>
          <a:xfrm>
            <a:off x="584200" y="1270000"/>
            <a:ext cx="0" cy="5588000"/>
          </a:xfrm>
          <a:prstGeom prst="line">
            <a:avLst/>
          </a:prstGeom>
          <a:ln w="12700">
            <a:solidFill>
              <a:schemeClr val="accent2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23D828D-6E03-4BD3-AE18-A2EC9F76CA76}"/>
              </a:ext>
            </a:extLst>
          </p:cNvPr>
          <p:cNvGrpSpPr/>
          <p:nvPr/>
        </p:nvGrpSpPr>
        <p:grpSpPr>
          <a:xfrm>
            <a:off x="488072" y="1501110"/>
            <a:ext cx="198120" cy="198120"/>
            <a:chOff x="1023729" y="2705464"/>
            <a:chExt cx="180658" cy="180658"/>
          </a:xfrm>
        </p:grpSpPr>
        <p:sp>
          <p:nvSpPr>
            <p:cNvPr id="18" name="Rectangle 22">
              <a:extLst>
                <a:ext uri="{FF2B5EF4-FFF2-40B4-BE49-F238E27FC236}">
                  <a16:creationId xmlns:a16="http://schemas.microsoft.com/office/drawing/2014/main" id="{E9A0A466-11E6-472B-83C7-C33027EF3EF9}"/>
                </a:ext>
              </a:extLst>
            </p:cNvPr>
            <p:cNvSpPr/>
            <p:nvPr/>
          </p:nvSpPr>
          <p:spPr bwMode="auto">
            <a:xfrm>
              <a:off x="1023729" y="2705464"/>
              <a:ext cx="180658" cy="180658"/>
            </a:xfrm>
            <a:custGeom>
              <a:avLst/>
              <a:gdLst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0 w 180658"/>
                <a:gd name="connsiteY4" fmla="*/ 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91440 w 180658"/>
                <a:gd name="connsiteY4" fmla="*/ 9144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658" h="180658">
                  <a:moveTo>
                    <a:pt x="0" y="0"/>
                  </a:moveTo>
                  <a:lnTo>
                    <a:pt x="180658" y="0"/>
                  </a:lnTo>
                  <a:lnTo>
                    <a:pt x="180658" y="180658"/>
                  </a:lnTo>
                  <a:lnTo>
                    <a:pt x="0" y="18065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accent2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CA77768-F34E-41D8-8BE1-414FAB1B29E8}"/>
                </a:ext>
              </a:extLst>
            </p:cNvPr>
            <p:cNvSpPr/>
            <p:nvPr/>
          </p:nvSpPr>
          <p:spPr bwMode="auto">
            <a:xfrm>
              <a:off x="1061294" y="2745702"/>
              <a:ext cx="100181" cy="10018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9596056-BB2D-4293-B393-FA50C13B79B6}"/>
              </a:ext>
            </a:extLst>
          </p:cNvPr>
          <p:cNvGrpSpPr/>
          <p:nvPr/>
        </p:nvGrpSpPr>
        <p:grpSpPr>
          <a:xfrm>
            <a:off x="485140" y="2112673"/>
            <a:ext cx="198120" cy="198120"/>
            <a:chOff x="1021055" y="2879511"/>
            <a:chExt cx="180658" cy="180658"/>
          </a:xfrm>
        </p:grpSpPr>
        <p:sp>
          <p:nvSpPr>
            <p:cNvPr id="22" name="Rectangle 22">
              <a:extLst>
                <a:ext uri="{FF2B5EF4-FFF2-40B4-BE49-F238E27FC236}">
                  <a16:creationId xmlns:a16="http://schemas.microsoft.com/office/drawing/2014/main" id="{B100AE6C-CCA6-4C00-B42E-EF8D8032CC70}"/>
                </a:ext>
              </a:extLst>
            </p:cNvPr>
            <p:cNvSpPr/>
            <p:nvPr/>
          </p:nvSpPr>
          <p:spPr bwMode="auto">
            <a:xfrm>
              <a:off x="1021055" y="2879511"/>
              <a:ext cx="180658" cy="180658"/>
            </a:xfrm>
            <a:custGeom>
              <a:avLst/>
              <a:gdLst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0 w 180658"/>
                <a:gd name="connsiteY4" fmla="*/ 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91440 w 180658"/>
                <a:gd name="connsiteY4" fmla="*/ 9144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658" h="180658">
                  <a:moveTo>
                    <a:pt x="0" y="0"/>
                  </a:moveTo>
                  <a:lnTo>
                    <a:pt x="180658" y="0"/>
                  </a:lnTo>
                  <a:lnTo>
                    <a:pt x="180658" y="180658"/>
                  </a:lnTo>
                  <a:lnTo>
                    <a:pt x="0" y="18065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accent2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7C9B326-9F5A-4E02-B0EE-08DF7B71390A}"/>
                </a:ext>
              </a:extLst>
            </p:cNvPr>
            <p:cNvSpPr/>
            <p:nvPr/>
          </p:nvSpPr>
          <p:spPr bwMode="auto">
            <a:xfrm>
              <a:off x="1058619" y="2919750"/>
              <a:ext cx="100181" cy="10018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BF3F13A8-2599-4AD5-AFF6-5315423C23BD}"/>
              </a:ext>
            </a:extLst>
          </p:cNvPr>
          <p:cNvSpPr/>
          <p:nvPr/>
        </p:nvSpPr>
        <p:spPr>
          <a:xfrm>
            <a:off x="806893" y="1435100"/>
            <a:ext cx="10800901" cy="3585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200" dirty="0">
                <a:solidFill>
                  <a:schemeClr val="accent2"/>
                </a:solidFill>
                <a:latin typeface="+mj-lt"/>
              </a:rPr>
              <a:t>Are you spending too much and getting too little?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GB" sz="2200" dirty="0">
                <a:solidFill>
                  <a:schemeClr val="accent2"/>
                </a:solidFill>
                <a:latin typeface="+mj-lt"/>
              </a:rPr>
              <a:t>How can you tell if your company is realizing the full potential from your IT investments?</a:t>
            </a:r>
            <a:endParaRPr lang="en-GB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GB" dirty="0">
                <a:solidFill>
                  <a:schemeClr val="tx1"/>
                </a:solidFill>
              </a:rPr>
              <a:t>Are projects consistently delivered on time and within budget with expected scope?</a:t>
            </a:r>
          </a:p>
          <a:p>
            <a:pPr>
              <a:spcBef>
                <a:spcPts val="1200"/>
              </a:spcBef>
            </a:pPr>
            <a:r>
              <a:rPr lang="en-GB" dirty="0">
                <a:solidFill>
                  <a:schemeClr val="tx1"/>
                </a:solidFill>
              </a:rPr>
              <a:t>Are KPIs based on delivery, quality, and cost being tracked and continually improving?</a:t>
            </a:r>
          </a:p>
          <a:p>
            <a:pPr>
              <a:spcBef>
                <a:spcPts val="1200"/>
              </a:spcBef>
            </a:pPr>
            <a:r>
              <a:rPr lang="en-GB" dirty="0">
                <a:solidFill>
                  <a:schemeClr val="tx1"/>
                </a:solidFill>
              </a:rPr>
              <a:t>Is releasing software getting easier, less costly and requiring less manual process?</a:t>
            </a:r>
          </a:p>
          <a:p>
            <a:pPr>
              <a:spcBef>
                <a:spcPts val="1200"/>
              </a:spcBef>
            </a:pPr>
            <a:r>
              <a:rPr lang="en-GB" dirty="0">
                <a:solidFill>
                  <a:schemeClr val="tx1"/>
                </a:solidFill>
              </a:rPr>
              <a:t>Are customers consistently delighted?</a:t>
            </a:r>
          </a:p>
          <a:p>
            <a:pPr>
              <a:spcBef>
                <a:spcPts val="1200"/>
              </a:spcBef>
            </a:pPr>
            <a:r>
              <a:rPr lang="en-GB" dirty="0">
                <a:solidFill>
                  <a:schemeClr val="tx1"/>
                </a:solidFill>
              </a:rPr>
              <a:t>Do you have an IT culture that can attract and retain the best talent?</a:t>
            </a:r>
          </a:p>
          <a:p>
            <a:pPr>
              <a:spcBef>
                <a:spcPts val="1200"/>
              </a:spcBef>
            </a:pPr>
            <a:r>
              <a:rPr lang="en-GB" dirty="0">
                <a:solidFill>
                  <a:schemeClr val="tx1"/>
                </a:solidFill>
              </a:rPr>
              <a:t>Have your delivery pipeline efforts met your expectations?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17C0FF4-7DE0-4E4D-8CD2-63721CA64E6A}"/>
              </a:ext>
            </a:extLst>
          </p:cNvPr>
          <p:cNvSpPr/>
          <p:nvPr/>
        </p:nvSpPr>
        <p:spPr bwMode="auto">
          <a:xfrm>
            <a:off x="806893" y="5438634"/>
            <a:ext cx="10802496" cy="4171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dirty="0">
                <a:solidFill>
                  <a:schemeClr val="bg1"/>
                </a:solidFill>
                <a:latin typeface="+mj-lt"/>
              </a:rPr>
              <a:t>If the answer was “No” to any of the above, then there’s a solution for you…</a:t>
            </a:r>
          </a:p>
        </p:txBody>
      </p:sp>
      <p:sp>
        <p:nvSpPr>
          <p:cNvPr id="34" name="Rectangle 22">
            <a:extLst>
              <a:ext uri="{FF2B5EF4-FFF2-40B4-BE49-F238E27FC236}">
                <a16:creationId xmlns:a16="http://schemas.microsoft.com/office/drawing/2014/main" id="{1DBB8737-B0D4-4E30-A593-526B36C02FEE}"/>
              </a:ext>
            </a:extLst>
          </p:cNvPr>
          <p:cNvSpPr/>
          <p:nvPr/>
        </p:nvSpPr>
        <p:spPr bwMode="auto">
          <a:xfrm>
            <a:off x="514655" y="2652511"/>
            <a:ext cx="139090" cy="139090"/>
          </a:xfrm>
          <a:custGeom>
            <a:avLst/>
            <a:gdLst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0 w 180658"/>
              <a:gd name="connsiteY4" fmla="*/ 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91440 w 180658"/>
              <a:gd name="connsiteY4" fmla="*/ 9144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658" h="180658">
                <a:moveTo>
                  <a:pt x="0" y="0"/>
                </a:moveTo>
                <a:lnTo>
                  <a:pt x="180658" y="0"/>
                </a:lnTo>
                <a:lnTo>
                  <a:pt x="180658" y="180658"/>
                </a:lnTo>
                <a:lnTo>
                  <a:pt x="0" y="180658"/>
                </a:lnTo>
              </a:path>
            </a:pathLst>
          </a:cu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930BF80-9D29-4A33-91BF-4DF40D399D05}"/>
              </a:ext>
            </a:extLst>
          </p:cNvPr>
          <p:cNvSpPr/>
          <p:nvPr/>
        </p:nvSpPr>
        <p:spPr bwMode="auto">
          <a:xfrm>
            <a:off x="543576" y="2683491"/>
            <a:ext cx="77130" cy="771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noFill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7" name="Rectangle 22">
            <a:extLst>
              <a:ext uri="{FF2B5EF4-FFF2-40B4-BE49-F238E27FC236}">
                <a16:creationId xmlns:a16="http://schemas.microsoft.com/office/drawing/2014/main" id="{B5DECA8E-A15C-4D71-BCAD-95C2CD888A22}"/>
              </a:ext>
            </a:extLst>
          </p:cNvPr>
          <p:cNvSpPr/>
          <p:nvPr/>
        </p:nvSpPr>
        <p:spPr bwMode="auto">
          <a:xfrm>
            <a:off x="514655" y="3076072"/>
            <a:ext cx="139090" cy="139090"/>
          </a:xfrm>
          <a:custGeom>
            <a:avLst/>
            <a:gdLst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0 w 180658"/>
              <a:gd name="connsiteY4" fmla="*/ 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91440 w 180658"/>
              <a:gd name="connsiteY4" fmla="*/ 9144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658" h="180658">
                <a:moveTo>
                  <a:pt x="0" y="0"/>
                </a:moveTo>
                <a:lnTo>
                  <a:pt x="180658" y="0"/>
                </a:lnTo>
                <a:lnTo>
                  <a:pt x="180658" y="180658"/>
                </a:lnTo>
                <a:lnTo>
                  <a:pt x="0" y="180658"/>
                </a:lnTo>
              </a:path>
            </a:pathLst>
          </a:cu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2454037-4B92-450E-AF50-5657CFA2246E}"/>
              </a:ext>
            </a:extLst>
          </p:cNvPr>
          <p:cNvSpPr/>
          <p:nvPr/>
        </p:nvSpPr>
        <p:spPr bwMode="auto">
          <a:xfrm>
            <a:off x="543576" y="3107052"/>
            <a:ext cx="77130" cy="771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noFill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0" name="Rectangle 22">
            <a:extLst>
              <a:ext uri="{FF2B5EF4-FFF2-40B4-BE49-F238E27FC236}">
                <a16:creationId xmlns:a16="http://schemas.microsoft.com/office/drawing/2014/main" id="{7D6A8964-AC7A-494A-9026-AA492912FC90}"/>
              </a:ext>
            </a:extLst>
          </p:cNvPr>
          <p:cNvSpPr/>
          <p:nvPr/>
        </p:nvSpPr>
        <p:spPr bwMode="auto">
          <a:xfrm>
            <a:off x="514655" y="3509412"/>
            <a:ext cx="139090" cy="139090"/>
          </a:xfrm>
          <a:custGeom>
            <a:avLst/>
            <a:gdLst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0 w 180658"/>
              <a:gd name="connsiteY4" fmla="*/ 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91440 w 180658"/>
              <a:gd name="connsiteY4" fmla="*/ 9144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658" h="180658">
                <a:moveTo>
                  <a:pt x="0" y="0"/>
                </a:moveTo>
                <a:lnTo>
                  <a:pt x="180658" y="0"/>
                </a:lnTo>
                <a:lnTo>
                  <a:pt x="180658" y="180658"/>
                </a:lnTo>
                <a:lnTo>
                  <a:pt x="0" y="180658"/>
                </a:lnTo>
              </a:path>
            </a:pathLst>
          </a:cu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B18AC78-CCB3-48F8-B5F4-EA22BFA77EB8}"/>
              </a:ext>
            </a:extLst>
          </p:cNvPr>
          <p:cNvSpPr/>
          <p:nvPr/>
        </p:nvSpPr>
        <p:spPr bwMode="auto">
          <a:xfrm>
            <a:off x="543576" y="3540392"/>
            <a:ext cx="77130" cy="771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noFill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3" name="Rectangle 22">
            <a:extLst>
              <a:ext uri="{FF2B5EF4-FFF2-40B4-BE49-F238E27FC236}">
                <a16:creationId xmlns:a16="http://schemas.microsoft.com/office/drawing/2014/main" id="{F5A7448C-9005-42A7-8DB5-9BDE4315C7B0}"/>
              </a:ext>
            </a:extLst>
          </p:cNvPr>
          <p:cNvSpPr/>
          <p:nvPr/>
        </p:nvSpPr>
        <p:spPr bwMode="auto">
          <a:xfrm>
            <a:off x="514655" y="3923192"/>
            <a:ext cx="139090" cy="139090"/>
          </a:xfrm>
          <a:custGeom>
            <a:avLst/>
            <a:gdLst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0 w 180658"/>
              <a:gd name="connsiteY4" fmla="*/ 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91440 w 180658"/>
              <a:gd name="connsiteY4" fmla="*/ 9144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658" h="180658">
                <a:moveTo>
                  <a:pt x="0" y="0"/>
                </a:moveTo>
                <a:lnTo>
                  <a:pt x="180658" y="0"/>
                </a:lnTo>
                <a:lnTo>
                  <a:pt x="180658" y="180658"/>
                </a:lnTo>
                <a:lnTo>
                  <a:pt x="0" y="180658"/>
                </a:lnTo>
              </a:path>
            </a:pathLst>
          </a:cu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489EF90-973E-46DF-A8B3-81DDD9141234}"/>
              </a:ext>
            </a:extLst>
          </p:cNvPr>
          <p:cNvSpPr/>
          <p:nvPr/>
        </p:nvSpPr>
        <p:spPr bwMode="auto">
          <a:xfrm>
            <a:off x="543576" y="3954172"/>
            <a:ext cx="77130" cy="771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noFill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6" name="Rectangle 22">
            <a:extLst>
              <a:ext uri="{FF2B5EF4-FFF2-40B4-BE49-F238E27FC236}">
                <a16:creationId xmlns:a16="http://schemas.microsoft.com/office/drawing/2014/main" id="{56B98FBC-487A-4476-A913-8EAC5FC32B17}"/>
              </a:ext>
            </a:extLst>
          </p:cNvPr>
          <p:cNvSpPr/>
          <p:nvPr/>
        </p:nvSpPr>
        <p:spPr bwMode="auto">
          <a:xfrm>
            <a:off x="514655" y="4356530"/>
            <a:ext cx="139090" cy="139090"/>
          </a:xfrm>
          <a:custGeom>
            <a:avLst/>
            <a:gdLst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0 w 180658"/>
              <a:gd name="connsiteY4" fmla="*/ 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91440 w 180658"/>
              <a:gd name="connsiteY4" fmla="*/ 9144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658" h="180658">
                <a:moveTo>
                  <a:pt x="0" y="0"/>
                </a:moveTo>
                <a:lnTo>
                  <a:pt x="180658" y="0"/>
                </a:lnTo>
                <a:lnTo>
                  <a:pt x="180658" y="180658"/>
                </a:lnTo>
                <a:lnTo>
                  <a:pt x="0" y="180658"/>
                </a:lnTo>
              </a:path>
            </a:pathLst>
          </a:cu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2F3BEA4-1AE8-46E7-9643-B0335717BC3B}"/>
              </a:ext>
            </a:extLst>
          </p:cNvPr>
          <p:cNvSpPr/>
          <p:nvPr/>
        </p:nvSpPr>
        <p:spPr bwMode="auto">
          <a:xfrm>
            <a:off x="543576" y="4387510"/>
            <a:ext cx="77130" cy="771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noFill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9" name="Rectangle 22">
            <a:extLst>
              <a:ext uri="{FF2B5EF4-FFF2-40B4-BE49-F238E27FC236}">
                <a16:creationId xmlns:a16="http://schemas.microsoft.com/office/drawing/2014/main" id="{F808A2A3-C712-4A64-A196-3001226F6052}"/>
              </a:ext>
            </a:extLst>
          </p:cNvPr>
          <p:cNvSpPr/>
          <p:nvPr/>
        </p:nvSpPr>
        <p:spPr bwMode="auto">
          <a:xfrm>
            <a:off x="514655" y="4784978"/>
            <a:ext cx="139090" cy="139090"/>
          </a:xfrm>
          <a:custGeom>
            <a:avLst/>
            <a:gdLst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0 w 180658"/>
              <a:gd name="connsiteY4" fmla="*/ 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91440 w 180658"/>
              <a:gd name="connsiteY4" fmla="*/ 9144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658" h="180658">
                <a:moveTo>
                  <a:pt x="0" y="0"/>
                </a:moveTo>
                <a:lnTo>
                  <a:pt x="180658" y="0"/>
                </a:lnTo>
                <a:lnTo>
                  <a:pt x="180658" y="180658"/>
                </a:lnTo>
                <a:lnTo>
                  <a:pt x="0" y="180658"/>
                </a:lnTo>
              </a:path>
            </a:pathLst>
          </a:cu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951A93E-23CA-40F3-8BA2-4A31BC9EB00E}"/>
              </a:ext>
            </a:extLst>
          </p:cNvPr>
          <p:cNvSpPr/>
          <p:nvPr/>
        </p:nvSpPr>
        <p:spPr bwMode="auto">
          <a:xfrm>
            <a:off x="543576" y="4815958"/>
            <a:ext cx="77130" cy="771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noFill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1E0F210-9938-40CC-8717-D75379756822}"/>
              </a:ext>
            </a:extLst>
          </p:cNvPr>
          <p:cNvGrpSpPr/>
          <p:nvPr/>
        </p:nvGrpSpPr>
        <p:grpSpPr>
          <a:xfrm>
            <a:off x="10561930" y="6485689"/>
            <a:ext cx="1047456" cy="143721"/>
            <a:chOff x="10560344" y="6485689"/>
            <a:chExt cx="1047456" cy="143721"/>
          </a:xfrm>
        </p:grpSpPr>
        <p:pic>
          <p:nvPicPr>
            <p:cNvPr id="36" name="Picture 13" descr="Picture 13">
              <a:extLst>
                <a:ext uri="{FF2B5EF4-FFF2-40B4-BE49-F238E27FC236}">
                  <a16:creationId xmlns:a16="http://schemas.microsoft.com/office/drawing/2014/main" id="{3BADEA85-F7D7-41B3-81DB-F57A88DA4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1111670" y="6486035"/>
              <a:ext cx="496130" cy="143029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39" name="Picture 19" descr="Picture 19">
              <a:extLst>
                <a:ext uri="{FF2B5EF4-FFF2-40B4-BE49-F238E27FC236}">
                  <a16:creationId xmlns:a16="http://schemas.microsoft.com/office/drawing/2014/main" id="{899D200F-601D-4670-9E9B-3DFC9674A0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/>
            </a:blip>
            <a:stretch>
              <a:fillRect/>
            </a:stretch>
          </p:blipFill>
          <p:spPr>
            <a:xfrm>
              <a:off x="10560344" y="6485689"/>
              <a:ext cx="507544" cy="143721"/>
            </a:xfrm>
            <a:prstGeom prst="rect">
              <a:avLst/>
            </a:prstGeom>
          </p:spPr>
        </p:pic>
      </p:grpSp>
      <p:sp>
        <p:nvSpPr>
          <p:cNvPr id="42" name="Rectangle 22">
            <a:extLst>
              <a:ext uri="{FF2B5EF4-FFF2-40B4-BE49-F238E27FC236}">
                <a16:creationId xmlns:a16="http://schemas.microsoft.com/office/drawing/2014/main" id="{F1F23F75-BF23-2A4E-BCE7-CF1B89BDA886}"/>
              </a:ext>
            </a:extLst>
          </p:cNvPr>
          <p:cNvSpPr/>
          <p:nvPr/>
        </p:nvSpPr>
        <p:spPr bwMode="auto">
          <a:xfrm>
            <a:off x="485139" y="5545338"/>
            <a:ext cx="198120" cy="198120"/>
          </a:xfrm>
          <a:custGeom>
            <a:avLst/>
            <a:gdLst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0 w 180658"/>
              <a:gd name="connsiteY4" fmla="*/ 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  <a:gd name="connsiteX4" fmla="*/ 91440 w 180658"/>
              <a:gd name="connsiteY4" fmla="*/ 91440 h 180658"/>
              <a:gd name="connsiteX0" fmla="*/ 0 w 180658"/>
              <a:gd name="connsiteY0" fmla="*/ 0 h 180658"/>
              <a:gd name="connsiteX1" fmla="*/ 180658 w 180658"/>
              <a:gd name="connsiteY1" fmla="*/ 0 h 180658"/>
              <a:gd name="connsiteX2" fmla="*/ 180658 w 180658"/>
              <a:gd name="connsiteY2" fmla="*/ 180658 h 180658"/>
              <a:gd name="connsiteX3" fmla="*/ 0 w 180658"/>
              <a:gd name="connsiteY3" fmla="*/ 180658 h 18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658" h="180658">
                <a:moveTo>
                  <a:pt x="0" y="0"/>
                </a:moveTo>
                <a:lnTo>
                  <a:pt x="180658" y="0"/>
                </a:lnTo>
                <a:lnTo>
                  <a:pt x="180658" y="180658"/>
                </a:lnTo>
                <a:lnTo>
                  <a:pt x="0" y="180658"/>
                </a:lnTo>
              </a:path>
            </a:pathLst>
          </a:custGeom>
          <a:solidFill>
            <a:schemeClr val="bg1"/>
          </a:solidFill>
          <a:ln w="12700">
            <a:solidFill>
              <a:schemeClr val="accent2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230DF07-6EC5-3A4C-8A27-543F3BE0F95E}"/>
              </a:ext>
            </a:extLst>
          </p:cNvPr>
          <p:cNvSpPr/>
          <p:nvPr/>
        </p:nvSpPr>
        <p:spPr bwMode="auto">
          <a:xfrm>
            <a:off x="526335" y="5589465"/>
            <a:ext cx="109864" cy="109864"/>
          </a:xfrm>
          <a:prstGeom prst="rect">
            <a:avLst/>
          </a:prstGeom>
          <a:solidFill>
            <a:schemeClr val="accent2"/>
          </a:solidFill>
          <a:ln w="12700">
            <a:noFill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62935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A8FE38E-62FA-44ED-B507-2F02166760AC}"/>
              </a:ext>
            </a:extLst>
          </p:cNvPr>
          <p:cNvSpPr/>
          <p:nvPr/>
        </p:nvSpPr>
        <p:spPr bwMode="auto">
          <a:xfrm>
            <a:off x="-8572" y="585788"/>
            <a:ext cx="12210732" cy="684212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04813"/>
            <a:r>
              <a:rPr lang="en-GB" sz="2800" dirty="0">
                <a:solidFill>
                  <a:schemeClr val="bg1"/>
                </a:solidFill>
                <a:latin typeface="+mj-lt"/>
              </a:rPr>
              <a:t>Best-of-Breed Solutions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BD3D4F-0EC1-4380-9189-9A3B2FB99683}"/>
              </a:ext>
            </a:extLst>
          </p:cNvPr>
          <p:cNvSpPr/>
          <p:nvPr/>
        </p:nvSpPr>
        <p:spPr bwMode="auto">
          <a:xfrm>
            <a:off x="584200" y="1435100"/>
            <a:ext cx="3591560" cy="48339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1097280" rIns="13716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</a:pPr>
            <a:r>
              <a:rPr lang="en-GB" sz="2000" dirty="0">
                <a:solidFill>
                  <a:schemeClr val="tx1"/>
                </a:solidFill>
              </a:rPr>
              <a:t>The Sirrus7 DevOps Acceleration Engine is a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best-of-breed, flexible,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and powerful development pipeline that is optimized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for your specific needs.</a:t>
            </a:r>
          </a:p>
          <a:p>
            <a:pPr>
              <a:spcBef>
                <a:spcPts val="600"/>
              </a:spcBef>
            </a:pPr>
            <a:br>
              <a:rPr lang="en-GB" sz="8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Its rapid implementation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is the fastest path to increasing your productivity while simultaneously reducing costs.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21EEB0-8CFB-452F-AD78-4F9492634EDC}"/>
              </a:ext>
            </a:extLst>
          </p:cNvPr>
          <p:cNvSpPr/>
          <p:nvPr/>
        </p:nvSpPr>
        <p:spPr bwMode="auto">
          <a:xfrm>
            <a:off x="584200" y="1535112"/>
            <a:ext cx="3463898" cy="903288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sz="2200" dirty="0">
                <a:solidFill>
                  <a:srgbClr val="002050"/>
                </a:solidFill>
                <a:latin typeface="Segoe UI Semibold"/>
              </a:rPr>
              <a:t>Why the Sirrus7 DevOps Acceleration Engine?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C392C11-FB75-4903-AB04-9590B9ECB0EF}"/>
              </a:ext>
            </a:extLst>
          </p:cNvPr>
          <p:cNvSpPr/>
          <p:nvPr/>
        </p:nvSpPr>
        <p:spPr bwMode="auto">
          <a:xfrm>
            <a:off x="4352080" y="1869470"/>
            <a:ext cx="7255719" cy="1451928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</a:pPr>
            <a:r>
              <a:rPr lang="en-GB" sz="2000" dirty="0">
                <a:solidFill>
                  <a:schemeClr val="accent1"/>
                </a:solidFill>
                <a:latin typeface="+mj-lt"/>
              </a:rPr>
              <a:t>Challenge</a:t>
            </a:r>
          </a:p>
          <a:p>
            <a:r>
              <a:rPr lang="en-GB" dirty="0">
                <a:solidFill>
                  <a:schemeClr val="tx1"/>
                </a:solidFill>
              </a:rPr>
              <a:t>Building a platform on your own for delivery is expensive &amp; time-consuming. Doing so involves sourcing sourcing subject-matter-expertise, vendor selections for each component, and finally stitching it all together cohesively.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FB48EBE-7F16-4A53-80CB-D124C16EF0BD}"/>
              </a:ext>
            </a:extLst>
          </p:cNvPr>
          <p:cNvSpPr/>
          <p:nvPr/>
        </p:nvSpPr>
        <p:spPr bwMode="auto">
          <a:xfrm>
            <a:off x="4352080" y="4020364"/>
            <a:ext cx="7255719" cy="1451928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</a:pPr>
            <a:r>
              <a:rPr lang="en-GB" sz="2000" dirty="0">
                <a:solidFill>
                  <a:schemeClr val="accent1"/>
                </a:solidFill>
                <a:latin typeface="+mj-lt"/>
              </a:rPr>
              <a:t>Opportunity</a:t>
            </a:r>
          </a:p>
          <a:p>
            <a:r>
              <a:rPr lang="en-GB" dirty="0">
                <a:solidFill>
                  <a:schemeClr val="tx1"/>
                </a:solidFill>
              </a:rPr>
              <a:t>Utilizing this already integrated platform of industry leading solutions with field-tested best practices will give you immediate access to an end-to-end solution for your Enterprise - without months of overhead &amp; investment.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38A735A-F9F1-4AAA-AA9D-16E267E10A88}"/>
              </a:ext>
            </a:extLst>
          </p:cNvPr>
          <p:cNvCxnSpPr>
            <a:cxnSpLocks/>
          </p:cNvCxnSpPr>
          <p:nvPr/>
        </p:nvCxnSpPr>
        <p:spPr>
          <a:xfrm>
            <a:off x="4352080" y="3464221"/>
            <a:ext cx="7839920" cy="0"/>
          </a:xfrm>
          <a:prstGeom prst="line">
            <a:avLst/>
          </a:prstGeom>
          <a:ln>
            <a:solidFill>
              <a:schemeClr val="tx1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ABF60DD-61DD-4EE4-A6F5-9A80DCDE8173}"/>
              </a:ext>
            </a:extLst>
          </p:cNvPr>
          <p:cNvGrpSpPr/>
          <p:nvPr/>
        </p:nvGrpSpPr>
        <p:grpSpPr>
          <a:xfrm>
            <a:off x="4352081" y="5563280"/>
            <a:ext cx="7257328" cy="796298"/>
            <a:chOff x="4352080" y="4734420"/>
            <a:chExt cx="8079129" cy="886469"/>
          </a:xfrm>
        </p:grpSpPr>
        <p:pic>
          <p:nvPicPr>
            <p:cNvPr id="34" name="Picture 18" descr="Picture 18">
              <a:extLst>
                <a:ext uri="{FF2B5EF4-FFF2-40B4-BE49-F238E27FC236}">
                  <a16:creationId xmlns:a16="http://schemas.microsoft.com/office/drawing/2014/main" id="{C4387115-ED1B-4FDF-A2E9-B92C0DE9B3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1571166" y="4734420"/>
              <a:ext cx="860043" cy="886469"/>
            </a:xfrm>
            <a:prstGeom prst="rect">
              <a:avLst/>
            </a:prstGeom>
          </p:spPr>
        </p:pic>
        <p:pic>
          <p:nvPicPr>
            <p:cNvPr id="35" name="Picture 20" descr="Picture 20">
              <a:extLst>
                <a:ext uri="{FF2B5EF4-FFF2-40B4-BE49-F238E27FC236}">
                  <a16:creationId xmlns:a16="http://schemas.microsoft.com/office/drawing/2014/main" id="{673A82BA-8B14-4673-B0EC-659500A3E1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/>
            </a:blip>
            <a:srcRect l="4437" t="22130" r="4421" b="22130"/>
            <a:stretch/>
          </p:blipFill>
          <p:spPr>
            <a:xfrm>
              <a:off x="4352080" y="4895207"/>
              <a:ext cx="2364540" cy="428481"/>
            </a:xfrm>
            <a:prstGeom prst="rect">
              <a:avLst/>
            </a:prstGeom>
          </p:spPr>
        </p:pic>
        <p:pic>
          <p:nvPicPr>
            <p:cNvPr id="36" name="Picture 21" descr="Picture 21">
              <a:extLst>
                <a:ext uri="{FF2B5EF4-FFF2-40B4-BE49-F238E27FC236}">
                  <a16:creationId xmlns:a16="http://schemas.microsoft.com/office/drawing/2014/main" id="{2C8E47EF-EC15-4FE6-B0CC-573E52DC56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8548526" y="4885707"/>
              <a:ext cx="1579337" cy="447480"/>
            </a:xfrm>
            <a:prstGeom prst="rect">
              <a:avLst/>
            </a:prstGeom>
          </p:spPr>
        </p:pic>
        <p:pic>
          <p:nvPicPr>
            <p:cNvPr id="37" name="Picture 22" descr="Picture 22">
              <a:extLst>
                <a:ext uri="{FF2B5EF4-FFF2-40B4-BE49-F238E27FC236}">
                  <a16:creationId xmlns:a16="http://schemas.microsoft.com/office/drawing/2014/main" id="{34050F14-C0B5-4EFB-8B74-5538E6CAB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/>
            </a:blip>
            <a:stretch>
              <a:fillRect/>
            </a:stretch>
          </p:blipFill>
          <p:spPr>
            <a:xfrm>
              <a:off x="6817783" y="4865975"/>
              <a:ext cx="1629580" cy="486945"/>
            </a:xfrm>
            <a:prstGeom prst="rect">
              <a:avLst/>
            </a:prstGeom>
          </p:spPr>
        </p:pic>
        <p:pic>
          <p:nvPicPr>
            <p:cNvPr id="38" name="Picture 19" descr="Picture 19">
              <a:extLst>
                <a:ext uri="{FF2B5EF4-FFF2-40B4-BE49-F238E27FC236}">
                  <a16:creationId xmlns:a16="http://schemas.microsoft.com/office/drawing/2014/main" id="{A75904AF-C7B3-4463-BE83-00C87037801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/>
            </a:blip>
            <a:stretch>
              <a:fillRect/>
            </a:stretch>
          </p:blipFill>
          <p:spPr>
            <a:xfrm>
              <a:off x="10229026" y="4933744"/>
              <a:ext cx="1240978" cy="351407"/>
            </a:xfrm>
            <a:prstGeom prst="rect">
              <a:avLst/>
            </a:prstGeom>
          </p:spPr>
        </p:pic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9B611D9A-FB2D-4728-88B0-984604067215}"/>
              </a:ext>
            </a:extLst>
          </p:cNvPr>
          <p:cNvSpPr/>
          <p:nvPr/>
        </p:nvSpPr>
        <p:spPr bwMode="auto">
          <a:xfrm>
            <a:off x="4352080" y="1435100"/>
            <a:ext cx="381612" cy="382150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GB" sz="2200" dirty="0">
              <a:solidFill>
                <a:srgbClr val="002050"/>
              </a:solidFill>
              <a:latin typeface="Segoe UI Semibold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3B0D00E-265C-4907-B814-0EC0629D12DB}"/>
              </a:ext>
            </a:extLst>
          </p:cNvPr>
          <p:cNvSpPr/>
          <p:nvPr/>
        </p:nvSpPr>
        <p:spPr bwMode="auto">
          <a:xfrm>
            <a:off x="4352080" y="3607044"/>
            <a:ext cx="381612" cy="382150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GB" sz="2200" dirty="0">
              <a:solidFill>
                <a:srgbClr val="002050"/>
              </a:solidFill>
              <a:latin typeface="Segoe UI Semibold"/>
            </a:endParaRPr>
          </a:p>
        </p:txBody>
      </p:sp>
      <p:sp>
        <p:nvSpPr>
          <p:cNvPr id="43" name="light" title="Icon of a lightbulb">
            <a:extLst>
              <a:ext uri="{FF2B5EF4-FFF2-40B4-BE49-F238E27FC236}">
                <a16:creationId xmlns:a16="http://schemas.microsoft.com/office/drawing/2014/main" id="{B3B24394-36B3-431D-AC21-B8C50C98645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449950" y="3660140"/>
            <a:ext cx="185872" cy="275958"/>
          </a:xfrm>
          <a:custGeom>
            <a:avLst/>
            <a:gdLst>
              <a:gd name="T0" fmla="*/ 156 w 224"/>
              <a:gd name="T1" fmla="*/ 312 h 334"/>
              <a:gd name="T2" fmla="*/ 134 w 224"/>
              <a:gd name="T3" fmla="*/ 334 h 334"/>
              <a:gd name="T4" fmla="*/ 89 w 224"/>
              <a:gd name="T5" fmla="*/ 334 h 334"/>
              <a:gd name="T6" fmla="*/ 67 w 224"/>
              <a:gd name="T7" fmla="*/ 312 h 334"/>
              <a:gd name="T8" fmla="*/ 67 w 224"/>
              <a:gd name="T9" fmla="*/ 261 h 334"/>
              <a:gd name="T10" fmla="*/ 37 w 224"/>
              <a:gd name="T11" fmla="*/ 195 h 334"/>
              <a:gd name="T12" fmla="*/ 27 w 224"/>
              <a:gd name="T13" fmla="*/ 185 h 334"/>
              <a:gd name="T14" fmla="*/ 0 w 224"/>
              <a:gd name="T15" fmla="*/ 112 h 334"/>
              <a:gd name="T16" fmla="*/ 112 w 224"/>
              <a:gd name="T17" fmla="*/ 0 h 334"/>
              <a:gd name="T18" fmla="*/ 224 w 224"/>
              <a:gd name="T19" fmla="*/ 112 h 334"/>
              <a:gd name="T20" fmla="*/ 197 w 224"/>
              <a:gd name="T21" fmla="*/ 185 h 334"/>
              <a:gd name="T22" fmla="*/ 200 w 224"/>
              <a:gd name="T23" fmla="*/ 181 h 334"/>
              <a:gd name="T24" fmla="*/ 197 w 224"/>
              <a:gd name="T25" fmla="*/ 185 h 334"/>
              <a:gd name="T26" fmla="*/ 156 w 224"/>
              <a:gd name="T27" fmla="*/ 265 h 334"/>
              <a:gd name="T28" fmla="*/ 156 w 224"/>
              <a:gd name="T29" fmla="*/ 312 h 334"/>
              <a:gd name="T30" fmla="*/ 156 w 224"/>
              <a:gd name="T31" fmla="*/ 312 h 334"/>
              <a:gd name="T32" fmla="*/ 67 w 224"/>
              <a:gd name="T33" fmla="*/ 269 h 334"/>
              <a:gd name="T34" fmla="*/ 156 w 224"/>
              <a:gd name="T35" fmla="*/ 269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24" h="334">
                <a:moveTo>
                  <a:pt x="156" y="312"/>
                </a:moveTo>
                <a:cubicBezTo>
                  <a:pt x="156" y="324"/>
                  <a:pt x="146" y="334"/>
                  <a:pt x="134" y="334"/>
                </a:cubicBezTo>
                <a:cubicBezTo>
                  <a:pt x="89" y="334"/>
                  <a:pt x="89" y="334"/>
                  <a:pt x="89" y="334"/>
                </a:cubicBezTo>
                <a:cubicBezTo>
                  <a:pt x="76" y="334"/>
                  <a:pt x="67" y="324"/>
                  <a:pt x="67" y="312"/>
                </a:cubicBezTo>
                <a:cubicBezTo>
                  <a:pt x="67" y="312"/>
                  <a:pt x="67" y="300"/>
                  <a:pt x="67" y="261"/>
                </a:cubicBezTo>
                <a:cubicBezTo>
                  <a:pt x="67" y="221"/>
                  <a:pt x="37" y="195"/>
                  <a:pt x="37" y="195"/>
                </a:cubicBezTo>
                <a:cubicBezTo>
                  <a:pt x="27" y="185"/>
                  <a:pt x="27" y="185"/>
                  <a:pt x="27" y="185"/>
                </a:cubicBezTo>
                <a:cubicBezTo>
                  <a:pt x="10" y="166"/>
                  <a:pt x="0" y="140"/>
                  <a:pt x="0" y="112"/>
                </a:cubicBezTo>
                <a:cubicBezTo>
                  <a:pt x="0" y="50"/>
                  <a:pt x="50" y="0"/>
                  <a:pt x="112" y="0"/>
                </a:cubicBezTo>
                <a:cubicBezTo>
                  <a:pt x="174" y="0"/>
                  <a:pt x="224" y="50"/>
                  <a:pt x="224" y="112"/>
                </a:cubicBezTo>
                <a:cubicBezTo>
                  <a:pt x="224" y="140"/>
                  <a:pt x="214" y="166"/>
                  <a:pt x="197" y="185"/>
                </a:cubicBezTo>
                <a:moveTo>
                  <a:pt x="200" y="181"/>
                </a:moveTo>
                <a:cubicBezTo>
                  <a:pt x="197" y="185"/>
                  <a:pt x="197" y="185"/>
                  <a:pt x="197" y="185"/>
                </a:cubicBezTo>
                <a:cubicBezTo>
                  <a:pt x="197" y="185"/>
                  <a:pt x="156" y="217"/>
                  <a:pt x="156" y="265"/>
                </a:cubicBezTo>
                <a:cubicBezTo>
                  <a:pt x="156" y="312"/>
                  <a:pt x="156" y="312"/>
                  <a:pt x="156" y="312"/>
                </a:cubicBezTo>
                <a:cubicBezTo>
                  <a:pt x="156" y="312"/>
                  <a:pt x="156" y="312"/>
                  <a:pt x="156" y="312"/>
                </a:cubicBezTo>
                <a:moveTo>
                  <a:pt x="67" y="269"/>
                </a:moveTo>
                <a:cubicBezTo>
                  <a:pt x="156" y="269"/>
                  <a:pt x="156" y="269"/>
                  <a:pt x="156" y="269"/>
                </a:cubicBezTo>
              </a:path>
            </a:pathLst>
          </a:custGeom>
          <a:noFill/>
          <a:ln w="9525" cap="sq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</a:endParaRPr>
          </a:p>
        </p:txBody>
      </p:sp>
      <p:sp>
        <p:nvSpPr>
          <p:cNvPr id="44" name="maze" title="Icon of a maze">
            <a:extLst>
              <a:ext uri="{FF2B5EF4-FFF2-40B4-BE49-F238E27FC236}">
                <a16:creationId xmlns:a16="http://schemas.microsoft.com/office/drawing/2014/main" id="{629FCA42-2153-4D3D-BF24-3C23415BE4F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414712" y="1497284"/>
            <a:ext cx="256348" cy="257782"/>
          </a:xfrm>
          <a:custGeom>
            <a:avLst/>
            <a:gdLst>
              <a:gd name="T0" fmla="*/ 536 w 536"/>
              <a:gd name="T1" fmla="*/ 429 h 539"/>
              <a:gd name="T2" fmla="*/ 536 w 536"/>
              <a:gd name="T3" fmla="*/ 539 h 539"/>
              <a:gd name="T4" fmla="*/ 0 w 536"/>
              <a:gd name="T5" fmla="*/ 539 h 539"/>
              <a:gd name="T6" fmla="*/ 0 w 536"/>
              <a:gd name="T7" fmla="*/ 0 h 539"/>
              <a:gd name="T8" fmla="*/ 101 w 536"/>
              <a:gd name="T9" fmla="*/ 0 h 539"/>
              <a:gd name="T10" fmla="*/ 536 w 536"/>
              <a:gd name="T11" fmla="*/ 322 h 539"/>
              <a:gd name="T12" fmla="*/ 536 w 536"/>
              <a:gd name="T13" fmla="*/ 0 h 539"/>
              <a:gd name="T14" fmla="*/ 211 w 536"/>
              <a:gd name="T15" fmla="*/ 0 h 539"/>
              <a:gd name="T16" fmla="*/ 211 w 536"/>
              <a:gd name="T17" fmla="*/ 107 h 539"/>
              <a:gd name="T18" fmla="*/ 319 w 536"/>
              <a:gd name="T19" fmla="*/ 107 h 539"/>
              <a:gd name="T20" fmla="*/ 536 w 536"/>
              <a:gd name="T21" fmla="*/ 107 h 539"/>
              <a:gd name="T22" fmla="*/ 428 w 536"/>
              <a:gd name="T23" fmla="*/ 107 h 539"/>
              <a:gd name="T24" fmla="*/ 428 w 536"/>
              <a:gd name="T25" fmla="*/ 322 h 539"/>
              <a:gd name="T26" fmla="*/ 428 w 536"/>
              <a:gd name="T27" fmla="*/ 429 h 539"/>
              <a:gd name="T28" fmla="*/ 319 w 536"/>
              <a:gd name="T29" fmla="*/ 429 h 539"/>
              <a:gd name="T30" fmla="*/ 319 w 536"/>
              <a:gd name="T31" fmla="*/ 539 h 539"/>
              <a:gd name="T32" fmla="*/ 211 w 536"/>
              <a:gd name="T33" fmla="*/ 322 h 539"/>
              <a:gd name="T34" fmla="*/ 211 w 536"/>
              <a:gd name="T35" fmla="*/ 539 h 539"/>
              <a:gd name="T36" fmla="*/ 319 w 536"/>
              <a:gd name="T37" fmla="*/ 322 h 539"/>
              <a:gd name="T38" fmla="*/ 319 w 536"/>
              <a:gd name="T39" fmla="*/ 216 h 539"/>
              <a:gd name="T40" fmla="*/ 101 w 536"/>
              <a:gd name="T41" fmla="*/ 216 h 539"/>
              <a:gd name="T42" fmla="*/ 101 w 536"/>
              <a:gd name="T43" fmla="*/ 429 h 539"/>
              <a:gd name="T44" fmla="*/ 101 w 536"/>
              <a:gd name="T45" fmla="*/ 322 h 539"/>
              <a:gd name="T46" fmla="*/ 0 w 536"/>
              <a:gd name="T47" fmla="*/ 322 h 539"/>
              <a:gd name="T48" fmla="*/ 101 w 536"/>
              <a:gd name="T49" fmla="*/ 105 h 539"/>
              <a:gd name="T50" fmla="*/ 0 w 536"/>
              <a:gd name="T51" fmla="*/ 105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36" h="539">
                <a:moveTo>
                  <a:pt x="536" y="429"/>
                </a:moveTo>
                <a:lnTo>
                  <a:pt x="536" y="539"/>
                </a:lnTo>
                <a:lnTo>
                  <a:pt x="0" y="539"/>
                </a:lnTo>
                <a:lnTo>
                  <a:pt x="0" y="0"/>
                </a:lnTo>
                <a:lnTo>
                  <a:pt x="101" y="0"/>
                </a:lnTo>
                <a:moveTo>
                  <a:pt x="536" y="322"/>
                </a:moveTo>
                <a:lnTo>
                  <a:pt x="536" y="0"/>
                </a:lnTo>
                <a:lnTo>
                  <a:pt x="211" y="0"/>
                </a:lnTo>
                <a:lnTo>
                  <a:pt x="211" y="107"/>
                </a:lnTo>
                <a:lnTo>
                  <a:pt x="319" y="107"/>
                </a:lnTo>
                <a:moveTo>
                  <a:pt x="536" y="107"/>
                </a:moveTo>
                <a:lnTo>
                  <a:pt x="428" y="107"/>
                </a:lnTo>
                <a:lnTo>
                  <a:pt x="428" y="322"/>
                </a:lnTo>
                <a:moveTo>
                  <a:pt x="428" y="429"/>
                </a:moveTo>
                <a:lnTo>
                  <a:pt x="319" y="429"/>
                </a:lnTo>
                <a:lnTo>
                  <a:pt x="319" y="539"/>
                </a:lnTo>
                <a:moveTo>
                  <a:pt x="211" y="322"/>
                </a:moveTo>
                <a:lnTo>
                  <a:pt x="211" y="539"/>
                </a:lnTo>
                <a:moveTo>
                  <a:pt x="319" y="322"/>
                </a:moveTo>
                <a:lnTo>
                  <a:pt x="319" y="216"/>
                </a:lnTo>
                <a:lnTo>
                  <a:pt x="101" y="216"/>
                </a:lnTo>
                <a:lnTo>
                  <a:pt x="101" y="429"/>
                </a:lnTo>
                <a:moveTo>
                  <a:pt x="101" y="322"/>
                </a:moveTo>
                <a:lnTo>
                  <a:pt x="0" y="322"/>
                </a:lnTo>
                <a:moveTo>
                  <a:pt x="101" y="105"/>
                </a:moveTo>
                <a:lnTo>
                  <a:pt x="0" y="105"/>
                </a:lnTo>
              </a:path>
            </a:pathLst>
          </a:custGeom>
          <a:noFill/>
          <a:ln w="9525" cap="sq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BB5D6FE-409C-413F-B058-DC4CDC339D60}"/>
              </a:ext>
            </a:extLst>
          </p:cNvPr>
          <p:cNvGrpSpPr/>
          <p:nvPr/>
        </p:nvGrpSpPr>
        <p:grpSpPr>
          <a:xfrm>
            <a:off x="10561930" y="6485689"/>
            <a:ext cx="1047456" cy="143721"/>
            <a:chOff x="10560344" y="6485689"/>
            <a:chExt cx="1047456" cy="143721"/>
          </a:xfrm>
        </p:grpSpPr>
        <p:pic>
          <p:nvPicPr>
            <p:cNvPr id="21" name="Picture 13" descr="Picture 13">
              <a:extLst>
                <a:ext uri="{FF2B5EF4-FFF2-40B4-BE49-F238E27FC236}">
                  <a16:creationId xmlns:a16="http://schemas.microsoft.com/office/drawing/2014/main" id="{CCE4D6B5-E806-463E-9942-DF05AB93D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1111670" y="6486035"/>
              <a:ext cx="496130" cy="143029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3" name="Picture 19" descr="Picture 19">
              <a:extLst>
                <a:ext uri="{FF2B5EF4-FFF2-40B4-BE49-F238E27FC236}">
                  <a16:creationId xmlns:a16="http://schemas.microsoft.com/office/drawing/2014/main" id="{137FD328-CE4C-44AC-B92C-D66E49B302C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/>
            </a:blip>
            <a:stretch>
              <a:fillRect/>
            </a:stretch>
          </p:blipFill>
          <p:spPr>
            <a:xfrm>
              <a:off x="10560344" y="6485689"/>
              <a:ext cx="507544" cy="1437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357097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1F9D6D4-55B7-4592-8249-7391799C7744}"/>
              </a:ext>
            </a:extLst>
          </p:cNvPr>
          <p:cNvSpPr/>
          <p:nvPr/>
        </p:nvSpPr>
        <p:spPr bwMode="auto">
          <a:xfrm>
            <a:off x="1087120" y="1499550"/>
            <a:ext cx="10522268" cy="3956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91440" rIns="13716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N" sz="2000" dirty="0">
                <a:solidFill>
                  <a:schemeClr val="tx1"/>
                </a:solidFill>
                <a:latin typeface="+mj-lt"/>
              </a:rPr>
              <a:t>Solution Overview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C6003CB-F997-4449-AC36-4992DA5856D3}"/>
              </a:ext>
            </a:extLst>
          </p:cNvPr>
          <p:cNvSpPr/>
          <p:nvPr/>
        </p:nvSpPr>
        <p:spPr bwMode="auto">
          <a:xfrm>
            <a:off x="0" y="585788"/>
            <a:ext cx="12193588" cy="684212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117725"/>
            <a:r>
              <a:rPr lang="en-IN" sz="2800" dirty="0">
                <a:solidFill>
                  <a:schemeClr val="bg1"/>
                </a:solidFill>
                <a:latin typeface="+mj-lt"/>
              </a:rPr>
              <a:t>DevOps Acceleration Engine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E2D76F-0311-45DA-8360-EDEDACE7ABF0}"/>
              </a:ext>
            </a:extLst>
          </p:cNvPr>
          <p:cNvSpPr/>
          <p:nvPr/>
        </p:nvSpPr>
        <p:spPr bwMode="auto">
          <a:xfrm>
            <a:off x="0" y="685800"/>
            <a:ext cx="2204720" cy="484188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N" sz="28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2" name="Picture 19" descr="Picture 19">
            <a:extLst>
              <a:ext uri="{FF2B5EF4-FFF2-40B4-BE49-F238E27FC236}">
                <a16:creationId xmlns:a16="http://schemas.microsoft.com/office/drawing/2014/main" id="{C8D6EB05-2953-439C-A2FA-85D9EF5984E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/>
          </a:blip>
          <a:stretch>
            <a:fillRect/>
          </a:stretch>
        </p:blipFill>
        <p:spPr>
          <a:xfrm>
            <a:off x="677805" y="724959"/>
            <a:ext cx="1433311" cy="40587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650696E-E2E0-4C5E-9AAF-4DFD9E52CE27}"/>
              </a:ext>
            </a:extLst>
          </p:cNvPr>
          <p:cNvSpPr/>
          <p:nvPr/>
        </p:nvSpPr>
        <p:spPr bwMode="auto">
          <a:xfrm>
            <a:off x="584199" y="1435099"/>
            <a:ext cx="524511" cy="524511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6" name="magnify" title="Icon of a magnifying glass">
            <a:extLst>
              <a:ext uri="{FF2B5EF4-FFF2-40B4-BE49-F238E27FC236}">
                <a16:creationId xmlns:a16="http://schemas.microsoft.com/office/drawing/2014/main" id="{81BE63D6-C945-4521-8C09-1636FE15F813}"/>
              </a:ext>
            </a:extLst>
          </p:cNvPr>
          <p:cNvSpPr>
            <a:spLocks noChangeAspect="1" noEditPoints="1"/>
          </p:cNvSpPr>
          <p:nvPr/>
        </p:nvSpPr>
        <p:spPr bwMode="auto">
          <a:xfrm flipH="1">
            <a:off x="671854" y="1526091"/>
            <a:ext cx="349201" cy="342526"/>
          </a:xfrm>
          <a:custGeom>
            <a:avLst/>
            <a:gdLst>
              <a:gd name="T0" fmla="*/ 112 w 343"/>
              <a:gd name="T1" fmla="*/ 223 h 338"/>
              <a:gd name="T2" fmla="*/ 0 w 343"/>
              <a:gd name="T3" fmla="*/ 111 h 338"/>
              <a:gd name="T4" fmla="*/ 112 w 343"/>
              <a:gd name="T5" fmla="*/ 0 h 338"/>
              <a:gd name="T6" fmla="*/ 223 w 343"/>
              <a:gd name="T7" fmla="*/ 111 h 338"/>
              <a:gd name="T8" fmla="*/ 112 w 343"/>
              <a:gd name="T9" fmla="*/ 223 h 338"/>
              <a:gd name="T10" fmla="*/ 343 w 343"/>
              <a:gd name="T11" fmla="*/ 338 h 338"/>
              <a:gd name="T12" fmla="*/ 191 w 343"/>
              <a:gd name="T13" fmla="*/ 189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3" h="338">
                <a:moveTo>
                  <a:pt x="112" y="223"/>
                </a:moveTo>
                <a:cubicBezTo>
                  <a:pt x="50" y="223"/>
                  <a:pt x="0" y="173"/>
                  <a:pt x="0" y="111"/>
                </a:cubicBezTo>
                <a:cubicBezTo>
                  <a:pt x="0" y="50"/>
                  <a:pt x="50" y="0"/>
                  <a:pt x="112" y="0"/>
                </a:cubicBezTo>
                <a:cubicBezTo>
                  <a:pt x="173" y="0"/>
                  <a:pt x="223" y="50"/>
                  <a:pt x="223" y="111"/>
                </a:cubicBezTo>
                <a:cubicBezTo>
                  <a:pt x="223" y="173"/>
                  <a:pt x="173" y="223"/>
                  <a:pt x="112" y="223"/>
                </a:cubicBezTo>
                <a:close/>
                <a:moveTo>
                  <a:pt x="343" y="338"/>
                </a:moveTo>
                <a:cubicBezTo>
                  <a:pt x="191" y="189"/>
                  <a:pt x="191" y="189"/>
                  <a:pt x="191" y="189"/>
                </a:cubicBezTo>
              </a:path>
            </a:pathLst>
          </a:custGeom>
          <a:noFill/>
          <a:ln w="9525" cap="sq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8244983-DD6F-456D-BF73-4BBA5783EEAE}"/>
              </a:ext>
            </a:extLst>
          </p:cNvPr>
          <p:cNvCxnSpPr>
            <a:cxnSpLocks/>
          </p:cNvCxnSpPr>
          <p:nvPr/>
        </p:nvCxnSpPr>
        <p:spPr>
          <a:xfrm>
            <a:off x="1108710" y="1697355"/>
            <a:ext cx="0" cy="5160645"/>
          </a:xfrm>
          <a:prstGeom prst="line">
            <a:avLst/>
          </a:prstGeom>
          <a:ln w="12700">
            <a:solidFill>
              <a:schemeClr val="accent2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8B5042A3-33FD-47B1-91C2-4BF97B2EBE5E}"/>
              </a:ext>
            </a:extLst>
          </p:cNvPr>
          <p:cNvSpPr/>
          <p:nvPr/>
        </p:nvSpPr>
        <p:spPr>
          <a:xfrm>
            <a:off x="1239520" y="2073908"/>
            <a:ext cx="10369868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2000" i="1" dirty="0">
                <a:solidFill>
                  <a:schemeClr val="tx1"/>
                </a:solidFill>
              </a:rPr>
              <a:t>The Sirrus7 DevOps Acceleration Engine is delivered on a unique, complete, fully integrated technology framework comprised of: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6C7F2C9-495B-4304-8EA9-33EAACA71715}"/>
              </a:ext>
            </a:extLst>
          </p:cNvPr>
          <p:cNvGrpSpPr/>
          <p:nvPr/>
        </p:nvGrpSpPr>
        <p:grpSpPr>
          <a:xfrm>
            <a:off x="1039165" y="2878304"/>
            <a:ext cx="139090" cy="139090"/>
            <a:chOff x="1021055" y="2664832"/>
            <a:chExt cx="180658" cy="18065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8837EC3-4C9D-41FE-AF9D-545AEAD9035B}"/>
                </a:ext>
              </a:extLst>
            </p:cNvPr>
            <p:cNvSpPr/>
            <p:nvPr/>
          </p:nvSpPr>
          <p:spPr bwMode="auto">
            <a:xfrm>
              <a:off x="1021055" y="2664832"/>
              <a:ext cx="180658" cy="180658"/>
            </a:xfrm>
            <a:custGeom>
              <a:avLst/>
              <a:gdLst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0 w 180658"/>
                <a:gd name="connsiteY4" fmla="*/ 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91440 w 180658"/>
                <a:gd name="connsiteY4" fmla="*/ 9144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658" h="180658">
                  <a:moveTo>
                    <a:pt x="0" y="0"/>
                  </a:moveTo>
                  <a:lnTo>
                    <a:pt x="180658" y="0"/>
                  </a:lnTo>
                  <a:lnTo>
                    <a:pt x="180658" y="180658"/>
                  </a:lnTo>
                  <a:lnTo>
                    <a:pt x="0" y="18065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accent2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CDE7545-D9E2-49F5-A2CC-182046EFE064}"/>
                </a:ext>
              </a:extLst>
            </p:cNvPr>
            <p:cNvSpPr/>
            <p:nvPr/>
          </p:nvSpPr>
          <p:spPr bwMode="auto">
            <a:xfrm>
              <a:off x="1058619" y="2705071"/>
              <a:ext cx="100181" cy="10018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1170E019-DBC4-4D36-AAFE-8A84642CDC81}"/>
              </a:ext>
            </a:extLst>
          </p:cNvPr>
          <p:cNvSpPr/>
          <p:nvPr/>
        </p:nvSpPr>
        <p:spPr>
          <a:xfrm>
            <a:off x="1309064" y="2804256"/>
            <a:ext cx="10300319" cy="31136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Bef>
                <a:spcPts val="1400"/>
              </a:spcBef>
            </a:pPr>
            <a:r>
              <a:rPr lang="en-GB" b="1" dirty="0">
                <a:solidFill>
                  <a:schemeClr val="tx1"/>
                </a:solidFill>
              </a:rPr>
              <a:t>One year of </a:t>
            </a:r>
            <a:r>
              <a:rPr lang="en-GB" b="1" dirty="0" err="1">
                <a:solidFill>
                  <a:schemeClr val="tx1"/>
                </a:solidFill>
              </a:rPr>
              <a:t>Github</a:t>
            </a:r>
            <a:r>
              <a:rPr lang="en-GB" b="1" dirty="0">
                <a:solidFill>
                  <a:schemeClr val="tx1"/>
                </a:solidFill>
              </a:rPr>
              <a:t> Enterprise </a:t>
            </a:r>
            <a:r>
              <a:rPr lang="en-GB" dirty="0">
                <a:solidFill>
                  <a:schemeClr val="tx1"/>
                </a:solidFill>
              </a:rPr>
              <a:t>– Source code management and team collaboration</a:t>
            </a:r>
          </a:p>
          <a:p>
            <a:pPr>
              <a:spcBef>
                <a:spcPts val="1400"/>
              </a:spcBef>
            </a:pPr>
            <a:r>
              <a:rPr lang="en-GB" b="1" dirty="0">
                <a:solidFill>
                  <a:schemeClr val="tx1"/>
                </a:solidFill>
              </a:rPr>
              <a:t>One year of Private Terraform Enterprise</a:t>
            </a:r>
            <a:r>
              <a:rPr lang="en-GB" dirty="0">
                <a:solidFill>
                  <a:schemeClr val="tx1"/>
                </a:solidFill>
              </a:rPr>
              <a:t> – Automation and provisioning</a:t>
            </a:r>
          </a:p>
          <a:p>
            <a:pPr>
              <a:spcBef>
                <a:spcPts val="1400"/>
              </a:spcBef>
            </a:pPr>
            <a:r>
              <a:rPr lang="en-GB" b="1" dirty="0">
                <a:solidFill>
                  <a:schemeClr val="tx1"/>
                </a:solidFill>
              </a:rPr>
              <a:t>One year of </a:t>
            </a:r>
            <a:r>
              <a:rPr lang="en-GB" b="1" dirty="0" err="1">
                <a:solidFill>
                  <a:schemeClr val="tx1"/>
                </a:solidFill>
              </a:rPr>
              <a:t>CircleCI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* – CI/CD pipeline</a:t>
            </a:r>
          </a:p>
          <a:p>
            <a:r>
              <a:rPr lang="en-GB" dirty="0">
                <a:solidFill>
                  <a:schemeClr val="tx1"/>
                </a:solidFill>
              </a:rPr>
              <a:t>*</a:t>
            </a:r>
            <a:r>
              <a:rPr lang="en-GB" sz="1400" dirty="0" err="1">
                <a:solidFill>
                  <a:schemeClr val="tx1"/>
                </a:solidFill>
              </a:rPr>
              <a:t>CircleCI</a:t>
            </a:r>
            <a:r>
              <a:rPr lang="en-GB" sz="1400" dirty="0">
                <a:solidFill>
                  <a:schemeClr val="tx1"/>
                </a:solidFill>
              </a:rPr>
              <a:t> is an optional component for the bundle. Other CI/CD tools can be substituted and price</a:t>
            </a:r>
            <a:br>
              <a:rPr lang="en-GB" sz="1400" dirty="0">
                <a:solidFill>
                  <a:schemeClr val="tx1"/>
                </a:solidFill>
              </a:rPr>
            </a:br>
            <a:r>
              <a:rPr lang="en-GB" sz="1400" dirty="0">
                <a:solidFill>
                  <a:schemeClr val="tx1"/>
                </a:solidFill>
              </a:rPr>
              <a:t>will adjust accordingly</a:t>
            </a:r>
          </a:p>
          <a:p>
            <a:pPr>
              <a:spcBef>
                <a:spcPts val="1400"/>
              </a:spcBef>
            </a:pPr>
            <a:r>
              <a:rPr lang="en-GB" b="1" dirty="0">
                <a:solidFill>
                  <a:schemeClr val="tx1"/>
                </a:solidFill>
              </a:rPr>
              <a:t>One year of Sirrus7 “Mesa” </a:t>
            </a:r>
            <a:r>
              <a:rPr lang="en-GB" dirty="0">
                <a:solidFill>
                  <a:schemeClr val="tx1"/>
                </a:solidFill>
              </a:rPr>
              <a:t>– Cloud based dashboard for tracking and measuring critical KPIs</a:t>
            </a:r>
          </a:p>
          <a:p>
            <a:pPr>
              <a:spcBef>
                <a:spcPts val="1400"/>
              </a:spcBef>
            </a:pPr>
            <a:r>
              <a:rPr lang="en-GB" b="1" dirty="0">
                <a:solidFill>
                  <a:schemeClr val="tx1"/>
                </a:solidFill>
              </a:rPr>
              <a:t>Four months of Microsoft Azure Cloud </a:t>
            </a:r>
            <a:r>
              <a:rPr lang="en-GB" dirty="0">
                <a:solidFill>
                  <a:schemeClr val="tx1"/>
                </a:solidFill>
              </a:rPr>
              <a:t>– The framework and its output are Azure Cloud native</a:t>
            </a:r>
          </a:p>
          <a:p>
            <a:pPr>
              <a:spcBef>
                <a:spcPts val="1400"/>
              </a:spcBef>
            </a:pPr>
            <a:r>
              <a:rPr lang="en-GB" b="1" dirty="0">
                <a:solidFill>
                  <a:schemeClr val="tx1"/>
                </a:solidFill>
              </a:rPr>
              <a:t>Four months of Sirrus7 services </a:t>
            </a:r>
            <a:r>
              <a:rPr lang="en-GB" dirty="0">
                <a:solidFill>
                  <a:schemeClr val="tx1"/>
                </a:solidFill>
              </a:rPr>
              <a:t>(description following)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6F17DF7-E3D4-48D8-A4B6-22DF36DA5ED1}"/>
              </a:ext>
            </a:extLst>
          </p:cNvPr>
          <p:cNvGrpSpPr/>
          <p:nvPr/>
        </p:nvGrpSpPr>
        <p:grpSpPr>
          <a:xfrm>
            <a:off x="1039165" y="3327353"/>
            <a:ext cx="139090" cy="139090"/>
            <a:chOff x="1021055" y="2673968"/>
            <a:chExt cx="180658" cy="180658"/>
          </a:xfrm>
        </p:grpSpPr>
        <p:sp>
          <p:nvSpPr>
            <p:cNvPr id="28" name="Rectangle 22">
              <a:extLst>
                <a:ext uri="{FF2B5EF4-FFF2-40B4-BE49-F238E27FC236}">
                  <a16:creationId xmlns:a16="http://schemas.microsoft.com/office/drawing/2014/main" id="{B54DEBED-2F1E-48A0-BC11-5825274D5E07}"/>
                </a:ext>
              </a:extLst>
            </p:cNvPr>
            <p:cNvSpPr/>
            <p:nvPr/>
          </p:nvSpPr>
          <p:spPr bwMode="auto">
            <a:xfrm>
              <a:off x="1021055" y="2673968"/>
              <a:ext cx="180658" cy="180658"/>
            </a:xfrm>
            <a:custGeom>
              <a:avLst/>
              <a:gdLst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0 w 180658"/>
                <a:gd name="connsiteY4" fmla="*/ 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91440 w 180658"/>
                <a:gd name="connsiteY4" fmla="*/ 9144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658" h="180658">
                  <a:moveTo>
                    <a:pt x="0" y="0"/>
                  </a:moveTo>
                  <a:lnTo>
                    <a:pt x="180658" y="0"/>
                  </a:lnTo>
                  <a:lnTo>
                    <a:pt x="180658" y="180658"/>
                  </a:lnTo>
                  <a:lnTo>
                    <a:pt x="0" y="18065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accent2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C4C848D-0B8E-4BEB-848C-DA30C52F65E1}"/>
                </a:ext>
              </a:extLst>
            </p:cNvPr>
            <p:cNvSpPr/>
            <p:nvPr/>
          </p:nvSpPr>
          <p:spPr bwMode="auto">
            <a:xfrm>
              <a:off x="1058619" y="2714207"/>
              <a:ext cx="100181" cy="10018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362AE94-B7CE-4995-AE57-54D4A0C7712B}"/>
              </a:ext>
            </a:extLst>
          </p:cNvPr>
          <p:cNvGrpSpPr/>
          <p:nvPr/>
        </p:nvGrpSpPr>
        <p:grpSpPr>
          <a:xfrm>
            <a:off x="1039165" y="3779528"/>
            <a:ext cx="139090" cy="139090"/>
            <a:chOff x="1021055" y="2673968"/>
            <a:chExt cx="180658" cy="180658"/>
          </a:xfrm>
        </p:grpSpPr>
        <p:sp>
          <p:nvSpPr>
            <p:cNvPr id="31" name="Rectangle 22">
              <a:extLst>
                <a:ext uri="{FF2B5EF4-FFF2-40B4-BE49-F238E27FC236}">
                  <a16:creationId xmlns:a16="http://schemas.microsoft.com/office/drawing/2014/main" id="{EE3AD454-FBCF-4598-9D4C-0A98735B5972}"/>
                </a:ext>
              </a:extLst>
            </p:cNvPr>
            <p:cNvSpPr/>
            <p:nvPr/>
          </p:nvSpPr>
          <p:spPr bwMode="auto">
            <a:xfrm>
              <a:off x="1021055" y="2673968"/>
              <a:ext cx="180658" cy="180658"/>
            </a:xfrm>
            <a:custGeom>
              <a:avLst/>
              <a:gdLst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0 w 180658"/>
                <a:gd name="connsiteY4" fmla="*/ 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91440 w 180658"/>
                <a:gd name="connsiteY4" fmla="*/ 9144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658" h="180658">
                  <a:moveTo>
                    <a:pt x="0" y="0"/>
                  </a:moveTo>
                  <a:lnTo>
                    <a:pt x="180658" y="0"/>
                  </a:lnTo>
                  <a:lnTo>
                    <a:pt x="180658" y="180658"/>
                  </a:lnTo>
                  <a:lnTo>
                    <a:pt x="0" y="18065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accent2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79FC92E-1F86-4336-BA73-9A2B4BBA7075}"/>
                </a:ext>
              </a:extLst>
            </p:cNvPr>
            <p:cNvSpPr/>
            <p:nvPr/>
          </p:nvSpPr>
          <p:spPr bwMode="auto">
            <a:xfrm>
              <a:off x="1058619" y="2714207"/>
              <a:ext cx="100181" cy="10018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D0E8BCA-AD60-408E-8909-B0E64DE9BD97}"/>
              </a:ext>
            </a:extLst>
          </p:cNvPr>
          <p:cNvGrpSpPr/>
          <p:nvPr/>
        </p:nvGrpSpPr>
        <p:grpSpPr>
          <a:xfrm>
            <a:off x="1039165" y="4740388"/>
            <a:ext cx="139090" cy="139091"/>
            <a:chOff x="1021055" y="2377855"/>
            <a:chExt cx="180658" cy="180658"/>
          </a:xfrm>
        </p:grpSpPr>
        <p:sp>
          <p:nvSpPr>
            <p:cNvPr id="37" name="Rectangle 22">
              <a:extLst>
                <a:ext uri="{FF2B5EF4-FFF2-40B4-BE49-F238E27FC236}">
                  <a16:creationId xmlns:a16="http://schemas.microsoft.com/office/drawing/2014/main" id="{06BF248A-BD47-41CD-BA96-857714C56474}"/>
                </a:ext>
              </a:extLst>
            </p:cNvPr>
            <p:cNvSpPr/>
            <p:nvPr/>
          </p:nvSpPr>
          <p:spPr bwMode="auto">
            <a:xfrm>
              <a:off x="1021055" y="2377855"/>
              <a:ext cx="180658" cy="180658"/>
            </a:xfrm>
            <a:custGeom>
              <a:avLst/>
              <a:gdLst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0 w 180658"/>
                <a:gd name="connsiteY4" fmla="*/ 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91440 w 180658"/>
                <a:gd name="connsiteY4" fmla="*/ 9144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658" h="180658">
                  <a:moveTo>
                    <a:pt x="0" y="0"/>
                  </a:moveTo>
                  <a:lnTo>
                    <a:pt x="180658" y="0"/>
                  </a:lnTo>
                  <a:lnTo>
                    <a:pt x="180658" y="180658"/>
                  </a:lnTo>
                  <a:lnTo>
                    <a:pt x="0" y="18065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accent2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10ADEEF-FFE7-4659-B2B9-51D3F8AAD492}"/>
                </a:ext>
              </a:extLst>
            </p:cNvPr>
            <p:cNvSpPr/>
            <p:nvPr/>
          </p:nvSpPr>
          <p:spPr bwMode="auto">
            <a:xfrm>
              <a:off x="1058619" y="2413068"/>
              <a:ext cx="100181" cy="110198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7B40E02-BECB-4878-BA70-EAB729A0EA81}"/>
              </a:ext>
            </a:extLst>
          </p:cNvPr>
          <p:cNvGrpSpPr/>
          <p:nvPr/>
        </p:nvGrpSpPr>
        <p:grpSpPr>
          <a:xfrm>
            <a:off x="1039165" y="5184031"/>
            <a:ext cx="139090" cy="139090"/>
            <a:chOff x="1021055" y="2386575"/>
            <a:chExt cx="180658" cy="180658"/>
          </a:xfrm>
        </p:grpSpPr>
        <p:sp>
          <p:nvSpPr>
            <p:cNvPr id="40" name="Rectangle 22">
              <a:extLst>
                <a:ext uri="{FF2B5EF4-FFF2-40B4-BE49-F238E27FC236}">
                  <a16:creationId xmlns:a16="http://schemas.microsoft.com/office/drawing/2014/main" id="{3FE4F65C-1629-4B67-9A2F-94AF681B2D4D}"/>
                </a:ext>
              </a:extLst>
            </p:cNvPr>
            <p:cNvSpPr/>
            <p:nvPr/>
          </p:nvSpPr>
          <p:spPr bwMode="auto">
            <a:xfrm>
              <a:off x="1021055" y="2386575"/>
              <a:ext cx="180658" cy="180658"/>
            </a:xfrm>
            <a:custGeom>
              <a:avLst/>
              <a:gdLst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0 w 180658"/>
                <a:gd name="connsiteY4" fmla="*/ 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91440 w 180658"/>
                <a:gd name="connsiteY4" fmla="*/ 9144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658" h="180658">
                  <a:moveTo>
                    <a:pt x="0" y="0"/>
                  </a:moveTo>
                  <a:lnTo>
                    <a:pt x="180658" y="0"/>
                  </a:lnTo>
                  <a:lnTo>
                    <a:pt x="180658" y="180658"/>
                  </a:lnTo>
                  <a:lnTo>
                    <a:pt x="0" y="18065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accent2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0B0FF9-06B0-44B6-A8F0-1FD6B6B61BC6}"/>
                </a:ext>
              </a:extLst>
            </p:cNvPr>
            <p:cNvSpPr/>
            <p:nvPr/>
          </p:nvSpPr>
          <p:spPr bwMode="auto">
            <a:xfrm>
              <a:off x="1058619" y="2426814"/>
              <a:ext cx="100181" cy="10018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7E5CA71-1A19-43FF-B1F9-87D782D072CE}"/>
              </a:ext>
            </a:extLst>
          </p:cNvPr>
          <p:cNvGrpSpPr/>
          <p:nvPr/>
        </p:nvGrpSpPr>
        <p:grpSpPr>
          <a:xfrm>
            <a:off x="1039165" y="5620383"/>
            <a:ext cx="139090" cy="139090"/>
            <a:chOff x="1021055" y="2352907"/>
            <a:chExt cx="180658" cy="180658"/>
          </a:xfrm>
        </p:grpSpPr>
        <p:sp>
          <p:nvSpPr>
            <p:cNvPr id="43" name="Rectangle 22">
              <a:extLst>
                <a:ext uri="{FF2B5EF4-FFF2-40B4-BE49-F238E27FC236}">
                  <a16:creationId xmlns:a16="http://schemas.microsoft.com/office/drawing/2014/main" id="{6C2223DC-CAA2-44AE-9C73-C573358EE04B}"/>
                </a:ext>
              </a:extLst>
            </p:cNvPr>
            <p:cNvSpPr/>
            <p:nvPr/>
          </p:nvSpPr>
          <p:spPr bwMode="auto">
            <a:xfrm>
              <a:off x="1021055" y="2352907"/>
              <a:ext cx="180658" cy="180658"/>
            </a:xfrm>
            <a:custGeom>
              <a:avLst/>
              <a:gdLst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0 w 180658"/>
                <a:gd name="connsiteY4" fmla="*/ 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91440 w 180658"/>
                <a:gd name="connsiteY4" fmla="*/ 9144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658" h="180658">
                  <a:moveTo>
                    <a:pt x="0" y="0"/>
                  </a:moveTo>
                  <a:lnTo>
                    <a:pt x="180658" y="0"/>
                  </a:lnTo>
                  <a:lnTo>
                    <a:pt x="180658" y="180658"/>
                  </a:lnTo>
                  <a:lnTo>
                    <a:pt x="0" y="18065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accent2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4C209F4-E982-4173-83F1-C981B96D696E}"/>
                </a:ext>
              </a:extLst>
            </p:cNvPr>
            <p:cNvSpPr/>
            <p:nvPr/>
          </p:nvSpPr>
          <p:spPr bwMode="auto">
            <a:xfrm>
              <a:off x="1058619" y="2393147"/>
              <a:ext cx="100181" cy="10018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F80867D-3D4C-45FC-8B91-BF36B1AE9226}"/>
              </a:ext>
            </a:extLst>
          </p:cNvPr>
          <p:cNvGrpSpPr/>
          <p:nvPr/>
        </p:nvGrpSpPr>
        <p:grpSpPr>
          <a:xfrm>
            <a:off x="10561930" y="6485689"/>
            <a:ext cx="1047456" cy="143721"/>
            <a:chOff x="10560344" y="6485689"/>
            <a:chExt cx="1047456" cy="143721"/>
          </a:xfrm>
        </p:grpSpPr>
        <p:pic>
          <p:nvPicPr>
            <p:cNvPr id="46" name="Picture 13" descr="Picture 13">
              <a:extLst>
                <a:ext uri="{FF2B5EF4-FFF2-40B4-BE49-F238E27FC236}">
                  <a16:creationId xmlns:a16="http://schemas.microsoft.com/office/drawing/2014/main" id="{A659DAB0-48EA-46DC-BA6D-533629FED1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111670" y="6486035"/>
              <a:ext cx="496130" cy="143029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47" name="Picture 19" descr="Picture 19">
              <a:extLst>
                <a:ext uri="{FF2B5EF4-FFF2-40B4-BE49-F238E27FC236}">
                  <a16:creationId xmlns:a16="http://schemas.microsoft.com/office/drawing/2014/main" id="{295B0FF6-9F0F-42E4-982E-D129605203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/>
            </a:blip>
            <a:stretch>
              <a:fillRect/>
            </a:stretch>
          </p:blipFill>
          <p:spPr>
            <a:xfrm>
              <a:off x="10560344" y="6485689"/>
              <a:ext cx="507544" cy="143721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12FCFA3-C01C-4E70-AB07-9F4621E63416}"/>
              </a:ext>
            </a:extLst>
          </p:cNvPr>
          <p:cNvSpPr/>
          <p:nvPr/>
        </p:nvSpPr>
        <p:spPr bwMode="auto">
          <a:xfrm>
            <a:off x="1087120" y="1499550"/>
            <a:ext cx="10522268" cy="3956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91440" rIns="13716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N" sz="2000" dirty="0">
                <a:solidFill>
                  <a:schemeClr val="tx1"/>
                </a:solidFill>
                <a:latin typeface="+mj-lt"/>
              </a:rPr>
              <a:t>Services Summary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7569AA-6595-4A25-8948-FDEDB79EE4CF}"/>
              </a:ext>
            </a:extLst>
          </p:cNvPr>
          <p:cNvSpPr/>
          <p:nvPr/>
        </p:nvSpPr>
        <p:spPr bwMode="auto">
          <a:xfrm>
            <a:off x="0" y="585788"/>
            <a:ext cx="12193588" cy="684212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117725"/>
            <a:r>
              <a:rPr lang="en-IN" sz="2800" dirty="0">
                <a:solidFill>
                  <a:schemeClr val="bg1"/>
                </a:solidFill>
                <a:latin typeface="+mj-lt"/>
              </a:rPr>
              <a:t>DevOps Acceleration Engine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B678B1-317B-42BF-80CA-C0CEE306B52A}"/>
              </a:ext>
            </a:extLst>
          </p:cNvPr>
          <p:cNvSpPr/>
          <p:nvPr/>
        </p:nvSpPr>
        <p:spPr bwMode="auto">
          <a:xfrm>
            <a:off x="0" y="685800"/>
            <a:ext cx="2204720" cy="484188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N" sz="28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" name="Picture 19" descr="Picture 19">
            <a:extLst>
              <a:ext uri="{FF2B5EF4-FFF2-40B4-BE49-F238E27FC236}">
                <a16:creationId xmlns:a16="http://schemas.microsoft.com/office/drawing/2014/main" id="{E7FCD2E9-9B57-4C81-9675-5D6C1F8636C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/>
          </a:blip>
          <a:stretch>
            <a:fillRect/>
          </a:stretch>
        </p:blipFill>
        <p:spPr>
          <a:xfrm>
            <a:off x="677805" y="724959"/>
            <a:ext cx="1433311" cy="40587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34270F9-7DD7-4621-A916-BB8E3E9A89F4}"/>
              </a:ext>
            </a:extLst>
          </p:cNvPr>
          <p:cNvSpPr/>
          <p:nvPr/>
        </p:nvSpPr>
        <p:spPr bwMode="auto">
          <a:xfrm>
            <a:off x="584199" y="1435099"/>
            <a:ext cx="524511" cy="524511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C80D61C-5C06-41F1-B6C8-11B7A8857465}"/>
              </a:ext>
            </a:extLst>
          </p:cNvPr>
          <p:cNvCxnSpPr>
            <a:cxnSpLocks/>
          </p:cNvCxnSpPr>
          <p:nvPr/>
        </p:nvCxnSpPr>
        <p:spPr>
          <a:xfrm>
            <a:off x="1108710" y="1697355"/>
            <a:ext cx="0" cy="5160645"/>
          </a:xfrm>
          <a:prstGeom prst="line">
            <a:avLst/>
          </a:prstGeom>
          <a:ln w="12700">
            <a:solidFill>
              <a:schemeClr val="accent2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A5E89F7-D8F0-48B8-9089-1054D28717CD}"/>
              </a:ext>
            </a:extLst>
          </p:cNvPr>
          <p:cNvSpPr/>
          <p:nvPr/>
        </p:nvSpPr>
        <p:spPr>
          <a:xfrm>
            <a:off x="1239520" y="2073908"/>
            <a:ext cx="10369868" cy="1308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2000" i="1" dirty="0">
                <a:solidFill>
                  <a:schemeClr val="tx1"/>
                </a:solidFill>
              </a:rPr>
              <a:t>The Sirrus7 DevOps Acceleration Engine services are tailored for your enterprise. </a:t>
            </a:r>
          </a:p>
          <a:p>
            <a:pPr>
              <a:spcBef>
                <a:spcPts val="600"/>
              </a:spcBef>
            </a:pPr>
            <a:r>
              <a:rPr lang="en-GB" sz="2000" i="1" dirty="0">
                <a:solidFill>
                  <a:schemeClr val="tx1"/>
                </a:solidFill>
              </a:rPr>
              <a:t>You will receive a baseline evaluation of your current-state, seamless implementation of a comprehensive development pipeline, and an illustrated enhancement throughout the engagement of backlogged development delivery: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37" name="PageEdit_EFB8" title="Icon of a document with a pencil on top of it">
            <a:extLst>
              <a:ext uri="{FF2B5EF4-FFF2-40B4-BE49-F238E27FC236}">
                <a16:creationId xmlns:a16="http://schemas.microsoft.com/office/drawing/2014/main" id="{88A80E55-9D33-48EB-9457-3E0099513FC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74932" y="1514474"/>
            <a:ext cx="343044" cy="365760"/>
          </a:xfrm>
          <a:custGeom>
            <a:avLst/>
            <a:gdLst>
              <a:gd name="T0" fmla="*/ 3009 w 3537"/>
              <a:gd name="T1" fmla="*/ 1005 h 3770"/>
              <a:gd name="T2" fmla="*/ 2006 w 3537"/>
              <a:gd name="T3" fmla="*/ 1005 h 3770"/>
              <a:gd name="T4" fmla="*/ 2006 w 3537"/>
              <a:gd name="T5" fmla="*/ 0 h 3770"/>
              <a:gd name="T6" fmla="*/ 3009 w 3537"/>
              <a:gd name="T7" fmla="*/ 1360 h 3770"/>
              <a:gd name="T8" fmla="*/ 3009 w 3537"/>
              <a:gd name="T9" fmla="*/ 1005 h 3770"/>
              <a:gd name="T10" fmla="*/ 2006 w 3537"/>
              <a:gd name="T11" fmla="*/ 0 h 3770"/>
              <a:gd name="T12" fmla="*/ 0 w 3537"/>
              <a:gd name="T13" fmla="*/ 0 h 3770"/>
              <a:gd name="T14" fmla="*/ 0 w 3537"/>
              <a:gd name="T15" fmla="*/ 3770 h 3770"/>
              <a:gd name="T16" fmla="*/ 1078 w 3537"/>
              <a:gd name="T17" fmla="*/ 3770 h 3770"/>
              <a:gd name="T18" fmla="*/ 1551 w 3537"/>
              <a:gd name="T19" fmla="*/ 3723 h 3770"/>
              <a:gd name="T20" fmla="*/ 2053 w 3537"/>
              <a:gd name="T21" fmla="*/ 3597 h 3770"/>
              <a:gd name="T22" fmla="*/ 3433 w 3537"/>
              <a:gd name="T23" fmla="*/ 2211 h 3770"/>
              <a:gd name="T24" fmla="*/ 3433 w 3537"/>
              <a:gd name="T25" fmla="*/ 1834 h 3770"/>
              <a:gd name="T26" fmla="*/ 3245 w 3537"/>
              <a:gd name="T27" fmla="*/ 1759 h 3770"/>
              <a:gd name="T28" fmla="*/ 3057 w 3537"/>
              <a:gd name="T29" fmla="*/ 1834 h 3770"/>
              <a:gd name="T30" fmla="*/ 1677 w 3537"/>
              <a:gd name="T31" fmla="*/ 3220 h 3770"/>
              <a:gd name="T32" fmla="*/ 1551 w 3537"/>
              <a:gd name="T33" fmla="*/ 3723 h 37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37" h="3770">
                <a:moveTo>
                  <a:pt x="3009" y="1005"/>
                </a:moveTo>
                <a:cubicBezTo>
                  <a:pt x="2006" y="1005"/>
                  <a:pt x="2006" y="1005"/>
                  <a:pt x="2006" y="1005"/>
                </a:cubicBezTo>
                <a:cubicBezTo>
                  <a:pt x="2006" y="0"/>
                  <a:pt x="2006" y="0"/>
                  <a:pt x="2006" y="0"/>
                </a:cubicBezTo>
                <a:moveTo>
                  <a:pt x="3009" y="1360"/>
                </a:moveTo>
                <a:cubicBezTo>
                  <a:pt x="3009" y="1005"/>
                  <a:pt x="3009" y="1005"/>
                  <a:pt x="3009" y="1005"/>
                </a:cubicBezTo>
                <a:cubicBezTo>
                  <a:pt x="2006" y="0"/>
                  <a:pt x="2006" y="0"/>
                  <a:pt x="20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770"/>
                  <a:pt x="0" y="3770"/>
                  <a:pt x="0" y="3770"/>
                </a:cubicBezTo>
                <a:cubicBezTo>
                  <a:pt x="1078" y="3770"/>
                  <a:pt x="1078" y="3770"/>
                  <a:pt x="1078" y="3770"/>
                </a:cubicBezTo>
                <a:moveTo>
                  <a:pt x="1551" y="3723"/>
                </a:moveTo>
                <a:cubicBezTo>
                  <a:pt x="2053" y="3597"/>
                  <a:pt x="2053" y="3597"/>
                  <a:pt x="2053" y="3597"/>
                </a:cubicBezTo>
                <a:cubicBezTo>
                  <a:pt x="3433" y="2211"/>
                  <a:pt x="3433" y="2211"/>
                  <a:pt x="3433" y="2211"/>
                </a:cubicBezTo>
                <a:cubicBezTo>
                  <a:pt x="3537" y="2107"/>
                  <a:pt x="3537" y="1938"/>
                  <a:pt x="3433" y="1834"/>
                </a:cubicBezTo>
                <a:cubicBezTo>
                  <a:pt x="3386" y="1786"/>
                  <a:pt x="3317" y="1759"/>
                  <a:pt x="3245" y="1759"/>
                </a:cubicBezTo>
                <a:cubicBezTo>
                  <a:pt x="3172" y="1759"/>
                  <a:pt x="3104" y="1786"/>
                  <a:pt x="3057" y="1834"/>
                </a:cubicBezTo>
                <a:cubicBezTo>
                  <a:pt x="1677" y="3220"/>
                  <a:pt x="1677" y="3220"/>
                  <a:pt x="1677" y="3220"/>
                </a:cubicBezTo>
                <a:lnTo>
                  <a:pt x="1551" y="3723"/>
                </a:lnTo>
                <a:close/>
              </a:path>
            </a:pathLst>
          </a:custGeom>
          <a:noFill/>
          <a:ln w="9525" cap="sq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</a:gra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1F97D7A-F313-4845-9360-F0E9BB57980A}"/>
              </a:ext>
            </a:extLst>
          </p:cNvPr>
          <p:cNvSpPr/>
          <p:nvPr/>
        </p:nvSpPr>
        <p:spPr>
          <a:xfrm>
            <a:off x="1309064" y="3560708"/>
            <a:ext cx="10300324" cy="2657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Bef>
                <a:spcPts val="1400"/>
              </a:spcBef>
            </a:pPr>
            <a:r>
              <a:rPr lang="en-GB" dirty="0">
                <a:solidFill>
                  <a:schemeClr val="tx1"/>
                </a:solidFill>
              </a:rPr>
              <a:t>QuickStart baselining to establish current state against KPIs</a:t>
            </a:r>
          </a:p>
          <a:p>
            <a:pPr>
              <a:spcBef>
                <a:spcPts val="1400"/>
              </a:spcBef>
            </a:pPr>
            <a:r>
              <a:rPr lang="en-GB" dirty="0">
                <a:solidFill>
                  <a:schemeClr val="tx1"/>
                </a:solidFill>
              </a:rPr>
              <a:t>Deployment and configuration of the Acceleration Engine (GitHub/Terraform/CI-CD platform integration/Sirrus7)</a:t>
            </a:r>
          </a:p>
          <a:p>
            <a:pPr>
              <a:spcBef>
                <a:spcPts val="1400"/>
              </a:spcBef>
            </a:pPr>
            <a:r>
              <a:rPr lang="en-GB" dirty="0">
                <a:solidFill>
                  <a:schemeClr val="tx1"/>
                </a:solidFill>
              </a:rPr>
              <a:t>Experienced Sirrus7 Engineers working directly with client engineers to design/redesign, develop,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test and ship code through the Acceleration Engine framework</a:t>
            </a:r>
          </a:p>
          <a:p>
            <a:pPr>
              <a:spcBef>
                <a:spcPts val="1400"/>
              </a:spcBef>
            </a:pPr>
            <a:r>
              <a:rPr lang="en-GB" dirty="0">
                <a:solidFill>
                  <a:schemeClr val="tx1"/>
                </a:solidFill>
              </a:rPr>
              <a:t>Delivery of backlogged code into production on Azure</a:t>
            </a:r>
          </a:p>
          <a:p>
            <a:pPr>
              <a:spcBef>
                <a:spcPts val="1400"/>
              </a:spcBef>
            </a:pPr>
            <a:r>
              <a:rPr lang="en-GB" dirty="0">
                <a:solidFill>
                  <a:schemeClr val="tx1"/>
                </a:solidFill>
              </a:rPr>
              <a:t>Measured improvement against KPIs during one working quarter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C47A046-3ADE-4BD1-BB99-1FDA043DBADE}"/>
              </a:ext>
            </a:extLst>
          </p:cNvPr>
          <p:cNvGrpSpPr/>
          <p:nvPr/>
        </p:nvGrpSpPr>
        <p:grpSpPr>
          <a:xfrm>
            <a:off x="1039165" y="3640186"/>
            <a:ext cx="139090" cy="139090"/>
            <a:chOff x="1021055" y="2692240"/>
            <a:chExt cx="180658" cy="180658"/>
          </a:xfrm>
        </p:grpSpPr>
        <p:sp>
          <p:nvSpPr>
            <p:cNvPr id="41" name="Rectangle 22">
              <a:extLst>
                <a:ext uri="{FF2B5EF4-FFF2-40B4-BE49-F238E27FC236}">
                  <a16:creationId xmlns:a16="http://schemas.microsoft.com/office/drawing/2014/main" id="{6B4EE2AD-9814-4A49-8835-BD866DF25701}"/>
                </a:ext>
              </a:extLst>
            </p:cNvPr>
            <p:cNvSpPr/>
            <p:nvPr/>
          </p:nvSpPr>
          <p:spPr bwMode="auto">
            <a:xfrm>
              <a:off x="1021055" y="2692240"/>
              <a:ext cx="180658" cy="180658"/>
            </a:xfrm>
            <a:custGeom>
              <a:avLst/>
              <a:gdLst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0 w 180658"/>
                <a:gd name="connsiteY4" fmla="*/ 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91440 w 180658"/>
                <a:gd name="connsiteY4" fmla="*/ 9144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658" h="180658">
                  <a:moveTo>
                    <a:pt x="0" y="0"/>
                  </a:moveTo>
                  <a:lnTo>
                    <a:pt x="180658" y="0"/>
                  </a:lnTo>
                  <a:lnTo>
                    <a:pt x="180658" y="180658"/>
                  </a:lnTo>
                  <a:lnTo>
                    <a:pt x="0" y="18065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accent2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C40B9BD-9A17-4D92-B7F7-5CA8BE6BAFB0}"/>
                </a:ext>
              </a:extLst>
            </p:cNvPr>
            <p:cNvSpPr/>
            <p:nvPr/>
          </p:nvSpPr>
          <p:spPr bwMode="auto">
            <a:xfrm>
              <a:off x="1058619" y="2732479"/>
              <a:ext cx="100181" cy="10018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838B43A-6910-4710-AD00-CFB3C433738E}"/>
              </a:ext>
            </a:extLst>
          </p:cNvPr>
          <p:cNvGrpSpPr/>
          <p:nvPr/>
        </p:nvGrpSpPr>
        <p:grpSpPr>
          <a:xfrm>
            <a:off x="1039165" y="4082201"/>
            <a:ext cx="139090" cy="139090"/>
            <a:chOff x="1021055" y="2692240"/>
            <a:chExt cx="180658" cy="180658"/>
          </a:xfrm>
        </p:grpSpPr>
        <p:sp>
          <p:nvSpPr>
            <p:cNvPr id="44" name="Rectangle 22">
              <a:extLst>
                <a:ext uri="{FF2B5EF4-FFF2-40B4-BE49-F238E27FC236}">
                  <a16:creationId xmlns:a16="http://schemas.microsoft.com/office/drawing/2014/main" id="{074B1AF8-E446-4F0A-833F-83F532EAE64B}"/>
                </a:ext>
              </a:extLst>
            </p:cNvPr>
            <p:cNvSpPr/>
            <p:nvPr/>
          </p:nvSpPr>
          <p:spPr bwMode="auto">
            <a:xfrm>
              <a:off x="1021055" y="2692240"/>
              <a:ext cx="180658" cy="180658"/>
            </a:xfrm>
            <a:custGeom>
              <a:avLst/>
              <a:gdLst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0 w 180658"/>
                <a:gd name="connsiteY4" fmla="*/ 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91440 w 180658"/>
                <a:gd name="connsiteY4" fmla="*/ 9144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658" h="180658">
                  <a:moveTo>
                    <a:pt x="0" y="0"/>
                  </a:moveTo>
                  <a:lnTo>
                    <a:pt x="180658" y="0"/>
                  </a:lnTo>
                  <a:lnTo>
                    <a:pt x="180658" y="180658"/>
                  </a:lnTo>
                  <a:lnTo>
                    <a:pt x="0" y="18065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accent2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8834BA2-DDB4-4DCC-B442-4429A3B0F345}"/>
                </a:ext>
              </a:extLst>
            </p:cNvPr>
            <p:cNvSpPr/>
            <p:nvPr/>
          </p:nvSpPr>
          <p:spPr bwMode="auto">
            <a:xfrm>
              <a:off x="1058619" y="2732479"/>
              <a:ext cx="100181" cy="10018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3A771E2-890B-49C2-9C51-8818CDF179CC}"/>
              </a:ext>
            </a:extLst>
          </p:cNvPr>
          <p:cNvGrpSpPr/>
          <p:nvPr/>
        </p:nvGrpSpPr>
        <p:grpSpPr>
          <a:xfrm>
            <a:off x="1039165" y="4812168"/>
            <a:ext cx="139090" cy="139090"/>
            <a:chOff x="1021055" y="2692240"/>
            <a:chExt cx="180658" cy="180658"/>
          </a:xfrm>
        </p:grpSpPr>
        <p:sp>
          <p:nvSpPr>
            <p:cNvPr id="47" name="Rectangle 22">
              <a:extLst>
                <a:ext uri="{FF2B5EF4-FFF2-40B4-BE49-F238E27FC236}">
                  <a16:creationId xmlns:a16="http://schemas.microsoft.com/office/drawing/2014/main" id="{41754253-D06F-4168-AFC1-D424A1B44621}"/>
                </a:ext>
              </a:extLst>
            </p:cNvPr>
            <p:cNvSpPr/>
            <p:nvPr/>
          </p:nvSpPr>
          <p:spPr bwMode="auto">
            <a:xfrm>
              <a:off x="1021055" y="2692240"/>
              <a:ext cx="180658" cy="180658"/>
            </a:xfrm>
            <a:custGeom>
              <a:avLst/>
              <a:gdLst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0 w 180658"/>
                <a:gd name="connsiteY4" fmla="*/ 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91440 w 180658"/>
                <a:gd name="connsiteY4" fmla="*/ 9144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658" h="180658">
                  <a:moveTo>
                    <a:pt x="0" y="0"/>
                  </a:moveTo>
                  <a:lnTo>
                    <a:pt x="180658" y="0"/>
                  </a:lnTo>
                  <a:lnTo>
                    <a:pt x="180658" y="180658"/>
                  </a:lnTo>
                  <a:lnTo>
                    <a:pt x="0" y="18065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accent2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229277A-3883-4144-B24F-C12829A0C039}"/>
                </a:ext>
              </a:extLst>
            </p:cNvPr>
            <p:cNvSpPr/>
            <p:nvPr/>
          </p:nvSpPr>
          <p:spPr bwMode="auto">
            <a:xfrm>
              <a:off x="1058619" y="2732479"/>
              <a:ext cx="100181" cy="10018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885FD7C-417C-4773-A308-B0350CD82833}"/>
              </a:ext>
            </a:extLst>
          </p:cNvPr>
          <p:cNvGrpSpPr/>
          <p:nvPr/>
        </p:nvGrpSpPr>
        <p:grpSpPr>
          <a:xfrm>
            <a:off x="1039165" y="5545800"/>
            <a:ext cx="139090" cy="139090"/>
            <a:chOff x="1021055" y="2692240"/>
            <a:chExt cx="180658" cy="180658"/>
          </a:xfrm>
        </p:grpSpPr>
        <p:sp>
          <p:nvSpPr>
            <p:cNvPr id="50" name="Rectangle 22">
              <a:extLst>
                <a:ext uri="{FF2B5EF4-FFF2-40B4-BE49-F238E27FC236}">
                  <a16:creationId xmlns:a16="http://schemas.microsoft.com/office/drawing/2014/main" id="{8C7A521B-2E75-48E0-B4DA-C148D758EA3F}"/>
                </a:ext>
              </a:extLst>
            </p:cNvPr>
            <p:cNvSpPr/>
            <p:nvPr/>
          </p:nvSpPr>
          <p:spPr bwMode="auto">
            <a:xfrm>
              <a:off x="1021055" y="2692240"/>
              <a:ext cx="180658" cy="180658"/>
            </a:xfrm>
            <a:custGeom>
              <a:avLst/>
              <a:gdLst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0 w 180658"/>
                <a:gd name="connsiteY4" fmla="*/ 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91440 w 180658"/>
                <a:gd name="connsiteY4" fmla="*/ 9144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658" h="180658">
                  <a:moveTo>
                    <a:pt x="0" y="0"/>
                  </a:moveTo>
                  <a:lnTo>
                    <a:pt x="180658" y="0"/>
                  </a:lnTo>
                  <a:lnTo>
                    <a:pt x="180658" y="180658"/>
                  </a:lnTo>
                  <a:lnTo>
                    <a:pt x="0" y="18065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accent2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18FB470D-6A1D-46A7-BDCE-74ECAB9584EF}"/>
                </a:ext>
              </a:extLst>
            </p:cNvPr>
            <p:cNvSpPr/>
            <p:nvPr/>
          </p:nvSpPr>
          <p:spPr bwMode="auto">
            <a:xfrm>
              <a:off x="1058619" y="2732479"/>
              <a:ext cx="100181" cy="10018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69ED523-CD66-4263-8F48-894EF1C4EED7}"/>
              </a:ext>
            </a:extLst>
          </p:cNvPr>
          <p:cNvGrpSpPr/>
          <p:nvPr/>
        </p:nvGrpSpPr>
        <p:grpSpPr>
          <a:xfrm>
            <a:off x="1039165" y="6000997"/>
            <a:ext cx="139090" cy="139090"/>
            <a:chOff x="1021055" y="2692240"/>
            <a:chExt cx="180658" cy="180658"/>
          </a:xfrm>
        </p:grpSpPr>
        <p:sp>
          <p:nvSpPr>
            <p:cNvPr id="53" name="Rectangle 22">
              <a:extLst>
                <a:ext uri="{FF2B5EF4-FFF2-40B4-BE49-F238E27FC236}">
                  <a16:creationId xmlns:a16="http://schemas.microsoft.com/office/drawing/2014/main" id="{50991560-D2F9-45FF-B288-CB52056AB541}"/>
                </a:ext>
              </a:extLst>
            </p:cNvPr>
            <p:cNvSpPr/>
            <p:nvPr/>
          </p:nvSpPr>
          <p:spPr bwMode="auto">
            <a:xfrm>
              <a:off x="1021055" y="2692240"/>
              <a:ext cx="180658" cy="180658"/>
            </a:xfrm>
            <a:custGeom>
              <a:avLst/>
              <a:gdLst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0 w 180658"/>
                <a:gd name="connsiteY4" fmla="*/ 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  <a:gd name="connsiteX4" fmla="*/ 91440 w 180658"/>
                <a:gd name="connsiteY4" fmla="*/ 91440 h 180658"/>
                <a:gd name="connsiteX0" fmla="*/ 0 w 180658"/>
                <a:gd name="connsiteY0" fmla="*/ 0 h 180658"/>
                <a:gd name="connsiteX1" fmla="*/ 180658 w 180658"/>
                <a:gd name="connsiteY1" fmla="*/ 0 h 180658"/>
                <a:gd name="connsiteX2" fmla="*/ 180658 w 180658"/>
                <a:gd name="connsiteY2" fmla="*/ 180658 h 180658"/>
                <a:gd name="connsiteX3" fmla="*/ 0 w 180658"/>
                <a:gd name="connsiteY3" fmla="*/ 180658 h 18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658" h="180658">
                  <a:moveTo>
                    <a:pt x="0" y="0"/>
                  </a:moveTo>
                  <a:lnTo>
                    <a:pt x="180658" y="0"/>
                  </a:lnTo>
                  <a:lnTo>
                    <a:pt x="180658" y="180658"/>
                  </a:lnTo>
                  <a:lnTo>
                    <a:pt x="0" y="180658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chemeClr val="accent2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140C31C-AC96-4800-9743-302133717471}"/>
                </a:ext>
              </a:extLst>
            </p:cNvPr>
            <p:cNvSpPr/>
            <p:nvPr/>
          </p:nvSpPr>
          <p:spPr bwMode="auto">
            <a:xfrm>
              <a:off x="1058619" y="2732479"/>
              <a:ext cx="100181" cy="100181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041D38E-C70F-4536-A198-92512D0A7C5D}"/>
              </a:ext>
            </a:extLst>
          </p:cNvPr>
          <p:cNvGrpSpPr/>
          <p:nvPr/>
        </p:nvGrpSpPr>
        <p:grpSpPr>
          <a:xfrm>
            <a:off x="10561930" y="6485689"/>
            <a:ext cx="1047456" cy="143721"/>
            <a:chOff x="10560344" y="6485689"/>
            <a:chExt cx="1047456" cy="143721"/>
          </a:xfrm>
        </p:grpSpPr>
        <p:pic>
          <p:nvPicPr>
            <p:cNvPr id="27" name="Picture 13" descr="Picture 13">
              <a:extLst>
                <a:ext uri="{FF2B5EF4-FFF2-40B4-BE49-F238E27FC236}">
                  <a16:creationId xmlns:a16="http://schemas.microsoft.com/office/drawing/2014/main" id="{54565FE4-F050-4834-96D8-EF2ADFF885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111670" y="6486035"/>
              <a:ext cx="496130" cy="143029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8" name="Picture 19" descr="Picture 19">
              <a:extLst>
                <a:ext uri="{FF2B5EF4-FFF2-40B4-BE49-F238E27FC236}">
                  <a16:creationId xmlns:a16="http://schemas.microsoft.com/office/drawing/2014/main" id="{047897AB-9795-4DFB-A5DE-82CFF7D991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/>
            </a:blip>
            <a:stretch>
              <a:fillRect/>
            </a:stretch>
          </p:blipFill>
          <p:spPr>
            <a:xfrm>
              <a:off x="10560344" y="6485689"/>
              <a:ext cx="507544" cy="143721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HITE TEMPLATE">
  <a:themeElements>
    <a:clrScheme name="TT for white - NEW 2018">
      <a:dk1>
        <a:srgbClr val="1A1A1A"/>
      </a:dk1>
      <a:lt1>
        <a:srgbClr val="FFFFFF"/>
      </a:lt1>
      <a:dk2>
        <a:srgbClr val="0D0D0D"/>
      </a:dk2>
      <a:lt2>
        <a:srgbClr val="E6E6E6"/>
      </a:lt2>
      <a:accent1>
        <a:srgbClr val="0078D4"/>
      </a:accent1>
      <a:accent2>
        <a:srgbClr val="002050"/>
      </a:accent2>
      <a:accent3>
        <a:srgbClr val="107C10"/>
      </a:accent3>
      <a:accent4>
        <a:srgbClr val="D73B01"/>
      </a:accent4>
      <a:accent5>
        <a:srgbClr val="737373"/>
      </a:accent5>
      <a:accent6>
        <a:srgbClr val="E6E6E6"/>
      </a:accent6>
      <a:hlink>
        <a:srgbClr val="0078D4"/>
      </a:hlink>
      <a:folHlink>
        <a:srgbClr val="0078D4"/>
      </a:folHlink>
    </a:clrScheme>
    <a:fontScheme name="Segoe UI Semibold - Segoe UI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020518_Baseline File [square photo].potx" id="{C5D1F236-4B1B-4E57-A29C-AD92A4683BEF}" vid="{04698D39-7FD2-42AF-81C6-B18BB52E45EF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efault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2" spcCol="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9188</TotalTime>
  <Words>415</Words>
  <Application>Microsoft Macintosh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Consolas</vt:lpstr>
      <vt:lpstr>Segoe UI</vt:lpstr>
      <vt:lpstr>Segoe UI Semibold</vt:lpstr>
      <vt:lpstr>Segoe UI Semilight</vt:lpstr>
      <vt:lpstr>Wingdings</vt:lpstr>
      <vt:lpstr>WHITE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 Diengdoh [Chillibreeze]</dc:creator>
  <cp:lastModifiedBy>W.J. Gingles II</cp:lastModifiedBy>
  <cp:revision>53</cp:revision>
  <dcterms:modified xsi:type="dcterms:W3CDTF">2018-09-10T23:36:39Z</dcterms:modified>
</cp:coreProperties>
</file>