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2"/>
    <p:restoredTop sz="94632"/>
  </p:normalViewPr>
  <p:slideViewPr>
    <p:cSldViewPr snapToGrid="0" snapToObjects="1">
      <p:cViewPr varScale="1">
        <p:scale>
          <a:sx n="115" d="100"/>
          <a:sy n="115" d="100"/>
        </p:scale>
        <p:origin x="62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9F1F7-A8A9-FE43-A0C4-45AA79A5CF79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8E396-C18C-5444-A85B-2EAA062CC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7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8E396-C18C-5444-A85B-2EAA062CCF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22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8E396-C18C-5444-A85B-2EAA062CCF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Title Slide with Logo" preserve="1" userDrawn="1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l="10344" r="10343"/>
          <a:stretch/>
        </p:blipFill>
        <p:spPr>
          <a:xfrm>
            <a:off x="0" y="-64705"/>
            <a:ext cx="12202584" cy="171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l="12360" t="38160"/>
          <a:stretch/>
        </p:blipFill>
        <p:spPr>
          <a:xfrm>
            <a:off x="0" y="-61800"/>
            <a:ext cx="2508320" cy="1650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-116" t="39868" r="50000" b="39833"/>
          <a:stretch/>
        </p:blipFill>
        <p:spPr>
          <a:xfrm>
            <a:off x="7650389" y="-61800"/>
            <a:ext cx="4552194" cy="171176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/>
          <p:nvPr/>
        </p:nvSpPr>
        <p:spPr>
          <a:xfrm>
            <a:off x="0" y="6465547"/>
            <a:ext cx="12181417" cy="37281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12B4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0" y="-64705"/>
            <a:ext cx="12202583" cy="1714672"/>
          </a:xfrm>
          <a:prstGeom prst="rect">
            <a:avLst/>
          </a:prstGeom>
          <a:gradFill>
            <a:gsLst>
              <a:gs pos="0">
                <a:srgbClr val="FFFFFF">
                  <a:alpha val="93725"/>
                </a:srgbClr>
              </a:gs>
              <a:gs pos="66000">
                <a:srgbClr val="FFFFFF">
                  <a:alpha val="93725"/>
                </a:srgbClr>
              </a:gs>
              <a:gs pos="100000">
                <a:srgbClr val="FFFFFF">
                  <a:alpha val="96862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" name="Google Shape;23;p2"/>
          <p:cNvSpPr/>
          <p:nvPr userDrawn="1"/>
        </p:nvSpPr>
        <p:spPr>
          <a:xfrm>
            <a:off x="-1" y="6465546"/>
            <a:ext cx="12181417" cy="607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4" name="Google Shape;2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752" y="-203358"/>
            <a:ext cx="5369094" cy="1811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FFA172-77DF-5C44-909A-5A2AD9E43E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16495" b="23096"/>
          <a:stretch/>
        </p:blipFill>
        <p:spPr>
          <a:xfrm>
            <a:off x="0" y="1519422"/>
            <a:ext cx="12195272" cy="4890704"/>
          </a:xfrm>
          <a:prstGeom prst="rect">
            <a:avLst/>
          </a:prstGeom>
        </p:spPr>
      </p:pic>
      <p:sp>
        <p:nvSpPr>
          <p:cNvPr id="25" name="Google Shape;25;p2"/>
          <p:cNvSpPr txBox="1">
            <a:spLocks noGrp="1"/>
          </p:cNvSpPr>
          <p:nvPr>
            <p:ph type="ctrTitle" hasCustomPrompt="1"/>
          </p:nvPr>
        </p:nvSpPr>
        <p:spPr>
          <a:xfrm>
            <a:off x="478752" y="2276037"/>
            <a:ext cx="7573993" cy="1232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"/>
              <a:buNone/>
              <a:defRPr sz="2800" b="1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 dirty="0"/>
              <a:t>TITLE SLIDE</a:t>
            </a:r>
            <a:endParaRPr dirty="0"/>
          </a:p>
        </p:txBody>
      </p:sp>
      <p:sp>
        <p:nvSpPr>
          <p:cNvPr id="15" name="Google Shape;23;p2">
            <a:extLst>
              <a:ext uri="{FF2B5EF4-FFF2-40B4-BE49-F238E27FC236}">
                <a16:creationId xmlns:a16="http://schemas.microsoft.com/office/drawing/2014/main" id="{2457972E-93BA-5941-BAF2-4E776D3180CA}"/>
              </a:ext>
            </a:extLst>
          </p:cNvPr>
          <p:cNvSpPr/>
          <p:nvPr userDrawn="1"/>
        </p:nvSpPr>
        <p:spPr>
          <a:xfrm>
            <a:off x="-1" y="1460457"/>
            <a:ext cx="12181417" cy="607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6064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72881-324A-4F42-8B43-BCED1DBCB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988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3C67C-EF5A-BB44-B1F8-EB60516AB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293"/>
            <a:ext cx="10372106" cy="39742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116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21;p2">
            <a:extLst>
              <a:ext uri="{FF2B5EF4-FFF2-40B4-BE49-F238E27FC236}">
                <a16:creationId xmlns:a16="http://schemas.microsoft.com/office/drawing/2014/main" id="{FDB65486-E3A3-114E-8DEE-C185732D58B2}"/>
              </a:ext>
            </a:extLst>
          </p:cNvPr>
          <p:cNvSpPr/>
          <p:nvPr userDrawn="1"/>
        </p:nvSpPr>
        <p:spPr>
          <a:xfrm>
            <a:off x="0" y="1"/>
            <a:ext cx="12181417" cy="683836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12B4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24F4ED-6F71-584F-892D-99F70D24A47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93371" y="243587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6525AB-003E-3149-83E9-9582D2DEF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371" y="2631187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4" name="Google Shape;18;p2">
            <a:extLst>
              <a:ext uri="{FF2B5EF4-FFF2-40B4-BE49-F238E27FC236}">
                <a16:creationId xmlns:a16="http://schemas.microsoft.com/office/drawing/2014/main" id="{C3AA9637-575E-2D43-A048-4A12D137B42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 l="10344" t="42854" r="10343"/>
          <a:stretch/>
        </p:blipFill>
        <p:spPr>
          <a:xfrm>
            <a:off x="0" y="5878134"/>
            <a:ext cx="12202584" cy="979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19;p2">
            <a:extLst>
              <a:ext uri="{FF2B5EF4-FFF2-40B4-BE49-F238E27FC236}">
                <a16:creationId xmlns:a16="http://schemas.microsoft.com/office/drawing/2014/main" id="{E0FDDB02-307A-704E-820E-B3F720DDA4E3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l="12360" t="38160" b="6133"/>
          <a:stretch/>
        </p:blipFill>
        <p:spPr>
          <a:xfrm>
            <a:off x="0" y="5878134"/>
            <a:ext cx="1653084" cy="9798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0;p2">
            <a:extLst>
              <a:ext uri="{FF2B5EF4-FFF2-40B4-BE49-F238E27FC236}">
                <a16:creationId xmlns:a16="http://schemas.microsoft.com/office/drawing/2014/main" id="{84395B06-7FBF-7845-B2B9-C2DB3FDFAC0F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 l="-16925" t="40043" r="30025" b="39809"/>
          <a:stretch/>
        </p:blipFill>
        <p:spPr>
          <a:xfrm>
            <a:off x="7650390" y="5878134"/>
            <a:ext cx="4552194" cy="97986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2;p2">
            <a:extLst>
              <a:ext uri="{FF2B5EF4-FFF2-40B4-BE49-F238E27FC236}">
                <a16:creationId xmlns:a16="http://schemas.microsoft.com/office/drawing/2014/main" id="{7246E4A0-2D8D-0244-AB06-655172ED7E06}"/>
              </a:ext>
            </a:extLst>
          </p:cNvPr>
          <p:cNvSpPr/>
          <p:nvPr userDrawn="1"/>
        </p:nvSpPr>
        <p:spPr>
          <a:xfrm>
            <a:off x="0" y="5878134"/>
            <a:ext cx="12202583" cy="979866"/>
          </a:xfrm>
          <a:prstGeom prst="rect">
            <a:avLst/>
          </a:prstGeom>
          <a:gradFill>
            <a:gsLst>
              <a:gs pos="0">
                <a:srgbClr val="FFFFFF">
                  <a:alpha val="93725"/>
                </a:srgbClr>
              </a:gs>
              <a:gs pos="66000">
                <a:srgbClr val="FFFFFF">
                  <a:alpha val="93725"/>
                </a:srgbClr>
              </a:gs>
              <a:gs pos="100000">
                <a:srgbClr val="FFFFFF">
                  <a:alpha val="96862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28" name="Google Shape;24;p2">
            <a:extLst>
              <a:ext uri="{FF2B5EF4-FFF2-40B4-BE49-F238E27FC236}">
                <a16:creationId xmlns:a16="http://schemas.microsoft.com/office/drawing/2014/main" id="{4022A19B-D971-624A-9E9D-0CDA5D155EC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9085268" y="5937509"/>
            <a:ext cx="2904205" cy="97986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3;p2">
            <a:extLst>
              <a:ext uri="{FF2B5EF4-FFF2-40B4-BE49-F238E27FC236}">
                <a16:creationId xmlns:a16="http://schemas.microsoft.com/office/drawing/2014/main" id="{06B35140-C341-1F4A-862E-21640D21D53C}"/>
              </a:ext>
            </a:extLst>
          </p:cNvPr>
          <p:cNvSpPr/>
          <p:nvPr userDrawn="1"/>
        </p:nvSpPr>
        <p:spPr>
          <a:xfrm>
            <a:off x="10583" y="5944096"/>
            <a:ext cx="12181417" cy="607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76F638-27B5-0E4F-88A4-9CE201667D72}"/>
              </a:ext>
            </a:extLst>
          </p:cNvPr>
          <p:cNvSpPr/>
          <p:nvPr userDrawn="1"/>
        </p:nvSpPr>
        <p:spPr>
          <a:xfrm>
            <a:off x="240865" y="6108251"/>
            <a:ext cx="8126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+mn-ea"/>
                <a:cs typeface="+mn-cs"/>
              </a:rPr>
              <a:t>Specializing in CRM systems since 1998, 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+mn-ea"/>
                <a:cs typeface="+mn-cs"/>
              </a:rPr>
              <a:t>TrellisPoint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Abadi MT Condensed Light" panose="020B0306030101010103" pitchFamily="34" charset="77"/>
                <a:ea typeface="+mn-ea"/>
                <a:cs typeface="+mn-cs"/>
              </a:rPr>
              <a:t> helps you plan, implement, configure, customize, and deploy CRM strategies and solutions in your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0627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;p1">
            <a:extLst>
              <a:ext uri="{FF2B5EF4-FFF2-40B4-BE49-F238E27FC236}">
                <a16:creationId xmlns:a16="http://schemas.microsoft.com/office/drawing/2014/main" id="{018A1D38-1B35-9A46-8660-4E4563969536}"/>
              </a:ext>
            </a:extLst>
          </p:cNvPr>
          <p:cNvPicPr preferRelativeResize="0"/>
          <p:nvPr userDrawn="1"/>
        </p:nvPicPr>
        <p:blipFill rotWithShape="1">
          <a:blip r:embed="rId5">
            <a:alphaModFix/>
          </a:blip>
          <a:srcRect r="50614"/>
          <a:stretch/>
        </p:blipFill>
        <p:spPr>
          <a:xfrm>
            <a:off x="9080960" y="1177196"/>
            <a:ext cx="3111040" cy="544482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7;p1">
            <a:extLst>
              <a:ext uri="{FF2B5EF4-FFF2-40B4-BE49-F238E27FC236}">
                <a16:creationId xmlns:a16="http://schemas.microsoft.com/office/drawing/2014/main" id="{76154FC9-40A3-594E-97CE-2FAEA8EB5B71}"/>
              </a:ext>
            </a:extLst>
          </p:cNvPr>
          <p:cNvSpPr/>
          <p:nvPr userDrawn="1"/>
        </p:nvSpPr>
        <p:spPr>
          <a:xfrm>
            <a:off x="0" y="1200582"/>
            <a:ext cx="12192000" cy="5457867"/>
          </a:xfrm>
          <a:prstGeom prst="rect">
            <a:avLst/>
          </a:prstGeom>
          <a:solidFill>
            <a:schemeClr val="lt1">
              <a:alpha val="96862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" name="Google Shape;8;p1">
            <a:extLst>
              <a:ext uri="{FF2B5EF4-FFF2-40B4-BE49-F238E27FC236}">
                <a16:creationId xmlns:a16="http://schemas.microsoft.com/office/drawing/2014/main" id="{6C510BD6-79F4-344E-A53E-A7CDD71AC664}"/>
              </a:ext>
            </a:extLst>
          </p:cNvPr>
          <p:cNvSpPr/>
          <p:nvPr userDrawn="1"/>
        </p:nvSpPr>
        <p:spPr>
          <a:xfrm>
            <a:off x="0" y="-1"/>
            <a:ext cx="12192000" cy="9998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Google Shape;9;p1">
            <a:extLst>
              <a:ext uri="{FF2B5EF4-FFF2-40B4-BE49-F238E27FC236}">
                <a16:creationId xmlns:a16="http://schemas.microsoft.com/office/drawing/2014/main" id="{E52A7C9E-E16D-294C-9608-42D16ADEE0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9416" y="334569"/>
            <a:ext cx="8444917" cy="421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bin"/>
              <a:buNone/>
              <a:defRPr sz="2400" b="1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1" name="Google Shape;10;p1">
            <a:extLst>
              <a:ext uri="{FF2B5EF4-FFF2-40B4-BE49-F238E27FC236}">
                <a16:creationId xmlns:a16="http://schemas.microsoft.com/office/drawing/2014/main" id="{BB2816C6-D066-0F41-9999-B5F374C458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36700"/>
            <a:ext cx="10248900" cy="3989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AEC836"/>
              </a:buClr>
              <a:buSzPts val="2400"/>
              <a:buFont typeface="Cabin"/>
              <a:buChar char="•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55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‒"/>
              <a:defRPr sz="20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429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3302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3302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5" name="Google Shape;14;p1">
            <a:extLst>
              <a:ext uri="{FF2B5EF4-FFF2-40B4-BE49-F238E27FC236}">
                <a16:creationId xmlns:a16="http://schemas.microsoft.com/office/drawing/2014/main" id="{FADE9F19-CEED-6C4A-BC9A-6ED233A1432D}"/>
              </a:ext>
            </a:extLst>
          </p:cNvPr>
          <p:cNvSpPr/>
          <p:nvPr userDrawn="1"/>
        </p:nvSpPr>
        <p:spPr>
          <a:xfrm>
            <a:off x="0" y="1041633"/>
            <a:ext cx="12192000" cy="49427"/>
          </a:xfrm>
          <a:prstGeom prst="rect">
            <a:avLst/>
          </a:prstGeom>
          <a:solidFill>
            <a:srgbClr val="01A1D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6" name="Google Shape;15;p1">
            <a:extLst>
              <a:ext uri="{FF2B5EF4-FFF2-40B4-BE49-F238E27FC236}">
                <a16:creationId xmlns:a16="http://schemas.microsoft.com/office/drawing/2014/main" id="{71C1DD50-44D6-6F48-A1AD-17B783AED0D9}"/>
              </a:ext>
            </a:extLst>
          </p:cNvPr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10105492" y="1075831"/>
            <a:ext cx="1963215" cy="66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6;p1">
            <a:extLst>
              <a:ext uri="{FF2B5EF4-FFF2-40B4-BE49-F238E27FC236}">
                <a16:creationId xmlns:a16="http://schemas.microsoft.com/office/drawing/2014/main" id="{8539D733-8F01-7249-87BD-FC451DE4C5BA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rcRect/>
          <a:stretch/>
        </p:blipFill>
        <p:spPr>
          <a:xfrm>
            <a:off x="435922" y="384203"/>
            <a:ext cx="299273" cy="278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BEAC5-1D48-D145-84C9-F20E1B4D3F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676" t="3961" r="10987"/>
          <a:stretch/>
        </p:blipFill>
        <p:spPr>
          <a:xfrm>
            <a:off x="237507" y="5740400"/>
            <a:ext cx="10849593" cy="11176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01F9E8E-018B-5E4A-B665-5B7F18C3073D}"/>
              </a:ext>
            </a:extLst>
          </p:cNvPr>
          <p:cNvGrpSpPr/>
          <p:nvPr userDrawn="1"/>
        </p:nvGrpSpPr>
        <p:grpSpPr>
          <a:xfrm>
            <a:off x="-1" y="6127668"/>
            <a:ext cx="12192001" cy="730332"/>
            <a:chOff x="-1" y="6127668"/>
            <a:chExt cx="12192001" cy="73033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AA78EEF-E711-3D47-A0C3-43B6B03997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/>
            <a:srcRect l="92188" t="67604"/>
            <a:stretch/>
          </p:blipFill>
          <p:spPr>
            <a:xfrm>
              <a:off x="0" y="6526530"/>
              <a:ext cx="1396713" cy="331470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A3538FD2-4EAC-E14B-A998-C5541030143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/>
            <a:srcRect l="92188" t="37240" r="-1329"/>
            <a:stretch/>
          </p:blipFill>
          <p:spPr>
            <a:xfrm>
              <a:off x="-1" y="6127668"/>
              <a:ext cx="407720" cy="730332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EF8B2E2E-106F-0F43-AA30-E27D1AB286C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/>
            <a:srcRect l="676" t="37240" r="1990"/>
            <a:stretch/>
          </p:blipFill>
          <p:spPr>
            <a:xfrm>
              <a:off x="237507" y="6127668"/>
              <a:ext cx="11954493" cy="730332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3CE0301-31BA-F248-A0A5-AF3C945D37C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8"/>
            <a:srcRect l="92188" t="60824" r="-1329" b="1"/>
            <a:stretch/>
          </p:blipFill>
          <p:spPr>
            <a:xfrm>
              <a:off x="127659" y="6525359"/>
              <a:ext cx="1481821" cy="332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600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4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5AF15B-8693-D749-A19B-976439B2CE40}"/>
              </a:ext>
            </a:extLst>
          </p:cNvPr>
          <p:cNvSpPr/>
          <p:nvPr/>
        </p:nvSpPr>
        <p:spPr>
          <a:xfrm>
            <a:off x="8673737" y="906082"/>
            <a:ext cx="3108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INFOR MIGRATION TOOL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FD1CBC-7731-D945-AA31-CC151F56BE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4" t="19066" b="21974"/>
          <a:stretch/>
        </p:blipFill>
        <p:spPr>
          <a:xfrm>
            <a:off x="0" y="1527717"/>
            <a:ext cx="12192000" cy="48846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E30584-096F-7D48-AA90-92FE6423F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552" y="2232494"/>
            <a:ext cx="7573993" cy="12329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DO YOU FEEL STUCK</a:t>
            </a:r>
            <a:br>
              <a:rPr lang="en-US" dirty="0"/>
            </a:br>
            <a:r>
              <a:rPr lang="en-US" dirty="0"/>
              <a:t>WITH YOUR OUTDATED</a:t>
            </a:r>
            <a:br>
              <a:rPr lang="en-US" dirty="0"/>
            </a:br>
            <a:r>
              <a:rPr lang="en-US" dirty="0"/>
              <a:t>INFOR CRM (SALESLOGIX)?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11794D-116A-FE43-87ED-B2ECF717AE7E}"/>
              </a:ext>
            </a:extLst>
          </p:cNvPr>
          <p:cNvCxnSpPr>
            <a:cxnSpLocks/>
          </p:cNvCxnSpPr>
          <p:nvPr/>
        </p:nvCxnSpPr>
        <p:spPr>
          <a:xfrm>
            <a:off x="0" y="1483111"/>
            <a:ext cx="12192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9A752E-05FB-2E47-8306-E6676E068FAE}"/>
              </a:ext>
            </a:extLst>
          </p:cNvPr>
          <p:cNvCxnSpPr>
            <a:cxnSpLocks/>
          </p:cNvCxnSpPr>
          <p:nvPr/>
        </p:nvCxnSpPr>
        <p:spPr>
          <a:xfrm>
            <a:off x="-11151" y="6497443"/>
            <a:ext cx="12203151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06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D89A-97F7-9D4F-BAE1-AB8DEFAD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9888"/>
            <a:ext cx="10515600" cy="1325563"/>
          </a:xfrm>
        </p:spPr>
        <p:txBody>
          <a:bodyPr/>
          <a:lstStyle/>
          <a:p>
            <a:r>
              <a:rPr lang="en-US" dirty="0"/>
              <a:t>COMMON PAIN POINTS WITH INFOR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E86BB-F66B-F54D-803C-711015D0F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932"/>
            <a:ext cx="10372106" cy="3974234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accent6"/>
              </a:buClr>
            </a:pPr>
            <a:r>
              <a:rPr lang="en-US" b="1" dirty="0"/>
              <a:t>Limited functionality</a:t>
            </a:r>
          </a:p>
          <a:p>
            <a:pPr lvl="1">
              <a:lnSpc>
                <a:spcPct val="100000"/>
              </a:lnSpc>
              <a:buClr>
                <a:schemeClr val="accent6"/>
              </a:buClr>
            </a:pPr>
            <a:r>
              <a:rPr lang="en-US" dirty="0"/>
              <a:t>Dated user interface, slow speeds</a:t>
            </a:r>
          </a:p>
          <a:p>
            <a:pPr lvl="1">
              <a:lnSpc>
                <a:spcPct val="100000"/>
              </a:lnSpc>
              <a:buClr>
                <a:schemeClr val="accent6"/>
              </a:buClr>
            </a:pPr>
            <a:r>
              <a:rPr lang="en-US" dirty="0"/>
              <a:t>Limited to one screen, can’t have multiple windows / accounts open</a:t>
            </a:r>
          </a:p>
          <a:p>
            <a:pPr lvl="1">
              <a:lnSpc>
                <a:spcPct val="100000"/>
              </a:lnSpc>
              <a:buClr>
                <a:schemeClr val="accent6"/>
              </a:buClr>
            </a:pPr>
            <a:r>
              <a:rPr lang="en-US" dirty="0"/>
              <a:t>Must use third-party vendor to make custom configurations: layout, reports, etc. 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buClr>
                <a:schemeClr val="accent6"/>
              </a:buClr>
            </a:pPr>
            <a:r>
              <a:rPr lang="en-US" b="1" dirty="0"/>
              <a:t>Manual, fee-based updates</a:t>
            </a:r>
          </a:p>
          <a:p>
            <a:pPr lvl="1">
              <a:lnSpc>
                <a:spcPct val="100000"/>
              </a:lnSpc>
              <a:buClr>
                <a:schemeClr val="accent6"/>
              </a:buClr>
            </a:pPr>
            <a:r>
              <a:rPr lang="en-US" dirty="0"/>
              <a:t>Must pay to upgrade to each new version</a:t>
            </a:r>
          </a:p>
          <a:p>
            <a:pPr lvl="1">
              <a:lnSpc>
                <a:spcPct val="100000"/>
              </a:lnSpc>
              <a:buClr>
                <a:schemeClr val="accent6"/>
              </a:buClr>
            </a:pPr>
            <a:r>
              <a:rPr lang="en-US" dirty="0"/>
              <a:t>Upgrades may cause compatibility issues with other systems</a:t>
            </a:r>
          </a:p>
          <a:p>
            <a:pPr lvl="1">
              <a:lnSpc>
                <a:spcPct val="100000"/>
              </a:lnSpc>
              <a:buClr>
                <a:schemeClr val="accent6"/>
              </a:buClr>
            </a:pPr>
            <a:r>
              <a:rPr lang="en-US" dirty="0"/>
              <a:t>Difficult, time and resource-intensive to upgrade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E3595-7878-7444-95F0-67DA4555960B}"/>
              </a:ext>
            </a:extLst>
          </p:cNvPr>
          <p:cNvSpPr/>
          <p:nvPr/>
        </p:nvSpPr>
        <p:spPr>
          <a:xfrm>
            <a:off x="-1" y="6133172"/>
            <a:ext cx="12192001" cy="724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DBA80-B4CA-6F43-8EF2-8CF6CC26384E}"/>
              </a:ext>
            </a:extLst>
          </p:cNvPr>
          <p:cNvSpPr/>
          <p:nvPr/>
        </p:nvSpPr>
        <p:spPr>
          <a:xfrm>
            <a:off x="85493" y="5642516"/>
            <a:ext cx="10675434" cy="1048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D148C7-902C-7D47-BA39-37BEE8337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5830"/>
            <a:ext cx="12192000" cy="112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7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D89A-97F7-9D4F-BAE1-AB8DEFAD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9888"/>
            <a:ext cx="10515600" cy="1325563"/>
          </a:xfrm>
        </p:spPr>
        <p:txBody>
          <a:bodyPr/>
          <a:lstStyle/>
          <a:p>
            <a:r>
              <a:rPr lang="en-US" dirty="0"/>
              <a:t>SOLVE THROUGH OUR UNIQUE INFOR MIGRATION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E86BB-F66B-F54D-803C-711015D0F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932"/>
            <a:ext cx="10372106" cy="3974234"/>
          </a:xfrm>
        </p:spPr>
        <p:txBody>
          <a:bodyPr/>
          <a:lstStyle/>
          <a:p>
            <a:pPr marL="76200" indent="0">
              <a:lnSpc>
                <a:spcPct val="100000"/>
              </a:lnSpc>
              <a:buClr>
                <a:schemeClr val="accent6"/>
              </a:buClr>
              <a:buNone/>
            </a:pPr>
            <a:r>
              <a:rPr lang="en-US" dirty="0"/>
              <a:t>Our team can migrate your data from Infor CRM (</a:t>
            </a:r>
            <a:r>
              <a:rPr lang="en-US" dirty="0" err="1"/>
              <a:t>Saleslogix</a:t>
            </a:r>
            <a:r>
              <a:rPr lang="en-US" dirty="0"/>
              <a:t>) to Microsoft Dynamics 365 for</a:t>
            </a:r>
            <a:r>
              <a:rPr lang="en-US" i="1" dirty="0"/>
              <a:t> less than the cost of upgrading to the latest Infor CRM version</a:t>
            </a:r>
            <a:r>
              <a:rPr lang="en-US" dirty="0"/>
              <a:t>.</a:t>
            </a:r>
          </a:p>
          <a:p>
            <a:pPr marL="76200" indent="0">
              <a:lnSpc>
                <a:spcPct val="100000"/>
              </a:lnSpc>
              <a:buClr>
                <a:schemeClr val="accent6"/>
              </a:buClr>
              <a:buNone/>
            </a:pPr>
            <a:endParaRPr lang="en-US" sz="1000" dirty="0"/>
          </a:p>
          <a:p>
            <a:pPr algn="l">
              <a:lnSpc>
                <a:spcPct val="100000"/>
              </a:lnSpc>
              <a:buClr>
                <a:schemeClr val="accent6"/>
              </a:buClr>
            </a:pPr>
            <a:r>
              <a:rPr lang="en-US" sz="2000" b="1" dirty="0"/>
              <a:t>Minimize costly manual labor</a:t>
            </a:r>
          </a:p>
          <a:p>
            <a:pPr marL="558800" lvl="1" indent="0" algn="l">
              <a:lnSpc>
                <a:spcPct val="100000"/>
              </a:lnSpc>
              <a:buClr>
                <a:schemeClr val="accent6"/>
              </a:buClr>
              <a:buNone/>
            </a:pPr>
            <a:r>
              <a:rPr lang="en-US" sz="1800" dirty="0"/>
              <a:t>We’ve pre-mapped all out-of-box fields in both systems to cut migration time in half</a:t>
            </a:r>
            <a:br>
              <a:rPr lang="en-US" sz="1800" dirty="0"/>
            </a:br>
            <a:endParaRPr lang="en-US" sz="800" dirty="0"/>
          </a:p>
          <a:p>
            <a:pPr algn="l">
              <a:lnSpc>
                <a:spcPct val="100000"/>
              </a:lnSpc>
              <a:buClr>
                <a:schemeClr val="accent6"/>
              </a:buClr>
            </a:pPr>
            <a:r>
              <a:rPr lang="en-US" sz="2000" b="1" dirty="0"/>
              <a:t>Avoid data loss during migration</a:t>
            </a:r>
          </a:p>
          <a:p>
            <a:pPr marL="558800" lvl="1" indent="0" algn="l">
              <a:lnSpc>
                <a:spcPct val="100000"/>
              </a:lnSpc>
              <a:buClr>
                <a:schemeClr val="accent6"/>
              </a:buClr>
              <a:buNone/>
            </a:pPr>
            <a:r>
              <a:rPr lang="en-US" sz="1800" dirty="0"/>
              <a:t>We can also match and create new, custom fields to ensure all data gets moved accurately</a:t>
            </a:r>
            <a:br>
              <a:rPr lang="en-US" sz="1800" dirty="0"/>
            </a:br>
            <a:endParaRPr lang="en-US" sz="800" dirty="0"/>
          </a:p>
          <a:p>
            <a:pPr algn="l">
              <a:lnSpc>
                <a:spcPct val="100000"/>
              </a:lnSpc>
              <a:buClr>
                <a:schemeClr val="accent6"/>
              </a:buClr>
            </a:pPr>
            <a:r>
              <a:rPr lang="en-US" sz="2000" b="1" dirty="0"/>
              <a:t>Customize to your process needs</a:t>
            </a:r>
          </a:p>
          <a:p>
            <a:pPr marL="558800" lvl="1" indent="0" algn="l">
              <a:lnSpc>
                <a:spcPct val="100000"/>
              </a:lnSpc>
              <a:buClr>
                <a:schemeClr val="accent6"/>
              </a:buClr>
              <a:buNone/>
            </a:pPr>
            <a:r>
              <a:rPr lang="en-US" sz="1800" dirty="0"/>
              <a:t>We’ll collaborate with you to clean up old data, configure functionality improvements, and design automated workflows to fit your business process</a:t>
            </a:r>
          </a:p>
          <a:p>
            <a:pPr marL="558800" lvl="1" indent="0">
              <a:lnSpc>
                <a:spcPct val="100000"/>
              </a:lnSpc>
              <a:buClr>
                <a:schemeClr val="accent6"/>
              </a:buClr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E3595-7878-7444-95F0-67DA4555960B}"/>
              </a:ext>
            </a:extLst>
          </p:cNvPr>
          <p:cNvSpPr/>
          <p:nvPr/>
        </p:nvSpPr>
        <p:spPr>
          <a:xfrm>
            <a:off x="-1" y="6133172"/>
            <a:ext cx="12192001" cy="724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DBA80-B4CA-6F43-8EF2-8CF6CC26384E}"/>
              </a:ext>
            </a:extLst>
          </p:cNvPr>
          <p:cNvSpPr/>
          <p:nvPr/>
        </p:nvSpPr>
        <p:spPr>
          <a:xfrm>
            <a:off x="85493" y="5642516"/>
            <a:ext cx="10675434" cy="1048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D148C7-902C-7D47-BA39-37BEE8337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5830"/>
            <a:ext cx="12192000" cy="112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D89A-97F7-9D4F-BAE1-AB8DEFAD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9888"/>
            <a:ext cx="10515600" cy="1325563"/>
          </a:xfrm>
        </p:spPr>
        <p:txBody>
          <a:bodyPr/>
          <a:lstStyle/>
          <a:p>
            <a:r>
              <a:rPr lang="en-US" dirty="0"/>
              <a:t>SOLVE THROUGH OUR UNIQUE INFOR MIGRATION TOOL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6E3595-7878-7444-95F0-67DA4555960B}"/>
              </a:ext>
            </a:extLst>
          </p:cNvPr>
          <p:cNvSpPr/>
          <p:nvPr/>
        </p:nvSpPr>
        <p:spPr>
          <a:xfrm>
            <a:off x="-1" y="6133172"/>
            <a:ext cx="12192001" cy="724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BDBA80-B4CA-6F43-8EF2-8CF6CC26384E}"/>
              </a:ext>
            </a:extLst>
          </p:cNvPr>
          <p:cNvSpPr/>
          <p:nvPr/>
        </p:nvSpPr>
        <p:spPr>
          <a:xfrm>
            <a:off x="85493" y="5642516"/>
            <a:ext cx="10675434" cy="1048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D148C7-902C-7D47-BA39-37BEE8337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35830"/>
            <a:ext cx="12192000" cy="112217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166A057-DB8F-5A4F-830E-F63B93DDA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932"/>
            <a:ext cx="10372106" cy="1211677"/>
          </a:xfrm>
        </p:spPr>
        <p:txBody>
          <a:bodyPr/>
          <a:lstStyle/>
          <a:p>
            <a:pPr marL="76200" indent="0">
              <a:lnSpc>
                <a:spcPct val="100000"/>
              </a:lnSpc>
              <a:buClr>
                <a:schemeClr val="accent6"/>
              </a:buClr>
              <a:buNone/>
            </a:pPr>
            <a:r>
              <a:rPr lang="en-US" sz="2300" dirty="0"/>
              <a:t>Eliminate Infor CRM (</a:t>
            </a:r>
            <a:r>
              <a:rPr lang="en-US" sz="2300" dirty="0" err="1"/>
              <a:t>Saleslogix</a:t>
            </a:r>
            <a:r>
              <a:rPr lang="en-US" sz="2300" dirty="0"/>
              <a:t>) pains and do more with Microsoft Dynamics 365, the leading solution for salesforce automation, marketing and customer service.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2D927C-7B2A-6E4C-94AE-B15B9CC11A9F}"/>
              </a:ext>
            </a:extLst>
          </p:cNvPr>
          <p:cNvGrpSpPr/>
          <p:nvPr/>
        </p:nvGrpSpPr>
        <p:grpSpPr>
          <a:xfrm>
            <a:off x="766453" y="2481046"/>
            <a:ext cx="10515600" cy="3240506"/>
            <a:chOff x="838200" y="2499334"/>
            <a:chExt cx="10515600" cy="324050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AEE8EF9-689C-3044-9A4E-29B9397FAE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949" t="4790" r="6934" b="34538"/>
            <a:stretch/>
          </p:blipFill>
          <p:spPr>
            <a:xfrm>
              <a:off x="838200" y="2544229"/>
              <a:ext cx="6950499" cy="3150717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E0E9F85-69F1-6242-B546-8441129160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157" t="65627" r="55517" b="3173"/>
            <a:stretch/>
          </p:blipFill>
          <p:spPr>
            <a:xfrm>
              <a:off x="8353925" y="2499334"/>
              <a:ext cx="2999875" cy="1620253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01A12EC-C486-7F4E-92C4-479816EABE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2968" t="65600" r="7706" b="3200"/>
            <a:stretch/>
          </p:blipFill>
          <p:spPr>
            <a:xfrm>
              <a:off x="8353925" y="4119587"/>
              <a:ext cx="2999875" cy="16202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88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A8C414CB-32C3-2A4D-B00F-84437F8C0F97}"/>
              </a:ext>
            </a:extLst>
          </p:cNvPr>
          <p:cNvGrpSpPr/>
          <p:nvPr/>
        </p:nvGrpSpPr>
        <p:grpSpPr>
          <a:xfrm>
            <a:off x="2072514" y="4475382"/>
            <a:ext cx="7785713" cy="850900"/>
            <a:chOff x="2189480" y="4439682"/>
            <a:chExt cx="7785713" cy="8509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FAF0FD-1DAD-DE41-9A94-FAB2A8EAC6EC}"/>
                </a:ext>
              </a:extLst>
            </p:cNvPr>
            <p:cNvSpPr/>
            <p:nvPr/>
          </p:nvSpPr>
          <p:spPr>
            <a:xfrm>
              <a:off x="3188399" y="4617648"/>
              <a:ext cx="190308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888.719.0248</a:t>
              </a:r>
              <a:endParaRPr lang="en-US" sz="2400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D32D8C7-6C15-B948-A8FE-D6D02F917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89480" y="4442081"/>
              <a:ext cx="863600" cy="8128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5678013-19E2-FA4D-B06D-3CDE3B3AA2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3217" y="4439682"/>
              <a:ext cx="965200" cy="850900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AB59AAA-9C5D-1D47-8170-C497BA5897B7}"/>
                </a:ext>
              </a:extLst>
            </p:cNvPr>
            <p:cNvSpPr/>
            <p:nvPr/>
          </p:nvSpPr>
          <p:spPr>
            <a:xfrm>
              <a:off x="6866457" y="4634299"/>
              <a:ext cx="310873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chemeClr val="bg1"/>
                  </a:solidFill>
                </a:rPr>
                <a:t>sales@trellispoint.com</a:t>
              </a:r>
              <a:endParaRPr lang="en-US" sz="2400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2C03EE24-97A9-AE47-820A-88F4D98E1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3371" y="24358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INTERESTED?</a:t>
            </a:r>
            <a:br>
              <a:rPr lang="en-US" dirty="0"/>
            </a:br>
            <a:br>
              <a:rPr lang="en-US" sz="2800" dirty="0"/>
            </a:br>
            <a:r>
              <a:rPr lang="en-US" dirty="0"/>
              <a:t>TRY A 30-DAY </a:t>
            </a:r>
            <a:r>
              <a:rPr lang="en-US" u="sng" dirty="0"/>
              <a:t>FREE</a:t>
            </a:r>
            <a:r>
              <a:rPr lang="en-US" dirty="0"/>
              <a:t> TRIAL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C2AB0BC-1AB2-5A4B-8BD8-D6A26C0647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371" y="2926078"/>
            <a:ext cx="9144000" cy="149705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i="1" dirty="0"/>
              <a:t>Migrate up to 10,000 of your business accounts and contacts from</a:t>
            </a:r>
          </a:p>
          <a:p>
            <a:pPr>
              <a:lnSpc>
                <a:spcPct val="100000"/>
              </a:lnSpc>
            </a:pPr>
            <a:r>
              <a:rPr lang="en-US" i="1" dirty="0"/>
              <a:t>Infor CRM to Microsoft Dynamics 365 – at no cost or obligation.</a:t>
            </a:r>
          </a:p>
        </p:txBody>
      </p:sp>
    </p:spTree>
    <p:extLst>
      <p:ext uri="{BB962C8B-B14F-4D97-AF65-F5344CB8AC3E}">
        <p14:creationId xmlns:p14="http://schemas.microsoft.com/office/powerpoint/2010/main" val="256978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242852"/>
      </a:dk2>
      <a:lt2>
        <a:srgbClr val="F2F2F3"/>
      </a:lt2>
      <a:accent1>
        <a:srgbClr val="013856"/>
      </a:accent1>
      <a:accent2>
        <a:srgbClr val="029ED9"/>
      </a:accent2>
      <a:accent3>
        <a:srgbClr val="297FD5"/>
      </a:accent3>
      <a:accent4>
        <a:srgbClr val="393B3B"/>
      </a:accent4>
      <a:accent5>
        <a:srgbClr val="1B5680"/>
      </a:accent5>
      <a:accent6>
        <a:srgbClr val="02AAEB"/>
      </a:accent6>
      <a:hlink>
        <a:srgbClr val="02A8E8"/>
      </a:hlink>
      <a:folHlink>
        <a:srgbClr val="D4334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ellisPoint_PPT_Theme" id="{AA782112-304B-2D43-9913-059BD5581FF9}" vid="{CF212F1E-7000-2745-865E-FAC335A31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5C1FD72DA3B34A84D10260C704456F" ma:contentTypeVersion="20" ma:contentTypeDescription="Create a new document." ma:contentTypeScope="" ma:versionID="4a8e7b90362eb5a3c508d4c3e30cc714">
  <xsd:schema xmlns:xsd="http://www.w3.org/2001/XMLSchema" xmlns:xs="http://www.w3.org/2001/XMLSchema" xmlns:p="http://schemas.microsoft.com/office/2006/metadata/properties" xmlns:ns2="70255a08-e89d-4256-8875-99e1d8cec1f6" xmlns:ns3="e8e6f833-75a2-42ec-bc51-31694d644c47" targetNamespace="http://schemas.microsoft.com/office/2006/metadata/properties" ma:root="true" ma:fieldsID="881d1bcedb3fe6176718350da1ed76ab" ns2:_="" ns3:_="">
    <xsd:import namespace="70255a08-e89d-4256-8875-99e1d8cec1f6"/>
    <xsd:import namespace="e8e6f833-75a2-42ec-bc51-31694d644c4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CrmBackLink" minOccurs="0"/>
                <xsd:element ref="ns3:EntityGuid" minOccurs="0"/>
                <xsd:element ref="ns3:EntityTypeName" minOccurs="0"/>
                <xsd:element ref="ns3:IsCrmRecord" minOccurs="0"/>
                <xsd:element ref="ns3:LinkGuid" minOccurs="0"/>
                <xsd:element ref="ns3:LinkData" minOccurs="0"/>
                <xsd:element ref="ns3:EntityDate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55a08-e89d-4256-8875-99e1d8cec1f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6" nillable="true" ma:displayName="Sharing Hint Hash" ma:internalName="SharingHintHash" ma:readOnly="true">
      <xsd:simpleType>
        <xsd:restriction base="dms:Text"/>
      </xsd:simple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9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6f833-75a2-42ec-bc51-31694d644c47" elementFormDefault="qualified">
    <xsd:import namespace="http://schemas.microsoft.com/office/2006/documentManagement/types"/>
    <xsd:import namespace="http://schemas.microsoft.com/office/infopath/2007/PartnerControls"/>
    <xsd:element name="CrmBackLink" ma:index="9" nillable="true" ma:displayName="CrmBackLink" ma:internalName="CrmBackLink">
      <xsd:simpleType>
        <xsd:restriction base="dms:Note">
          <xsd:maxLength value="255"/>
        </xsd:restriction>
      </xsd:simpleType>
    </xsd:element>
    <xsd:element name="EntityGuid" ma:index="10" nillable="true" ma:displayName="EntityGuid" ma:internalName="EntityGuid">
      <xsd:simpleType>
        <xsd:restriction base="dms:Text"/>
      </xsd:simpleType>
    </xsd:element>
    <xsd:element name="EntityTypeName" ma:index="11" nillable="true" ma:displayName="EntityTypeName" ma:internalName="EntityTypeName">
      <xsd:simpleType>
        <xsd:restriction base="dms:Text"/>
      </xsd:simpleType>
    </xsd:element>
    <xsd:element name="IsCrmRecord" ma:index="12" nillable="true" ma:displayName="IsCrmRecord" ma:internalName="IsCrmRecord">
      <xsd:simpleType>
        <xsd:restriction base="dms:Boolean"/>
      </xsd:simpleType>
    </xsd:element>
    <xsd:element name="LinkGuid" ma:index="13" nillable="true" ma:displayName="LinkGuid" ma:internalName="LinkGuid">
      <xsd:simpleType>
        <xsd:restriction base="dms:Note">
          <xsd:maxLength value="255"/>
        </xsd:restriction>
      </xsd:simpleType>
    </xsd:element>
    <xsd:element name="LinkData" ma:index="14" nillable="true" ma:displayName="LinkData" ma:internalName="LinkData">
      <xsd:simpleType>
        <xsd:restriction base="dms:Note">
          <xsd:maxLength value="255"/>
        </xsd:restriction>
      </xsd:simpleType>
    </xsd:element>
    <xsd:element name="EntityDate" ma:index="15" nillable="true" ma:displayName="EntityDate" ma:internalName="EntityDate">
      <xsd:simpleType>
        <xsd:restriction base="dms:DateTime"/>
      </xsd:simple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tityTypeName xmlns="e8e6f833-75a2-42ec-bc51-31694d644c47" xsi:nil="true"/>
    <CrmBackLink xmlns="e8e6f833-75a2-42ec-bc51-31694d644c47" xsi:nil="true"/>
    <LinkData xmlns="e8e6f833-75a2-42ec-bc51-31694d644c47" xsi:nil="true"/>
    <IsCrmRecord xmlns="e8e6f833-75a2-42ec-bc51-31694d644c47" xsi:nil="true"/>
    <EntityDate xmlns="e8e6f833-75a2-42ec-bc51-31694d644c47" xsi:nil="true"/>
    <LinkGuid xmlns="e8e6f833-75a2-42ec-bc51-31694d644c47" xsi:nil="true"/>
    <EntityGuid xmlns="e8e6f833-75a2-42ec-bc51-31694d644c47" xsi:nil="true"/>
  </documentManagement>
</p:properties>
</file>

<file path=customXml/itemProps1.xml><?xml version="1.0" encoding="utf-8"?>
<ds:datastoreItem xmlns:ds="http://schemas.openxmlformats.org/officeDocument/2006/customXml" ds:itemID="{27DEA323-3382-4111-9348-6CCD38045469}"/>
</file>

<file path=customXml/itemProps2.xml><?xml version="1.0" encoding="utf-8"?>
<ds:datastoreItem xmlns:ds="http://schemas.openxmlformats.org/officeDocument/2006/customXml" ds:itemID="{3C1E937F-2DF5-4CEA-9917-396706CCD557}"/>
</file>

<file path=customXml/itemProps3.xml><?xml version="1.0" encoding="utf-8"?>
<ds:datastoreItem xmlns:ds="http://schemas.openxmlformats.org/officeDocument/2006/customXml" ds:itemID="{799C5AE4-34B0-4D09-8EA2-9406B26BE7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171</Words>
  <Application>Microsoft Macintosh PowerPoint</Application>
  <PresentationFormat>Widescreen</PresentationFormat>
  <Paragraphs>29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Abadi MT Condensed Light</vt:lpstr>
      <vt:lpstr>Arial</vt:lpstr>
      <vt:lpstr>Cabin</vt:lpstr>
      <vt:lpstr>Calibri</vt:lpstr>
      <vt:lpstr>Office Theme</vt:lpstr>
      <vt:lpstr>DO YOU FEEL STUCK WITH YOUR OUTDATED INFOR CRM (SALESLOGIX)?</vt:lpstr>
      <vt:lpstr>COMMON PAIN POINTS WITH INFOR CRM</vt:lpstr>
      <vt:lpstr>SOLVE THROUGH OUR UNIQUE INFOR MIGRATION TOOL</vt:lpstr>
      <vt:lpstr>SOLVE THROUGH OUR UNIQUE INFOR MIGRATION TOOL</vt:lpstr>
      <vt:lpstr>INTERESTED?  TRY A 30-DAY FREE TRIAL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Shaffalo</dc:creator>
  <cp:lastModifiedBy>Jessica Shaffalo</cp:lastModifiedBy>
  <cp:revision>15</cp:revision>
  <dcterms:created xsi:type="dcterms:W3CDTF">2019-01-11T00:57:11Z</dcterms:created>
  <dcterms:modified xsi:type="dcterms:W3CDTF">2019-02-22T03:46:21Z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0x0101001D5C1FD72DA3B34A84D10260C704456F</vt:lpwstr>
  </property>
</Properties>
</file>