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 id="2147483731" r:id="rId5"/>
  </p:sldMasterIdLst>
  <p:notesMasterIdLst>
    <p:notesMasterId r:id="rId15"/>
  </p:notesMasterIdLst>
  <p:handoutMasterIdLst>
    <p:handoutMasterId r:id="rId16"/>
  </p:handoutMasterIdLst>
  <p:sldIdLst>
    <p:sldId id="2653" r:id="rId6"/>
    <p:sldId id="2664" r:id="rId7"/>
    <p:sldId id="2670" r:id="rId8"/>
    <p:sldId id="2661" r:id="rId9"/>
    <p:sldId id="2665" r:id="rId10"/>
    <p:sldId id="2672" r:id="rId11"/>
    <p:sldId id="2669" r:id="rId12"/>
    <p:sldId id="2666" r:id="rId13"/>
    <p:sldId id="2668" r:id="rId14"/>
  </p:sldIdLst>
  <p:sldSz cx="9144000" cy="5143500" type="screen16x9"/>
  <p:notesSz cx="6950075" cy="9236075"/>
  <p:defaultTextStyle>
    <a:defPPr>
      <a:defRPr lang="en-US"/>
    </a:defPPr>
    <a:lvl1pPr marL="0" algn="l" defTabSz="657775" rtl="0" eaLnBrk="1" latinLnBrk="0" hangingPunct="1">
      <a:defRPr sz="1295" kern="1200">
        <a:solidFill>
          <a:schemeClr val="tx1"/>
        </a:solidFill>
        <a:latin typeface="+mn-lt"/>
        <a:ea typeface="+mn-ea"/>
        <a:cs typeface="+mn-cs"/>
      </a:defRPr>
    </a:lvl1pPr>
    <a:lvl2pPr marL="328888" algn="l" defTabSz="657775" rtl="0" eaLnBrk="1" latinLnBrk="0" hangingPunct="1">
      <a:defRPr sz="1295" kern="1200">
        <a:solidFill>
          <a:schemeClr val="tx1"/>
        </a:solidFill>
        <a:latin typeface="+mn-lt"/>
        <a:ea typeface="+mn-ea"/>
        <a:cs typeface="+mn-cs"/>
      </a:defRPr>
    </a:lvl2pPr>
    <a:lvl3pPr marL="657775" algn="l" defTabSz="657775" rtl="0" eaLnBrk="1" latinLnBrk="0" hangingPunct="1">
      <a:defRPr sz="1295" kern="1200">
        <a:solidFill>
          <a:schemeClr val="tx1"/>
        </a:solidFill>
        <a:latin typeface="+mn-lt"/>
        <a:ea typeface="+mn-ea"/>
        <a:cs typeface="+mn-cs"/>
      </a:defRPr>
    </a:lvl3pPr>
    <a:lvl4pPr marL="986663" algn="l" defTabSz="657775" rtl="0" eaLnBrk="1" latinLnBrk="0" hangingPunct="1">
      <a:defRPr sz="1295" kern="1200">
        <a:solidFill>
          <a:schemeClr val="tx1"/>
        </a:solidFill>
        <a:latin typeface="+mn-lt"/>
        <a:ea typeface="+mn-ea"/>
        <a:cs typeface="+mn-cs"/>
      </a:defRPr>
    </a:lvl4pPr>
    <a:lvl5pPr marL="1315551" algn="l" defTabSz="657775" rtl="0" eaLnBrk="1" latinLnBrk="0" hangingPunct="1">
      <a:defRPr sz="1295" kern="1200">
        <a:solidFill>
          <a:schemeClr val="tx1"/>
        </a:solidFill>
        <a:latin typeface="+mn-lt"/>
        <a:ea typeface="+mn-ea"/>
        <a:cs typeface="+mn-cs"/>
      </a:defRPr>
    </a:lvl5pPr>
    <a:lvl6pPr marL="1644439" algn="l" defTabSz="657775" rtl="0" eaLnBrk="1" latinLnBrk="0" hangingPunct="1">
      <a:defRPr sz="1295" kern="1200">
        <a:solidFill>
          <a:schemeClr val="tx1"/>
        </a:solidFill>
        <a:latin typeface="+mn-lt"/>
        <a:ea typeface="+mn-ea"/>
        <a:cs typeface="+mn-cs"/>
      </a:defRPr>
    </a:lvl6pPr>
    <a:lvl7pPr marL="1973326" algn="l" defTabSz="657775" rtl="0" eaLnBrk="1" latinLnBrk="0" hangingPunct="1">
      <a:defRPr sz="1295" kern="1200">
        <a:solidFill>
          <a:schemeClr val="tx1"/>
        </a:solidFill>
        <a:latin typeface="+mn-lt"/>
        <a:ea typeface="+mn-ea"/>
        <a:cs typeface="+mn-cs"/>
      </a:defRPr>
    </a:lvl7pPr>
    <a:lvl8pPr marL="2302214" algn="l" defTabSz="657775" rtl="0" eaLnBrk="1" latinLnBrk="0" hangingPunct="1">
      <a:defRPr sz="1295" kern="1200">
        <a:solidFill>
          <a:schemeClr val="tx1"/>
        </a:solidFill>
        <a:latin typeface="+mn-lt"/>
        <a:ea typeface="+mn-ea"/>
        <a:cs typeface="+mn-cs"/>
      </a:defRPr>
    </a:lvl8pPr>
    <a:lvl9pPr marL="2631102" algn="l" defTabSz="657775" rtl="0" eaLnBrk="1" latinLnBrk="0" hangingPunct="1">
      <a:defRPr sz="1295" kern="1200">
        <a:solidFill>
          <a:schemeClr val="tx1"/>
        </a:solidFill>
        <a:latin typeface="+mn-lt"/>
        <a:ea typeface="+mn-ea"/>
        <a:cs typeface="+mn-cs"/>
      </a:defRPr>
    </a:lvl9pPr>
  </p:defaultTextStyle>
  <p:extLst>
    <p:ext uri="{EFAFB233-063F-42B5-8137-9DF3F51BA10A}">
      <p15:sldGuideLst xmlns:p15="http://schemas.microsoft.com/office/powerpoint/2012/main">
        <p15:guide id="2" pos="384" userDrawn="1">
          <p15:clr>
            <a:srgbClr val="A4A3A4"/>
          </p15:clr>
        </p15:guide>
        <p15:guide id="3" pos="5208" userDrawn="1">
          <p15:clr>
            <a:srgbClr val="A4A3A4"/>
          </p15:clr>
        </p15:guide>
        <p15:guide id="4" pos="1488" userDrawn="1">
          <p15:clr>
            <a:srgbClr val="A4A3A4"/>
          </p15:clr>
        </p15:guide>
        <p15:guide id="5" pos="1680" userDrawn="1">
          <p15:clr>
            <a:srgbClr val="A4A3A4"/>
          </p15:clr>
        </p15:guide>
        <p15:guide id="6" pos="2784" userDrawn="1">
          <p15:clr>
            <a:srgbClr val="A4A3A4"/>
          </p15:clr>
        </p15:guide>
        <p15:guide id="7" pos="2976" userDrawn="1">
          <p15:clr>
            <a:srgbClr val="A4A3A4"/>
          </p15:clr>
        </p15:guide>
        <p15:guide id="8" pos="4080" userDrawn="1">
          <p15:clr>
            <a:srgbClr val="A4A3A4"/>
          </p15:clr>
        </p15:guide>
        <p15:guide id="9" pos="4272" userDrawn="1">
          <p15:clr>
            <a:srgbClr val="A4A3A4"/>
          </p15:clr>
        </p15:guide>
        <p15:guide id="13" orient="horz" pos="803" userDrawn="1">
          <p15:clr>
            <a:srgbClr val="A4A3A4"/>
          </p15:clr>
        </p15:guide>
        <p15:guide id="14" orient="horz" pos="876" userDrawn="1">
          <p15:clr>
            <a:srgbClr val="A4A3A4"/>
          </p15:clr>
        </p15:guide>
        <p15:guide id="15" orient="horz" pos="2988" userDrawn="1">
          <p15:clr>
            <a:srgbClr val="A4A3A4"/>
          </p15:clr>
        </p15:guide>
        <p15:guide id="16" orient="horz" pos="27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herty, John" initials="DJ" lastIdx="2" clrIdx="0">
    <p:extLst>
      <p:ext uri="{19B8F6BF-5375-455C-9EA6-DF929625EA0E}">
        <p15:presenceInfo xmlns:p15="http://schemas.microsoft.com/office/powerpoint/2012/main" userId="S-1-5-21-453973562-1351822359-925700815-48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41D"/>
    <a:srgbClr val="001F53"/>
    <a:srgbClr val="C8F8D6"/>
    <a:srgbClr val="F04B10"/>
    <a:srgbClr val="DB384A"/>
    <a:srgbClr val="0082CA"/>
    <a:srgbClr val="00A8E1"/>
    <a:srgbClr val="35A6C4"/>
    <a:srgbClr val="CB308F"/>
    <a:srgbClr val="CB4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77" autoAdjust="0"/>
  </p:normalViewPr>
  <p:slideViewPr>
    <p:cSldViewPr snapToGrid="0">
      <p:cViewPr varScale="1">
        <p:scale>
          <a:sx n="113" d="100"/>
          <a:sy n="113" d="100"/>
        </p:scale>
        <p:origin x="1554" y="108"/>
      </p:cViewPr>
      <p:guideLst>
        <p:guide pos="384"/>
        <p:guide pos="5208"/>
        <p:guide pos="1488"/>
        <p:guide pos="1680"/>
        <p:guide pos="2784"/>
        <p:guide pos="2976"/>
        <p:guide pos="4080"/>
        <p:guide pos="4272"/>
        <p:guide orient="horz" pos="803"/>
        <p:guide orient="horz" pos="876"/>
        <p:guide orient="horz" pos="2988"/>
        <p:guide orient="horz" pos="279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936769" y="0"/>
            <a:ext cx="3011699" cy="463408"/>
          </a:xfrm>
          <a:prstGeom prst="rect">
            <a:avLst/>
          </a:prstGeom>
        </p:spPr>
        <p:txBody>
          <a:bodyPr vert="horz" lIns="92492" tIns="46246" rIns="92492" bIns="46246" rtlCol="0"/>
          <a:lstStyle>
            <a:lvl1pPr algn="r">
              <a:defRPr sz="1200"/>
            </a:lvl1pPr>
          </a:lstStyle>
          <a:p>
            <a:fld id="{24E21BD3-DA87-46A7-98D2-38A0A2A768CA}" type="datetimeFigureOut">
              <a:rPr lang="en-US" smtClean="0">
                <a:latin typeface="Arial" panose="020B0604020202020204" pitchFamily="34" charset="0"/>
              </a:rPr>
              <a:t>12/30/2019</a:t>
            </a:fld>
            <a:endParaRPr lang="en-US">
              <a:latin typeface="Arial" panose="020B0604020202020204" pitchFamily="34" charset="0"/>
            </a:endParaRPr>
          </a:p>
        </p:txBody>
      </p:sp>
      <p:sp>
        <p:nvSpPr>
          <p:cNvPr id="4" name="Footer Placeholder 3"/>
          <p:cNvSpPr>
            <a:spLocks noGrp="1"/>
          </p:cNvSpPr>
          <p:nvPr>
            <p:ph type="ftr" sz="quarter" idx="2"/>
          </p:nvPr>
        </p:nvSpPr>
        <p:spPr>
          <a:xfrm>
            <a:off x="0" y="8772671"/>
            <a:ext cx="3011699" cy="463407"/>
          </a:xfrm>
          <a:prstGeom prst="rect">
            <a:avLst/>
          </a:prstGeom>
        </p:spPr>
        <p:txBody>
          <a:bodyPr vert="horz" lIns="92492" tIns="46246" rIns="92492" bIns="46246"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936769" y="8772671"/>
            <a:ext cx="3011699" cy="463407"/>
          </a:xfrm>
          <a:prstGeom prst="rect">
            <a:avLst/>
          </a:prstGeom>
        </p:spPr>
        <p:txBody>
          <a:bodyPr vert="horz" lIns="92492" tIns="46246" rIns="92492" bIns="46246" rtlCol="0" anchor="b"/>
          <a:lstStyle>
            <a:lvl1pPr algn="r">
              <a:defRPr sz="1200"/>
            </a:lvl1pPr>
          </a:lstStyle>
          <a:p>
            <a:fld id="{93E46B92-4B8C-4A67-84A3-287B6B9A2174}"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712885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Arial" charset="0"/>
              </a:defRPr>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92" tIns="46246" rIns="92492" bIns="46246" rtlCol="0"/>
          <a:lstStyle>
            <a:lvl1pPr algn="r">
              <a:defRPr sz="1200">
                <a:latin typeface="Arial" charset="0"/>
              </a:defRPr>
            </a:lvl1pPr>
          </a:lstStyle>
          <a:p>
            <a:fld id="{8534D382-ADA7-5A4C-9FB4-B1F1CE18B296}" type="datetimeFigureOut">
              <a:rPr lang="en-US" smtClean="0"/>
              <a:pPr/>
              <a:t>12/30/2019</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3"/>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11699" cy="463407"/>
          </a:xfrm>
          <a:prstGeom prst="rect">
            <a:avLst/>
          </a:prstGeom>
        </p:spPr>
        <p:txBody>
          <a:bodyPr vert="horz" lIns="92492" tIns="46246" rIns="92492" bIns="46246" rtlCol="0" anchor="b"/>
          <a:lstStyle>
            <a:lvl1pPr algn="l">
              <a:defRPr sz="1200">
                <a:latin typeface="Arial" charset="0"/>
              </a:defRPr>
            </a:lvl1pPr>
          </a:lstStyle>
          <a:p>
            <a:endParaRPr lang="en-US"/>
          </a:p>
        </p:txBody>
      </p:sp>
      <p:sp>
        <p:nvSpPr>
          <p:cNvPr id="7" name="Slide Number Placeholder 6"/>
          <p:cNvSpPr>
            <a:spLocks noGrp="1"/>
          </p:cNvSpPr>
          <p:nvPr>
            <p:ph type="sldNum" sz="quarter" idx="5"/>
          </p:nvPr>
        </p:nvSpPr>
        <p:spPr>
          <a:xfrm>
            <a:off x="3936769" y="8772671"/>
            <a:ext cx="3011699" cy="463407"/>
          </a:xfrm>
          <a:prstGeom prst="rect">
            <a:avLst/>
          </a:prstGeom>
        </p:spPr>
        <p:txBody>
          <a:bodyPr vert="horz" lIns="92492" tIns="46246" rIns="92492" bIns="46246" rtlCol="0" anchor="b"/>
          <a:lstStyle>
            <a:lvl1pPr algn="r">
              <a:defRPr sz="1200">
                <a:latin typeface="Arial" charset="0"/>
              </a:defRPr>
            </a:lvl1pPr>
          </a:lstStyle>
          <a:p>
            <a:fld id="{F7677457-DED6-2A4E-9D9E-23AEE620B852}" type="slidenum">
              <a:rPr lang="en-US" smtClean="0"/>
              <a:pPr/>
              <a:t>‹#›</a:t>
            </a:fld>
            <a:endParaRPr lang="en-US"/>
          </a:p>
        </p:txBody>
      </p:sp>
    </p:spTree>
    <p:extLst>
      <p:ext uri="{BB962C8B-B14F-4D97-AF65-F5344CB8AC3E}">
        <p14:creationId xmlns:p14="http://schemas.microsoft.com/office/powerpoint/2010/main" val="638422090"/>
      </p:ext>
    </p:extLst>
  </p:cSld>
  <p:clrMap bg1="lt1" tx1="dk1" bg2="lt2" tx2="dk2" accent1="accent1" accent2="accent2" accent3="accent3" accent4="accent4" accent5="accent5" accent6="accent6" hlink="hlink" folHlink="folHlink"/>
  <p:notesStyle>
    <a:lvl1pPr marL="0" algn="l" defTabSz="657775" rtl="0" eaLnBrk="1" latinLnBrk="0" hangingPunct="1">
      <a:defRPr sz="863" kern="1200">
        <a:solidFill>
          <a:schemeClr val="tx1"/>
        </a:solidFill>
        <a:latin typeface="Arial" charset="0"/>
        <a:ea typeface="+mn-ea"/>
        <a:cs typeface="+mn-cs"/>
      </a:defRPr>
    </a:lvl1pPr>
    <a:lvl2pPr marL="328888" algn="l" defTabSz="657775" rtl="0" eaLnBrk="1" latinLnBrk="0" hangingPunct="1">
      <a:defRPr sz="863" kern="1200">
        <a:solidFill>
          <a:schemeClr val="tx1"/>
        </a:solidFill>
        <a:latin typeface="Arial" charset="0"/>
        <a:ea typeface="+mn-ea"/>
        <a:cs typeface="+mn-cs"/>
      </a:defRPr>
    </a:lvl2pPr>
    <a:lvl3pPr marL="657775" algn="l" defTabSz="657775" rtl="0" eaLnBrk="1" latinLnBrk="0" hangingPunct="1">
      <a:defRPr sz="863" kern="1200">
        <a:solidFill>
          <a:schemeClr val="tx1"/>
        </a:solidFill>
        <a:latin typeface="Arial" charset="0"/>
        <a:ea typeface="+mn-ea"/>
        <a:cs typeface="+mn-cs"/>
      </a:defRPr>
    </a:lvl3pPr>
    <a:lvl4pPr marL="986663" algn="l" defTabSz="657775" rtl="0" eaLnBrk="1" latinLnBrk="0" hangingPunct="1">
      <a:defRPr sz="863" kern="1200">
        <a:solidFill>
          <a:schemeClr val="tx1"/>
        </a:solidFill>
        <a:latin typeface="Arial" charset="0"/>
        <a:ea typeface="+mn-ea"/>
        <a:cs typeface="+mn-cs"/>
      </a:defRPr>
    </a:lvl4pPr>
    <a:lvl5pPr marL="1315551" algn="l" defTabSz="657775" rtl="0" eaLnBrk="1" latinLnBrk="0" hangingPunct="1">
      <a:defRPr sz="863" kern="1200">
        <a:solidFill>
          <a:schemeClr val="tx1"/>
        </a:solidFill>
        <a:latin typeface="Arial" charset="0"/>
        <a:ea typeface="+mn-ea"/>
        <a:cs typeface="+mn-cs"/>
      </a:defRPr>
    </a:lvl5pPr>
    <a:lvl6pPr marL="1644439" algn="l" defTabSz="657775" rtl="0" eaLnBrk="1" latinLnBrk="0" hangingPunct="1">
      <a:defRPr sz="863" kern="1200">
        <a:solidFill>
          <a:schemeClr val="tx1"/>
        </a:solidFill>
        <a:latin typeface="+mn-lt"/>
        <a:ea typeface="+mn-ea"/>
        <a:cs typeface="+mn-cs"/>
      </a:defRPr>
    </a:lvl6pPr>
    <a:lvl7pPr marL="1973326" algn="l" defTabSz="657775" rtl="0" eaLnBrk="1" latinLnBrk="0" hangingPunct="1">
      <a:defRPr sz="863" kern="1200">
        <a:solidFill>
          <a:schemeClr val="tx1"/>
        </a:solidFill>
        <a:latin typeface="+mn-lt"/>
        <a:ea typeface="+mn-ea"/>
        <a:cs typeface="+mn-cs"/>
      </a:defRPr>
    </a:lvl7pPr>
    <a:lvl8pPr marL="2302214" algn="l" defTabSz="657775" rtl="0" eaLnBrk="1" latinLnBrk="0" hangingPunct="1">
      <a:defRPr sz="863" kern="1200">
        <a:solidFill>
          <a:schemeClr val="tx1"/>
        </a:solidFill>
        <a:latin typeface="+mn-lt"/>
        <a:ea typeface="+mn-ea"/>
        <a:cs typeface="+mn-cs"/>
      </a:defRPr>
    </a:lvl8pPr>
    <a:lvl9pPr marL="2631102" algn="l" defTabSz="657775" rtl="0" eaLnBrk="1" latinLnBrk="0" hangingPunct="1">
      <a:defRPr sz="86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95E12-3869-6F45-ACE8-F58DA5AE472D}" type="slidenum">
              <a:rPr lang="en-US" smtClean="0"/>
              <a:t>1</a:t>
            </a:fld>
            <a:endParaRPr lang="en-US"/>
          </a:p>
        </p:txBody>
      </p:sp>
    </p:spTree>
    <p:extLst>
      <p:ext uri="{BB962C8B-B14F-4D97-AF65-F5344CB8AC3E}">
        <p14:creationId xmlns:p14="http://schemas.microsoft.com/office/powerpoint/2010/main" val="173203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900" dirty="0"/>
          </a:p>
        </p:txBody>
      </p:sp>
      <p:sp>
        <p:nvSpPr>
          <p:cNvPr id="4" name="Slide Number Placeholder 3"/>
          <p:cNvSpPr>
            <a:spLocks noGrp="1"/>
          </p:cNvSpPr>
          <p:nvPr>
            <p:ph type="sldNum" sz="quarter" idx="5"/>
          </p:nvPr>
        </p:nvSpPr>
        <p:spPr/>
        <p:txBody>
          <a:bodyPr/>
          <a:lstStyle/>
          <a:p>
            <a:fld id="{F7677457-DED6-2A4E-9D9E-23AEE620B852}" type="slidenum">
              <a:rPr lang="en-US" smtClean="0"/>
              <a:pPr/>
              <a:t>2</a:t>
            </a:fld>
            <a:endParaRPr lang="en-US"/>
          </a:p>
        </p:txBody>
      </p:sp>
    </p:spTree>
    <p:extLst>
      <p:ext uri="{BB962C8B-B14F-4D97-AF65-F5344CB8AC3E}">
        <p14:creationId xmlns:p14="http://schemas.microsoft.com/office/powerpoint/2010/main" val="237249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900" b="1"/>
              <a:t>Channel Shifting – </a:t>
            </a:r>
            <a:r>
              <a:rPr lang="en-US" sz="900"/>
              <a:t>New forester data indicates that 75% of B2B buyers prefer to buy online, yet 25% of B2B companies sale online</a:t>
            </a:r>
          </a:p>
          <a:p>
            <a:pPr>
              <a:lnSpc>
                <a:spcPct val="90000"/>
              </a:lnSpc>
            </a:pPr>
            <a:r>
              <a:rPr lang="en-US" sz="900" b="1"/>
              <a:t>Cutting Cost –  </a:t>
            </a:r>
            <a:r>
              <a:rPr lang="en-US" sz="900"/>
              <a:t>According to Forester, B2B companies can slash the cost to service a customer by as high as 90%. Some 56% of customers are online profitable if serviced online</a:t>
            </a:r>
          </a:p>
          <a:p>
            <a:pPr>
              <a:lnSpc>
                <a:spcPct val="90000"/>
              </a:lnSpc>
            </a:pPr>
            <a:r>
              <a:rPr lang="en-US" sz="900" b="1"/>
              <a:t>Far reaching competition – </a:t>
            </a:r>
            <a:r>
              <a:rPr lang="en-US" sz="900"/>
              <a:t>Customer experience and value add tools / services provide defense against competition </a:t>
            </a:r>
          </a:p>
          <a:p>
            <a:pPr>
              <a:lnSpc>
                <a:spcPct val="90000"/>
              </a:lnSpc>
            </a:pPr>
            <a:r>
              <a:rPr lang="en-US" sz="900" b="1"/>
              <a:t>Improvement in supply chain performance – </a:t>
            </a:r>
            <a:r>
              <a:rPr lang="en-US" sz="900"/>
              <a:t>average profit margins and supply chain performance stubbornly flat</a:t>
            </a:r>
          </a:p>
        </p:txBody>
      </p:sp>
      <p:sp>
        <p:nvSpPr>
          <p:cNvPr id="4" name="Slide Number Placeholder 3"/>
          <p:cNvSpPr>
            <a:spLocks noGrp="1"/>
          </p:cNvSpPr>
          <p:nvPr>
            <p:ph type="sldNum" sz="quarter" idx="5"/>
          </p:nvPr>
        </p:nvSpPr>
        <p:spPr/>
        <p:txBody>
          <a:bodyPr/>
          <a:lstStyle/>
          <a:p>
            <a:fld id="{F7677457-DED6-2A4E-9D9E-23AEE620B852}" type="slidenum">
              <a:rPr lang="en-US" smtClean="0"/>
              <a:pPr/>
              <a:t>3</a:t>
            </a:fld>
            <a:endParaRPr lang="en-US"/>
          </a:p>
        </p:txBody>
      </p:sp>
    </p:spTree>
    <p:extLst>
      <p:ext uri="{BB962C8B-B14F-4D97-AF65-F5344CB8AC3E}">
        <p14:creationId xmlns:p14="http://schemas.microsoft.com/office/powerpoint/2010/main" val="240494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Holland: Produce the vehicles that service the train tracks, and then contracting to service and repair these solutions. Heavy power BI. The only thing Dynamics doesn’t (doesn't use Finance &amp; Ops  – instead it’s IFS).</a:t>
            </a:r>
          </a:p>
          <a:p>
            <a:endParaRPr lang="en-US" dirty="0"/>
          </a:p>
          <a:p>
            <a:r>
              <a:rPr lang="en-US" dirty="0"/>
              <a:t>ECI: They’re trying to build the culture of business development (part of the 5 year strategic statement – then they realized they needed more than technology – now they think every company needs and should have – now they can get the information at the tips of their figure to … so they need to build the developer that they will do that – developers are bleeding cash.</a:t>
            </a:r>
          </a:p>
          <a:p>
            <a:endParaRPr lang="en-US" dirty="0"/>
          </a:p>
          <a:p>
            <a:r>
              <a:rPr lang="en-US" dirty="0"/>
              <a:t>Team Rubicon</a:t>
            </a:r>
          </a:p>
          <a:p>
            <a:pPr marL="171450" indent="-171450">
              <a:buFont typeface="Arial" panose="020B0604020202020204" pitchFamily="34" charset="0"/>
              <a:buChar char="•"/>
            </a:pPr>
            <a:r>
              <a:rPr lang="en-US" dirty="0"/>
              <a:t>Wildly ambitious with the impact they are going to make on the community they are engaged in. So they want to make sure they grow their engaged volunteer base. They want to build awareness of these causes – make the most impact they make with that money, but grow the whole thing. It started as an international thing.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They are using the D365 platform, Azure, Power BI, and now AI, to drive those KPIs (the biggest: # of engagement members, aggregated level of engagement of those members (AI is going to be making decisions about if/then scenarios). The key is measuring: The make sure that is driving stronger impact to the communities, then earlier makes sure they are serving the right communities – so focus on the communities are that are in way more need. They look at both who they are helping, We are helping them build WAY better teams – some things – good organization solves problems…</a:t>
            </a:r>
          </a:p>
        </p:txBody>
      </p:sp>
      <p:sp>
        <p:nvSpPr>
          <p:cNvPr id="4" name="Slide Number Placeholder 3"/>
          <p:cNvSpPr>
            <a:spLocks noGrp="1"/>
          </p:cNvSpPr>
          <p:nvPr>
            <p:ph type="sldNum" sz="quarter" idx="5"/>
          </p:nvPr>
        </p:nvSpPr>
        <p:spPr/>
        <p:txBody>
          <a:bodyPr/>
          <a:lstStyle/>
          <a:p>
            <a:fld id="{F7677457-DED6-2A4E-9D9E-23AEE620B852}" type="slidenum">
              <a:rPr lang="en-US" smtClean="0"/>
              <a:pPr/>
              <a:t>4</a:t>
            </a:fld>
            <a:endParaRPr lang="en-US"/>
          </a:p>
        </p:txBody>
      </p:sp>
    </p:spTree>
    <p:extLst>
      <p:ext uri="{BB962C8B-B14F-4D97-AF65-F5344CB8AC3E}">
        <p14:creationId xmlns:p14="http://schemas.microsoft.com/office/powerpoint/2010/main" val="116966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Holland: Produce the vehicles that service the train tracks, and then contracting to service and repair these solutions. Heavy power BI. The only thing Dynamics doesn’t (doesn't use Finance &amp; Ops  – instead it’s IFS).</a:t>
            </a:r>
          </a:p>
          <a:p>
            <a:endParaRPr lang="en-US" dirty="0"/>
          </a:p>
          <a:p>
            <a:r>
              <a:rPr lang="en-US" dirty="0"/>
              <a:t>ECI: They’re trying to build the culture of business development (part of the 5 year strategic statement – then they realized they needed more than technology – now they think every company needs and should have – now they can get the information at the tips of their figure to … so they need to build the developer that they will do that – developers are bleeding cash.</a:t>
            </a:r>
          </a:p>
          <a:p>
            <a:endParaRPr lang="en-US" dirty="0"/>
          </a:p>
          <a:p>
            <a:r>
              <a:rPr lang="en-US" dirty="0"/>
              <a:t>Team Rubicon</a:t>
            </a:r>
          </a:p>
          <a:p>
            <a:pPr marL="171450" indent="-171450">
              <a:buFont typeface="Arial" panose="020B0604020202020204" pitchFamily="34" charset="0"/>
              <a:buChar char="•"/>
            </a:pPr>
            <a:r>
              <a:rPr lang="en-US" dirty="0"/>
              <a:t>Wildly ambitious with the impact they are going to make on the community they are engaged in. So they want to make sure they grow their engaged volunteer base. They want to build awareness of these causes – make the most impact they make with that money, but grow the whole thing. It started as an international thing.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They are using the D365 platform, Azure, Power BI, and now AI, to drive those KPIs (the biggest: # of engagement members, aggregated level of engagement of those members (AI is going to be making decisions about if/then scenarios). The key is measuring: The make sure that is driving stronger impact to the communities, then earlier makes sure they are serving the right communities – so focus on the communities are that are in way more need. They look at both who they are helping, We are helping them build WAY better teams – some things – good organization solves problems…</a:t>
            </a:r>
          </a:p>
        </p:txBody>
      </p:sp>
      <p:sp>
        <p:nvSpPr>
          <p:cNvPr id="4" name="Slide Number Placeholder 3"/>
          <p:cNvSpPr>
            <a:spLocks noGrp="1"/>
          </p:cNvSpPr>
          <p:nvPr>
            <p:ph type="sldNum" sz="quarter" idx="5"/>
          </p:nvPr>
        </p:nvSpPr>
        <p:spPr/>
        <p:txBody>
          <a:bodyPr/>
          <a:lstStyle/>
          <a:p>
            <a:fld id="{F7677457-DED6-2A4E-9D9E-23AEE620B852}" type="slidenum">
              <a:rPr lang="en-US" smtClean="0"/>
              <a:pPr/>
              <a:t>5</a:t>
            </a:fld>
            <a:endParaRPr lang="en-US"/>
          </a:p>
        </p:txBody>
      </p:sp>
    </p:spTree>
    <p:extLst>
      <p:ext uri="{BB962C8B-B14F-4D97-AF65-F5344CB8AC3E}">
        <p14:creationId xmlns:p14="http://schemas.microsoft.com/office/powerpoint/2010/main" val="262861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677457-DED6-2A4E-9D9E-23AEE620B852}" type="slidenum">
              <a:rPr lang="en-US" smtClean="0"/>
              <a:pPr/>
              <a:t>6</a:t>
            </a:fld>
            <a:endParaRPr lang="en-US"/>
          </a:p>
        </p:txBody>
      </p:sp>
    </p:spTree>
    <p:extLst>
      <p:ext uri="{BB962C8B-B14F-4D97-AF65-F5344CB8AC3E}">
        <p14:creationId xmlns:p14="http://schemas.microsoft.com/office/powerpoint/2010/main" val="42228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one achieve a positive ROI?</a:t>
            </a:r>
          </a:p>
          <a:p>
            <a:r>
              <a:rPr lang="en-US" dirty="0"/>
              <a:t>* Some basics – reduced time looking up information </a:t>
            </a:r>
          </a:p>
        </p:txBody>
      </p:sp>
      <p:sp>
        <p:nvSpPr>
          <p:cNvPr id="4" name="Slide Number Placeholder 3"/>
          <p:cNvSpPr>
            <a:spLocks noGrp="1"/>
          </p:cNvSpPr>
          <p:nvPr>
            <p:ph type="sldNum" sz="quarter" idx="5"/>
          </p:nvPr>
        </p:nvSpPr>
        <p:spPr/>
        <p:txBody>
          <a:bodyPr/>
          <a:lstStyle/>
          <a:p>
            <a:fld id="{F7677457-DED6-2A4E-9D9E-23AEE620B852}" type="slidenum">
              <a:rPr lang="en-US" smtClean="0"/>
              <a:pPr/>
              <a:t>7</a:t>
            </a:fld>
            <a:endParaRPr lang="en-US"/>
          </a:p>
        </p:txBody>
      </p:sp>
    </p:spTree>
    <p:extLst>
      <p:ext uri="{BB962C8B-B14F-4D97-AF65-F5344CB8AC3E}">
        <p14:creationId xmlns:p14="http://schemas.microsoft.com/office/powerpoint/2010/main" val="191739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57775" rtl="0" eaLnBrk="1" fontAlgn="auto" latinLnBrk="0" hangingPunct="1">
              <a:lnSpc>
                <a:spcPct val="100000"/>
              </a:lnSpc>
              <a:spcBef>
                <a:spcPts val="0"/>
              </a:spcBef>
              <a:spcAft>
                <a:spcPts val="0"/>
              </a:spcAft>
              <a:buClrTx/>
              <a:buSzTx/>
              <a:buFontTx/>
              <a:buNone/>
              <a:tabLst/>
              <a:defRPr/>
            </a:pPr>
            <a:fld id="{67895E12-3869-6F45-ACE8-F58DA5AE472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65777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8682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baseline="0"/>
            </a:lvl1pPr>
          </a:lstStyle>
          <a:p>
            <a:r>
              <a:rPr lang="en-US"/>
              <a:t>Title in here</a:t>
            </a:r>
          </a:p>
        </p:txBody>
      </p:sp>
      <p:sp>
        <p:nvSpPr>
          <p:cNvPr id="3" name="Content Placeholder 2"/>
          <p:cNvSpPr>
            <a:spLocks noGrp="1"/>
          </p:cNvSpPr>
          <p:nvPr>
            <p:ph idx="1" hasCustomPrompt="1"/>
          </p:nvPr>
        </p:nvSpPr>
        <p:spPr/>
        <p:txBody>
          <a:bodyPr/>
          <a:lstStyle>
            <a:lvl1pPr>
              <a:defRPr/>
            </a:lvl1pPr>
          </a:lstStyle>
          <a:p>
            <a:pPr lvl="0"/>
            <a:r>
              <a:rPr lang="en-US"/>
              <a:t>Bullet point Arial regular 14pt</a:t>
            </a:r>
          </a:p>
        </p:txBody>
      </p:sp>
      <p:cxnSp>
        <p:nvCxnSpPr>
          <p:cNvPr id="7" name="Straight Connector 6"/>
          <p:cNvCxnSpPr/>
          <p:nvPr userDrawn="1"/>
        </p:nvCxnSpPr>
        <p:spPr>
          <a:xfrm>
            <a:off x="609600" y="1071048"/>
            <a:ext cx="7925524" cy="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65E7EEE-EA39-4B41-AD3E-8583B060334B}"/>
              </a:ext>
            </a:extLst>
          </p:cNvPr>
          <p:cNvCxnSpPr/>
          <p:nvPr userDrawn="1"/>
        </p:nvCxnSpPr>
        <p:spPr>
          <a:xfrm flipH="1">
            <a:off x="0" y="426514"/>
            <a:ext cx="39883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96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baseline="0">
                <a:solidFill>
                  <a:schemeClr val="bg1"/>
                </a:solidFill>
              </a:defRPr>
            </a:lvl1pPr>
          </a:lstStyle>
          <a:p>
            <a:r>
              <a:rPr lang="en-US"/>
              <a:t>Title in here</a:t>
            </a:r>
          </a:p>
        </p:txBody>
      </p:sp>
      <p:sp>
        <p:nvSpPr>
          <p:cNvPr id="3" name="Content Placeholder 2"/>
          <p:cNvSpPr>
            <a:spLocks noGrp="1"/>
          </p:cNvSpPr>
          <p:nvPr>
            <p:ph idx="1" hasCustomPrompt="1"/>
          </p:nvPr>
        </p:nvSpPr>
        <p:spPr/>
        <p:txBody>
          <a:bodyPr/>
          <a:lstStyle>
            <a:lvl1pPr>
              <a:defRPr>
                <a:solidFill>
                  <a:schemeClr val="bg1"/>
                </a:solidFill>
              </a:defRPr>
            </a:lvl1pPr>
          </a:lstStyle>
          <a:p>
            <a:pPr lvl="0"/>
            <a:r>
              <a:rPr lang="en-US"/>
              <a:t>Bullet point Arial regular 14pt</a:t>
            </a:r>
          </a:p>
        </p:txBody>
      </p:sp>
      <p:cxnSp>
        <p:nvCxnSpPr>
          <p:cNvPr id="7" name="Straight Connector 6"/>
          <p:cNvCxnSpPr/>
          <p:nvPr userDrawn="1"/>
        </p:nvCxnSpPr>
        <p:spPr>
          <a:xfrm>
            <a:off x="609600" y="1071048"/>
            <a:ext cx="7925524" cy="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65E7EEE-EA39-4B41-AD3E-8583B060334B}"/>
              </a:ext>
            </a:extLst>
          </p:cNvPr>
          <p:cNvCxnSpPr/>
          <p:nvPr userDrawn="1"/>
        </p:nvCxnSpPr>
        <p:spPr>
          <a:xfrm flipH="1">
            <a:off x="0" y="846307"/>
            <a:ext cx="39883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4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Regular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1395663"/>
            <a:ext cx="5856741" cy="2026194"/>
          </a:xfrm>
        </p:spPr>
        <p:txBody>
          <a:bodyPr anchor="t" anchorCtr="0">
            <a:normAutofit/>
          </a:bodyPr>
          <a:lstStyle>
            <a:lvl1pPr>
              <a:lnSpc>
                <a:spcPct val="100000"/>
              </a:lnSpc>
              <a:defRPr sz="2200" b="0"/>
            </a:lvl1pPr>
          </a:lstStyle>
          <a:p>
            <a:r>
              <a:rPr lang="en-US"/>
              <a:t>“Regular quote goes here. Arial regular 22pt single. Regular quote goes here. Arial regular 22pt single. Regular quote goes here. Arial regular 22pt single.”</a:t>
            </a:r>
          </a:p>
        </p:txBody>
      </p:sp>
      <p:sp>
        <p:nvSpPr>
          <p:cNvPr id="3" name="Text Placeholder 2"/>
          <p:cNvSpPr>
            <a:spLocks noGrp="1"/>
          </p:cNvSpPr>
          <p:nvPr>
            <p:ph type="body" idx="1" hasCustomPrompt="1"/>
          </p:nvPr>
        </p:nvSpPr>
        <p:spPr>
          <a:xfrm>
            <a:off x="4738914" y="4235115"/>
            <a:ext cx="3796210" cy="324101"/>
          </a:xfrm>
        </p:spPr>
        <p:txBody>
          <a:bodyPr/>
          <a:lstStyle>
            <a:lvl1pPr marL="0" indent="0">
              <a:spcBef>
                <a:spcPts val="800"/>
              </a:spcBef>
              <a:buNone/>
              <a:defRPr sz="800" b="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a:spcBef>
                <a:spcPts val="800"/>
              </a:spcBef>
            </a:pPr>
            <a:r>
              <a:rPr lang="en-US" sz="700" b="1">
                <a:latin typeface="Arial" panose="020B0604020202020204" pitchFamily="34" charset="0"/>
                <a:cs typeface="Arial" panose="020B0604020202020204" pitchFamily="34" charset="0"/>
              </a:rPr>
              <a:t>Source: </a:t>
            </a:r>
            <a:r>
              <a:rPr lang="en-US" sz="700" err="1">
                <a:latin typeface="Arial" panose="020B0604020202020204" pitchFamily="34" charset="0"/>
                <a:cs typeface="Arial" panose="020B0604020202020204" pitchFamily="34" charset="0"/>
              </a:rPr>
              <a:t>Aenean</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ut</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metus</a:t>
            </a:r>
            <a:r>
              <a:rPr lang="en-US" sz="700">
                <a:latin typeface="Arial" panose="020B0604020202020204" pitchFamily="34" charset="0"/>
                <a:cs typeface="Arial" panose="020B0604020202020204" pitchFamily="34" charset="0"/>
              </a:rPr>
              <a:t> vitae ante </a:t>
            </a:r>
            <a:r>
              <a:rPr lang="en-US" sz="700" err="1">
                <a:latin typeface="Arial" panose="020B0604020202020204" pitchFamily="34" charset="0"/>
                <a:cs typeface="Arial" panose="020B0604020202020204" pitchFamily="34" charset="0"/>
              </a:rPr>
              <a:t>efficitur</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feugiat</a:t>
            </a:r>
            <a:r>
              <a:rPr lang="en-US" sz="700">
                <a:latin typeface="Arial" panose="020B0604020202020204" pitchFamily="34" charset="0"/>
                <a:cs typeface="Arial" panose="020B0604020202020204" pitchFamily="34" charset="0"/>
              </a:rPr>
              <a:t> ac </a:t>
            </a:r>
            <a:r>
              <a:rPr lang="en-US" sz="700" err="1">
                <a:latin typeface="Arial" panose="020B0604020202020204" pitchFamily="34" charset="0"/>
                <a:cs typeface="Arial" panose="020B0604020202020204" pitchFamily="34" charset="0"/>
              </a:rPr>
              <a:t>ac</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erat</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Vestibulum</a:t>
            </a:r>
            <a:r>
              <a:rPr lang="en-US" sz="700">
                <a:latin typeface="Arial" panose="020B0604020202020204" pitchFamily="34" charset="0"/>
                <a:cs typeface="Arial" panose="020B0604020202020204" pitchFamily="34" charset="0"/>
              </a:rPr>
              <a:t> porta </a:t>
            </a:r>
            <a:r>
              <a:rPr lang="en-US" sz="700" err="1">
                <a:latin typeface="Arial" panose="020B0604020202020204" pitchFamily="34" charset="0"/>
                <a:cs typeface="Arial" panose="020B0604020202020204" pitchFamily="34" charset="0"/>
              </a:rPr>
              <a:t>enim</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eu</a:t>
            </a:r>
            <a:r>
              <a:rPr lang="en-US" sz="700">
                <a:latin typeface="Arial" panose="020B0604020202020204" pitchFamily="34" charset="0"/>
                <a:cs typeface="Arial" panose="020B0604020202020204" pitchFamily="34" charset="0"/>
              </a:rPr>
              <a:t> semper </a:t>
            </a:r>
            <a:r>
              <a:rPr lang="en-US" sz="700" err="1">
                <a:latin typeface="Arial" panose="020B0604020202020204" pitchFamily="34" charset="0"/>
                <a:cs typeface="Arial" panose="020B0604020202020204" pitchFamily="34" charset="0"/>
              </a:rPr>
              <a:t>hendrerit</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Aenean</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ut</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metus</a:t>
            </a:r>
            <a:r>
              <a:rPr lang="en-US" sz="700">
                <a:latin typeface="Arial" panose="020B0604020202020204" pitchFamily="34" charset="0"/>
                <a:cs typeface="Arial" panose="020B0604020202020204" pitchFamily="34" charset="0"/>
              </a:rPr>
              <a:t> vitae. </a:t>
            </a:r>
          </a:p>
        </p:txBody>
      </p:sp>
      <p:cxnSp>
        <p:nvCxnSpPr>
          <p:cNvPr id="9" name="Straight Connector 8"/>
          <p:cNvCxnSpPr/>
          <p:nvPr userDrawn="1"/>
        </p:nvCxnSpPr>
        <p:spPr>
          <a:xfrm>
            <a:off x="609600" y="1071048"/>
            <a:ext cx="79255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12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3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5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353B-A5FF-45CD-8BDA-77A31834FF6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3D3DA0-7B05-4F02-AF49-6A0679B0FABE}"/>
              </a:ext>
            </a:extLst>
          </p:cNvPr>
          <p:cNvSpPr>
            <a:spLocks noGrp="1"/>
          </p:cNvSpPr>
          <p:nvPr>
            <p:ph type="body" idx="1"/>
          </p:nvPr>
        </p:nvSpPr>
        <p:spPr>
          <a:xfrm>
            <a:off x="627459" y="1395609"/>
            <a:ext cx="3868340" cy="384629"/>
          </a:xfrm>
        </p:spPr>
        <p:txBody>
          <a:bodyPr anchor="b"/>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1AAEC-9853-443A-A9D7-61D67C199F6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77C854A-88DB-4F8F-80AC-51C1F5C2DBF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9D4738B5-CC3F-46E8-8497-50817E79A131}"/>
              </a:ext>
            </a:extLst>
          </p:cNvPr>
          <p:cNvCxnSpPr/>
          <p:nvPr userDrawn="1"/>
        </p:nvCxnSpPr>
        <p:spPr>
          <a:xfrm flipH="1">
            <a:off x="0" y="846307"/>
            <a:ext cx="39883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29FA8DB-0A58-4CB4-81D4-5C133EAF43F9}"/>
              </a:ext>
            </a:extLst>
          </p:cNvPr>
          <p:cNvSpPr>
            <a:spLocks noGrp="1"/>
          </p:cNvSpPr>
          <p:nvPr>
            <p:ph type="body" idx="10"/>
          </p:nvPr>
        </p:nvSpPr>
        <p:spPr>
          <a:xfrm>
            <a:off x="4629150" y="1395609"/>
            <a:ext cx="3868340" cy="384629"/>
          </a:xfrm>
        </p:spPr>
        <p:txBody>
          <a:bodyPr anchor="b"/>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97566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48AC-D974-4A88-AEF7-377B6B2BD49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0E9438-8EC8-4F31-B83C-073ECD041C9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6DC89E-E2DA-4D3B-8314-1DD75C43B3F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4538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9C3B-3FEB-4EBA-87DD-D2EB48D9D13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F32178D-4963-4439-AB0C-18DBC3744BB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420C505-A849-411B-87C3-5006BC695A2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686422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2925"/>
            <a:ext cx="7925524" cy="688053"/>
          </a:xfrm>
          <a:prstGeom prst="rect">
            <a:avLst/>
          </a:prstGeom>
        </p:spPr>
        <p:txBody>
          <a:bodyPr vert="horz" lIns="0" tIns="0" rIns="0" bIns="0" rtlCol="0" anchor="b" anchorCtr="0">
            <a:normAutofit/>
          </a:bodyPr>
          <a:lstStyle/>
          <a:p>
            <a:r>
              <a:rPr lang="en-US"/>
              <a:t>CLICK TO ENTER SLIDE TITLE</a:t>
            </a:r>
          </a:p>
        </p:txBody>
      </p:sp>
      <p:sp>
        <p:nvSpPr>
          <p:cNvPr id="3" name="Text Placeholder 2"/>
          <p:cNvSpPr>
            <a:spLocks noGrp="1"/>
          </p:cNvSpPr>
          <p:nvPr>
            <p:ph type="body" idx="1"/>
          </p:nvPr>
        </p:nvSpPr>
        <p:spPr>
          <a:xfrm>
            <a:off x="609600" y="1391195"/>
            <a:ext cx="5867400" cy="3047455"/>
          </a:xfrm>
          <a:prstGeom prst="rect">
            <a:avLst/>
          </a:prstGeom>
        </p:spPr>
        <p:txBody>
          <a:bodyPr vert="horz" lIns="0" tIns="0" rIns="0" bIns="0" rtlCol="0">
            <a:normAutofit/>
          </a:bodyPr>
          <a:lstStyle/>
          <a:p>
            <a:pPr lvl="0"/>
            <a:r>
              <a:rPr lang="en-US"/>
              <a:t>Bullet point Arial regular 14pt</a:t>
            </a:r>
          </a:p>
          <a:p>
            <a:pPr lvl="0"/>
            <a:endParaRPr lang="en-US"/>
          </a:p>
          <a:p>
            <a:pPr lvl="0"/>
            <a:endParaRPr lang="en-US"/>
          </a:p>
        </p:txBody>
      </p:sp>
      <p:grpSp>
        <p:nvGrpSpPr>
          <p:cNvPr id="4" name="Group 3"/>
          <p:cNvGrpSpPr/>
          <p:nvPr userDrawn="1"/>
        </p:nvGrpSpPr>
        <p:grpSpPr>
          <a:xfrm>
            <a:off x="-287921" y="1276350"/>
            <a:ext cx="234919" cy="3492053"/>
            <a:chOff x="-287921" y="1276350"/>
            <a:chExt cx="234919" cy="3492053"/>
          </a:xfrm>
        </p:grpSpPr>
        <p:cxnSp>
          <p:nvCxnSpPr>
            <p:cNvPr id="22" name="Straight Connector 21"/>
            <p:cNvCxnSpPr/>
            <p:nvPr userDrawn="1"/>
          </p:nvCxnSpPr>
          <p:spPr>
            <a:xfrm>
              <a:off x="-287810" y="4438650"/>
              <a:ext cx="234808" cy="0"/>
            </a:xfrm>
            <a:prstGeom prst="line">
              <a:avLst/>
            </a:prstGeom>
            <a:ln w="127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287810" y="1389290"/>
              <a:ext cx="234808" cy="0"/>
            </a:xfrm>
            <a:prstGeom prst="line">
              <a:avLst/>
            </a:prstGeom>
            <a:ln w="127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287921" y="1276350"/>
              <a:ext cx="233825" cy="0"/>
            </a:xfrm>
            <a:prstGeom prst="line">
              <a:avLst/>
            </a:prstGeom>
            <a:ln w="127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287921" y="4768403"/>
              <a:ext cx="234919" cy="0"/>
            </a:xfrm>
            <a:prstGeom prst="line">
              <a:avLst/>
            </a:prstGeom>
            <a:ln w="127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287921" y="4743450"/>
              <a:ext cx="234919" cy="0"/>
            </a:xfrm>
            <a:prstGeom prst="line">
              <a:avLst/>
            </a:prstGeom>
            <a:ln w="127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609600" y="-203411"/>
            <a:ext cx="7925524" cy="180740"/>
            <a:chOff x="609600" y="-180741"/>
            <a:chExt cx="7925524" cy="4949961"/>
          </a:xfrm>
        </p:grpSpPr>
        <p:cxnSp>
          <p:nvCxnSpPr>
            <p:cNvPr id="34" name="Straight Connector 33"/>
            <p:cNvCxnSpPr/>
            <p:nvPr userDrawn="1"/>
          </p:nvCxnSpPr>
          <p:spPr>
            <a:xfrm>
              <a:off x="60960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442036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472868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47700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678180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8535124"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3041758"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3354178"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2362471"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2668905"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5787964"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100384"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1667691"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1980111"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58983"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7471403"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4811319"/>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18" r:id="rId3"/>
    <p:sldLayoutId id="2147483706" r:id="rId4"/>
    <p:sldLayoutId id="2147483729" r:id="rId5"/>
  </p:sldLayoutIdLst>
  <p:hf sldNum="0" hdr="0" ftr="0" dt="0"/>
  <p:txStyles>
    <p:titleStyle>
      <a:lvl1pPr algn="l" defTabSz="6858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112713" marR="0" indent="-112713" algn="l" defTabSz="6858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28600" indent="-112713"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8838" indent="-173038"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3325" indent="-174625"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73E93-92E4-4675-BB5D-8AA676F97C5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FBCAE7-1476-4646-9423-14313276F4D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423504"/>
      </p:ext>
    </p:extLst>
  </p:cSld>
  <p:clrMap bg1="lt1" tx1="dk1" bg2="lt2" tx2="dk2" accent1="accent1" accent2="accent2" accent3="accent3" accent4="accent4" accent5="accent5" accent6="accent6" hlink="hlink" folHlink="folHlink"/>
  <p:sldLayoutIdLst>
    <p:sldLayoutId id="2147483736" r:id="rId1"/>
    <p:sldLayoutId id="2147483739" r:id="rId2"/>
    <p:sldLayoutId id="2147483740" r:id="rId3"/>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energy-alaska.wikidot.com/current-costs-future-project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p:nvSpPr>
        <p:spPr>
          <a:xfrm>
            <a:off x="3361765" y="2323820"/>
            <a:ext cx="514350" cy="514350"/>
          </a:xfrm>
          <a:prstGeom prst="rect">
            <a:avLst/>
          </a:prstGeom>
        </p:spPr>
        <p:txBody>
          <a:bodyPr vert="horz" wrap="none" lIns="51435" tIns="25718" rIns="51435" bIns="25718" rtlCol="0" anchor="ctr">
            <a:normAutofit/>
          </a:bodyPr>
          <a:lstStyle/>
          <a:p>
            <a:pPr algn="l"/>
            <a:endParaRPr lang="en-US" sz="1013">
              <a:solidFill>
                <a:schemeClr val="bg2"/>
              </a:solidFill>
              <a:latin typeface="Open Sans Light"/>
              <a:cs typeface="Open Sans Light"/>
            </a:endParaRPr>
          </a:p>
        </p:txBody>
      </p:sp>
      <p:sp>
        <p:nvSpPr>
          <p:cNvPr id="6" name="Title 7"/>
          <p:cNvSpPr txBox="1">
            <a:spLocks/>
          </p:cNvSpPr>
          <p:nvPr/>
        </p:nvSpPr>
        <p:spPr>
          <a:xfrm>
            <a:off x="1" y="710803"/>
            <a:ext cx="9144000" cy="3721894"/>
          </a:xfrm>
          <a:prstGeom prst="rect">
            <a:avLst/>
          </a:prstGeom>
          <a:solidFill>
            <a:schemeClr val="tx1">
              <a:alpha val="82000"/>
            </a:schemeClr>
          </a:solidFill>
        </p:spPr>
        <p:txBody>
          <a:bodyPr vert="horz" lIns="617220" tIns="25718" rIns="51435" bIns="25718"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solidFill>
                <a:schemeClr val="bg1"/>
              </a:solidFill>
            </a:endParaRPr>
          </a:p>
          <a:p>
            <a:pPr algn="l"/>
            <a:endParaRPr lang="en-US" sz="1800" dirty="0">
              <a:solidFill>
                <a:schemeClr val="bg1"/>
              </a:solidFill>
            </a:endParaRPr>
          </a:p>
          <a:p>
            <a:pPr algn="l"/>
            <a:endParaRPr lang="en-US" sz="1800" dirty="0">
              <a:solidFill>
                <a:schemeClr val="bg1"/>
              </a:solidFill>
            </a:endParaRPr>
          </a:p>
          <a:p>
            <a:pPr algn="l"/>
            <a:endParaRPr lang="en-US" sz="1800" dirty="0">
              <a:solidFill>
                <a:schemeClr val="bg1"/>
              </a:solidFill>
            </a:endParaRPr>
          </a:p>
          <a:p>
            <a:pPr algn="l"/>
            <a:endParaRPr lang="en-US" sz="1800" dirty="0">
              <a:solidFill>
                <a:schemeClr val="bg1"/>
              </a:solidFill>
            </a:endParaRPr>
          </a:p>
          <a:p>
            <a:pPr algn="l"/>
            <a:endParaRPr lang="en-US" sz="1800" dirty="0">
              <a:solidFill>
                <a:schemeClr val="bg1"/>
              </a:solidFill>
            </a:endParaRPr>
          </a:p>
          <a:p>
            <a:pPr algn="l"/>
            <a:endParaRPr lang="en-US" sz="1800" dirty="0">
              <a:solidFill>
                <a:schemeClr val="bg1"/>
              </a:solidFill>
            </a:endParaRPr>
          </a:p>
          <a:p>
            <a:pPr algn="l"/>
            <a:r>
              <a:rPr lang="en-US" sz="1800" dirty="0">
                <a:solidFill>
                  <a:schemeClr val="bg1"/>
                </a:solidFill>
              </a:rPr>
              <a:t>Technology Consulting Education Series</a:t>
            </a:r>
            <a:endParaRPr lang="en-US" sz="1800" b="1" dirty="0">
              <a:solidFill>
                <a:srgbClr val="F0B410"/>
              </a:solidFill>
              <a:latin typeface="Open Sans" panose="020B0606030504020204" pitchFamily="34" charset="0"/>
              <a:ea typeface="Open Sans" panose="020B0606030504020204" pitchFamily="34" charset="0"/>
              <a:cs typeface="Open Sans" panose="020B0606030504020204" pitchFamily="34" charset="0"/>
            </a:endParaRPr>
          </a:p>
          <a:p>
            <a:pPr algn="l"/>
            <a:r>
              <a:rPr lang="en-US" sz="4800" b="1" dirty="0">
                <a:solidFill>
                  <a:srgbClr val="F0B410"/>
                </a:solidFill>
                <a:latin typeface="Open Sans" panose="020B0606030504020204" pitchFamily="34" charset="0"/>
                <a:ea typeface="Open Sans" panose="020B0606030504020204" pitchFamily="34" charset="0"/>
                <a:cs typeface="Open Sans" panose="020B0606030504020204" pitchFamily="34" charset="0"/>
              </a:rPr>
              <a:t>Collaboration/CRM</a:t>
            </a:r>
          </a:p>
          <a:p>
            <a:pPr algn="l"/>
            <a:r>
              <a:rPr lang="en-US" sz="3200" dirty="0">
                <a:solidFill>
                  <a:schemeClr val="bg1"/>
                </a:solidFill>
              </a:rPr>
              <a:t>Enabling growth, efficiency, and engaging customer experiences for our clients</a:t>
            </a:r>
          </a:p>
          <a:p>
            <a:pPr algn="l"/>
            <a:endParaRPr lang="en-US" sz="3200" dirty="0">
              <a:solidFill>
                <a:schemeClr val="bg1"/>
              </a:solidFill>
            </a:endParaRPr>
          </a:p>
        </p:txBody>
      </p:sp>
      <p:sp>
        <p:nvSpPr>
          <p:cNvPr id="7" name="Title 7"/>
          <p:cNvSpPr txBox="1">
            <a:spLocks/>
          </p:cNvSpPr>
          <p:nvPr/>
        </p:nvSpPr>
        <p:spPr>
          <a:xfrm>
            <a:off x="2291181" y="2582909"/>
            <a:ext cx="2872913" cy="370237"/>
          </a:xfrm>
          <a:prstGeom prst="rect">
            <a:avLst/>
          </a:prstGeom>
        </p:spPr>
        <p:txBody>
          <a:bodyPr vert="horz" lIns="51435" tIns="25718" rIns="51435" bIns="2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125">
              <a:solidFill>
                <a:schemeClr val="bg2"/>
              </a:solidFill>
              <a:latin typeface="Open Sans Semibold"/>
              <a:cs typeface="Open Sans Semibold"/>
            </a:endParaRPr>
          </a:p>
        </p:txBody>
      </p:sp>
      <p:pic>
        <p:nvPicPr>
          <p:cNvPr id="3" name="Picture 2">
            <a:extLst>
              <a:ext uri="{FF2B5EF4-FFF2-40B4-BE49-F238E27FC236}">
                <a16:creationId xmlns:a16="http://schemas.microsoft.com/office/drawing/2014/main" id="{6039372F-AD52-4169-82E5-97612D4AF4BD}"/>
              </a:ext>
            </a:extLst>
          </p:cNvPr>
          <p:cNvPicPr>
            <a:picLocks noChangeAspect="1"/>
          </p:cNvPicPr>
          <p:nvPr/>
        </p:nvPicPr>
        <p:blipFill>
          <a:blip r:embed="rId4"/>
          <a:stretch>
            <a:fillRect/>
          </a:stretch>
        </p:blipFill>
        <p:spPr>
          <a:xfrm>
            <a:off x="638540" y="1103358"/>
            <a:ext cx="2816358" cy="917450"/>
          </a:xfrm>
          <a:prstGeom prst="rect">
            <a:avLst/>
          </a:prstGeom>
        </p:spPr>
      </p:pic>
    </p:spTree>
    <p:extLst>
      <p:ext uri="{BB962C8B-B14F-4D97-AF65-F5344CB8AC3E}">
        <p14:creationId xmlns:p14="http://schemas.microsoft.com/office/powerpoint/2010/main" val="177103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0D2E-74F4-4AD1-A496-546E54D957F3}"/>
              </a:ext>
            </a:extLst>
          </p:cNvPr>
          <p:cNvSpPr>
            <a:spLocks noGrp="1"/>
          </p:cNvSpPr>
          <p:nvPr>
            <p:ph type="title"/>
          </p:nvPr>
        </p:nvSpPr>
        <p:spPr>
          <a:xfrm>
            <a:off x="609600" y="-48395"/>
            <a:ext cx="7925524" cy="688053"/>
          </a:xfrm>
        </p:spPr>
        <p:txBody>
          <a:bodyPr>
            <a:normAutofit/>
          </a:bodyPr>
          <a:lstStyle/>
          <a:p>
            <a:r>
              <a:rPr lang="en-US" dirty="0">
                <a:solidFill>
                  <a:srgbClr val="000000"/>
                </a:solidFill>
                <a:latin typeface="+mn-lt"/>
              </a:rPr>
              <a:t>What we do</a:t>
            </a:r>
          </a:p>
        </p:txBody>
      </p:sp>
      <p:sp>
        <p:nvSpPr>
          <p:cNvPr id="4" name="Rectangle 3">
            <a:extLst>
              <a:ext uri="{FF2B5EF4-FFF2-40B4-BE49-F238E27FC236}">
                <a16:creationId xmlns:a16="http://schemas.microsoft.com/office/drawing/2014/main" id="{DF834D0B-454D-4498-A8AF-208AD51BB3D1}"/>
              </a:ext>
            </a:extLst>
          </p:cNvPr>
          <p:cNvSpPr/>
          <p:nvPr/>
        </p:nvSpPr>
        <p:spPr>
          <a:xfrm>
            <a:off x="609600" y="879463"/>
            <a:ext cx="8014825" cy="1421928"/>
          </a:xfrm>
          <a:prstGeom prst="rect">
            <a:avLst/>
          </a:prstGeom>
        </p:spPr>
        <p:txBody>
          <a:bodyPr wrap="square">
            <a:spAutoFit/>
          </a:bodyPr>
          <a:lstStyle/>
          <a:p>
            <a:pPr algn="ctr">
              <a:lnSpc>
                <a:spcPct val="90000"/>
              </a:lnSpc>
              <a:spcBef>
                <a:spcPts val="1200"/>
              </a:spcBef>
              <a:spcAft>
                <a:spcPts val="600"/>
              </a:spcAft>
            </a:pPr>
            <a:r>
              <a:rPr lang="en-US" sz="2400" dirty="0">
                <a:ln w="0"/>
                <a:solidFill>
                  <a:srgbClr val="EFB41D"/>
                </a:solidFill>
                <a:effectLst>
                  <a:outerShdw blurRad="38100" dist="19050" dir="2700000" algn="tl" rotWithShape="0">
                    <a:schemeClr val="dk1">
                      <a:alpha val="40000"/>
                    </a:schemeClr>
                  </a:outerShdw>
                </a:effectLst>
              </a:rPr>
              <a:t>We help our clients grow by enabling them to understand their prospects and clients, streamlining sales, marketing, customer service, and operations, putting data at their fingertips, and creating engaging customer experiences.</a:t>
            </a:r>
          </a:p>
        </p:txBody>
      </p:sp>
      <p:pic>
        <p:nvPicPr>
          <p:cNvPr id="1026" name="Picture 2" descr="Image result for microsoft dynamics">
            <a:extLst>
              <a:ext uri="{FF2B5EF4-FFF2-40B4-BE49-F238E27FC236}">
                <a16:creationId xmlns:a16="http://schemas.microsoft.com/office/drawing/2014/main" id="{57411BC1-E6B6-48D9-81BB-47A66E448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079" y="2856296"/>
            <a:ext cx="2566808" cy="811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810FFFF7-0153-4D2B-AADE-D6108D6E1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783" y="2921750"/>
            <a:ext cx="842978" cy="82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F263F5-FD22-475D-B804-EF2308B930EB}"/>
              </a:ext>
            </a:extLst>
          </p:cNvPr>
          <p:cNvSpPr txBox="1"/>
          <p:nvPr/>
        </p:nvSpPr>
        <p:spPr>
          <a:xfrm>
            <a:off x="965079" y="3563202"/>
            <a:ext cx="3282565" cy="369332"/>
          </a:xfrm>
          <a:prstGeom prst="rect">
            <a:avLst/>
          </a:prstGeom>
          <a:noFill/>
        </p:spPr>
        <p:txBody>
          <a:bodyPr wrap="none" lIns="0" tIns="0" rIns="0" bIns="0" rtlCol="0">
            <a:spAutoFit/>
          </a:bodyPr>
          <a:lstStyle/>
          <a:p>
            <a:pPr algn="ctr"/>
            <a:r>
              <a:rPr lang="en-US" sz="1200" spc="-50" dirty="0">
                <a:solidFill>
                  <a:srgbClr val="001F53"/>
                </a:solidFill>
                <a:latin typeface="Segoe UI Light" panose="020B0502040204020203" pitchFamily="34" charset="0"/>
                <a:cs typeface="Segoe UI Light" panose="020B0502040204020203" pitchFamily="34" charset="0"/>
              </a:rPr>
              <a:t>Customer Engagement | Sales | Service | Marketing</a:t>
            </a:r>
          </a:p>
          <a:p>
            <a:pPr algn="ctr"/>
            <a:r>
              <a:rPr lang="en-US" sz="1200" spc="-50" dirty="0">
                <a:solidFill>
                  <a:srgbClr val="001F53"/>
                </a:solidFill>
                <a:latin typeface="Segoe UI Light" panose="020B0502040204020203" pitchFamily="34" charset="0"/>
                <a:cs typeface="Segoe UI Light" panose="020B0502040204020203" pitchFamily="34" charset="0"/>
              </a:rPr>
              <a:t>Project Service Automation | Field Service Administration</a:t>
            </a:r>
          </a:p>
        </p:txBody>
      </p:sp>
      <p:cxnSp>
        <p:nvCxnSpPr>
          <p:cNvPr id="8" name="Straight Connector 7">
            <a:extLst>
              <a:ext uri="{FF2B5EF4-FFF2-40B4-BE49-F238E27FC236}">
                <a16:creationId xmlns:a16="http://schemas.microsoft.com/office/drawing/2014/main" id="{BC1FF56E-FF7A-42E4-B1F6-ED486B853CEA}"/>
              </a:ext>
            </a:extLst>
          </p:cNvPr>
          <p:cNvCxnSpPr>
            <a:cxnSpLocks/>
          </p:cNvCxnSpPr>
          <p:nvPr/>
        </p:nvCxnSpPr>
        <p:spPr>
          <a:xfrm flipH="1">
            <a:off x="2540000" y="4241800"/>
            <a:ext cx="450214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4" descr="Image result for power bi">
            <a:extLst>
              <a:ext uri="{FF2B5EF4-FFF2-40B4-BE49-F238E27FC236}">
                <a16:creationId xmlns:a16="http://schemas.microsoft.com/office/drawing/2014/main" id="{6D50C5ED-8E15-4B32-BB2A-74A199B20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900" y="3079088"/>
            <a:ext cx="1060450" cy="589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F82291A-A81C-4A82-B21A-626FF5AF01D5}"/>
              </a:ext>
            </a:extLst>
          </p:cNvPr>
          <p:cNvPicPr>
            <a:picLocks noChangeAspect="1"/>
          </p:cNvPicPr>
          <p:nvPr/>
        </p:nvPicPr>
        <p:blipFill>
          <a:blip r:embed="rId6"/>
          <a:stretch>
            <a:fillRect/>
          </a:stretch>
        </p:blipFill>
        <p:spPr>
          <a:xfrm>
            <a:off x="6599125" y="4339067"/>
            <a:ext cx="2435345" cy="793332"/>
          </a:xfrm>
          <a:prstGeom prst="rect">
            <a:avLst/>
          </a:prstGeom>
        </p:spPr>
      </p:pic>
    </p:spTree>
    <p:extLst>
      <p:ext uri="{BB962C8B-B14F-4D97-AF65-F5344CB8AC3E}">
        <p14:creationId xmlns:p14="http://schemas.microsoft.com/office/powerpoint/2010/main" val="209746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0D2E-74F4-4AD1-A496-546E54D957F3}"/>
              </a:ext>
            </a:extLst>
          </p:cNvPr>
          <p:cNvSpPr>
            <a:spLocks noGrp="1"/>
          </p:cNvSpPr>
          <p:nvPr>
            <p:ph type="title"/>
          </p:nvPr>
        </p:nvSpPr>
        <p:spPr>
          <a:xfrm>
            <a:off x="609600" y="-48395"/>
            <a:ext cx="7925524" cy="688053"/>
          </a:xfrm>
        </p:spPr>
        <p:txBody>
          <a:bodyPr>
            <a:normAutofit/>
          </a:bodyPr>
          <a:lstStyle/>
          <a:p>
            <a:r>
              <a:rPr lang="en-US" dirty="0">
                <a:solidFill>
                  <a:srgbClr val="000000"/>
                </a:solidFill>
                <a:latin typeface="+mn-lt"/>
              </a:rPr>
              <a:t>Who we help</a:t>
            </a:r>
          </a:p>
        </p:txBody>
      </p:sp>
      <p:sp>
        <p:nvSpPr>
          <p:cNvPr id="4" name="Rectangle 3">
            <a:extLst>
              <a:ext uri="{FF2B5EF4-FFF2-40B4-BE49-F238E27FC236}">
                <a16:creationId xmlns:a16="http://schemas.microsoft.com/office/drawing/2014/main" id="{DF834D0B-454D-4498-A8AF-208AD51BB3D1}"/>
              </a:ext>
            </a:extLst>
          </p:cNvPr>
          <p:cNvSpPr/>
          <p:nvPr/>
        </p:nvSpPr>
        <p:spPr>
          <a:xfrm>
            <a:off x="398379" y="1874388"/>
            <a:ext cx="8014825" cy="535531"/>
          </a:xfrm>
          <a:prstGeom prst="rect">
            <a:avLst/>
          </a:prstGeom>
        </p:spPr>
        <p:txBody>
          <a:bodyPr wrap="square">
            <a:spAutoFit/>
          </a:bodyPr>
          <a:lstStyle/>
          <a:p>
            <a:pPr algn="ctr">
              <a:lnSpc>
                <a:spcPct val="90000"/>
              </a:lnSpc>
              <a:spcBef>
                <a:spcPts val="1200"/>
              </a:spcBef>
              <a:spcAft>
                <a:spcPts val="600"/>
              </a:spcAft>
            </a:pPr>
            <a:r>
              <a:rPr lang="en-US" sz="3200" dirty="0">
                <a:ln w="0"/>
                <a:solidFill>
                  <a:srgbClr val="EFB41D"/>
                </a:solidFill>
                <a:effectLst>
                  <a:outerShdw blurRad="38100" dist="19050" dir="2700000" algn="tl" rotWithShape="0">
                    <a:schemeClr val="dk1">
                      <a:alpha val="40000"/>
                    </a:schemeClr>
                  </a:outerShdw>
                </a:effectLst>
              </a:rPr>
              <a:t>Companies that have customers.</a:t>
            </a:r>
          </a:p>
        </p:txBody>
      </p:sp>
    </p:spTree>
    <p:extLst>
      <p:ext uri="{BB962C8B-B14F-4D97-AF65-F5344CB8AC3E}">
        <p14:creationId xmlns:p14="http://schemas.microsoft.com/office/powerpoint/2010/main" val="175847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F1EA01-C8F7-4464-8963-50711E1BBADD}"/>
              </a:ext>
            </a:extLst>
          </p:cNvPr>
          <p:cNvSpPr>
            <a:spLocks noGrp="1"/>
          </p:cNvSpPr>
          <p:nvPr>
            <p:ph type="title"/>
          </p:nvPr>
        </p:nvSpPr>
        <p:spPr>
          <a:xfrm>
            <a:off x="518160" y="70658"/>
            <a:ext cx="7925524" cy="548734"/>
          </a:xfrm>
        </p:spPr>
        <p:txBody>
          <a:bodyPr>
            <a:normAutofit/>
          </a:bodyPr>
          <a:lstStyle/>
          <a:p>
            <a:r>
              <a:rPr lang="en-US" sz="3600" dirty="0">
                <a:latin typeface="+mn-lt"/>
              </a:rPr>
              <a:t>How do we help clients? Some stories:</a:t>
            </a:r>
          </a:p>
        </p:txBody>
      </p:sp>
      <p:sp>
        <p:nvSpPr>
          <p:cNvPr id="16" name="Title 4">
            <a:extLst>
              <a:ext uri="{FF2B5EF4-FFF2-40B4-BE49-F238E27FC236}">
                <a16:creationId xmlns:a16="http://schemas.microsoft.com/office/drawing/2014/main" id="{2DA81AF6-6289-43BD-95CC-9FF65D5C4D13}"/>
              </a:ext>
            </a:extLst>
          </p:cNvPr>
          <p:cNvSpPr txBox="1">
            <a:spLocks/>
          </p:cNvSpPr>
          <p:nvPr/>
        </p:nvSpPr>
        <p:spPr>
          <a:xfrm>
            <a:off x="518160" y="634599"/>
            <a:ext cx="3600796" cy="232850"/>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3200" b="0" kern="1200" baseline="0">
                <a:solidFill>
                  <a:schemeClr val="tx1"/>
                </a:solidFill>
                <a:latin typeface="Arial" panose="020B0604020202020204" pitchFamily="34" charset="0"/>
                <a:ea typeface="+mj-ea"/>
                <a:cs typeface="Arial" panose="020B0604020202020204" pitchFamily="34" charset="0"/>
              </a:defRPr>
            </a:lvl1pPr>
          </a:lstStyle>
          <a:p>
            <a:pPr algn="ctr"/>
            <a:r>
              <a:rPr lang="en-US" sz="1200" b="1" dirty="0"/>
              <a:t>Manufacturing and Distribution</a:t>
            </a:r>
          </a:p>
        </p:txBody>
      </p:sp>
      <p:cxnSp>
        <p:nvCxnSpPr>
          <p:cNvPr id="6" name="Straight Connector 5">
            <a:extLst>
              <a:ext uri="{FF2B5EF4-FFF2-40B4-BE49-F238E27FC236}">
                <a16:creationId xmlns:a16="http://schemas.microsoft.com/office/drawing/2014/main" id="{70A89B78-B859-4BA5-98F6-F49DD76387D6}"/>
              </a:ext>
            </a:extLst>
          </p:cNvPr>
          <p:cNvCxnSpPr/>
          <p:nvPr/>
        </p:nvCxnSpPr>
        <p:spPr>
          <a:xfrm>
            <a:off x="4664825" y="1201189"/>
            <a:ext cx="0" cy="3192087"/>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2" descr="Image result for l&amp;s electric logo">
            <a:extLst>
              <a:ext uri="{FF2B5EF4-FFF2-40B4-BE49-F238E27FC236}">
                <a16:creationId xmlns:a16="http://schemas.microsoft.com/office/drawing/2014/main" id="{C1BE9C03-E6EE-41B1-B6DF-68720122B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53" y="900365"/>
            <a:ext cx="879233" cy="67313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4601720-9DB6-4A15-9850-AFBD0D5A04CA}"/>
              </a:ext>
            </a:extLst>
          </p:cNvPr>
          <p:cNvSpPr/>
          <p:nvPr/>
        </p:nvSpPr>
        <p:spPr>
          <a:xfrm>
            <a:off x="112221" y="1676344"/>
            <a:ext cx="2144684" cy="3600986"/>
          </a:xfrm>
          <a:prstGeom prst="rect">
            <a:avLst/>
          </a:prstGeom>
        </p:spPr>
        <p:txBody>
          <a:bodyPr wrap="square">
            <a:spAutoFit/>
          </a:bodyPr>
          <a:lstStyle/>
          <a:p>
            <a:pPr lvl="0" defTabSz="685800">
              <a:defRPr/>
            </a:pPr>
            <a:r>
              <a:rPr lang="en-US" sz="700" u="sng" dirty="0">
                <a:solidFill>
                  <a:srgbClr val="262626"/>
                </a:solidFill>
              </a:rPr>
              <a:t>The Company</a:t>
            </a:r>
          </a:p>
          <a:p>
            <a:pPr lvl="0" defTabSz="685800">
              <a:defRPr/>
            </a:pPr>
            <a:r>
              <a:rPr lang="en-US" sz="1000" dirty="0">
                <a:solidFill>
                  <a:srgbClr val="262626"/>
                </a:solidFill>
              </a:rPr>
              <a:t>Multi-faceted distributor and servicer of electric motors; manufacturer of controls for dams.</a:t>
            </a:r>
          </a:p>
          <a:p>
            <a:pPr lvl="0" defTabSz="685800">
              <a:defRPr/>
            </a:pPr>
            <a:endParaRPr lang="en-US" sz="700" u="sng" dirty="0">
              <a:solidFill>
                <a:srgbClr val="262626"/>
              </a:solidFill>
            </a:endParaRPr>
          </a:p>
          <a:p>
            <a:pPr lvl="0" defTabSz="685800">
              <a:defRPr/>
            </a:pPr>
            <a:r>
              <a:rPr lang="en-US" sz="700" u="sng" dirty="0">
                <a:solidFill>
                  <a:srgbClr val="262626"/>
                </a:solidFill>
              </a:rPr>
              <a:t>The Need</a:t>
            </a:r>
          </a:p>
          <a:p>
            <a:pPr lvl="0" defTabSz="685800">
              <a:defRPr/>
            </a:pPr>
            <a:r>
              <a:rPr lang="en-US" sz="1000" dirty="0">
                <a:solidFill>
                  <a:srgbClr val="262626"/>
                </a:solidFill>
              </a:rPr>
              <a:t>Needed to gain efficiencies within inside sales, manage outside sales rep activity, and capitalize on cross sell opportunities between business units.</a:t>
            </a:r>
          </a:p>
          <a:p>
            <a:pPr lvl="0" defTabSz="685800">
              <a:defRPr/>
            </a:pPr>
            <a:endParaRPr lang="en-US" sz="1000" dirty="0">
              <a:solidFill>
                <a:srgbClr val="262626"/>
              </a:solidFill>
            </a:endParaRPr>
          </a:p>
          <a:p>
            <a:pPr lvl="0" defTabSz="685800">
              <a:defRPr/>
            </a:pPr>
            <a:r>
              <a:rPr lang="en-US" sz="700" u="sng" dirty="0">
                <a:solidFill>
                  <a:srgbClr val="262626"/>
                </a:solidFill>
              </a:rPr>
              <a:t>The Solution</a:t>
            </a:r>
          </a:p>
          <a:p>
            <a:pPr lvl="0" defTabSz="685800">
              <a:defRPr/>
            </a:pPr>
            <a:r>
              <a:rPr lang="en-US" sz="1000" dirty="0">
                <a:solidFill>
                  <a:srgbClr val="262626"/>
                </a:solidFill>
              </a:rPr>
              <a:t>Using Microsoft Dynamics 365/CRM, we created a system that greatly reduced the number of clicks required to generate and e-mail a quote, consolidated multiple sources of client information, and implemented an e-mail marketing platform that enabled L&amp;S to create e-mail nurture campaigns and rive additional revenue. </a:t>
            </a:r>
          </a:p>
          <a:p>
            <a:pPr lvl="0" defTabSz="685800">
              <a:defRPr/>
            </a:pPr>
            <a:endParaRPr lang="en-US" sz="1000" dirty="0">
              <a:solidFill>
                <a:srgbClr val="262626"/>
              </a:solidFill>
            </a:endParaRPr>
          </a:p>
        </p:txBody>
      </p:sp>
      <p:pic>
        <p:nvPicPr>
          <p:cNvPr id="22" name="Picture 21">
            <a:extLst>
              <a:ext uri="{FF2B5EF4-FFF2-40B4-BE49-F238E27FC236}">
                <a16:creationId xmlns:a16="http://schemas.microsoft.com/office/drawing/2014/main" id="{936645B3-7752-4616-8E73-7894B11E7CC1}"/>
              </a:ext>
            </a:extLst>
          </p:cNvPr>
          <p:cNvPicPr>
            <a:picLocks noChangeAspect="1"/>
          </p:cNvPicPr>
          <p:nvPr/>
        </p:nvPicPr>
        <p:blipFill rotWithShape="1">
          <a:blip r:embed="rId4"/>
          <a:srcRect r="35600"/>
          <a:stretch/>
        </p:blipFill>
        <p:spPr>
          <a:xfrm>
            <a:off x="2685484" y="995053"/>
            <a:ext cx="1550762" cy="502542"/>
          </a:xfrm>
          <a:prstGeom prst="rect">
            <a:avLst/>
          </a:prstGeom>
        </p:spPr>
      </p:pic>
      <p:sp>
        <p:nvSpPr>
          <p:cNvPr id="23" name="Rectangle 22">
            <a:extLst>
              <a:ext uri="{FF2B5EF4-FFF2-40B4-BE49-F238E27FC236}">
                <a16:creationId xmlns:a16="http://schemas.microsoft.com/office/drawing/2014/main" id="{BE45ACC3-2828-4BC8-BBCB-0E6F8389A0A6}"/>
              </a:ext>
            </a:extLst>
          </p:cNvPr>
          <p:cNvSpPr/>
          <p:nvPr/>
        </p:nvSpPr>
        <p:spPr>
          <a:xfrm>
            <a:off x="2427316" y="1659649"/>
            <a:ext cx="2144684" cy="3508653"/>
          </a:xfrm>
          <a:prstGeom prst="rect">
            <a:avLst/>
          </a:prstGeom>
        </p:spPr>
        <p:txBody>
          <a:bodyPr wrap="square">
            <a:spAutoFit/>
          </a:bodyPr>
          <a:lstStyle/>
          <a:p>
            <a:pPr lvl="0" defTabSz="685800">
              <a:defRPr/>
            </a:pPr>
            <a:r>
              <a:rPr lang="en-US" sz="700" u="sng" dirty="0">
                <a:solidFill>
                  <a:srgbClr val="262626"/>
                </a:solidFill>
              </a:rPr>
              <a:t>The Company</a:t>
            </a:r>
          </a:p>
          <a:p>
            <a:pPr lvl="0" defTabSz="685800">
              <a:defRPr/>
            </a:pPr>
            <a:r>
              <a:rPr lang="en-US" sz="1000" dirty="0">
                <a:solidFill>
                  <a:srgbClr val="262626"/>
                </a:solidFill>
              </a:rPr>
              <a:t>Manufacturer and distributor of atomic clocks and weather stations.</a:t>
            </a:r>
          </a:p>
          <a:p>
            <a:pPr lvl="0" defTabSz="685800">
              <a:defRPr/>
            </a:pPr>
            <a:endParaRPr lang="en-US" sz="700" u="sng" dirty="0">
              <a:solidFill>
                <a:srgbClr val="262626"/>
              </a:solidFill>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Need</a:t>
            </a:r>
          </a:p>
          <a:p>
            <a:pPr lvl="0" defTabSz="685800">
              <a:defRPr/>
            </a:pPr>
            <a:r>
              <a:rPr lang="en-US" sz="1000" dirty="0">
                <a:solidFill>
                  <a:srgbClr val="262626"/>
                </a:solidFill>
              </a:rPr>
              <a:t>Manage the complex call center workloads of an extensive seasonal product line sold via eCommerce direct and through big box retailers, and track customer touchpoints across digital channels.</a:t>
            </a:r>
          </a:p>
          <a:p>
            <a:pPr lvl="0" defTabSz="685800">
              <a:defRPr/>
            </a:pPr>
            <a:endParaRPr lang="en-US" sz="1000" dirty="0">
              <a:solidFill>
                <a:srgbClr val="262626"/>
              </a:solidFill>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Solution</a:t>
            </a:r>
          </a:p>
          <a:p>
            <a:pPr lvl="0" defTabSz="685800">
              <a:defRPr/>
            </a:pPr>
            <a:r>
              <a:rPr lang="en-US" sz="1000" dirty="0">
                <a:solidFill>
                  <a:srgbClr val="262626"/>
                </a:solidFill>
              </a:rPr>
              <a:t>Implemented Dynamics 365 in the Call Center to handle high volume seasonal calls coming in, tiered/expert based support, knowledge base, FAQ’s, Product Registrations and Warranty work, including integration with the company website to create a seamless customer experience.</a:t>
            </a:r>
          </a:p>
        </p:txBody>
      </p:sp>
      <p:sp>
        <p:nvSpPr>
          <p:cNvPr id="24" name="Title 4">
            <a:extLst>
              <a:ext uri="{FF2B5EF4-FFF2-40B4-BE49-F238E27FC236}">
                <a16:creationId xmlns:a16="http://schemas.microsoft.com/office/drawing/2014/main" id="{75214114-6028-4F32-B0AA-DD70B21F9886}"/>
              </a:ext>
            </a:extLst>
          </p:cNvPr>
          <p:cNvSpPr txBox="1">
            <a:spLocks/>
          </p:cNvSpPr>
          <p:nvPr/>
        </p:nvSpPr>
        <p:spPr>
          <a:xfrm>
            <a:off x="5179522" y="634599"/>
            <a:ext cx="3600796" cy="232850"/>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3200" b="0" kern="1200" baseline="0">
                <a:solidFill>
                  <a:schemeClr val="tx1"/>
                </a:solidFill>
                <a:latin typeface="Arial" panose="020B0604020202020204" pitchFamily="34" charset="0"/>
                <a:ea typeface="+mj-ea"/>
                <a:cs typeface="Arial" panose="020B0604020202020204" pitchFamily="34" charset="0"/>
              </a:defRPr>
            </a:lvl1pPr>
          </a:lstStyle>
          <a:p>
            <a:pPr algn="ctr"/>
            <a:r>
              <a:rPr lang="en-US" sz="1200" b="1" dirty="0"/>
              <a:t>Construction</a:t>
            </a:r>
          </a:p>
        </p:txBody>
      </p:sp>
      <p:pic>
        <p:nvPicPr>
          <p:cNvPr id="25" name="Picture 2" descr="Image result for executive construction logo">
            <a:extLst>
              <a:ext uri="{FF2B5EF4-FFF2-40B4-BE49-F238E27FC236}">
                <a16:creationId xmlns:a16="http://schemas.microsoft.com/office/drawing/2014/main" id="{C9D72D45-CB0C-4B8C-9C46-1AF9E7ABF0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32" t="22230" r="8062" b="25172"/>
          <a:stretch/>
        </p:blipFill>
        <p:spPr bwMode="auto">
          <a:xfrm>
            <a:off x="4971838" y="929950"/>
            <a:ext cx="1754736" cy="6139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F0CC550-886E-424D-BAA5-D59449916C07}"/>
              </a:ext>
            </a:extLst>
          </p:cNvPr>
          <p:cNvPicPr>
            <a:picLocks noChangeAspect="1"/>
          </p:cNvPicPr>
          <p:nvPr/>
        </p:nvPicPr>
        <p:blipFill rotWithShape="1">
          <a:blip r:embed="rId6"/>
          <a:srcRect l="12093" t="20985" r="12429" b="14749"/>
          <a:stretch/>
        </p:blipFill>
        <p:spPr>
          <a:xfrm>
            <a:off x="7191336" y="922957"/>
            <a:ext cx="1754736" cy="627950"/>
          </a:xfrm>
          <a:prstGeom prst="rect">
            <a:avLst/>
          </a:prstGeom>
        </p:spPr>
      </p:pic>
      <p:sp>
        <p:nvSpPr>
          <p:cNvPr id="27" name="Rectangle 26">
            <a:extLst>
              <a:ext uri="{FF2B5EF4-FFF2-40B4-BE49-F238E27FC236}">
                <a16:creationId xmlns:a16="http://schemas.microsoft.com/office/drawing/2014/main" id="{1ADC3DF6-5D19-4F34-9FE6-DDE9457E88C9}"/>
              </a:ext>
            </a:extLst>
          </p:cNvPr>
          <p:cNvSpPr/>
          <p:nvPr/>
        </p:nvSpPr>
        <p:spPr>
          <a:xfrm>
            <a:off x="4835236" y="1669453"/>
            <a:ext cx="2144684" cy="3247043"/>
          </a:xfrm>
          <a:prstGeom prst="rect">
            <a:avLst/>
          </a:prstGeom>
        </p:spPr>
        <p:txBody>
          <a:bodyPr wrap="square">
            <a:spAutoFit/>
          </a:bodyPr>
          <a:lstStyle/>
          <a:p>
            <a:pPr lvl="0" defTabSz="685800">
              <a:defRPr/>
            </a:pPr>
            <a:r>
              <a:rPr lang="en-US" sz="700" u="sng" dirty="0">
                <a:solidFill>
                  <a:srgbClr val="262626"/>
                </a:solidFill>
              </a:rPr>
              <a:t>The Company</a:t>
            </a:r>
          </a:p>
          <a:p>
            <a:pPr lvl="0" defTabSz="685800">
              <a:defRPr/>
            </a:pPr>
            <a:r>
              <a:rPr lang="en-US" sz="1000" dirty="0">
                <a:solidFill>
                  <a:srgbClr val="262626"/>
                </a:solidFill>
              </a:rPr>
              <a:t>Mid-size general contractor specializing in interiors.</a:t>
            </a:r>
            <a:endParaRPr lang="en-US" sz="700" u="sng" dirty="0">
              <a:solidFill>
                <a:srgbClr val="262626"/>
              </a:solidFill>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Need</a:t>
            </a:r>
          </a:p>
          <a:p>
            <a:pPr lvl="0" defTabSz="685800">
              <a:defRPr/>
            </a:pPr>
            <a:r>
              <a:rPr lang="en-US" sz="1000" dirty="0">
                <a:solidFill>
                  <a:srgbClr val="262626"/>
                </a:solidFill>
              </a:rPr>
              <a:t>As part of ECI’s 5-year strategic plan, they identified the need to create a sales culture, streamline pursuits, understand their complex relationships network, and improve forecasting.</a:t>
            </a:r>
          </a:p>
          <a:p>
            <a:pPr lvl="0" defTabSz="685800">
              <a:defRPr/>
            </a:pPr>
            <a:endParaRPr lang="en-US" sz="1000" dirty="0">
              <a:solidFill>
                <a:srgbClr val="262626"/>
              </a:solidFill>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Solution</a:t>
            </a:r>
          </a:p>
          <a:p>
            <a:pPr lvl="0" defTabSz="685800">
              <a:defRPr/>
            </a:pPr>
            <a:r>
              <a:rPr lang="en-US" sz="1000" dirty="0">
                <a:solidFill>
                  <a:srgbClr val="262626"/>
                </a:solidFill>
              </a:rPr>
              <a:t>Using </a:t>
            </a:r>
            <a:r>
              <a:rPr lang="en-US" sz="1000" dirty="0" err="1">
                <a:solidFill>
                  <a:srgbClr val="262626"/>
                </a:solidFill>
              </a:rPr>
              <a:t>Wipfli</a:t>
            </a:r>
            <a:r>
              <a:rPr lang="en-US" sz="1000" dirty="0">
                <a:solidFill>
                  <a:srgbClr val="262626"/>
                </a:solidFill>
              </a:rPr>
              <a:t> Connect for Construction, a Dynamics 365/CRM platform, integrated with Viewpoint, we created a system that enables all associates to capture and be credited with leads, memorialize their networks, and efficiently manage project resource schedules.</a:t>
            </a:r>
          </a:p>
        </p:txBody>
      </p:sp>
      <p:sp>
        <p:nvSpPr>
          <p:cNvPr id="28" name="Rectangle 27">
            <a:extLst>
              <a:ext uri="{FF2B5EF4-FFF2-40B4-BE49-F238E27FC236}">
                <a16:creationId xmlns:a16="http://schemas.microsoft.com/office/drawing/2014/main" id="{D04C60BC-497F-4B58-AF02-863FAAFF3DC9}"/>
              </a:ext>
            </a:extLst>
          </p:cNvPr>
          <p:cNvSpPr/>
          <p:nvPr/>
        </p:nvSpPr>
        <p:spPr>
          <a:xfrm>
            <a:off x="6996362" y="1669452"/>
            <a:ext cx="2144684" cy="2939266"/>
          </a:xfrm>
          <a:prstGeom prst="rect">
            <a:avLst/>
          </a:prstGeom>
        </p:spPr>
        <p:txBody>
          <a:bodyPr wrap="square">
            <a:spAutoFit/>
          </a:bodyPr>
          <a:lstStyle/>
          <a:p>
            <a:pPr lvl="0" defTabSz="685800">
              <a:defRPr/>
            </a:pPr>
            <a:r>
              <a:rPr lang="en-US" sz="700" u="sng" dirty="0">
                <a:solidFill>
                  <a:srgbClr val="262626"/>
                </a:solidFill>
              </a:rPr>
              <a:t>The Company</a:t>
            </a:r>
          </a:p>
          <a:p>
            <a:pPr lvl="0" defTabSz="685800">
              <a:defRPr/>
            </a:pPr>
            <a:r>
              <a:rPr lang="en-US" sz="1000" dirty="0">
                <a:solidFill>
                  <a:srgbClr val="262626"/>
                </a:solidFill>
              </a:rPr>
              <a:t>Leading rail construction and maintenance company. </a:t>
            </a:r>
          </a:p>
          <a:p>
            <a:pPr lvl="0" defTabSz="685800">
              <a:defRPr/>
            </a:pPr>
            <a:endParaRPr lang="en-US" sz="700" u="sng" dirty="0">
              <a:solidFill>
                <a:srgbClr val="262626"/>
              </a:solidFill>
            </a:endParaRPr>
          </a:p>
          <a:p>
            <a:pPr lvl="0" defTabSz="685800">
              <a:defRPr/>
            </a:pPr>
            <a:r>
              <a:rPr lang="en-US" sz="700" u="sng" dirty="0">
                <a:solidFill>
                  <a:srgbClr val="262626"/>
                </a:solidFill>
              </a:rPr>
              <a:t>The Need</a:t>
            </a:r>
          </a:p>
          <a:p>
            <a:pPr lvl="0" defTabSz="685800">
              <a:defRPr/>
            </a:pPr>
            <a:r>
              <a:rPr lang="en-US" sz="1000" dirty="0">
                <a:solidFill>
                  <a:srgbClr val="262626"/>
                </a:solidFill>
              </a:rPr>
              <a:t>Holland had a very old system that managed nearly every aspect of their construction division’s operations. This needed to be replaced to reduce operational risk, improve scheduling, and become more efficient.</a:t>
            </a:r>
          </a:p>
          <a:p>
            <a:pPr lvl="0" defTabSz="685800">
              <a:defRPr/>
            </a:pPr>
            <a:endParaRPr lang="en-US" sz="1000" dirty="0">
              <a:solidFill>
                <a:srgbClr val="262626"/>
              </a:solidFill>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Solution</a:t>
            </a:r>
          </a:p>
          <a:p>
            <a:pPr lvl="0" defTabSz="685800">
              <a:defRPr/>
            </a:pPr>
            <a:r>
              <a:rPr lang="en-US" sz="1000" dirty="0">
                <a:solidFill>
                  <a:srgbClr val="262626"/>
                </a:solidFill>
              </a:rPr>
              <a:t>Created a new operating system based on Dynamics 365 that managed relationships, deal flow, contracts, forecasting, resource needs planning, and crew and resource alignment.</a:t>
            </a:r>
          </a:p>
        </p:txBody>
      </p:sp>
    </p:spTree>
    <p:extLst>
      <p:ext uri="{BB962C8B-B14F-4D97-AF65-F5344CB8AC3E}">
        <p14:creationId xmlns:p14="http://schemas.microsoft.com/office/powerpoint/2010/main" val="41701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F1EA01-C8F7-4464-8963-50711E1BBADD}"/>
              </a:ext>
            </a:extLst>
          </p:cNvPr>
          <p:cNvSpPr>
            <a:spLocks noGrp="1"/>
          </p:cNvSpPr>
          <p:nvPr>
            <p:ph type="title"/>
          </p:nvPr>
        </p:nvSpPr>
        <p:spPr>
          <a:xfrm>
            <a:off x="518160" y="70658"/>
            <a:ext cx="7925524" cy="548734"/>
          </a:xfrm>
        </p:spPr>
        <p:txBody>
          <a:bodyPr>
            <a:normAutofit/>
          </a:bodyPr>
          <a:lstStyle/>
          <a:p>
            <a:r>
              <a:rPr lang="en-US" sz="3600" dirty="0">
                <a:latin typeface="+mn-lt"/>
              </a:rPr>
              <a:t>How do we help clients? Some stories:</a:t>
            </a:r>
          </a:p>
        </p:txBody>
      </p:sp>
      <p:sp>
        <p:nvSpPr>
          <p:cNvPr id="16" name="Title 4">
            <a:extLst>
              <a:ext uri="{FF2B5EF4-FFF2-40B4-BE49-F238E27FC236}">
                <a16:creationId xmlns:a16="http://schemas.microsoft.com/office/drawing/2014/main" id="{2DA81AF6-6289-43BD-95CC-9FF65D5C4D13}"/>
              </a:ext>
            </a:extLst>
          </p:cNvPr>
          <p:cNvSpPr txBox="1">
            <a:spLocks/>
          </p:cNvSpPr>
          <p:nvPr/>
        </p:nvSpPr>
        <p:spPr>
          <a:xfrm>
            <a:off x="518160" y="634599"/>
            <a:ext cx="3600796" cy="232850"/>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3200" b="0" kern="1200" baseline="0">
                <a:solidFill>
                  <a:schemeClr val="tx1"/>
                </a:solidFill>
                <a:latin typeface="Arial" panose="020B0604020202020204" pitchFamily="34" charset="0"/>
                <a:ea typeface="+mj-ea"/>
                <a:cs typeface="Arial" panose="020B0604020202020204" pitchFamily="34" charset="0"/>
              </a:defRPr>
            </a:lvl1pPr>
          </a:lstStyle>
          <a:p>
            <a:pPr algn="ctr"/>
            <a:r>
              <a:rPr lang="en-US" sz="1200" b="1" dirty="0"/>
              <a:t>Non Profits</a:t>
            </a:r>
          </a:p>
        </p:txBody>
      </p:sp>
      <p:cxnSp>
        <p:nvCxnSpPr>
          <p:cNvPr id="6" name="Straight Connector 5">
            <a:extLst>
              <a:ext uri="{FF2B5EF4-FFF2-40B4-BE49-F238E27FC236}">
                <a16:creationId xmlns:a16="http://schemas.microsoft.com/office/drawing/2014/main" id="{70A89B78-B859-4BA5-98F6-F49DD76387D6}"/>
              </a:ext>
            </a:extLst>
          </p:cNvPr>
          <p:cNvCxnSpPr/>
          <p:nvPr/>
        </p:nvCxnSpPr>
        <p:spPr>
          <a:xfrm>
            <a:off x="4664825" y="1201189"/>
            <a:ext cx="0" cy="31920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4601720-9DB6-4A15-9850-AFBD0D5A04CA}"/>
              </a:ext>
            </a:extLst>
          </p:cNvPr>
          <p:cNvSpPr/>
          <p:nvPr/>
        </p:nvSpPr>
        <p:spPr>
          <a:xfrm>
            <a:off x="112221" y="1676344"/>
            <a:ext cx="2221068" cy="3447098"/>
          </a:xfrm>
          <a:prstGeom prst="rect">
            <a:avLst/>
          </a:prstGeom>
        </p:spPr>
        <p:txBody>
          <a:bodyPr wrap="square">
            <a:spAutoFit/>
          </a:bodyPr>
          <a:lstStyle/>
          <a:p>
            <a:pPr lvl="0" defTabSz="685800">
              <a:defRPr/>
            </a:pPr>
            <a:r>
              <a:rPr lang="en-US" sz="700" u="sng" dirty="0">
                <a:solidFill>
                  <a:srgbClr val="262626"/>
                </a:solidFill>
              </a:rPr>
              <a:t>The Organization</a:t>
            </a:r>
          </a:p>
          <a:p>
            <a:pPr lvl="0" defTabSz="685800">
              <a:defRPr/>
            </a:pPr>
            <a:r>
              <a:rPr lang="en-US" sz="1000" dirty="0">
                <a:solidFill>
                  <a:srgbClr val="262626"/>
                </a:solidFill>
              </a:rPr>
              <a:t>Community Action Partnership of Kern is the largest CAP in the nation.</a:t>
            </a:r>
          </a:p>
          <a:p>
            <a:pPr lvl="0" defTabSz="685800">
              <a:defRPr/>
            </a:pPr>
            <a:endParaRPr lang="en-US" sz="700" u="sng" dirty="0">
              <a:solidFill>
                <a:srgbClr val="262626"/>
              </a:solidFill>
            </a:endParaRPr>
          </a:p>
          <a:p>
            <a:pPr lvl="0" defTabSz="685800">
              <a:defRPr/>
            </a:pPr>
            <a:r>
              <a:rPr lang="en-US" sz="700" u="sng" dirty="0">
                <a:solidFill>
                  <a:srgbClr val="262626"/>
                </a:solidFill>
              </a:rPr>
              <a:t>The Need</a:t>
            </a:r>
          </a:p>
          <a:p>
            <a:pPr lvl="0" defTabSz="685800">
              <a:defRPr/>
            </a:pPr>
            <a:r>
              <a:rPr lang="en-US" sz="1000" dirty="0">
                <a:solidFill>
                  <a:srgbClr val="262626"/>
                </a:solidFill>
              </a:rPr>
              <a:t>CAPK offers multiple programs and service offerings for their client base, but does not have a centralized way to track, engage, and report on an individual.  There is a large need for centralized intake and reporting to be able to effectively serve and report on the community as a whole.</a:t>
            </a:r>
          </a:p>
          <a:p>
            <a:pPr lvl="0" defTabSz="685800">
              <a:defRPr/>
            </a:pPr>
            <a:endParaRPr lang="en-US" sz="1000" dirty="0">
              <a:solidFill>
                <a:srgbClr val="262626"/>
              </a:solidFill>
            </a:endParaRPr>
          </a:p>
          <a:p>
            <a:pPr lvl="0" defTabSz="685800">
              <a:defRPr/>
            </a:pPr>
            <a:r>
              <a:rPr lang="en-US" sz="700" u="sng" dirty="0">
                <a:solidFill>
                  <a:srgbClr val="262626"/>
                </a:solidFill>
              </a:rPr>
              <a:t>The Solution</a:t>
            </a:r>
          </a:p>
          <a:p>
            <a:pPr lvl="0" defTabSz="685800">
              <a:defRPr/>
            </a:pPr>
            <a:r>
              <a:rPr lang="en-US" sz="1000" dirty="0">
                <a:solidFill>
                  <a:srgbClr val="262626"/>
                </a:solidFill>
              </a:rPr>
              <a:t>A framework centered around Dynamics 365, Azure Data architecture, and Power BI to managed client data through centralized intake and integrate it with their core systems to see all programs and services they are participating in and pull other eligible offerings.</a:t>
            </a:r>
          </a:p>
        </p:txBody>
      </p:sp>
      <p:sp>
        <p:nvSpPr>
          <p:cNvPr id="23" name="Rectangle 22">
            <a:extLst>
              <a:ext uri="{FF2B5EF4-FFF2-40B4-BE49-F238E27FC236}">
                <a16:creationId xmlns:a16="http://schemas.microsoft.com/office/drawing/2014/main" id="{BE45ACC3-2828-4BC8-BBCB-0E6F8389A0A6}"/>
              </a:ext>
            </a:extLst>
          </p:cNvPr>
          <p:cNvSpPr/>
          <p:nvPr/>
        </p:nvSpPr>
        <p:spPr>
          <a:xfrm>
            <a:off x="2427316" y="1669453"/>
            <a:ext cx="2144684" cy="3508653"/>
          </a:xfrm>
          <a:prstGeom prst="rect">
            <a:avLst/>
          </a:prstGeom>
        </p:spPr>
        <p:txBody>
          <a:bodyPr wrap="square">
            <a:spAutoFit/>
          </a:bodyPr>
          <a:lstStyle/>
          <a:p>
            <a:pPr lvl="0" defTabSz="685800">
              <a:defRPr/>
            </a:pPr>
            <a:r>
              <a:rPr lang="en-US" sz="700" u="sng" dirty="0">
                <a:solidFill>
                  <a:srgbClr val="262626"/>
                </a:solidFill>
              </a:rPr>
              <a:t>The Organization</a:t>
            </a:r>
          </a:p>
          <a:p>
            <a:pPr lvl="0" defTabSz="685800">
              <a:defRPr/>
            </a:pPr>
            <a:r>
              <a:rPr lang="en-US" sz="1000" dirty="0">
                <a:solidFill>
                  <a:srgbClr val="262626"/>
                </a:solidFill>
              </a:rPr>
              <a:t>Volunteer-based emergency response organization.</a:t>
            </a:r>
          </a:p>
          <a:p>
            <a:pPr lvl="0" defTabSz="685800">
              <a:defRPr/>
            </a:pPr>
            <a:endParaRPr lang="en-US" sz="700" u="sng" dirty="0">
              <a:solidFill>
                <a:srgbClr val="262626"/>
              </a:solidFill>
              <a:highlight>
                <a:srgbClr val="808080"/>
              </a:highlight>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Need</a:t>
            </a:r>
            <a:endParaRPr lang="en-US" sz="1000" dirty="0">
              <a:solidFill>
                <a:srgbClr val="262626"/>
              </a:solidFill>
            </a:endParaRPr>
          </a:p>
          <a:p>
            <a:pPr lvl="0" defTabSz="685800">
              <a:defRPr/>
            </a:pPr>
            <a:r>
              <a:rPr lang="en-US" sz="1000" dirty="0">
                <a:solidFill>
                  <a:srgbClr val="262626"/>
                </a:solidFill>
              </a:rPr>
              <a:t>Reduce the time –to-deploy following an emergency and deploy the most effective team to match the need. Ultimately they want to create the most engaging experience possible for their volunteers.</a:t>
            </a:r>
          </a:p>
          <a:p>
            <a:pPr lvl="0" defTabSz="685800">
              <a:defRPr/>
            </a:pPr>
            <a:endParaRPr lang="en-US" sz="700" u="sng" dirty="0">
              <a:solidFill>
                <a:srgbClr val="262626"/>
              </a:solidFill>
              <a:highlight>
                <a:srgbClr val="808080"/>
              </a:highlight>
            </a:endParaRPr>
          </a:p>
          <a:p>
            <a:pPr lvl="0" defTabSz="685800">
              <a:defRPr/>
            </a:pPr>
            <a:r>
              <a:rPr lang="en-US" sz="700" u="sng" dirty="0">
                <a:solidFill>
                  <a:srgbClr val="262626"/>
                </a:solidFill>
              </a:rPr>
              <a:t>The Solution</a:t>
            </a:r>
          </a:p>
          <a:p>
            <a:pPr lvl="0" defTabSz="685800">
              <a:defRPr/>
            </a:pPr>
            <a:r>
              <a:rPr lang="en-US" sz="1000" dirty="0">
                <a:solidFill>
                  <a:srgbClr val="262626"/>
                </a:solidFill>
              </a:rPr>
              <a:t>Using Dynamics 365, Azure, Power BI, and soon Artificial Intelligence, we created an integrated system that allows for incredibly fast team building, optimal targeting of volunteers based on driving distance, skillset, and volunteer experience, and designed an experience that is </a:t>
            </a:r>
            <a:r>
              <a:rPr lang="en-US" sz="1000">
                <a:solidFill>
                  <a:srgbClr val="262626"/>
                </a:solidFill>
              </a:rPr>
              <a:t>getting rave </a:t>
            </a:r>
            <a:r>
              <a:rPr lang="en-US" sz="1000" dirty="0">
                <a:solidFill>
                  <a:srgbClr val="262626"/>
                </a:solidFill>
              </a:rPr>
              <a:t>reviews from volunteers, Team Rubicon, and Microsoft alike.</a:t>
            </a:r>
          </a:p>
        </p:txBody>
      </p:sp>
      <p:sp>
        <p:nvSpPr>
          <p:cNvPr id="24" name="Title 4">
            <a:extLst>
              <a:ext uri="{FF2B5EF4-FFF2-40B4-BE49-F238E27FC236}">
                <a16:creationId xmlns:a16="http://schemas.microsoft.com/office/drawing/2014/main" id="{75214114-6028-4F32-B0AA-DD70B21F9886}"/>
              </a:ext>
            </a:extLst>
          </p:cNvPr>
          <p:cNvSpPr txBox="1">
            <a:spLocks/>
          </p:cNvSpPr>
          <p:nvPr/>
        </p:nvSpPr>
        <p:spPr>
          <a:xfrm>
            <a:off x="5179522" y="634599"/>
            <a:ext cx="3600796" cy="232850"/>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3200" b="0" kern="1200" baseline="0">
                <a:solidFill>
                  <a:schemeClr val="tx1"/>
                </a:solidFill>
                <a:latin typeface="Arial" panose="020B0604020202020204" pitchFamily="34" charset="0"/>
                <a:ea typeface="+mj-ea"/>
                <a:cs typeface="Arial" panose="020B0604020202020204" pitchFamily="34" charset="0"/>
              </a:defRPr>
            </a:lvl1pPr>
          </a:lstStyle>
          <a:p>
            <a:pPr algn="ctr"/>
            <a:r>
              <a:rPr lang="en-US" sz="1200" b="1" dirty="0"/>
              <a:t>Financial Institutions</a:t>
            </a:r>
          </a:p>
        </p:txBody>
      </p:sp>
      <p:sp>
        <p:nvSpPr>
          <p:cNvPr id="27" name="Rectangle 26">
            <a:extLst>
              <a:ext uri="{FF2B5EF4-FFF2-40B4-BE49-F238E27FC236}">
                <a16:creationId xmlns:a16="http://schemas.microsoft.com/office/drawing/2014/main" id="{1ADC3DF6-5D19-4F34-9FE6-DDE9457E88C9}"/>
              </a:ext>
            </a:extLst>
          </p:cNvPr>
          <p:cNvSpPr/>
          <p:nvPr/>
        </p:nvSpPr>
        <p:spPr>
          <a:xfrm>
            <a:off x="4835236" y="1669453"/>
            <a:ext cx="2144684" cy="3400931"/>
          </a:xfrm>
          <a:prstGeom prst="rect">
            <a:avLst/>
          </a:prstGeom>
        </p:spPr>
        <p:txBody>
          <a:bodyPr wrap="square">
            <a:spAutoFit/>
          </a:bodyPr>
          <a:lstStyle/>
          <a:p>
            <a:pPr lvl="0" defTabSz="685800">
              <a:defRPr/>
            </a:pPr>
            <a:r>
              <a:rPr lang="en-US" sz="700" u="sng" dirty="0">
                <a:solidFill>
                  <a:srgbClr val="262626"/>
                </a:solidFill>
              </a:rPr>
              <a:t>The Company</a:t>
            </a:r>
          </a:p>
          <a:p>
            <a:pPr lvl="0" defTabSz="685800">
              <a:defRPr/>
            </a:pPr>
            <a:r>
              <a:rPr lang="en-US" sz="1000" dirty="0">
                <a:solidFill>
                  <a:srgbClr val="262626"/>
                </a:solidFill>
              </a:rPr>
              <a:t>Independent community bank providing personal and business banking, insurance and wealth management across 7 branches.</a:t>
            </a:r>
            <a:endParaRPr lang="en-US" sz="700" u="sng" dirty="0">
              <a:solidFill>
                <a:srgbClr val="262626"/>
              </a:solidFill>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Need</a:t>
            </a:r>
          </a:p>
          <a:p>
            <a:pPr lvl="0" defTabSz="685800">
              <a:defRPr/>
            </a:pPr>
            <a:r>
              <a:rPr lang="en-US" sz="1000" dirty="0">
                <a:solidFill>
                  <a:srgbClr val="262626"/>
                </a:solidFill>
              </a:rPr>
              <a:t>Continue to grow the bottom line without losing their reputation of providing personalized service and without expanding their footprint. </a:t>
            </a:r>
          </a:p>
          <a:p>
            <a:pPr lvl="0" defTabSz="685800">
              <a:defRPr/>
            </a:pPr>
            <a:endParaRPr lang="en-US" sz="1000" dirty="0">
              <a:solidFill>
                <a:srgbClr val="262626"/>
              </a:solidFill>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Solution</a:t>
            </a:r>
          </a:p>
          <a:p>
            <a:pPr lvl="0" defTabSz="685800">
              <a:defRPr/>
            </a:pPr>
            <a:r>
              <a:rPr lang="en-US" sz="1000" dirty="0">
                <a:solidFill>
                  <a:srgbClr val="262626"/>
                </a:solidFill>
              </a:rPr>
              <a:t>Utilizing </a:t>
            </a:r>
            <a:r>
              <a:rPr lang="en-US" sz="1000" dirty="0" err="1">
                <a:solidFill>
                  <a:srgbClr val="262626"/>
                </a:solidFill>
              </a:rPr>
              <a:t>Wipfli</a:t>
            </a:r>
            <a:r>
              <a:rPr lang="en-US" sz="1000" dirty="0">
                <a:solidFill>
                  <a:srgbClr val="262626"/>
                </a:solidFill>
              </a:rPr>
              <a:t> Connect for Banking, a Dynamics 365-based platform, we created one view of their clients across 3 core banking systems, created mechanism to automatically “score” their clients, and a referral management process that allows ease of referral creation and visibility to executives.</a:t>
            </a:r>
          </a:p>
        </p:txBody>
      </p:sp>
      <p:sp>
        <p:nvSpPr>
          <p:cNvPr id="28" name="Rectangle 27">
            <a:extLst>
              <a:ext uri="{FF2B5EF4-FFF2-40B4-BE49-F238E27FC236}">
                <a16:creationId xmlns:a16="http://schemas.microsoft.com/office/drawing/2014/main" id="{D04C60BC-497F-4B58-AF02-863FAAFF3DC9}"/>
              </a:ext>
            </a:extLst>
          </p:cNvPr>
          <p:cNvSpPr/>
          <p:nvPr/>
        </p:nvSpPr>
        <p:spPr>
          <a:xfrm>
            <a:off x="6996362" y="1669452"/>
            <a:ext cx="2144684" cy="3400931"/>
          </a:xfrm>
          <a:prstGeom prst="rect">
            <a:avLst/>
          </a:prstGeom>
        </p:spPr>
        <p:txBody>
          <a:bodyPr wrap="square">
            <a:spAutoFit/>
          </a:bodyPr>
          <a:lstStyle/>
          <a:p>
            <a:pPr lvl="0" defTabSz="685800">
              <a:defRPr/>
            </a:pPr>
            <a:r>
              <a:rPr lang="en-US" sz="700" u="sng" dirty="0">
                <a:solidFill>
                  <a:srgbClr val="262626"/>
                </a:solidFill>
              </a:rPr>
              <a:t>The Company</a:t>
            </a:r>
          </a:p>
          <a:p>
            <a:pPr lvl="0" defTabSz="685800">
              <a:defRPr/>
            </a:pPr>
            <a:r>
              <a:rPr lang="en-US" sz="1000" dirty="0">
                <a:solidFill>
                  <a:srgbClr val="262626"/>
                </a:solidFill>
              </a:rPr>
              <a:t>A publicly traded national bank with $3 billion+ under management.</a:t>
            </a:r>
          </a:p>
          <a:p>
            <a:pPr lvl="0" defTabSz="685800">
              <a:defRPr/>
            </a:pPr>
            <a:endParaRPr lang="en-US" sz="700" u="sng" dirty="0">
              <a:solidFill>
                <a:srgbClr val="262626"/>
              </a:solidFill>
            </a:endParaRPr>
          </a:p>
          <a:p>
            <a:pPr lvl="0" defTabSz="685800">
              <a:defRPr/>
            </a:pPr>
            <a:r>
              <a:rPr lang="en-US" sz="700" u="sng" dirty="0">
                <a:solidFill>
                  <a:srgbClr val="262626"/>
                </a:solidFill>
              </a:rPr>
              <a:t>The Need</a:t>
            </a:r>
          </a:p>
          <a:p>
            <a:pPr lvl="0" defTabSz="685800">
              <a:defRPr/>
            </a:pPr>
            <a:r>
              <a:rPr lang="en-US" sz="1000" dirty="0">
                <a:solidFill>
                  <a:srgbClr val="262626"/>
                </a:solidFill>
              </a:rPr>
              <a:t>Nicolet was in heavy growth mode and needed a more effective way to view customer data, track opportunities, referrals, and monitor applications and loan statuses in one place. </a:t>
            </a:r>
          </a:p>
          <a:p>
            <a:pPr lvl="0" defTabSz="685800">
              <a:defRPr/>
            </a:pPr>
            <a:endParaRPr lang="en-US" sz="1000" dirty="0">
              <a:solidFill>
                <a:srgbClr val="262626"/>
              </a:solidFill>
            </a:endParaRPr>
          </a:p>
          <a:p>
            <a:pPr lvl="0" defTabSz="685800">
              <a:defRPr/>
            </a:pPr>
            <a:endParaRPr lang="en-US" sz="700" u="sng" dirty="0">
              <a:solidFill>
                <a:srgbClr val="262626"/>
              </a:solidFill>
            </a:endParaRPr>
          </a:p>
          <a:p>
            <a:pPr lvl="0" defTabSz="685800">
              <a:defRPr/>
            </a:pPr>
            <a:r>
              <a:rPr lang="en-US" sz="700" u="sng" dirty="0">
                <a:solidFill>
                  <a:srgbClr val="262626"/>
                </a:solidFill>
              </a:rPr>
              <a:t>The Solution</a:t>
            </a:r>
          </a:p>
          <a:p>
            <a:pPr lvl="0" defTabSz="685800">
              <a:defRPr/>
            </a:pPr>
            <a:r>
              <a:rPr lang="en-US" sz="1000" dirty="0">
                <a:solidFill>
                  <a:srgbClr val="262626"/>
                </a:solidFill>
              </a:rPr>
              <a:t>Built upon Salesforce.com, </a:t>
            </a:r>
            <a:r>
              <a:rPr lang="en-US" sz="1000" dirty="0" err="1">
                <a:solidFill>
                  <a:srgbClr val="262626"/>
                </a:solidFill>
              </a:rPr>
              <a:t>Wipfli</a:t>
            </a:r>
            <a:r>
              <a:rPr lang="en-US" sz="1000" dirty="0">
                <a:solidFill>
                  <a:srgbClr val="262626"/>
                </a:solidFill>
              </a:rPr>
              <a:t> designed a customer relationship solution that integrated with their core processing system and served that information up into an easy to access and update interface, streamlining sales and operations. This platform continues to evolve with the bank as it grows.</a:t>
            </a:r>
          </a:p>
        </p:txBody>
      </p:sp>
      <p:pic>
        <p:nvPicPr>
          <p:cNvPr id="14" name="Picture 13">
            <a:extLst>
              <a:ext uri="{FF2B5EF4-FFF2-40B4-BE49-F238E27FC236}">
                <a16:creationId xmlns:a16="http://schemas.microsoft.com/office/drawing/2014/main" id="{6677E63A-D376-4CB9-9870-9EA99B7502E2}"/>
              </a:ext>
            </a:extLst>
          </p:cNvPr>
          <p:cNvPicPr>
            <a:picLocks noChangeAspect="1"/>
          </p:cNvPicPr>
          <p:nvPr/>
        </p:nvPicPr>
        <p:blipFill>
          <a:blip r:embed="rId3"/>
          <a:stretch>
            <a:fillRect/>
          </a:stretch>
        </p:blipFill>
        <p:spPr>
          <a:xfrm>
            <a:off x="434108" y="945897"/>
            <a:ext cx="1385678" cy="616578"/>
          </a:xfrm>
          <a:prstGeom prst="rect">
            <a:avLst/>
          </a:prstGeom>
        </p:spPr>
      </p:pic>
      <p:pic>
        <p:nvPicPr>
          <p:cNvPr id="17" name="Picture 16">
            <a:extLst>
              <a:ext uri="{FF2B5EF4-FFF2-40B4-BE49-F238E27FC236}">
                <a16:creationId xmlns:a16="http://schemas.microsoft.com/office/drawing/2014/main" id="{82BA1F98-75E3-451E-AF88-68A1C49F192D}"/>
              </a:ext>
            </a:extLst>
          </p:cNvPr>
          <p:cNvPicPr>
            <a:picLocks noChangeAspect="1"/>
          </p:cNvPicPr>
          <p:nvPr/>
        </p:nvPicPr>
        <p:blipFill rotWithShape="1">
          <a:blip r:embed="rId4"/>
          <a:srcRect t="18117" b="20818"/>
          <a:stretch/>
        </p:blipFill>
        <p:spPr>
          <a:xfrm>
            <a:off x="5211931" y="926454"/>
            <a:ext cx="1120117" cy="683993"/>
          </a:xfrm>
          <a:prstGeom prst="rect">
            <a:avLst/>
          </a:prstGeom>
        </p:spPr>
      </p:pic>
      <p:pic>
        <p:nvPicPr>
          <p:cNvPr id="18" name="Picture 17">
            <a:extLst>
              <a:ext uri="{FF2B5EF4-FFF2-40B4-BE49-F238E27FC236}">
                <a16:creationId xmlns:a16="http://schemas.microsoft.com/office/drawing/2014/main" id="{BC307353-01B7-4289-B9E5-B3E8218DE978}"/>
              </a:ext>
            </a:extLst>
          </p:cNvPr>
          <p:cNvPicPr>
            <a:picLocks noChangeAspect="1"/>
          </p:cNvPicPr>
          <p:nvPr/>
        </p:nvPicPr>
        <p:blipFill>
          <a:blip r:embed="rId5"/>
          <a:stretch>
            <a:fillRect/>
          </a:stretch>
        </p:blipFill>
        <p:spPr>
          <a:xfrm>
            <a:off x="7264971" y="945897"/>
            <a:ext cx="1120117" cy="748115"/>
          </a:xfrm>
          <a:prstGeom prst="rect">
            <a:avLst/>
          </a:prstGeom>
        </p:spPr>
      </p:pic>
      <p:pic>
        <p:nvPicPr>
          <p:cNvPr id="21" name="Picture 2" descr="Image result for team rubicon">
            <a:extLst>
              <a:ext uri="{FF2B5EF4-FFF2-40B4-BE49-F238E27FC236}">
                <a16:creationId xmlns:a16="http://schemas.microsoft.com/office/drawing/2014/main" id="{94080D75-6A9F-4C69-8E78-3D8C744F5D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7212" y="945900"/>
            <a:ext cx="1564110" cy="74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9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F1EA01-C8F7-4464-8963-50711E1BBADD}"/>
              </a:ext>
            </a:extLst>
          </p:cNvPr>
          <p:cNvSpPr>
            <a:spLocks noGrp="1"/>
          </p:cNvSpPr>
          <p:nvPr>
            <p:ph type="title"/>
          </p:nvPr>
        </p:nvSpPr>
        <p:spPr>
          <a:xfrm>
            <a:off x="518160" y="70658"/>
            <a:ext cx="7925524" cy="548734"/>
          </a:xfrm>
        </p:spPr>
        <p:txBody>
          <a:bodyPr>
            <a:normAutofit/>
          </a:bodyPr>
          <a:lstStyle/>
          <a:p>
            <a:r>
              <a:rPr lang="en-US" sz="3600" dirty="0">
                <a:latin typeface="+mn-lt"/>
              </a:rPr>
              <a:t>How do we help clients? Some stories:</a:t>
            </a:r>
          </a:p>
        </p:txBody>
      </p:sp>
      <p:pic>
        <p:nvPicPr>
          <p:cNvPr id="26" name="Picture 25">
            <a:extLst>
              <a:ext uri="{FF2B5EF4-FFF2-40B4-BE49-F238E27FC236}">
                <a16:creationId xmlns:a16="http://schemas.microsoft.com/office/drawing/2014/main" id="{69B75EEE-42DD-4737-9387-95EA189C18FB}"/>
              </a:ext>
            </a:extLst>
          </p:cNvPr>
          <p:cNvPicPr>
            <a:picLocks noChangeAspect="1"/>
          </p:cNvPicPr>
          <p:nvPr/>
        </p:nvPicPr>
        <p:blipFill>
          <a:blip r:embed="rId3"/>
          <a:stretch>
            <a:fillRect/>
          </a:stretch>
        </p:blipFill>
        <p:spPr>
          <a:xfrm>
            <a:off x="1828045" y="2119220"/>
            <a:ext cx="2205539" cy="575358"/>
          </a:xfrm>
          <a:prstGeom prst="rect">
            <a:avLst/>
          </a:prstGeom>
        </p:spPr>
      </p:pic>
      <p:pic>
        <p:nvPicPr>
          <p:cNvPr id="29" name="Picture 28">
            <a:extLst>
              <a:ext uri="{FF2B5EF4-FFF2-40B4-BE49-F238E27FC236}">
                <a16:creationId xmlns:a16="http://schemas.microsoft.com/office/drawing/2014/main" id="{93DE8176-1880-4C45-A880-404CAFE52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31" y="794807"/>
            <a:ext cx="1767780" cy="43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43B2E01-9E9A-42D8-815C-D423D928E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991"/>
          <a:stretch>
            <a:fillRect/>
          </a:stretch>
        </p:blipFill>
        <p:spPr bwMode="auto">
          <a:xfrm>
            <a:off x="182308" y="1429285"/>
            <a:ext cx="1386200" cy="94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F0649490-A040-441B-B965-F85FD1A9CA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615" y="2925745"/>
            <a:ext cx="2363965" cy="33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C7A13194-9ED4-4465-8998-629B32A5B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8525" y="3874005"/>
            <a:ext cx="1028415" cy="102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9BC1AADC-B5CD-4CAF-A260-B05D0714A0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80" y="4149696"/>
            <a:ext cx="2233079" cy="45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C6B9E360-DEC0-45FA-888F-7B6E3EA4A2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41" y="2917197"/>
            <a:ext cx="1407922" cy="5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B30455D9-0020-4C1E-ACFF-41EEFB8973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4643" y="2535969"/>
            <a:ext cx="1189683" cy="41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733EC13C-F2ED-418C-BA7F-D258CE2EE8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8132" y="1861231"/>
            <a:ext cx="1455819" cy="8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D893C595-1E26-435C-83FC-FB056FCB9B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5895" y="619392"/>
            <a:ext cx="2315034" cy="82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0FED9469-6303-425D-B9D0-655AB68A710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96811" y="3456933"/>
            <a:ext cx="1653219" cy="61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D402131D-991E-40D0-8543-B2A37212D5E6}"/>
              </a:ext>
            </a:extLst>
          </p:cNvPr>
          <p:cNvPicPr>
            <a:picLocks noChangeAspect="1"/>
          </p:cNvPicPr>
          <p:nvPr/>
        </p:nvPicPr>
        <p:blipFill>
          <a:blip r:embed="rId14"/>
          <a:stretch>
            <a:fillRect/>
          </a:stretch>
        </p:blipFill>
        <p:spPr>
          <a:xfrm>
            <a:off x="4697102" y="3268372"/>
            <a:ext cx="1387963" cy="448287"/>
          </a:xfrm>
          <a:prstGeom prst="rect">
            <a:avLst/>
          </a:prstGeom>
        </p:spPr>
      </p:pic>
      <p:pic>
        <p:nvPicPr>
          <p:cNvPr id="40" name="Picture 39">
            <a:extLst>
              <a:ext uri="{FF2B5EF4-FFF2-40B4-BE49-F238E27FC236}">
                <a16:creationId xmlns:a16="http://schemas.microsoft.com/office/drawing/2014/main" id="{D421641A-53B1-4BCD-A024-BFC2700C0B2E}"/>
              </a:ext>
            </a:extLst>
          </p:cNvPr>
          <p:cNvPicPr>
            <a:picLocks noChangeAspect="1"/>
          </p:cNvPicPr>
          <p:nvPr/>
        </p:nvPicPr>
        <p:blipFill>
          <a:blip r:embed="rId15"/>
          <a:stretch>
            <a:fillRect/>
          </a:stretch>
        </p:blipFill>
        <p:spPr>
          <a:xfrm>
            <a:off x="3285834" y="4388213"/>
            <a:ext cx="1887973" cy="448286"/>
          </a:xfrm>
          <a:prstGeom prst="rect">
            <a:avLst/>
          </a:prstGeom>
        </p:spPr>
      </p:pic>
      <p:pic>
        <p:nvPicPr>
          <p:cNvPr id="41" name="Picture 40">
            <a:extLst>
              <a:ext uri="{FF2B5EF4-FFF2-40B4-BE49-F238E27FC236}">
                <a16:creationId xmlns:a16="http://schemas.microsoft.com/office/drawing/2014/main" id="{D6D5AD98-FD74-46E3-A203-BBCF08EEF8CE}"/>
              </a:ext>
            </a:extLst>
          </p:cNvPr>
          <p:cNvPicPr>
            <a:picLocks noChangeAspect="1"/>
          </p:cNvPicPr>
          <p:nvPr/>
        </p:nvPicPr>
        <p:blipFill>
          <a:blip r:embed="rId16"/>
          <a:stretch>
            <a:fillRect/>
          </a:stretch>
        </p:blipFill>
        <p:spPr>
          <a:xfrm>
            <a:off x="6826940" y="3242706"/>
            <a:ext cx="2238202" cy="605064"/>
          </a:xfrm>
          <a:prstGeom prst="rect">
            <a:avLst/>
          </a:prstGeom>
        </p:spPr>
      </p:pic>
      <p:pic>
        <p:nvPicPr>
          <p:cNvPr id="42" name="Picture 5" descr="image006">
            <a:extLst>
              <a:ext uri="{FF2B5EF4-FFF2-40B4-BE49-F238E27FC236}">
                <a16:creationId xmlns:a16="http://schemas.microsoft.com/office/drawing/2014/main" id="{43503B4C-17B5-49C4-B9E5-6079CC131F6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97699" y="739145"/>
            <a:ext cx="764316" cy="76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descr="image001">
            <a:extLst>
              <a:ext uri="{FF2B5EF4-FFF2-40B4-BE49-F238E27FC236}">
                <a16:creationId xmlns:a16="http://schemas.microsoft.com/office/drawing/2014/main" id="{B0AE3687-C35C-4C6A-BF2B-F21E037C50E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06805" y="1552912"/>
            <a:ext cx="1586714" cy="6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descr="image004">
            <a:extLst>
              <a:ext uri="{FF2B5EF4-FFF2-40B4-BE49-F238E27FC236}">
                <a16:creationId xmlns:a16="http://schemas.microsoft.com/office/drawing/2014/main" id="{AD004030-EDF5-4593-AB63-4792979ABEB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73807" y="1674302"/>
            <a:ext cx="1451354" cy="42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image001">
            <a:extLst>
              <a:ext uri="{FF2B5EF4-FFF2-40B4-BE49-F238E27FC236}">
                <a16:creationId xmlns:a16="http://schemas.microsoft.com/office/drawing/2014/main" id="{4B33B330-F312-4DC4-8F14-5CEAD891B16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95978" y="695860"/>
            <a:ext cx="1767780" cy="5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86AB1-E268-4397-A467-0AC4B63E130A}"/>
              </a:ext>
            </a:extLst>
          </p:cNvPr>
          <p:cNvSpPr>
            <a:spLocks noGrp="1"/>
          </p:cNvSpPr>
          <p:nvPr>
            <p:ph type="title"/>
          </p:nvPr>
        </p:nvSpPr>
        <p:spPr>
          <a:xfrm>
            <a:off x="609600" y="187960"/>
            <a:ext cx="8356600" cy="688053"/>
          </a:xfrm>
        </p:spPr>
        <p:txBody>
          <a:bodyPr>
            <a:noAutofit/>
          </a:bodyPr>
          <a:lstStyle/>
          <a:p>
            <a:r>
              <a:rPr lang="en-US" dirty="0">
                <a:latin typeface="+mn-lt"/>
              </a:rPr>
              <a:t>Why you should care about Collaboration/ CRM systems</a:t>
            </a:r>
          </a:p>
        </p:txBody>
      </p:sp>
      <p:sp>
        <p:nvSpPr>
          <p:cNvPr id="5" name="Content Placeholder 4">
            <a:extLst>
              <a:ext uri="{FF2B5EF4-FFF2-40B4-BE49-F238E27FC236}">
                <a16:creationId xmlns:a16="http://schemas.microsoft.com/office/drawing/2014/main" id="{94D5AE10-7B75-4849-934C-EA87E0ED4BDB}"/>
              </a:ext>
            </a:extLst>
          </p:cNvPr>
          <p:cNvSpPr>
            <a:spLocks noGrp="1"/>
          </p:cNvSpPr>
          <p:nvPr>
            <p:ph idx="1"/>
          </p:nvPr>
        </p:nvSpPr>
        <p:spPr>
          <a:xfrm>
            <a:off x="609600" y="832395"/>
            <a:ext cx="8087360" cy="3047455"/>
          </a:xfrm>
        </p:spPr>
        <p:txBody>
          <a:bodyPr>
            <a:normAutofit/>
          </a:bodyPr>
          <a:lstStyle/>
          <a:p>
            <a:endParaRPr lang="en-US" dirty="0"/>
          </a:p>
          <a:p>
            <a:pPr lvl="1"/>
            <a:endParaRPr lang="en-US" dirty="0"/>
          </a:p>
        </p:txBody>
      </p:sp>
      <p:sp>
        <p:nvSpPr>
          <p:cNvPr id="3" name="Rectangle 2">
            <a:extLst>
              <a:ext uri="{FF2B5EF4-FFF2-40B4-BE49-F238E27FC236}">
                <a16:creationId xmlns:a16="http://schemas.microsoft.com/office/drawing/2014/main" id="{DA7002AB-0A86-443F-A756-EB2DA4DF4AFC}"/>
              </a:ext>
            </a:extLst>
          </p:cNvPr>
          <p:cNvSpPr/>
          <p:nvPr/>
        </p:nvSpPr>
        <p:spPr>
          <a:xfrm>
            <a:off x="228600" y="1059026"/>
            <a:ext cx="7628890" cy="3924151"/>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dirty="0"/>
              <a:t>The average return on investment for CRM is $8.71 for every dollar spent. (Nucleus Research)</a:t>
            </a:r>
          </a:p>
          <a:p>
            <a:pPr marL="285750" indent="-285750">
              <a:spcBef>
                <a:spcPts val="600"/>
              </a:spcBef>
              <a:buFont typeface="Arial" panose="020B0604020202020204" pitchFamily="34" charset="0"/>
              <a:buChar char="•"/>
            </a:pPr>
            <a:r>
              <a:rPr lang="en-US" sz="1600" dirty="0"/>
              <a:t>Effective sales organizations are 81% more likely to be practicing consistent usage of a CRM or other system of record. (Aberdeen Group)</a:t>
            </a:r>
          </a:p>
          <a:p>
            <a:pPr marL="285750" indent="-285750">
              <a:spcBef>
                <a:spcPts val="600"/>
              </a:spcBef>
              <a:buFont typeface="Arial" panose="020B0604020202020204" pitchFamily="34" charset="0"/>
              <a:buChar char="•"/>
            </a:pPr>
            <a:r>
              <a:rPr lang="en-US" sz="1600" dirty="0"/>
              <a:t>The average CRM user adoption among sales professionals is 73% and the average ROI period is 13 months. (G2’s CRM Software Research)</a:t>
            </a:r>
          </a:p>
          <a:p>
            <a:pPr marL="285750" indent="-285750">
              <a:spcBef>
                <a:spcPts val="600"/>
              </a:spcBef>
              <a:buFont typeface="Arial" panose="020B0604020202020204" pitchFamily="34" charset="0"/>
              <a:buChar char="•"/>
            </a:pPr>
            <a:r>
              <a:rPr lang="en-US" sz="1600" dirty="0"/>
              <a:t>CRM applications can help increase sales by up to 29%, sales productivity by up to 34% and sales forecast accuracy by 42% (Salesforce)</a:t>
            </a:r>
          </a:p>
          <a:p>
            <a:pPr marL="285750" indent="-285750">
              <a:spcBef>
                <a:spcPts val="600"/>
              </a:spcBef>
              <a:buFont typeface="Arial" panose="020B0604020202020204" pitchFamily="34" charset="0"/>
              <a:buChar char="•"/>
            </a:pPr>
            <a:r>
              <a:rPr lang="en-US" sz="1600" dirty="0"/>
              <a:t>74% of users said their CRM system gave them improved access to customer data (Software Advice) and data accessibility for salespeople shortens their sales cycles by 8-14% (Nucleus Research)</a:t>
            </a:r>
          </a:p>
          <a:p>
            <a:pPr marL="285750" indent="-285750">
              <a:spcBef>
                <a:spcPts val="600"/>
              </a:spcBef>
              <a:buFont typeface="Arial" panose="020B0604020202020204" pitchFamily="34" charset="0"/>
              <a:buChar char="•"/>
            </a:pPr>
            <a:r>
              <a:rPr lang="en-US" sz="1600" dirty="0"/>
              <a:t>47% of polled CRM users said that their CRM had a significant impact on customer retention, and an equal percentage said their CRM had a significant impact on customer satisfaction. (Capterra)</a:t>
            </a:r>
          </a:p>
        </p:txBody>
      </p:sp>
      <p:pic>
        <p:nvPicPr>
          <p:cNvPr id="7" name="Picture 6" descr="A picture containing clipart&#10;&#10;Description automatically generated">
            <a:extLst>
              <a:ext uri="{FF2B5EF4-FFF2-40B4-BE49-F238E27FC236}">
                <a16:creationId xmlns:a16="http://schemas.microsoft.com/office/drawing/2014/main" id="{82D075EC-2B0C-4740-AD54-A74EECEE85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08290" y="2000795"/>
            <a:ext cx="1057910" cy="1290650"/>
          </a:xfrm>
          <a:prstGeom prst="rect">
            <a:avLst/>
          </a:prstGeom>
        </p:spPr>
      </p:pic>
    </p:spTree>
    <p:extLst>
      <p:ext uri="{BB962C8B-B14F-4D97-AF65-F5344CB8AC3E}">
        <p14:creationId xmlns:p14="http://schemas.microsoft.com/office/powerpoint/2010/main" val="49979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86AB1-E268-4397-A467-0AC4B63E130A}"/>
              </a:ext>
            </a:extLst>
          </p:cNvPr>
          <p:cNvSpPr>
            <a:spLocks noGrp="1"/>
          </p:cNvSpPr>
          <p:nvPr>
            <p:ph type="title"/>
          </p:nvPr>
        </p:nvSpPr>
        <p:spPr>
          <a:xfrm>
            <a:off x="609600" y="0"/>
            <a:ext cx="7925524" cy="688053"/>
          </a:xfrm>
        </p:spPr>
        <p:txBody>
          <a:bodyPr>
            <a:normAutofit/>
          </a:bodyPr>
          <a:lstStyle/>
          <a:p>
            <a:r>
              <a:rPr lang="en-US" sz="3600" dirty="0">
                <a:latin typeface="+mn-lt"/>
              </a:rPr>
              <a:t>Questions to ask</a:t>
            </a:r>
          </a:p>
        </p:txBody>
      </p:sp>
      <p:sp>
        <p:nvSpPr>
          <p:cNvPr id="5" name="Content Placeholder 4">
            <a:extLst>
              <a:ext uri="{FF2B5EF4-FFF2-40B4-BE49-F238E27FC236}">
                <a16:creationId xmlns:a16="http://schemas.microsoft.com/office/drawing/2014/main" id="{94D5AE10-7B75-4849-934C-EA87E0ED4BDB}"/>
              </a:ext>
            </a:extLst>
          </p:cNvPr>
          <p:cNvSpPr>
            <a:spLocks noGrp="1"/>
          </p:cNvSpPr>
          <p:nvPr>
            <p:ph idx="1"/>
          </p:nvPr>
        </p:nvSpPr>
        <p:spPr>
          <a:xfrm>
            <a:off x="207264" y="848071"/>
            <a:ext cx="8633678" cy="3838882"/>
          </a:xfrm>
        </p:spPr>
        <p:txBody>
          <a:bodyPr>
            <a:normAutofit/>
          </a:bodyPr>
          <a:lstStyle/>
          <a:p>
            <a:pPr marL="285750" indent="-285750" defTabSz="657775">
              <a:spcBef>
                <a:spcPts val="600"/>
              </a:spcBef>
            </a:pPr>
            <a:r>
              <a:rPr lang="en-US" sz="1600" dirty="0">
                <a:latin typeface="+mn-lt"/>
                <a:cs typeface="+mn-cs"/>
              </a:rPr>
              <a:t>Do you know who your best customers are? Are you taking care of them?</a:t>
            </a:r>
          </a:p>
          <a:p>
            <a:pPr marL="285750" indent="-285750" defTabSz="657775">
              <a:spcBef>
                <a:spcPts val="600"/>
              </a:spcBef>
            </a:pPr>
            <a:r>
              <a:rPr lang="en-US" sz="1600" dirty="0">
                <a:latin typeface="+mn-lt"/>
                <a:cs typeface="+mn-cs"/>
              </a:rPr>
              <a:t>Does your sales team have the tools to be armed with the knowledge to position the right product at the right time? Can they access customer data from their mobile devices?</a:t>
            </a:r>
          </a:p>
          <a:p>
            <a:pPr marL="285750" indent="-285750" defTabSz="657775">
              <a:spcBef>
                <a:spcPts val="600"/>
              </a:spcBef>
            </a:pPr>
            <a:r>
              <a:rPr lang="en-US" sz="1600" dirty="0">
                <a:latin typeface="+mn-lt"/>
                <a:cs typeface="+mn-cs"/>
              </a:rPr>
              <a:t>Do you have more than one “source of truth” of who your clients and prospects are?</a:t>
            </a:r>
          </a:p>
          <a:p>
            <a:pPr marL="285750" indent="-285750" defTabSz="657775">
              <a:spcBef>
                <a:spcPts val="600"/>
              </a:spcBef>
            </a:pPr>
            <a:r>
              <a:rPr lang="en-US" sz="1600" dirty="0">
                <a:latin typeface="+mn-lt"/>
                <a:cs typeface="+mn-cs"/>
              </a:rPr>
              <a:t>Do you know what sales to expect next quarter?</a:t>
            </a:r>
          </a:p>
          <a:p>
            <a:pPr marL="285750" indent="-285750" defTabSz="657775">
              <a:spcBef>
                <a:spcPts val="600"/>
              </a:spcBef>
            </a:pPr>
            <a:r>
              <a:rPr lang="en-US" sz="1600" dirty="0">
                <a:latin typeface="+mn-lt"/>
                <a:cs typeface="+mn-cs"/>
              </a:rPr>
              <a:t>Do you believe your customers have a positive experience working with your organization? How do they engage with you digitally?</a:t>
            </a:r>
          </a:p>
          <a:p>
            <a:pPr marL="285750" indent="-285750" defTabSz="657775">
              <a:spcBef>
                <a:spcPts val="600"/>
              </a:spcBef>
            </a:pPr>
            <a:r>
              <a:rPr lang="en-US" sz="1600" dirty="0">
                <a:latin typeface="+mn-lt"/>
                <a:cs typeface="+mn-cs"/>
              </a:rPr>
              <a:t>Do you have a digital marketing strategy, and if so, is it effective?</a:t>
            </a:r>
          </a:p>
          <a:p>
            <a:pPr marL="285750" indent="-285750" defTabSz="657775">
              <a:spcBef>
                <a:spcPts val="600"/>
              </a:spcBef>
            </a:pPr>
            <a:r>
              <a:rPr lang="en-US" sz="1600" dirty="0">
                <a:latin typeface="+mn-lt"/>
                <a:cs typeface="+mn-cs"/>
              </a:rPr>
              <a:t>Are your executives and sales leadership aligned on a growth strategy?</a:t>
            </a:r>
          </a:p>
          <a:p>
            <a:pPr marL="285750" indent="-285750" defTabSz="657775">
              <a:spcBef>
                <a:spcPts val="600"/>
              </a:spcBef>
            </a:pPr>
            <a:r>
              <a:rPr lang="en-US" sz="1600" dirty="0">
                <a:latin typeface="+mn-lt"/>
                <a:cs typeface="+mn-cs"/>
              </a:rPr>
              <a:t>Are you keying in the same information into multiple systems?</a:t>
            </a:r>
          </a:p>
          <a:p>
            <a:pPr marL="285750" indent="-285750" defTabSz="657775">
              <a:spcBef>
                <a:spcPts val="600"/>
              </a:spcBef>
            </a:pPr>
            <a:r>
              <a:rPr lang="en-US" sz="1600" dirty="0">
                <a:latin typeface="+mn-lt"/>
                <a:cs typeface="+mn-cs"/>
              </a:rPr>
              <a:t>Are you using spreadsheets to track leads, opportunities, or anything related to prospects or customers? If no, what system are you using to track that information and is the vendor/partner providing valuable guidance?</a:t>
            </a:r>
          </a:p>
        </p:txBody>
      </p:sp>
    </p:spTree>
    <p:extLst>
      <p:ext uri="{BB962C8B-B14F-4D97-AF65-F5344CB8AC3E}">
        <p14:creationId xmlns:p14="http://schemas.microsoft.com/office/powerpoint/2010/main" val="423504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p:nvSpPr>
        <p:spPr>
          <a:xfrm>
            <a:off x="3361765" y="2323820"/>
            <a:ext cx="514350" cy="514350"/>
          </a:xfrm>
          <a:prstGeom prst="rect">
            <a:avLst/>
          </a:prstGeom>
        </p:spPr>
        <p:txBody>
          <a:bodyPr vert="horz" wrap="none" lIns="51435" tIns="25718" rIns="51435" bIns="25718" rtlCol="0" anchor="ctr">
            <a:normAutofit/>
          </a:bodyPr>
          <a:lstStyle/>
          <a:p>
            <a:pPr marL="0" marR="0" lvl="0" indent="0" algn="l" defTabSz="6577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E4E5E6"/>
              </a:solidFill>
              <a:effectLst/>
              <a:uLnTx/>
              <a:uFillTx/>
              <a:latin typeface="Open Sans Light"/>
              <a:ea typeface="+mn-ea"/>
              <a:cs typeface="Open Sans Light"/>
            </a:endParaRPr>
          </a:p>
        </p:txBody>
      </p:sp>
      <p:sp>
        <p:nvSpPr>
          <p:cNvPr id="6" name="Title 7"/>
          <p:cNvSpPr txBox="1">
            <a:spLocks/>
          </p:cNvSpPr>
          <p:nvPr/>
        </p:nvSpPr>
        <p:spPr>
          <a:xfrm>
            <a:off x="1" y="710803"/>
            <a:ext cx="9144000" cy="3721894"/>
          </a:xfrm>
          <a:prstGeom prst="rect">
            <a:avLst/>
          </a:prstGeom>
          <a:solidFill>
            <a:schemeClr val="tx1">
              <a:alpha val="82000"/>
            </a:schemeClr>
          </a:solidFill>
        </p:spPr>
        <p:txBody>
          <a:bodyPr vert="horz" lIns="617220" tIns="25718" rIns="51435" bIns="25718"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800" dirty="0">
              <a:solidFill>
                <a:prstClr val="white"/>
              </a:solidFill>
              <a:latin typeface="Calibri Ligh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800" dirty="0">
              <a:solidFill>
                <a:prstClr val="white"/>
              </a:solidFill>
              <a:latin typeface="Calibri Ligh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800" dirty="0">
              <a:solidFill>
                <a:prstClr val="white"/>
              </a:solidFill>
              <a:latin typeface="Calibri Ligh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a:ea typeface="+mj-ea"/>
                <a:cs typeface="+mj-cs"/>
              </a:rPr>
              <a:t>Technology Consulting Education Series</a:t>
            </a:r>
            <a:endParaRPr kumimoji="0" lang="en-US" sz="1800" b="1" i="0" u="none" strike="noStrike" kern="1200" cap="none" spc="0" normalizeH="0" baseline="0" noProof="0" dirty="0">
              <a:ln>
                <a:noFill/>
              </a:ln>
              <a:solidFill>
                <a:srgbClr val="F0B41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0B410"/>
                </a:solidFill>
                <a:effectLst/>
                <a:uLnTx/>
                <a:uFillTx/>
                <a:latin typeface="Open Sans" panose="020B0606030504020204" pitchFamily="34" charset="0"/>
                <a:ea typeface="Open Sans" panose="020B0606030504020204" pitchFamily="34" charset="0"/>
                <a:cs typeface="Open Sans" panose="020B0606030504020204" pitchFamily="34" charset="0"/>
              </a:rPr>
              <a:t>Collaboration/CRM</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Light"/>
                <a:ea typeface="+mj-ea"/>
                <a:cs typeface="+mj-cs"/>
              </a:rPr>
              <a:t>Enabling growth, efficiency, and engaging customer experiences for our clients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Light"/>
              <a:ea typeface="+mj-ea"/>
              <a:cs typeface="+mj-cs"/>
            </a:endParaRPr>
          </a:p>
        </p:txBody>
      </p:sp>
      <p:sp>
        <p:nvSpPr>
          <p:cNvPr id="7" name="Title 7"/>
          <p:cNvSpPr txBox="1">
            <a:spLocks/>
          </p:cNvSpPr>
          <p:nvPr/>
        </p:nvSpPr>
        <p:spPr>
          <a:xfrm>
            <a:off x="2291181" y="2582909"/>
            <a:ext cx="2872913" cy="370237"/>
          </a:xfrm>
          <a:prstGeom prst="rect">
            <a:avLst/>
          </a:prstGeom>
        </p:spPr>
        <p:txBody>
          <a:bodyPr vert="horz" lIns="51435" tIns="25718" rIns="51435" bIns="2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125" b="0" i="0" u="none" strike="noStrike" kern="1200" cap="none" spc="0" normalizeH="0" baseline="0" noProof="0">
              <a:ln>
                <a:noFill/>
              </a:ln>
              <a:solidFill>
                <a:srgbClr val="E4E5E6"/>
              </a:solidFill>
              <a:effectLst/>
              <a:uLnTx/>
              <a:uFillTx/>
              <a:latin typeface="Open Sans Semibold"/>
              <a:ea typeface="+mj-ea"/>
              <a:cs typeface="Open Sans Semibold"/>
            </a:endParaRPr>
          </a:p>
        </p:txBody>
      </p:sp>
      <p:pic>
        <p:nvPicPr>
          <p:cNvPr id="3" name="Picture 2">
            <a:extLst>
              <a:ext uri="{FF2B5EF4-FFF2-40B4-BE49-F238E27FC236}">
                <a16:creationId xmlns:a16="http://schemas.microsoft.com/office/drawing/2014/main" id="{4491A990-4932-4E86-A253-9213C1B974D4}"/>
              </a:ext>
            </a:extLst>
          </p:cNvPr>
          <p:cNvPicPr>
            <a:picLocks noChangeAspect="1"/>
          </p:cNvPicPr>
          <p:nvPr/>
        </p:nvPicPr>
        <p:blipFill>
          <a:blip r:embed="rId4"/>
          <a:stretch>
            <a:fillRect/>
          </a:stretch>
        </p:blipFill>
        <p:spPr>
          <a:xfrm>
            <a:off x="545407" y="1103358"/>
            <a:ext cx="2816358" cy="917450"/>
          </a:xfrm>
          <a:prstGeom prst="rect">
            <a:avLst/>
          </a:prstGeom>
        </p:spPr>
      </p:pic>
    </p:spTree>
    <p:extLst>
      <p:ext uri="{BB962C8B-B14F-4D97-AF65-F5344CB8AC3E}">
        <p14:creationId xmlns:p14="http://schemas.microsoft.com/office/powerpoint/2010/main" val="3662217745"/>
      </p:ext>
    </p:extLst>
  </p:cSld>
  <p:clrMapOvr>
    <a:masterClrMapping/>
  </p:clrMapOvr>
</p:sld>
</file>

<file path=ppt/theme/theme1.xml><?xml version="1.0" encoding="utf-8"?>
<a:theme xmlns:a="http://schemas.openxmlformats.org/drawingml/2006/main" name="Office Theme">
  <a:themeElements>
    <a:clrScheme name="WIWM">
      <a:dk1>
        <a:srgbClr val="262626"/>
      </a:dk1>
      <a:lt1>
        <a:sysClr val="window" lastClr="FFFFFF"/>
      </a:lt1>
      <a:dk2>
        <a:srgbClr val="595959"/>
      </a:dk2>
      <a:lt2>
        <a:srgbClr val="E4E5E6"/>
      </a:lt2>
      <a:accent1>
        <a:srgbClr val="56B2D4"/>
      </a:accent1>
      <a:accent2>
        <a:srgbClr val="88368B"/>
      </a:accent2>
      <a:accent3>
        <a:srgbClr val="BBC859"/>
      </a:accent3>
      <a:accent4>
        <a:srgbClr val="EFB41D"/>
      </a:accent4>
      <a:accent5>
        <a:srgbClr val="C4242B"/>
      </a:accent5>
      <a:accent6>
        <a:srgbClr val="7B7E84"/>
      </a:accent6>
      <a:hlink>
        <a:srgbClr val="262626"/>
      </a:hlink>
      <a:folHlink>
        <a:srgbClr val="7B7E8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spcBef>
            <a:spcPts val="800"/>
          </a:spcBef>
          <a:defRPr sz="12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8A68AF823E0141B8FE8C562911DD8C" ma:contentTypeVersion="10" ma:contentTypeDescription="Create a new document." ma:contentTypeScope="" ma:versionID="db9b36b9f31b3df584a1ea6eca0dd823">
  <xsd:schema xmlns:xsd="http://www.w3.org/2001/XMLSchema" xmlns:xs="http://www.w3.org/2001/XMLSchema" xmlns:p="http://schemas.microsoft.com/office/2006/metadata/properties" xmlns:ns3="fe4af80e-012a-4a03-bee5-9fbfc74c23f7" xmlns:ns4="e1b16b9b-4062-4582-b741-b4f1f5dbee31" targetNamespace="http://schemas.microsoft.com/office/2006/metadata/properties" ma:root="true" ma:fieldsID="da4d6b7d13ab7d2272d55c055003aff3" ns3:_="" ns4:_="">
    <xsd:import namespace="fe4af80e-012a-4a03-bee5-9fbfc74c23f7"/>
    <xsd:import namespace="e1b16b9b-4062-4582-b741-b4f1f5dbee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af80e-012a-4a03-bee5-9fbfc74c23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16b9b-4062-4582-b741-b4f1f5dbee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6B3C62-587C-4D9D-856F-29C1C1243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4af80e-012a-4a03-bee5-9fbfc74c23f7"/>
    <ds:schemaRef ds:uri="e1b16b9b-4062-4582-b741-b4f1f5dbee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82F60-87A6-4269-98C5-3B87D56C49B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e1b16b9b-4062-4582-b741-b4f1f5dbee31"/>
    <ds:schemaRef ds:uri="http://schemas.microsoft.com/office/2006/documentManagement/types"/>
    <ds:schemaRef ds:uri="fe4af80e-012a-4a03-bee5-9fbfc74c23f7"/>
    <ds:schemaRef ds:uri="http://www.w3.org/XML/1998/namespace"/>
    <ds:schemaRef ds:uri="http://purl.org/dc/dcmitype/"/>
  </ds:schemaRefs>
</ds:datastoreItem>
</file>

<file path=customXml/itemProps3.xml><?xml version="1.0" encoding="utf-8"?>
<ds:datastoreItem xmlns:ds="http://schemas.openxmlformats.org/officeDocument/2006/customXml" ds:itemID="{60A53B8B-A618-4CCF-A16B-84DBDB361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TotalTime>
  <Words>1975</Words>
  <Application>Microsoft Office PowerPoint</Application>
  <PresentationFormat>On-screen Show (16:9)</PresentationFormat>
  <Paragraphs>151</Paragraphs>
  <Slides>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Open Sans</vt:lpstr>
      <vt:lpstr>Open Sans Light</vt:lpstr>
      <vt:lpstr>Open Sans Semibold</vt:lpstr>
      <vt:lpstr>Segoe UI Light</vt:lpstr>
      <vt:lpstr>Office Theme</vt:lpstr>
      <vt:lpstr>1_Office Theme</vt:lpstr>
      <vt:lpstr>PowerPoint Presentation</vt:lpstr>
      <vt:lpstr>What we do</vt:lpstr>
      <vt:lpstr>Who we help</vt:lpstr>
      <vt:lpstr>How do we help clients? Some stories:</vt:lpstr>
      <vt:lpstr>How do we help clients? Some stories:</vt:lpstr>
      <vt:lpstr>How do we help clients? Some stories:</vt:lpstr>
      <vt:lpstr>Why you should care about Collaboration/ CRM systems</vt:lpstr>
      <vt:lpstr>Questions to 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Murgas, Luis</dc:creator>
  <cp:lastModifiedBy>Roder, Dean</cp:lastModifiedBy>
  <cp:revision>4</cp:revision>
  <cp:lastPrinted>2019-08-23T13:22:42Z</cp:lastPrinted>
  <dcterms:created xsi:type="dcterms:W3CDTF">2019-07-24T03:56:43Z</dcterms:created>
  <dcterms:modified xsi:type="dcterms:W3CDTF">2019-12-30T18:23:10Z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0x010100658A68AF823E0141B8FE8C562911DD8C</vt:lpwstr>
  </property>
</Properties>
</file>