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8"/>
  </p:notesMasterIdLst>
  <p:sldIdLst>
    <p:sldId id="257" r:id="rId3"/>
    <p:sldId id="260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5249-846E-4E5C-A35A-7166CFDD8783}" type="datetimeFigureOut">
              <a:rPr lang="fr-CA" smtClean="0"/>
              <a:t>2018-07-04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0638F-624D-4CEF-A9A8-C4DC9331849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313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To</a:t>
            </a:r>
            <a:r>
              <a:rPr lang="en-CA" baseline="0" dirty="0"/>
              <a:t> be completed by</a:t>
            </a:r>
            <a:r>
              <a:rPr lang="en-CA" baseline="0"/>
              <a:t>: Sales Exec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15B3A-D04C-49B1-B419-AC741A2F1451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0BD91-A332-4638-9D55-E1550E13BA6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7/4/2018 1:46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03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0BD91-A332-4638-9D55-E1550E13BA6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7/4/2018 1:47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1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0BD91-A332-4638-9D55-E1550E13BA6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7/4/2018 2:00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08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0BD91-A332-4638-9D55-E1550E13BA6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7/4/2018 1:54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8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07E42665-7340-4ADC-8F53-99EE46AE5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" b="12733"/>
          <a:stretch/>
        </p:blipFill>
        <p:spPr>
          <a:xfrm>
            <a:off x="-66562" y="0"/>
            <a:ext cx="12258562" cy="6893563"/>
          </a:xfrm>
          <a:prstGeom prst="rect">
            <a:avLst/>
          </a:prstGeom>
        </p:spPr>
      </p:pic>
      <p:sp>
        <p:nvSpPr>
          <p:cNvPr id="8" name="Rectangle 7">
            <a:extLst/>
          </p:cNvPr>
          <p:cNvSpPr/>
          <p:nvPr userDrawn="1"/>
        </p:nvSpPr>
        <p:spPr>
          <a:xfrm>
            <a:off x="-66562" y="0"/>
            <a:ext cx="12258562" cy="6893564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205">
              <a:defRPr/>
            </a:pPr>
            <a:endParaRPr lang="en-US" sz="1800">
              <a:solidFill>
                <a:srgbClr val="F1EFED"/>
              </a:solidFill>
              <a:latin typeface="Segoe U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8394" y="3541986"/>
            <a:ext cx="8067822" cy="1923393"/>
          </a:xfrm>
          <a:noFill/>
        </p:spPr>
        <p:txBody>
          <a:bodyPr lIns="0" tIns="91440" rIns="146304" bIns="91440" anchor="t" anchorCtr="0"/>
          <a:lstStyle>
            <a:lvl1pPr>
              <a:defRPr sz="5293" spc="-147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Presentation title or event name</a:t>
            </a:r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9924" y="5971219"/>
            <a:ext cx="8359808" cy="693350"/>
          </a:xfrm>
          <a:noFill/>
        </p:spPr>
        <p:txBody>
          <a:bodyPr lIns="0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1765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Name </a:t>
            </a:r>
            <a:br>
              <a:rPr lang="en-US"/>
            </a:b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7865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365_Title Only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718219" y="6430611"/>
            <a:ext cx="377026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32418"/>
            <a:fld id="{E56E1E0D-91DC-4CD6-A314-3A5ED6BDCB41}" type="slidenum">
              <a:rPr lang="en-US" sz="1200" b="0" smtClean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rPr>
              <a:pPr algn="l" defTabSz="932418"/>
              <a:t>‹N°›</a:t>
            </a:fld>
            <a:endParaRPr lang="en-US" sz="1400" b="0">
              <a:solidFill>
                <a:schemeClr val="bg1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666992" y="6563480"/>
            <a:ext cx="3669714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32418"/>
            <a:r>
              <a:rPr lang="en-US" sz="10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Confidential – for internal only use by partners.</a:t>
            </a:r>
          </a:p>
        </p:txBody>
      </p:sp>
    </p:spTree>
    <p:extLst>
      <p:ext uri="{BB962C8B-B14F-4D97-AF65-F5344CB8AC3E}">
        <p14:creationId xmlns:p14="http://schemas.microsoft.com/office/powerpoint/2010/main" val="609605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3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0078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-19251" y="0"/>
            <a:ext cx="135467" cy="68580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718219" y="6430611"/>
            <a:ext cx="377026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32418"/>
            <a:fld id="{E56E1E0D-91DC-4CD6-A314-3A5ED6BDCB41}" type="slidenum">
              <a:rPr lang="en-US" sz="1200" b="0" smtClean="0">
                <a:solidFill>
                  <a:srgbClr val="000000"/>
                </a:solidFill>
                <a:latin typeface="+mn-lt"/>
                <a:cs typeface="Segoe UI Semibold" panose="020B0702040204020203" pitchFamily="34" charset="0"/>
              </a:rPr>
              <a:pPr algn="l" defTabSz="932418"/>
              <a:t>‹N°›</a:t>
            </a:fld>
            <a:endParaRPr lang="en-US" sz="1400" b="0">
              <a:solidFill>
                <a:srgbClr val="000000"/>
              </a:solidFill>
              <a:latin typeface="+mn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799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3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75761" y="289512"/>
            <a:ext cx="6438680" cy="899665"/>
          </a:xfrm>
        </p:spPr>
        <p:txBody>
          <a:bodyPr lIns="146304"/>
          <a:lstStyle>
            <a:lvl1pPr>
              <a:defRPr sz="4000" baseline="0">
                <a:solidFill>
                  <a:srgbClr val="0078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4991096" y="0"/>
            <a:ext cx="135467" cy="68580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91095" cy="6858000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1718219" y="6430611"/>
            <a:ext cx="377026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32418"/>
            <a:fld id="{E56E1E0D-91DC-4CD6-A314-3A5ED6BDCB41}" type="slidenum">
              <a:rPr lang="en-US" sz="1200" b="0" smtClean="0">
                <a:solidFill>
                  <a:srgbClr val="000000"/>
                </a:solidFill>
                <a:latin typeface="+mn-lt"/>
                <a:cs typeface="Segoe UI Semibold" panose="020B0702040204020203" pitchFamily="34" charset="0"/>
              </a:rPr>
              <a:pPr algn="l" defTabSz="932418"/>
              <a:t>‹N°›</a:t>
            </a:fld>
            <a:endParaRPr lang="en-US" sz="1400" b="0">
              <a:solidFill>
                <a:srgbClr val="000000"/>
              </a:solidFill>
              <a:latin typeface="+mn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892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3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86550" y="2761998"/>
            <a:ext cx="5179300" cy="899665"/>
          </a:xfrm>
        </p:spPr>
        <p:txBody>
          <a:bodyPr lIns="146304"/>
          <a:lstStyle>
            <a:lvl1pPr>
              <a:defRPr sz="4000" baseline="0">
                <a:solidFill>
                  <a:srgbClr val="0078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91095" cy="6858000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1718219" y="6430611"/>
            <a:ext cx="377026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32418"/>
            <a:fld id="{E56E1E0D-91DC-4CD6-A314-3A5ED6BDCB41}" type="slidenum">
              <a:rPr lang="en-US" sz="1200" b="0" smtClean="0">
                <a:solidFill>
                  <a:srgbClr val="000000"/>
                </a:solidFill>
                <a:latin typeface="+mn-lt"/>
                <a:cs typeface="Segoe UI Semibold" panose="020B0702040204020203" pitchFamily="34" charset="0"/>
              </a:rPr>
              <a:pPr algn="l" defTabSz="932418"/>
              <a:t>‹N°›</a:t>
            </a:fld>
            <a:endParaRPr lang="en-US" sz="1400" b="0">
              <a:solidFill>
                <a:srgbClr val="000000"/>
              </a:solidFill>
              <a:latin typeface="+mn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66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looking at a computer&#10;&#10;Description generated with very high confidence">
            <a:extLst/>
          </p:cNvPr>
          <p:cNvPicPr>
            <a:picLocks noChangeAspect="1"/>
          </p:cNvPicPr>
          <p:nvPr userDrawn="1"/>
        </p:nvPicPr>
        <p:blipFill rotWithShape="1">
          <a:blip r:embed="rId2"/>
          <a:srcRect t="3961" r="1959" b="11643"/>
          <a:stretch/>
        </p:blipFill>
        <p:spPr>
          <a:xfrm>
            <a:off x="884" y="-1"/>
            <a:ext cx="12191118" cy="6994525"/>
          </a:xfrm>
          <a:prstGeom prst="rect">
            <a:avLst/>
          </a:prstGeom>
        </p:spPr>
      </p:pic>
      <p:sp>
        <p:nvSpPr>
          <p:cNvPr id="8" name="Rectangle 7">
            <a:extLst/>
          </p:cNvPr>
          <p:cNvSpPr/>
          <p:nvPr userDrawn="1"/>
        </p:nvSpPr>
        <p:spPr>
          <a:xfrm>
            <a:off x="2645" y="-1"/>
            <a:ext cx="12189356" cy="6994525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205">
              <a:defRPr/>
            </a:pPr>
            <a:endParaRPr lang="en-US" sz="1800">
              <a:solidFill>
                <a:srgbClr val="F1EFED"/>
              </a:solidFill>
              <a:latin typeface="Segoe UI"/>
            </a:endParaRPr>
          </a:p>
        </p:txBody>
      </p:sp>
      <p:pic>
        <p:nvPicPr>
          <p:cNvPr id="7" name="Picture 6">
            <a:extLst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10058400" y="479425"/>
            <a:ext cx="1483418" cy="3108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8394" y="3541986"/>
            <a:ext cx="8067822" cy="1923393"/>
          </a:xfrm>
          <a:noFill/>
        </p:spPr>
        <p:txBody>
          <a:bodyPr lIns="0" tIns="91440" rIns="146304" bIns="91440" anchor="t" anchorCtr="0"/>
          <a:lstStyle>
            <a:lvl1pPr>
              <a:defRPr sz="5293" spc="-147" baseline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Presentation title or event name</a:t>
            </a:r>
            <a:br>
              <a:rPr lang="en-US"/>
            </a:b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9924" y="5971219"/>
            <a:ext cx="8359808" cy="693350"/>
          </a:xfrm>
          <a:noFill/>
        </p:spPr>
        <p:txBody>
          <a:bodyPr lIns="0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1765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Name 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22287" y="6563480"/>
            <a:ext cx="3669714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32418"/>
            <a:r>
              <a:rPr lang="en-US" sz="10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Confidential – for internal only use by partners.</a:t>
            </a:r>
          </a:p>
        </p:txBody>
      </p:sp>
    </p:spTree>
    <p:extLst>
      <p:ext uri="{BB962C8B-B14F-4D97-AF65-F5344CB8AC3E}">
        <p14:creationId xmlns:p14="http://schemas.microsoft.com/office/powerpoint/2010/main" val="764162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0529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94379"/>
            <a:ext cx="11655840" cy="806897"/>
          </a:xfrm>
        </p:spPr>
        <p:txBody>
          <a:bodyPr/>
          <a:lstStyle>
            <a:lvl1pPr marL="0" algn="l" defTabSz="895874" rtl="0" eaLnBrk="1" latinLnBrk="0" hangingPunct="1">
              <a:spcBef>
                <a:spcPct val="0"/>
              </a:spcBef>
              <a:buNone/>
              <a:defRPr lang="en-US" sz="3919" b="0" i="0" u="none" kern="1200" spc="-147" baseline="0" dirty="0">
                <a:solidFill>
                  <a:schemeClr val="tx1"/>
                </a:solidFill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9032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94320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4C8B-D5F2-4CD2-B3A5-8308325AB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20A-304B-41F3-B192-3C7F7C85B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135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25" indent="0" algn="ctr">
              <a:buNone/>
              <a:defRPr sz="2000"/>
            </a:lvl2pPr>
            <a:lvl3pPr marL="914049" indent="0" algn="ctr">
              <a:buNone/>
              <a:defRPr sz="1800"/>
            </a:lvl3pPr>
            <a:lvl4pPr marL="1371074" indent="0" algn="ctr">
              <a:buNone/>
              <a:defRPr sz="1600"/>
            </a:lvl4pPr>
            <a:lvl5pPr marL="1828098" indent="0" algn="ctr">
              <a:buNone/>
              <a:defRPr sz="1600"/>
            </a:lvl5pPr>
            <a:lvl6pPr marL="2285122" indent="0" algn="ctr">
              <a:buNone/>
              <a:defRPr sz="1600"/>
            </a:lvl6pPr>
            <a:lvl7pPr marL="2742147" indent="0" algn="ctr">
              <a:buNone/>
              <a:defRPr sz="1600"/>
            </a:lvl7pPr>
            <a:lvl8pPr marL="3199171" indent="0" algn="ctr">
              <a:buNone/>
              <a:defRPr sz="1600"/>
            </a:lvl8pPr>
            <a:lvl9pPr marL="36561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E793-C984-4379-8FC4-8C237382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F2E72-38EE-4651-A2D2-35630CEBCC2D}" type="datetimeFigureOut">
              <a:rPr lang="en-US" smtClean="0"/>
              <a:t>7/4/2018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77C62-31F0-4698-9CF3-91B99BF8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92EB4-89F9-4098-865C-0E97819C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B221-CD63-4815-A3A4-7712F9F853E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2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59" tIns="179259" rIns="179259" bIns="179259" numCol="1" anchor="t" anchorCtr="0" compatLnSpc="1">
            <a:prstTxWarp prst="textNoShape">
              <a:avLst/>
            </a:prstTxWarp>
            <a:spAutoFit/>
          </a:bodyPr>
          <a:lstStyle/>
          <a:p>
            <a:pPr defTabSz="913748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8" y="620431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075"/>
              </a:lnSpc>
              <a:defRPr sz="2745" strike="noStrike">
                <a:solidFill>
                  <a:srgbClr val="2F2F2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1058733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tergy color logo no tag li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3" y="182540"/>
            <a:ext cx="4511867" cy="174626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785926"/>
            <a:ext cx="12192000" cy="5072074"/>
          </a:xfrm>
          <a:prstGeom prst="rect">
            <a:avLst/>
          </a:prstGeom>
          <a:gradFill flip="none" rotWithShape="1">
            <a:gsLst>
              <a:gs pos="0">
                <a:srgbClr val="2D538E">
                  <a:shade val="30000"/>
                  <a:satMod val="115000"/>
                </a:srgbClr>
              </a:gs>
              <a:gs pos="50000">
                <a:srgbClr val="2D538E">
                  <a:shade val="67500"/>
                  <a:satMod val="115000"/>
                </a:srgbClr>
              </a:gs>
              <a:gs pos="100000">
                <a:srgbClr val="2D538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64" y="3886200"/>
            <a:ext cx="102870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3" y="402687"/>
            <a:ext cx="2304256" cy="652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602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C6AB34A-6E5D-468B-9DD0-2136BF67D535}" type="datetime1">
              <a:rPr lang="en-US" smtClean="0"/>
              <a:pPr/>
              <a:t>7/4/2018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053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C3E4F2-43E4-4636-BD6E-3FA37AF896A8}" type="datetime1">
              <a:rPr lang="en-US" smtClean="0"/>
              <a:pPr/>
              <a:t>7/4/2018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113316-F115-4181-BEDA-3E73134B756B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6030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CBFF05-2B15-4F12-96BF-41D9DCB80707}" type="datetime1">
              <a:rPr lang="en-US" smtClean="0"/>
              <a:pPr/>
              <a:t>7/4/2018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113316-F115-4181-BEDA-3E73134B756B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535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37EC4-3215-4925-BFD6-7D7F9B47BDCF}" type="datetime1">
              <a:rPr lang="en-US" smtClean="0"/>
              <a:pPr/>
              <a:t>7/4/2018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113316-F115-4181-BEDA-3E73134B756B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4847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17CF3C-1344-4FE6-BB97-B20FCEFF9381}" type="datetime1">
              <a:rPr lang="en-US" smtClean="0"/>
              <a:pPr/>
              <a:t>7/4/2018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113316-F115-4181-BEDA-3E73134B756B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451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473EEF-B2DE-44E0-AB58-29B93B7C6E13}" type="datetime1">
              <a:rPr lang="en-US" smtClean="0"/>
              <a:pPr/>
              <a:t>7/4/2018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113316-F115-4181-BEDA-3E73134B756B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2158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70EA6-A2CB-47DD-A026-1A3A30F68957}" type="datetime1">
              <a:rPr lang="en-US" smtClean="0"/>
              <a:pPr/>
              <a:t>7/4/2018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113316-F115-4181-BEDA-3E73134B756B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7817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C2F77C-BA3F-46CD-B175-A92AC64E84A5}" type="datetime1">
              <a:rPr lang="en-US" smtClean="0"/>
              <a:pPr/>
              <a:t>7/4/2018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113316-F115-4181-BEDA-3E73134B756B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09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 userDrawn="1">
            <p:ph type="pic" sz="quarter" idx="10"/>
          </p:nvPr>
        </p:nvSpPr>
        <p:spPr>
          <a:xfrm>
            <a:off x="1" y="0"/>
            <a:ext cx="5006253" cy="6858000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6643519" y="3025850"/>
            <a:ext cx="494282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78D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5417832" y="3025848"/>
            <a:ext cx="1053305" cy="1325565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 rot="5400000">
            <a:off x="9713634" y="2539713"/>
            <a:ext cx="6623607" cy="1544183"/>
            <a:chOff x="4837611" y="4289695"/>
            <a:chExt cx="6623607" cy="1544183"/>
          </a:xfrm>
        </p:grpSpPr>
        <p:sp>
          <p:nvSpPr>
            <p:cNvPr id="19" name="Rectangle 18"/>
            <p:cNvSpPr/>
            <p:nvPr userDrawn="1"/>
          </p:nvSpPr>
          <p:spPr>
            <a:xfrm rot="16200000">
              <a:off x="6794586" y="2332720"/>
              <a:ext cx="1544183" cy="5458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4897738" y="5099537"/>
              <a:ext cx="2181224" cy="650982"/>
              <a:chOff x="2745195" y="4370939"/>
              <a:chExt cx="2181224" cy="650982"/>
            </a:xfrm>
          </p:grpSpPr>
          <p:sp>
            <p:nvSpPr>
              <p:cNvPr id="39" name="Rectangle 38"/>
              <p:cNvSpPr/>
              <p:nvPr userDrawn="1"/>
            </p:nvSpPr>
            <p:spPr>
              <a:xfrm rot="16200000">
                <a:off x="2979633" y="4203249"/>
                <a:ext cx="645550" cy="991789"/>
              </a:xfrm>
              <a:prstGeom prst="rect">
                <a:avLst/>
              </a:prstGeom>
              <a:noFill/>
              <a:ln w="28575">
                <a:solidFill>
                  <a:srgbClr val="0078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0" name="TextBox 39"/>
              <p:cNvSpPr txBox="1"/>
              <p:nvPr userDrawn="1"/>
            </p:nvSpPr>
            <p:spPr>
              <a:xfrm>
                <a:off x="2745195" y="4511850"/>
                <a:ext cx="1095375" cy="398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050">
                    <a:solidFill>
                      <a:srgbClr val="0078D7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Blue</a:t>
                </a:r>
              </a:p>
              <a:p>
                <a:pPr algn="ctr"/>
                <a:r>
                  <a:rPr lang="en-US" sz="900">
                    <a:solidFill>
                      <a:srgbClr val="737373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R0 G120 B215</a:t>
                </a:r>
              </a:p>
            </p:txBody>
          </p:sp>
          <p:sp>
            <p:nvSpPr>
              <p:cNvPr id="41" name="Right Triangle 40"/>
              <p:cNvSpPr/>
              <p:nvPr userDrawn="1"/>
            </p:nvSpPr>
            <p:spPr>
              <a:xfrm rot="5400000">
                <a:off x="2833748" y="4348045"/>
                <a:ext cx="312564" cy="358352"/>
              </a:xfrm>
              <a:prstGeom prst="rtTriangle">
                <a:avLst/>
              </a:prstGeom>
              <a:solidFill>
                <a:srgbClr val="0078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2" name="Rectangle 41"/>
              <p:cNvSpPr/>
              <p:nvPr userDrawn="1"/>
            </p:nvSpPr>
            <p:spPr>
              <a:xfrm rot="16200000">
                <a:off x="4047621" y="4203250"/>
                <a:ext cx="645552" cy="991789"/>
              </a:xfrm>
              <a:prstGeom prst="rect">
                <a:avLst/>
              </a:prstGeom>
              <a:noFill/>
              <a:ln w="28575">
                <a:solidFill>
                  <a:srgbClr val="002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3831044" y="4511850"/>
                <a:ext cx="1095375" cy="398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>
                    <a:solidFill>
                      <a:srgbClr val="002050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Dark Blue</a:t>
                </a:r>
              </a:p>
              <a:p>
                <a:pPr algn="ctr"/>
                <a:r>
                  <a:rPr lang="en-US" sz="900">
                    <a:solidFill>
                      <a:srgbClr val="737373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R0 G32 B80</a:t>
                </a:r>
              </a:p>
            </p:txBody>
          </p:sp>
          <p:sp>
            <p:nvSpPr>
              <p:cNvPr id="44" name="Right Triangle 43"/>
              <p:cNvSpPr/>
              <p:nvPr userDrawn="1"/>
            </p:nvSpPr>
            <p:spPr>
              <a:xfrm rot="5400000">
                <a:off x="3905729" y="4348045"/>
                <a:ext cx="312564" cy="358352"/>
              </a:xfrm>
              <a:prstGeom prst="rtTriangle">
                <a:avLst/>
              </a:prstGeom>
              <a:solidFill>
                <a:srgbClr val="002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 rot="16200000">
              <a:off x="7281495" y="4203093"/>
              <a:ext cx="645237" cy="991789"/>
            </a:xfrm>
            <a:prstGeom prst="rect">
              <a:avLst/>
            </a:prstGeom>
            <a:noFill/>
            <a:ln w="28575">
              <a:solidFill>
                <a:srgbClr val="73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7061189" y="4512163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Mid Gray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R115 G115 B115</a:t>
              </a:r>
            </a:p>
          </p:txBody>
        </p:sp>
        <p:sp>
          <p:nvSpPr>
            <p:cNvPr id="23" name="Right Triangle 22"/>
            <p:cNvSpPr/>
            <p:nvPr userDrawn="1"/>
          </p:nvSpPr>
          <p:spPr>
            <a:xfrm rot="5400000">
              <a:off x="7139444" y="4348045"/>
              <a:ext cx="312564" cy="358352"/>
            </a:xfrm>
            <a:prstGeom prst="rtTriangle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 rot="16200000">
              <a:off x="9417104" y="4203093"/>
              <a:ext cx="645237" cy="991789"/>
            </a:xfrm>
            <a:prstGeom prst="rect">
              <a:avLst/>
            </a:prstGeom>
            <a:noFill/>
            <a:ln w="285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9200369" y="4512162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Light Gray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R230 G230 B230</a:t>
              </a:r>
            </a:p>
          </p:txBody>
        </p:sp>
        <p:sp>
          <p:nvSpPr>
            <p:cNvPr id="26" name="Right Triangle 25"/>
            <p:cNvSpPr/>
            <p:nvPr userDrawn="1"/>
          </p:nvSpPr>
          <p:spPr>
            <a:xfrm rot="5400000">
              <a:off x="9275054" y="4348045"/>
              <a:ext cx="312564" cy="358352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5131504" y="4203093"/>
              <a:ext cx="645237" cy="991789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4914768" y="4522566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Rich Black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R0 G0 B0</a:t>
              </a:r>
            </a:p>
          </p:txBody>
        </p:sp>
        <p:sp>
          <p:nvSpPr>
            <p:cNvPr id="29" name="Right Triangle 28"/>
            <p:cNvSpPr/>
            <p:nvPr userDrawn="1"/>
          </p:nvSpPr>
          <p:spPr>
            <a:xfrm rot="5400000">
              <a:off x="4989453" y="4348045"/>
              <a:ext cx="312564" cy="358352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/>
            <p:cNvSpPr/>
            <p:nvPr userDrawn="1"/>
          </p:nvSpPr>
          <p:spPr>
            <a:xfrm rot="16200000">
              <a:off x="8349064" y="4203093"/>
              <a:ext cx="645237" cy="991789"/>
            </a:xfrm>
            <a:prstGeom prst="rect">
              <a:avLst/>
            </a:prstGeom>
            <a:noFill/>
            <a:ln w="28575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8119450" y="4528733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Gray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R210 G210 B210</a:t>
              </a:r>
            </a:p>
          </p:txBody>
        </p:sp>
        <p:sp>
          <p:nvSpPr>
            <p:cNvPr id="32" name="Right Triangle 31"/>
            <p:cNvSpPr/>
            <p:nvPr userDrawn="1"/>
          </p:nvSpPr>
          <p:spPr>
            <a:xfrm rot="5400000">
              <a:off x="8207013" y="4348045"/>
              <a:ext cx="312564" cy="358352"/>
            </a:xfrm>
            <a:prstGeom prst="rtTriangle">
              <a:avLst/>
            </a:prstGeom>
            <a:solidFill>
              <a:srgbClr val="D2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/>
            <p:cNvSpPr/>
            <p:nvPr userDrawn="1"/>
          </p:nvSpPr>
          <p:spPr>
            <a:xfrm rot="16200000">
              <a:off x="6200617" y="4203093"/>
              <a:ext cx="645237" cy="991789"/>
            </a:xfrm>
            <a:prstGeom prst="rect">
              <a:avLst/>
            </a:prstGeom>
            <a:noFill/>
            <a:ln w="28575"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6001413" y="4512163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Dark Gray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R80 G80 B80</a:t>
              </a:r>
            </a:p>
          </p:txBody>
        </p:sp>
        <p:sp>
          <p:nvSpPr>
            <p:cNvPr id="35" name="Right Triangle 34"/>
            <p:cNvSpPr/>
            <p:nvPr userDrawn="1"/>
          </p:nvSpPr>
          <p:spPr>
            <a:xfrm rot="5400000">
              <a:off x="6058566" y="4348045"/>
              <a:ext cx="312564" cy="358352"/>
            </a:xfrm>
            <a:prstGeom prst="rtTriangle">
              <a:avLst/>
            </a:prstGeom>
            <a:solidFill>
              <a:srgbClr val="50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/>
            <p:cNvSpPr/>
            <p:nvPr userDrawn="1"/>
          </p:nvSpPr>
          <p:spPr>
            <a:xfrm rot="16200000">
              <a:off x="10582578" y="4203093"/>
              <a:ext cx="645237" cy="99178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10365843" y="4512162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White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R255 G255 B255</a:t>
              </a:r>
            </a:p>
          </p:txBody>
        </p:sp>
        <p:sp>
          <p:nvSpPr>
            <p:cNvPr id="38" name="Right Triangle 37"/>
            <p:cNvSpPr/>
            <p:nvPr userDrawn="1"/>
          </p:nvSpPr>
          <p:spPr>
            <a:xfrm rot="5400000">
              <a:off x="10440528" y="4348045"/>
              <a:ext cx="312564" cy="3583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TextBox 45"/>
          <p:cNvSpPr txBox="1"/>
          <p:nvPr userDrawn="1"/>
        </p:nvSpPr>
        <p:spPr>
          <a:xfrm>
            <a:off x="11718219" y="6397953"/>
            <a:ext cx="377026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32418"/>
            <a:fld id="{E56E1E0D-91DC-4CD6-A314-3A5ED6BDCB41}" type="slidenum">
              <a:rPr lang="en-US" sz="1200" b="0" smtClean="0">
                <a:solidFill>
                  <a:srgbClr val="000000"/>
                </a:solidFill>
                <a:latin typeface="+mn-lt"/>
                <a:cs typeface="Segoe UI Semibold" panose="020B0702040204020203" pitchFamily="34" charset="0"/>
              </a:rPr>
              <a:pPr algn="l" defTabSz="932418"/>
              <a:t>‹N°›</a:t>
            </a:fld>
            <a:endParaRPr lang="en-US" sz="1400" b="0">
              <a:solidFill>
                <a:srgbClr val="000000"/>
              </a:solidFill>
              <a:latin typeface="+mn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20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DBD07D-841C-4777-A6C1-2E2DE0369DBB}" type="datetime1">
              <a:rPr lang="en-US" smtClean="0"/>
              <a:pPr/>
              <a:t>7/4/2018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113316-F115-4181-BEDA-3E73134B756B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117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0628CA-EF85-4599-9DD6-3A530BDBDDBB}" type="datetime1">
              <a:rPr lang="en-US" smtClean="0"/>
              <a:pPr/>
              <a:t>7/4/2018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113316-F115-4181-BEDA-3E73134B756B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61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 userDrawn="1"/>
        </p:nvSpPr>
        <p:spPr>
          <a:xfrm>
            <a:off x="6861680" y="0"/>
            <a:ext cx="135467" cy="6858000"/>
          </a:xfrm>
          <a:prstGeom prst="rect">
            <a:avLst/>
          </a:prstGeom>
          <a:solidFill>
            <a:srgbClr val="007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97700" y="-1"/>
            <a:ext cx="5194300" cy="6858001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9713634" y="2539713"/>
            <a:ext cx="6623607" cy="1544183"/>
            <a:chOff x="4837611" y="4289695"/>
            <a:chExt cx="6623607" cy="1544183"/>
          </a:xfrm>
        </p:grpSpPr>
        <p:sp>
          <p:nvSpPr>
            <p:cNvPr id="11" name="Rectangle 10"/>
            <p:cNvSpPr/>
            <p:nvPr userDrawn="1"/>
          </p:nvSpPr>
          <p:spPr>
            <a:xfrm rot="16200000">
              <a:off x="6794586" y="2332720"/>
              <a:ext cx="1544183" cy="5458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4897738" y="5099537"/>
              <a:ext cx="2181224" cy="650982"/>
              <a:chOff x="2745195" y="4370939"/>
              <a:chExt cx="2181224" cy="650982"/>
            </a:xfrm>
          </p:grpSpPr>
          <p:sp>
            <p:nvSpPr>
              <p:cNvPr id="31" name="Rectangle 30"/>
              <p:cNvSpPr/>
              <p:nvPr userDrawn="1"/>
            </p:nvSpPr>
            <p:spPr>
              <a:xfrm rot="16200000">
                <a:off x="2979633" y="4203249"/>
                <a:ext cx="645550" cy="991789"/>
              </a:xfrm>
              <a:prstGeom prst="rect">
                <a:avLst/>
              </a:prstGeom>
              <a:noFill/>
              <a:ln w="28575">
                <a:solidFill>
                  <a:srgbClr val="0078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>
                <a:off x="2745195" y="4511850"/>
                <a:ext cx="1095375" cy="398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050">
                    <a:solidFill>
                      <a:srgbClr val="0078D7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Blue</a:t>
                </a:r>
              </a:p>
              <a:p>
                <a:pPr algn="ctr"/>
                <a:r>
                  <a:rPr lang="en-US" sz="900">
                    <a:solidFill>
                      <a:srgbClr val="737373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R0 G120 B215</a:t>
                </a:r>
              </a:p>
            </p:txBody>
          </p:sp>
          <p:sp>
            <p:nvSpPr>
              <p:cNvPr id="33" name="Right Triangle 32"/>
              <p:cNvSpPr/>
              <p:nvPr userDrawn="1"/>
            </p:nvSpPr>
            <p:spPr>
              <a:xfrm rot="5400000">
                <a:off x="2833748" y="4348045"/>
                <a:ext cx="312564" cy="358352"/>
              </a:xfrm>
              <a:prstGeom prst="rtTriangle">
                <a:avLst/>
              </a:prstGeom>
              <a:solidFill>
                <a:srgbClr val="0078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 rot="16200000">
                <a:off x="4047621" y="4203250"/>
                <a:ext cx="645552" cy="991789"/>
              </a:xfrm>
              <a:prstGeom prst="rect">
                <a:avLst/>
              </a:prstGeom>
              <a:noFill/>
              <a:ln w="28575">
                <a:solidFill>
                  <a:srgbClr val="002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3831044" y="4511850"/>
                <a:ext cx="1095375" cy="398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>
                    <a:solidFill>
                      <a:srgbClr val="002050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Dark Blue</a:t>
                </a:r>
              </a:p>
              <a:p>
                <a:pPr algn="ctr"/>
                <a:r>
                  <a:rPr lang="en-US" sz="900">
                    <a:solidFill>
                      <a:srgbClr val="737373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R0 G32 B80</a:t>
                </a:r>
              </a:p>
            </p:txBody>
          </p:sp>
          <p:sp>
            <p:nvSpPr>
              <p:cNvPr id="36" name="Right Triangle 35"/>
              <p:cNvSpPr/>
              <p:nvPr userDrawn="1"/>
            </p:nvSpPr>
            <p:spPr>
              <a:xfrm rot="5400000">
                <a:off x="3905729" y="4348045"/>
                <a:ext cx="312564" cy="358352"/>
              </a:xfrm>
              <a:prstGeom prst="rtTriangle">
                <a:avLst/>
              </a:prstGeom>
              <a:solidFill>
                <a:srgbClr val="002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3" name="Rectangle 12"/>
            <p:cNvSpPr/>
            <p:nvPr userDrawn="1"/>
          </p:nvSpPr>
          <p:spPr>
            <a:xfrm rot="16200000">
              <a:off x="7281495" y="4203093"/>
              <a:ext cx="645237" cy="991789"/>
            </a:xfrm>
            <a:prstGeom prst="rect">
              <a:avLst/>
            </a:prstGeom>
            <a:noFill/>
            <a:ln w="28575">
              <a:solidFill>
                <a:srgbClr val="7373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7061189" y="4512163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Mid Gray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R115 G115 B115</a:t>
              </a:r>
            </a:p>
          </p:txBody>
        </p:sp>
        <p:sp>
          <p:nvSpPr>
            <p:cNvPr id="15" name="Right Triangle 14"/>
            <p:cNvSpPr/>
            <p:nvPr userDrawn="1"/>
          </p:nvSpPr>
          <p:spPr>
            <a:xfrm rot="5400000">
              <a:off x="7139444" y="4348045"/>
              <a:ext cx="312564" cy="358352"/>
            </a:xfrm>
            <a:prstGeom prst="rtTriangle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9417104" y="4203093"/>
              <a:ext cx="645237" cy="991789"/>
            </a:xfrm>
            <a:prstGeom prst="rect">
              <a:avLst/>
            </a:prstGeom>
            <a:noFill/>
            <a:ln w="28575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9200369" y="4512162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Light Gray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R230 G230 B230</a:t>
              </a:r>
            </a:p>
          </p:txBody>
        </p:sp>
        <p:sp>
          <p:nvSpPr>
            <p:cNvPr id="18" name="Right Triangle 17"/>
            <p:cNvSpPr/>
            <p:nvPr userDrawn="1"/>
          </p:nvSpPr>
          <p:spPr>
            <a:xfrm rot="5400000">
              <a:off x="9275054" y="4348045"/>
              <a:ext cx="312564" cy="358352"/>
            </a:xfrm>
            <a:prstGeom prst="rtTriangl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 rot="16200000">
              <a:off x="5131504" y="4203093"/>
              <a:ext cx="645237" cy="991789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4914768" y="4522566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Rich Black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R0 G0 B0</a:t>
              </a:r>
            </a:p>
          </p:txBody>
        </p:sp>
        <p:sp>
          <p:nvSpPr>
            <p:cNvPr id="21" name="Right Triangle 20"/>
            <p:cNvSpPr/>
            <p:nvPr userDrawn="1"/>
          </p:nvSpPr>
          <p:spPr>
            <a:xfrm rot="5400000">
              <a:off x="4989453" y="4348045"/>
              <a:ext cx="312564" cy="358352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8349064" y="4203093"/>
              <a:ext cx="645237" cy="991789"/>
            </a:xfrm>
            <a:prstGeom prst="rect">
              <a:avLst/>
            </a:prstGeom>
            <a:noFill/>
            <a:ln w="28575">
              <a:solidFill>
                <a:srgbClr val="D2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8119450" y="4528733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Gray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R210 G210 B210</a:t>
              </a:r>
            </a:p>
          </p:txBody>
        </p:sp>
        <p:sp>
          <p:nvSpPr>
            <p:cNvPr id="24" name="Right Triangle 23"/>
            <p:cNvSpPr/>
            <p:nvPr userDrawn="1"/>
          </p:nvSpPr>
          <p:spPr>
            <a:xfrm rot="5400000">
              <a:off x="8207013" y="4348045"/>
              <a:ext cx="312564" cy="358352"/>
            </a:xfrm>
            <a:prstGeom prst="rtTriangle">
              <a:avLst/>
            </a:prstGeom>
            <a:solidFill>
              <a:srgbClr val="D2D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>
            <a:xfrm rot="16200000">
              <a:off x="6200617" y="4203093"/>
              <a:ext cx="645237" cy="991789"/>
            </a:xfrm>
            <a:prstGeom prst="rect">
              <a:avLst/>
            </a:prstGeom>
            <a:noFill/>
            <a:ln w="28575"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6001413" y="4512163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Dark Gray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R80 G80 B80</a:t>
              </a:r>
            </a:p>
          </p:txBody>
        </p:sp>
        <p:sp>
          <p:nvSpPr>
            <p:cNvPr id="27" name="Right Triangle 26"/>
            <p:cNvSpPr/>
            <p:nvPr userDrawn="1"/>
          </p:nvSpPr>
          <p:spPr>
            <a:xfrm rot="5400000">
              <a:off x="6058566" y="4348045"/>
              <a:ext cx="312564" cy="358352"/>
            </a:xfrm>
            <a:prstGeom prst="rtTriangle">
              <a:avLst/>
            </a:prstGeom>
            <a:solidFill>
              <a:srgbClr val="50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10582578" y="4203093"/>
              <a:ext cx="645237" cy="99178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10365843" y="4512162"/>
              <a:ext cx="1095375" cy="39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050">
                  <a:solidFill>
                    <a:srgbClr val="73737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White</a:t>
              </a:r>
            </a:p>
            <a:p>
              <a:pPr algn="ctr"/>
              <a:r>
                <a:rPr lang="en-US" sz="900">
                  <a:solidFill>
                    <a:srgbClr val="73737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R255 G255 B255</a:t>
              </a:r>
            </a:p>
          </p:txBody>
        </p:sp>
        <p:sp>
          <p:nvSpPr>
            <p:cNvPr id="30" name="Right Triangle 29"/>
            <p:cNvSpPr/>
            <p:nvPr userDrawn="1"/>
          </p:nvSpPr>
          <p:spPr>
            <a:xfrm rot="5400000">
              <a:off x="10440528" y="4348045"/>
              <a:ext cx="312564" cy="35835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9" name="TextBox 38"/>
          <p:cNvSpPr txBox="1"/>
          <p:nvPr userDrawn="1"/>
        </p:nvSpPr>
        <p:spPr>
          <a:xfrm>
            <a:off x="11718219" y="6430611"/>
            <a:ext cx="377026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32418"/>
            <a:fld id="{E56E1E0D-91DC-4CD6-A314-3A5ED6BDCB41}" type="slidenum">
              <a:rPr lang="en-US" sz="1200" b="0" smtClean="0">
                <a:solidFill>
                  <a:srgbClr val="000000"/>
                </a:solidFill>
                <a:latin typeface="+mn-lt"/>
                <a:cs typeface="Segoe UI Semibold" panose="020B0702040204020203" pitchFamily="34" charset="0"/>
              </a:rPr>
              <a:pPr algn="l" defTabSz="932418"/>
              <a:t>‹N°›</a:t>
            </a:fld>
            <a:endParaRPr lang="en-US" sz="1400" b="0">
              <a:solidFill>
                <a:srgbClr val="00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143478" y="6563480"/>
            <a:ext cx="3669714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32418"/>
            <a:r>
              <a:rPr lang="en-US" sz="1000" b="1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Confidential – for internal only use by partners.</a:t>
            </a:r>
          </a:p>
        </p:txBody>
      </p:sp>
    </p:spTree>
    <p:extLst>
      <p:ext uri="{BB962C8B-B14F-4D97-AF65-F5344CB8AC3E}">
        <p14:creationId xmlns:p14="http://schemas.microsoft.com/office/powerpoint/2010/main" val="27179771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718219" y="6430611"/>
            <a:ext cx="377026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32418"/>
            <a:fld id="{E56E1E0D-91DC-4CD6-A314-3A5ED6BDCB41}" type="slidenum">
              <a:rPr lang="en-US" sz="1200" b="0" smtClean="0">
                <a:solidFill>
                  <a:srgbClr val="000000"/>
                </a:solidFill>
                <a:latin typeface="+mn-lt"/>
                <a:cs typeface="Segoe UI Semibold" panose="020B0702040204020203" pitchFamily="34" charset="0"/>
              </a:rPr>
              <a:pPr algn="l" defTabSz="932418"/>
              <a:t>‹N°›</a:t>
            </a:fld>
            <a:endParaRPr lang="en-US" sz="1400" b="0">
              <a:solidFill>
                <a:srgbClr val="000000"/>
              </a:solidFill>
              <a:latin typeface="+mn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537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3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spc="-100" baseline="0">
                <a:solidFill>
                  <a:srgbClr val="0078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718219" y="6430611"/>
            <a:ext cx="377026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32418"/>
            <a:fld id="{E56E1E0D-91DC-4CD6-A314-3A5ED6BDCB41}" type="slidenum">
              <a:rPr lang="en-US" sz="1200" b="0" smtClean="0">
                <a:solidFill>
                  <a:srgbClr val="000000"/>
                </a:solidFill>
                <a:latin typeface="+mn-lt"/>
                <a:cs typeface="Segoe UI Semibold" panose="020B0702040204020203" pitchFamily="34" charset="0"/>
              </a:rPr>
              <a:pPr algn="l" defTabSz="932418"/>
              <a:t>‹N°›</a:t>
            </a:fld>
            <a:endParaRPr lang="en-US" sz="1400" b="0">
              <a:solidFill>
                <a:srgbClr val="000000"/>
              </a:solidFill>
              <a:latin typeface="+mn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88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3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spc="-100" baseline="0">
                <a:solidFill>
                  <a:srgbClr val="0078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718219" y="6430611"/>
            <a:ext cx="377026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32418"/>
            <a:fld id="{E56E1E0D-91DC-4CD6-A314-3A5ED6BDCB41}" type="slidenum">
              <a:rPr lang="en-US" sz="1200" b="0" smtClean="0">
                <a:solidFill>
                  <a:srgbClr val="000000"/>
                </a:solidFill>
                <a:latin typeface="+mn-lt"/>
                <a:cs typeface="Segoe UI Semibold" panose="020B0702040204020203" pitchFamily="34" charset="0"/>
              </a:rPr>
              <a:pPr algn="l" defTabSz="932418"/>
              <a:t>‹N°›</a:t>
            </a:fld>
            <a:endParaRPr lang="en-US" sz="1400" b="0">
              <a:solidFill>
                <a:srgbClr val="00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13A324-3C94-49DC-B71C-A4EDF33A8E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40" y="1189178"/>
            <a:ext cx="11655078" cy="4792735"/>
          </a:xfrm>
        </p:spPr>
        <p:txBody>
          <a:bodyPr>
            <a:noAutofit/>
          </a:bodyPr>
          <a:lstStyle>
            <a:lvl1pPr marL="336145" indent="-336145">
              <a:lnSpc>
                <a:spcPct val="100000"/>
              </a:lnSpc>
              <a:spcBef>
                <a:spcPts val="0"/>
              </a:spcBef>
              <a:spcAft>
                <a:spcPts val="1176"/>
              </a:spcAft>
              <a:buSzPct val="100000"/>
              <a:buFont typeface="Arial" panose="020B0604020202020204" pitchFamily="34" charset="0"/>
              <a:buChar char="•"/>
              <a:defRPr sz="1961"/>
            </a:lvl1pPr>
            <a:lvl2pPr marL="504173" indent="-280121">
              <a:lnSpc>
                <a:spcPct val="100000"/>
              </a:lnSpc>
              <a:spcBef>
                <a:spcPts val="0"/>
              </a:spcBef>
              <a:spcAft>
                <a:spcPts val="1176"/>
              </a:spcAft>
              <a:buSzPct val="100000"/>
              <a:buFont typeface="Arial" panose="020B0604020202020204" pitchFamily="34" charset="0"/>
              <a:buChar char="•"/>
              <a:defRPr sz="1568"/>
            </a:lvl2pPr>
            <a:lvl3pPr marL="728228" indent="-280121">
              <a:lnSpc>
                <a:spcPct val="100000"/>
              </a:lnSpc>
              <a:spcBef>
                <a:spcPts val="0"/>
              </a:spcBef>
              <a:spcAft>
                <a:spcPts val="1176"/>
              </a:spcAft>
              <a:buSzPct val="100000"/>
              <a:buFont typeface="Arial" panose="020B0604020202020204" pitchFamily="34" charset="0"/>
              <a:buChar char="•"/>
              <a:defRPr sz="1372"/>
            </a:lvl3pPr>
            <a:lvl4pPr marL="952280" indent="-280121">
              <a:lnSpc>
                <a:spcPct val="100000"/>
              </a:lnSpc>
              <a:spcBef>
                <a:spcPts val="0"/>
              </a:spcBef>
              <a:spcAft>
                <a:spcPts val="1176"/>
              </a:spcAft>
              <a:buSzPct val="100000"/>
              <a:buFont typeface="Arial" panose="020B0604020202020204" pitchFamily="34" charset="0"/>
              <a:buChar char="•"/>
              <a:defRPr sz="1372"/>
            </a:lvl4pPr>
            <a:lvl5pPr marL="1176335" indent="-280121">
              <a:lnSpc>
                <a:spcPct val="100000"/>
              </a:lnSpc>
              <a:spcBef>
                <a:spcPts val="0"/>
              </a:spcBef>
              <a:spcAft>
                <a:spcPts val="1176"/>
              </a:spcAft>
              <a:buSzPct val="100000"/>
              <a:buFont typeface="Arial" panose="020B0604020202020204" pitchFamily="34" charset="0"/>
              <a:buChar char="•"/>
              <a:defRPr sz="1372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7696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36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spc="-100" baseline="0">
                <a:solidFill>
                  <a:srgbClr val="0078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718219" y="6430611"/>
            <a:ext cx="377026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32418"/>
            <a:fld id="{E56E1E0D-91DC-4CD6-A314-3A5ED6BDCB41}" type="slidenum">
              <a:rPr lang="en-US" sz="1200" b="0" smtClean="0">
                <a:solidFill>
                  <a:srgbClr val="000000"/>
                </a:solidFill>
                <a:latin typeface="+mn-lt"/>
                <a:cs typeface="Segoe UI Semibold" panose="020B0702040204020203" pitchFamily="34" charset="0"/>
              </a:rPr>
              <a:pPr algn="l" defTabSz="932418"/>
              <a:t>‹N°›</a:t>
            </a:fld>
            <a:endParaRPr lang="en-US" sz="1400" b="0">
              <a:solidFill>
                <a:srgbClr val="00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13A324-3C94-49DC-B71C-A4EDF33A8E2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9240" y="983412"/>
            <a:ext cx="11655078" cy="530438"/>
          </a:xfrm>
        </p:spPr>
        <p:txBody>
          <a:bodyPr>
            <a:noAutofit/>
          </a:bodyPr>
          <a:lstStyle>
            <a:lvl1pPr marL="0" indent="0">
              <a:buNone/>
              <a:defRPr sz="2353"/>
            </a:lvl1pPr>
            <a:lvl2pPr>
              <a:defRPr sz="1765"/>
            </a:lvl2pPr>
            <a:lvl3pPr>
              <a:defRPr sz="1568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401057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365_Title Only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66992" y="6563480"/>
            <a:ext cx="3669714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32418"/>
            <a:r>
              <a:rPr lang="en-US" sz="10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Confidential – for internal only use by partners.</a:t>
            </a:r>
          </a:p>
        </p:txBody>
      </p:sp>
    </p:spTree>
    <p:extLst>
      <p:ext uri="{BB962C8B-B14F-4D97-AF65-F5344CB8AC3E}">
        <p14:creationId xmlns:p14="http://schemas.microsoft.com/office/powerpoint/2010/main" val="20639344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2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2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62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>
    <p:fade/>
  </p:transition>
  <p:hf hdr="0" ftr="0" dt="0"/>
  <p:txStyles>
    <p:titleStyle>
      <a:lvl1pPr algn="l" defTabSz="914192" rtl="0" eaLnBrk="1" latinLnBrk="0" hangingPunct="1">
        <a:lnSpc>
          <a:spcPct val="90000"/>
        </a:lnSpc>
        <a:spcBef>
          <a:spcPct val="0"/>
        </a:spcBef>
        <a:buNone/>
        <a:defRPr lang="en-US" sz="4704" b="0" kern="1200" cap="none" spc="-147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</p:titleStyle>
    <p:bodyStyle>
      <a:lvl1pPr marL="224054" marR="0" indent="-224054" algn="l" defTabSz="91419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48107" marR="0" indent="-224054" algn="l" defTabSz="91419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161" marR="0" indent="-224054" algn="l" defTabSz="91419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214" marR="0" indent="-224054" algn="l" defTabSz="91419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268" marR="0" indent="-224054" algn="l" defTabSz="91419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02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3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219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5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7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3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9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5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0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7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1381">
          <p15:clr>
            <a:srgbClr val="C35EA4"/>
          </p15:clr>
        </p15:guide>
        <p15:guide id="4" pos="1528">
          <p15:clr>
            <a:srgbClr val="C35EA4"/>
          </p15:clr>
        </p15:guide>
        <p15:guide id="5" pos="2618">
          <p15:clr>
            <a:srgbClr val="C35EA4"/>
          </p15:clr>
        </p15:guide>
        <p15:guide id="6" pos="2765">
          <p15:clr>
            <a:srgbClr val="C35EA4"/>
          </p15:clr>
        </p15:guide>
        <p15:guide id="7" pos="3854">
          <p15:clr>
            <a:srgbClr val="C35EA4"/>
          </p15:clr>
        </p15:guide>
        <p15:guide id="8" pos="4003">
          <p15:clr>
            <a:srgbClr val="C35EA4"/>
          </p15:clr>
        </p15:guide>
        <p15:guide id="9" pos="5083">
          <p15:clr>
            <a:srgbClr val="C35EA4"/>
          </p15:clr>
        </p15:guide>
        <p15:guide id="10" pos="5230">
          <p15:clr>
            <a:srgbClr val="C35EA4"/>
          </p15:clr>
        </p15:guide>
        <p15:guide id="11" pos="6323">
          <p15:clr>
            <a:srgbClr val="C35EA4"/>
          </p15:clr>
        </p15:guide>
        <p15:guide id="12" pos="6469">
          <p15:clr>
            <a:srgbClr val="C35EA4"/>
          </p15:clr>
        </p15:guide>
        <p15:guide id="16" pos="293">
          <p15:clr>
            <a:srgbClr val="F26B43"/>
          </p15:clr>
        </p15:guide>
        <p15:guide id="17" pos="7558">
          <p15:clr>
            <a:srgbClr val="F26B43"/>
          </p15:clr>
        </p15:guide>
        <p15:guide id="18" orient="horz" pos="751">
          <p15:clr>
            <a:srgbClr val="5ACBF0"/>
          </p15:clr>
        </p15:guide>
        <p15:guide id="19" orient="horz" pos="1366">
          <p15:clr>
            <a:srgbClr val="5ACBF0"/>
          </p15:clr>
        </p15:guide>
        <p15:guide id="20" orient="horz" pos="605">
          <p15:clr>
            <a:srgbClr val="5ACBF0"/>
          </p15:clr>
        </p15:guide>
        <p15:guide id="21" orient="horz" pos="1514">
          <p15:clr>
            <a:srgbClr val="5ACBF0"/>
          </p15:clr>
        </p15:guide>
        <p15:guide id="22" orient="horz" pos="2130">
          <p15:clr>
            <a:srgbClr val="5ACBF0"/>
          </p15:clr>
        </p15:guide>
        <p15:guide id="23" orient="horz" pos="2275">
          <p15:clr>
            <a:srgbClr val="5ACBF0"/>
          </p15:clr>
        </p15:guide>
        <p15:guide id="25" orient="horz" pos="283">
          <p15:clr>
            <a:srgbClr val="F26B43"/>
          </p15:clr>
        </p15:guide>
        <p15:guide id="26" orient="horz" pos="4120">
          <p15:clr>
            <a:srgbClr val="F26B43"/>
          </p15:clr>
        </p15:guide>
        <p15:guide id="27" orient="horz" pos="2891">
          <p15:clr>
            <a:srgbClr val="5ACBF0"/>
          </p15:clr>
        </p15:guide>
        <p15:guide id="28" orient="horz" pos="3038">
          <p15:clr>
            <a:srgbClr val="5ACBF0"/>
          </p15:clr>
        </p15:guide>
        <p15:guide id="29" orient="horz" pos="3654">
          <p15:clr>
            <a:srgbClr val="5ACBF0"/>
          </p15:clr>
        </p15:guide>
        <p15:guide id="30" orient="horz" pos="3800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10972800" cy="9890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7298"/>
            <a:ext cx="109728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42852"/>
          </a:xfrm>
          <a:prstGeom prst="rect">
            <a:avLst/>
          </a:prstGeom>
          <a:solidFill>
            <a:srgbClr val="2D538E"/>
          </a:solidFill>
          <a:ln>
            <a:solidFill>
              <a:srgbClr val="2D53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6237577"/>
            <a:ext cx="1824203" cy="516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2186" y="6252817"/>
            <a:ext cx="1657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13826"/>
            <a:ext cx="10811749" cy="1399089"/>
          </a:xfrm>
        </p:spPr>
        <p:txBody>
          <a:bodyPr/>
          <a:lstStyle/>
          <a:p>
            <a:r>
              <a:rPr lang="en-CA" dirty="0"/>
              <a:t>Itergy </a:t>
            </a:r>
            <a:r>
              <a:rPr lang="en-CA" dirty="0" smtClean="0"/>
              <a:t>IT Test/Dev Environment Hosted in the Cloud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340" y="1860898"/>
            <a:ext cx="5904656" cy="78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Microsoft Azure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332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C:\Users\Sarah\Documents\_SSD_Business\Clients\BridgePartners\1517_BP_BCS_Ppts_Jessica\_BCS Photos\MSC17_ILSI_004.jpg">
            <a:extLst>
              <a:ext uri="{FF2B5EF4-FFF2-40B4-BE49-F238E27FC236}">
                <a16:creationId xmlns:a16="http://schemas.microsoft.com/office/drawing/2014/main" id="{BDEF6AFD-2D8A-40F9-966F-42D9473C0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" y="1453"/>
            <a:ext cx="12189406" cy="14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B28FDE-A0E4-45F7-B8FA-61C4906EF0D8}"/>
              </a:ext>
            </a:extLst>
          </p:cNvPr>
          <p:cNvSpPr/>
          <p:nvPr/>
        </p:nvSpPr>
        <p:spPr>
          <a:xfrm>
            <a:off x="12160" y="1451"/>
            <a:ext cx="12188542" cy="14113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F1EFE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0030" y="1650901"/>
            <a:ext cx="10972800" cy="45809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b="0" dirty="0">
                <a:solidFill>
                  <a:srgbClr val="015289"/>
                </a:solidFill>
              </a:rPr>
              <a:t>On-premises test/dev environments require a </a:t>
            </a:r>
            <a:r>
              <a:rPr lang="en-CA" sz="2000" dirty="0" smtClean="0">
                <a:solidFill>
                  <a:srgbClr val="015289"/>
                </a:solidFill>
              </a:rPr>
              <a:t>significant </a:t>
            </a:r>
            <a:r>
              <a:rPr lang="en-CA" sz="2000" dirty="0">
                <a:solidFill>
                  <a:srgbClr val="015289"/>
                </a:solidFill>
              </a:rPr>
              <a:t>investment of time and resources </a:t>
            </a:r>
            <a:r>
              <a:rPr lang="en-CA" sz="2000" b="0" dirty="0">
                <a:solidFill>
                  <a:srgbClr val="015289"/>
                </a:solidFill>
              </a:rPr>
              <a:t>to acquire, set up, maintain and eventually replace the hardware. </a:t>
            </a:r>
            <a:endParaRPr lang="en-CA" sz="2000" b="0" dirty="0" smtClean="0">
              <a:solidFill>
                <a:srgbClr val="015289"/>
              </a:solidFill>
            </a:endParaRPr>
          </a:p>
          <a:p>
            <a:endParaRPr lang="en-CA" sz="2000" b="0" dirty="0" smtClean="0">
              <a:solidFill>
                <a:srgbClr val="015289"/>
              </a:solidFill>
            </a:endParaRPr>
          </a:p>
          <a:p>
            <a:r>
              <a:rPr lang="en-CA" sz="2000" b="0" dirty="0">
                <a:solidFill>
                  <a:srgbClr val="015289"/>
                </a:solidFill>
              </a:rPr>
              <a:t>Y</a:t>
            </a:r>
            <a:r>
              <a:rPr lang="en-CA" sz="2000" b="0" dirty="0" smtClean="0">
                <a:solidFill>
                  <a:srgbClr val="015289"/>
                </a:solidFill>
              </a:rPr>
              <a:t>our </a:t>
            </a:r>
            <a:r>
              <a:rPr lang="en-CA" sz="2000" b="0" dirty="0">
                <a:solidFill>
                  <a:srgbClr val="015289"/>
                </a:solidFill>
              </a:rPr>
              <a:t>organisation might </a:t>
            </a:r>
            <a:r>
              <a:rPr lang="en-CA" sz="2000" dirty="0">
                <a:solidFill>
                  <a:srgbClr val="015289"/>
                </a:solidFill>
              </a:rPr>
              <a:t>be challenged with creating realistic scale tests</a:t>
            </a:r>
            <a:r>
              <a:rPr lang="en-CA" sz="2000" b="0" dirty="0">
                <a:solidFill>
                  <a:srgbClr val="015289"/>
                </a:solidFill>
              </a:rPr>
              <a:t>. Often the costs are disproportionately high compared with the low utilization of the infrastructure. </a:t>
            </a:r>
            <a:endParaRPr lang="en-CA" sz="2000" b="0" dirty="0" smtClean="0">
              <a:solidFill>
                <a:srgbClr val="015289"/>
              </a:solidFill>
            </a:endParaRPr>
          </a:p>
          <a:p>
            <a:endParaRPr lang="en-CA" sz="2000" b="0" dirty="0" smtClean="0">
              <a:solidFill>
                <a:srgbClr val="015289"/>
              </a:solidFill>
            </a:endParaRPr>
          </a:p>
          <a:p>
            <a:r>
              <a:rPr lang="en-CA" sz="2000" b="0" dirty="0">
                <a:solidFill>
                  <a:srgbClr val="015289"/>
                </a:solidFill>
              </a:rPr>
              <a:t>M</a:t>
            </a:r>
            <a:r>
              <a:rPr lang="en-CA" sz="2000" b="0" dirty="0" smtClean="0">
                <a:solidFill>
                  <a:srgbClr val="015289"/>
                </a:solidFill>
              </a:rPr>
              <a:t>any </a:t>
            </a:r>
            <a:r>
              <a:rPr lang="en-CA" sz="2000" b="0" dirty="0">
                <a:solidFill>
                  <a:srgbClr val="015289"/>
                </a:solidFill>
              </a:rPr>
              <a:t>companies working with budget and capacity limitations </a:t>
            </a:r>
            <a:r>
              <a:rPr lang="en-CA" sz="2000" dirty="0">
                <a:solidFill>
                  <a:srgbClr val="015289"/>
                </a:solidFill>
              </a:rPr>
              <a:t>struggle to set up test/dev environments. </a:t>
            </a:r>
            <a:endParaRPr lang="en-CA" sz="2000" dirty="0" smtClean="0">
              <a:solidFill>
                <a:srgbClr val="015289"/>
              </a:solidFill>
            </a:endParaRPr>
          </a:p>
          <a:p>
            <a:pPr algn="ctr"/>
            <a:endParaRPr lang="en-CA" sz="1800" b="0" dirty="0" smtClean="0">
              <a:solidFill>
                <a:srgbClr val="015289"/>
              </a:solidFill>
            </a:endParaRPr>
          </a:p>
          <a:p>
            <a:pPr algn="ctr"/>
            <a:endParaRPr lang="en-CA" sz="1800" b="0" dirty="0">
              <a:solidFill>
                <a:srgbClr val="015289"/>
              </a:solidFill>
            </a:endParaRPr>
          </a:p>
          <a:p>
            <a:pPr marL="0" indent="0" algn="ctr">
              <a:buNone/>
            </a:pP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could implement this environment faster, reduce your overall cost </a:t>
            </a: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significantly 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never have to worry about hardware provisioning and installation? 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730" y="151720"/>
            <a:ext cx="11781401" cy="90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0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49" normalizeH="0" baseline="0" noProof="0" dirty="0" smtClean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On-Premises</a:t>
            </a:r>
            <a:r>
              <a:rPr kumimoji="0" lang="en-US" sz="4000" b="1" i="0" u="none" strike="noStrike" kern="1200" cap="none" spc="-49" normalizeH="0" noProof="0" dirty="0" smtClean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Test/Dev Environment Challenges</a:t>
            </a:r>
            <a:endParaRPr kumimoji="0" lang="en-US" sz="4000" b="1" i="0" u="none" strike="noStrike" kern="1200" cap="none" spc="-49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468" y="3352948"/>
            <a:ext cx="6780805" cy="2715782"/>
          </a:xfrm>
          <a:prstGeom prst="rect">
            <a:avLst/>
          </a:prstGeom>
        </p:spPr>
      </p:pic>
      <p:pic>
        <p:nvPicPr>
          <p:cNvPr id="20" name="Picture 7" descr="C:\Users\Sarah\Documents\_SSD_Business\Clients\BridgePartners\1517_BP_BCS_Ppts_Jessica\_BCS Photos\MSC17_ILSI_004.jpg">
            <a:extLst>
              <a:ext uri="{FF2B5EF4-FFF2-40B4-BE49-F238E27FC236}">
                <a16:creationId xmlns:a16="http://schemas.microsoft.com/office/drawing/2014/main" id="{BDEF6AFD-2D8A-40F9-966F-42D9473C0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" y="1453"/>
            <a:ext cx="12189406" cy="14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B28FDE-A0E4-45F7-B8FA-61C4906EF0D8}"/>
              </a:ext>
            </a:extLst>
          </p:cNvPr>
          <p:cNvSpPr/>
          <p:nvPr/>
        </p:nvSpPr>
        <p:spPr>
          <a:xfrm>
            <a:off x="12160" y="1451"/>
            <a:ext cx="12188542" cy="14113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F1EFE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2352" y="1563043"/>
            <a:ext cx="10972800" cy="19389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b="0" dirty="0">
                <a:solidFill>
                  <a:srgbClr val="015289"/>
                </a:solidFill>
              </a:rPr>
              <a:t>As a Microsoft Gold </a:t>
            </a:r>
            <a:r>
              <a:rPr lang="en-CA" sz="1800" b="0" dirty="0" smtClean="0">
                <a:solidFill>
                  <a:srgbClr val="015289"/>
                </a:solidFill>
              </a:rPr>
              <a:t>Certified Partner</a:t>
            </a:r>
            <a:r>
              <a:rPr lang="en-CA" sz="1800" b="0" dirty="0">
                <a:solidFill>
                  <a:srgbClr val="015289"/>
                </a:solidFill>
              </a:rPr>
              <a:t>, Itergy can provide you with a complete solution to help you achieve your goals. </a:t>
            </a:r>
            <a:endParaRPr lang="en-CA" sz="1800" b="0" dirty="0" smtClean="0">
              <a:solidFill>
                <a:srgbClr val="015289"/>
              </a:solidFill>
            </a:endParaRPr>
          </a:p>
          <a:p>
            <a:pPr marL="0" indent="0">
              <a:buNone/>
            </a:pPr>
            <a:endParaRPr lang="en-CA" sz="1800" b="0" dirty="0">
              <a:solidFill>
                <a:srgbClr val="015289"/>
              </a:solidFill>
            </a:endParaRPr>
          </a:p>
          <a:p>
            <a:r>
              <a:rPr lang="en-CA" sz="1800" b="0" dirty="0" smtClean="0">
                <a:solidFill>
                  <a:srgbClr val="015289"/>
                </a:solidFill>
              </a:rPr>
              <a:t>We'll </a:t>
            </a:r>
            <a:r>
              <a:rPr lang="en-CA" sz="1800" b="0" dirty="0">
                <a:solidFill>
                  <a:srgbClr val="015289"/>
                </a:solidFill>
              </a:rPr>
              <a:t>put your test/dev environment in the cloud, thereby eliminating the need to acquire permanent resources and providing you with a pay-per-usage model. </a:t>
            </a:r>
            <a:endParaRPr lang="en-CA" sz="1800" b="0" dirty="0" smtClean="0">
              <a:solidFill>
                <a:srgbClr val="015289"/>
              </a:solidFill>
            </a:endParaRPr>
          </a:p>
          <a:p>
            <a:pPr marL="0" indent="0">
              <a:buNone/>
            </a:pPr>
            <a:endParaRPr lang="en-CA" sz="1800" b="0" dirty="0" smtClean="0">
              <a:solidFill>
                <a:srgbClr val="01528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730" y="151720"/>
            <a:ext cx="11781401" cy="90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0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49" normalizeH="0" baseline="0" noProof="0" dirty="0" err="1" smtClean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Itergy’s</a:t>
            </a:r>
            <a:r>
              <a:rPr kumimoji="0" lang="en-US" sz="4000" b="1" i="0" u="none" strike="noStrike" kern="1200" cap="none" spc="-49" normalizeH="0" baseline="0" noProof="0" dirty="0" smtClean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Solution</a:t>
            </a:r>
            <a:endParaRPr kumimoji="0" lang="en-US" sz="4000" b="1" i="0" u="none" strike="noStrike" kern="1200" cap="none" spc="-49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1418" y="3061254"/>
            <a:ext cx="5188985" cy="26630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1800" b="0" dirty="0" smtClean="0">
              <a:solidFill>
                <a:srgbClr val="015289"/>
              </a:solidFill>
            </a:endParaRPr>
          </a:p>
          <a:p>
            <a:pPr marL="0" indent="0">
              <a:buNone/>
            </a:pPr>
            <a:r>
              <a:rPr lang="en-CA" sz="1800" b="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</a:t>
            </a:r>
            <a:r>
              <a:rPr lang="en-CA" sz="1800" b="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 includes: </a:t>
            </a:r>
            <a:endParaRPr lang="en-CA" sz="1800" b="0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2" indent="0">
              <a:buNone/>
            </a:pPr>
            <a:r>
              <a:rPr lang="en-CA" sz="1800" b="0" dirty="0" smtClean="0">
                <a:solidFill>
                  <a:srgbClr val="015289"/>
                </a:solidFill>
              </a:rPr>
              <a:t>• </a:t>
            </a:r>
            <a:r>
              <a:rPr lang="en-CA" sz="1800" b="0" dirty="0">
                <a:solidFill>
                  <a:srgbClr val="015289"/>
                </a:solidFill>
              </a:rPr>
              <a:t>Five-day on-site design and implementation services </a:t>
            </a:r>
            <a:endParaRPr lang="en-CA" sz="1800" b="0" dirty="0" smtClean="0">
              <a:solidFill>
                <a:srgbClr val="015289"/>
              </a:solidFill>
            </a:endParaRPr>
          </a:p>
          <a:p>
            <a:pPr marL="800100" lvl="2" indent="0">
              <a:buNone/>
            </a:pPr>
            <a:r>
              <a:rPr lang="en-CA" sz="1800" b="0" dirty="0" smtClean="0">
                <a:solidFill>
                  <a:srgbClr val="015289"/>
                </a:solidFill>
              </a:rPr>
              <a:t>• </a:t>
            </a:r>
            <a:r>
              <a:rPr lang="en-CA" sz="1800" b="0" dirty="0">
                <a:solidFill>
                  <a:srgbClr val="015289"/>
                </a:solidFill>
              </a:rPr>
              <a:t>Access to a multidisciplinary team, with an assigned expert for the project </a:t>
            </a:r>
            <a:endParaRPr lang="en-CA" sz="1800" b="0" dirty="0" smtClean="0">
              <a:solidFill>
                <a:srgbClr val="015289"/>
              </a:solidFill>
            </a:endParaRPr>
          </a:p>
          <a:p>
            <a:pPr marL="800100" lvl="2" indent="0">
              <a:buNone/>
            </a:pPr>
            <a:r>
              <a:rPr lang="en-CA" sz="1800" b="0" dirty="0" smtClean="0">
                <a:solidFill>
                  <a:srgbClr val="015289"/>
                </a:solidFill>
              </a:rPr>
              <a:t>• </a:t>
            </a:r>
            <a:r>
              <a:rPr lang="en-CA" sz="1800" b="0" dirty="0">
                <a:solidFill>
                  <a:srgbClr val="015289"/>
                </a:solidFill>
              </a:rPr>
              <a:t>Free Microsoft Azure cloud services trial period </a:t>
            </a:r>
            <a:endParaRPr lang="en-CA" sz="1800" b="0" dirty="0" smtClean="0">
              <a:solidFill>
                <a:srgbClr val="015289"/>
              </a:solidFill>
            </a:endParaRPr>
          </a:p>
          <a:p>
            <a:pPr marL="800100" lvl="2" indent="0">
              <a:buNone/>
            </a:pPr>
            <a:r>
              <a:rPr lang="en-CA" sz="1800" b="0" dirty="0" smtClean="0">
                <a:solidFill>
                  <a:srgbClr val="015289"/>
                </a:solidFill>
              </a:rPr>
              <a:t>• </a:t>
            </a:r>
            <a:r>
              <a:rPr lang="en-CA" sz="1800" b="0" dirty="0">
                <a:solidFill>
                  <a:srgbClr val="015289"/>
                </a:solidFill>
              </a:rPr>
              <a:t>Three-month </a:t>
            </a:r>
            <a:r>
              <a:rPr lang="en-CA" sz="1800" b="0" dirty="0" smtClean="0">
                <a:solidFill>
                  <a:srgbClr val="015289"/>
                </a:solidFill>
              </a:rPr>
              <a:t>post-configuration </a:t>
            </a:r>
            <a:r>
              <a:rPr lang="en-CA" sz="1800" b="0" dirty="0">
                <a:solidFill>
                  <a:srgbClr val="015289"/>
                </a:solidFill>
              </a:rPr>
              <a:t>checkup</a:t>
            </a:r>
            <a:endParaRPr lang="en-CA" sz="1800" b="0" dirty="0">
              <a:solidFill>
                <a:srgbClr val="0152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C:\Users\Sarah\Documents\_SSD_Business\Clients\BridgePartners\1517_BP_BCS_Ppts_Jessica\_BCS Photos\MSC17_ILSI_004.jpg">
            <a:extLst>
              <a:ext uri="{FF2B5EF4-FFF2-40B4-BE49-F238E27FC236}">
                <a16:creationId xmlns:a16="http://schemas.microsoft.com/office/drawing/2014/main" id="{BDEF6AFD-2D8A-40F9-966F-42D9473C0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" y="1453"/>
            <a:ext cx="12189406" cy="14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B28FDE-A0E4-45F7-B8FA-61C4906EF0D8}"/>
              </a:ext>
            </a:extLst>
          </p:cNvPr>
          <p:cNvSpPr/>
          <p:nvPr/>
        </p:nvSpPr>
        <p:spPr>
          <a:xfrm>
            <a:off x="12160" y="1451"/>
            <a:ext cx="12188542" cy="14113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F1EFE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730" y="151720"/>
            <a:ext cx="11781401" cy="90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0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49" dirty="0" smtClean="0">
                <a:ln w="3175">
                  <a:noFill/>
                </a:ln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our Solution works?</a:t>
            </a:r>
            <a:endParaRPr kumimoji="0" lang="en-US" sz="4000" b="1" i="0" u="none" strike="noStrike" kern="1200" cap="none" spc="-49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7763" y="1736480"/>
            <a:ext cx="10842698" cy="40960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0" dirty="0"/>
              <a:t>At Itergy, our proven methodology has permitted us to successfully </a:t>
            </a:r>
            <a:r>
              <a:rPr lang="en-CA" sz="2000" b="0" dirty="0" smtClean="0"/>
              <a:t>configure </a:t>
            </a:r>
            <a:r>
              <a:rPr lang="en-CA" sz="2000" b="0" dirty="0"/>
              <a:t>cloud-based test environments for our </a:t>
            </a:r>
            <a:r>
              <a:rPr lang="en-CA" sz="2000" b="0" dirty="0" smtClean="0"/>
              <a:t>customers.</a:t>
            </a:r>
            <a:r>
              <a:rPr lang="en-CA" sz="2000" b="0" dirty="0"/>
              <a:t> The whole process usually takes no more than five </a:t>
            </a:r>
            <a:r>
              <a:rPr lang="en-CA" sz="2000" b="0" dirty="0" smtClean="0"/>
              <a:t>days</a:t>
            </a:r>
            <a:r>
              <a:rPr lang="en-CA" sz="2000" b="0" dirty="0"/>
              <a:t>.</a:t>
            </a:r>
            <a:endParaRPr lang="en-CA" sz="2000" b="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b="0" dirty="0" smtClean="0"/>
              <a:t>Discuss </a:t>
            </a:r>
            <a:r>
              <a:rPr lang="en-CA" sz="2000" b="0" dirty="0"/>
              <a:t>your business needs and objectives to get a better idea of your situation. </a:t>
            </a:r>
            <a:endParaRPr lang="en-CA" sz="2000" b="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b="0" dirty="0"/>
              <a:t>W</a:t>
            </a:r>
            <a:r>
              <a:rPr lang="en-CA" sz="2000" b="0" dirty="0" smtClean="0"/>
              <a:t>e </a:t>
            </a:r>
            <a:r>
              <a:rPr lang="en-CA" sz="2000" b="0" dirty="0"/>
              <a:t>analyse your current test/dev environment and create the plan for your Windows Azure test/dev environment. </a:t>
            </a:r>
            <a:endParaRPr lang="en-CA" sz="2000" b="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b="0" dirty="0" smtClean="0"/>
              <a:t>Once </a:t>
            </a:r>
            <a:r>
              <a:rPr lang="en-CA" sz="2000" b="0" dirty="0"/>
              <a:t>the plan is completed, we </a:t>
            </a:r>
            <a:r>
              <a:rPr lang="en-CA" sz="2000" b="0" dirty="0" smtClean="0"/>
              <a:t>configure </a:t>
            </a:r>
            <a:r>
              <a:rPr lang="en-CA" sz="2000" b="0" dirty="0"/>
              <a:t>your Azure tenant (up to three servers) and </a:t>
            </a:r>
            <a:r>
              <a:rPr lang="en-CA" sz="2000" b="0" dirty="0" smtClean="0"/>
              <a:t>finalize </a:t>
            </a:r>
            <a:r>
              <a:rPr lang="en-CA" sz="2000" b="0" dirty="0"/>
              <a:t>the </a:t>
            </a:r>
            <a:r>
              <a:rPr lang="en-CA" sz="2000" b="0" dirty="0" smtClean="0"/>
              <a:t>project.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b="0" dirty="0" smtClean="0"/>
              <a:t>Then </a:t>
            </a:r>
            <a:r>
              <a:rPr lang="en-CA" sz="2000" b="0" dirty="0"/>
              <a:t>our expert trains your test team on how to use Azure. </a:t>
            </a:r>
            <a:endParaRPr lang="en-CA" sz="2000" b="0" dirty="0" smtClean="0"/>
          </a:p>
          <a:p>
            <a:pPr marL="0" indent="0">
              <a:buNone/>
            </a:pPr>
            <a:endParaRPr lang="en-CA" sz="2000" b="0" dirty="0"/>
          </a:p>
          <a:p>
            <a:pPr marL="0" indent="0">
              <a:buNone/>
            </a:pPr>
            <a:r>
              <a:rPr lang="en-CA" sz="2000" b="0" dirty="0" smtClean="0"/>
              <a:t>We </a:t>
            </a:r>
            <a:r>
              <a:rPr lang="en-CA" sz="2000" b="0" dirty="0"/>
              <a:t>proactively manage the process to make sure we complete the installation smoothly and that you leverage all the </a:t>
            </a:r>
            <a:r>
              <a:rPr lang="en-CA" sz="2000" b="0" dirty="0" smtClean="0"/>
              <a:t>benefits </a:t>
            </a:r>
            <a:r>
              <a:rPr lang="en-CA" sz="2000" b="0" dirty="0"/>
              <a:t>of your Azure test lab. </a:t>
            </a:r>
            <a:endParaRPr lang="en-CA" sz="2000" b="0" dirty="0" smtClean="0"/>
          </a:p>
          <a:p>
            <a:pPr marL="0" indent="0">
              <a:buNone/>
            </a:pPr>
            <a:r>
              <a:rPr lang="en-CA" sz="2000" b="0" dirty="0" smtClean="0"/>
              <a:t>Finally</a:t>
            </a:r>
            <a:r>
              <a:rPr lang="en-CA" sz="2000" b="0" dirty="0"/>
              <a:t>, we perform a three-month checkup to analyse your Azure environment usage and provide recommendations if necessary</a:t>
            </a:r>
            <a:endParaRPr lang="en-CA" sz="2000" b="0" dirty="0" smtClean="0">
              <a:solidFill>
                <a:srgbClr val="0152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C:\Users\Sarah\Documents\_SSD_Business\Clients\BridgePartners\1517_BP_BCS_Ppts_Jessica\_BCS Photos\MSC17_ILSI_004.jpg">
            <a:extLst>
              <a:ext uri="{FF2B5EF4-FFF2-40B4-BE49-F238E27FC236}">
                <a16:creationId xmlns:a16="http://schemas.microsoft.com/office/drawing/2014/main" id="{BDEF6AFD-2D8A-40F9-966F-42D9473C0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" y="1453"/>
            <a:ext cx="12189406" cy="14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B28FDE-A0E4-45F7-B8FA-61C4906EF0D8}"/>
              </a:ext>
            </a:extLst>
          </p:cNvPr>
          <p:cNvSpPr/>
          <p:nvPr/>
        </p:nvSpPr>
        <p:spPr>
          <a:xfrm>
            <a:off x="12160" y="1451"/>
            <a:ext cx="12188542" cy="14113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F1EFE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57302" y="3752201"/>
            <a:ext cx="7943400" cy="19389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The Microsoft Azure platform allows you to create a cloud-based lab so you can develop and/or test your application while </a:t>
            </a: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significantly 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reducing delivery time and costs.  </a:t>
            </a:r>
            <a:endParaRPr lang="en-CA" sz="2000" dirty="0" smtClean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You have the flexibility 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to add or remove </a:t>
            </a: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different </a:t>
            </a:r>
            <a:r>
              <a:rPr lang="en-CA" sz="20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components in the test lab as testing requirements </a:t>
            </a: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change.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730" y="151720"/>
            <a:ext cx="11781401" cy="90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0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49" dirty="0" smtClean="0">
                <a:ln w="3175">
                  <a:noFill/>
                </a:ln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Benefits in Testing on Microsoft Azure</a:t>
            </a:r>
            <a:endParaRPr kumimoji="0" lang="en-US" sz="4000" b="1" i="0" u="none" strike="noStrike" kern="1200" cap="none" spc="-49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6199" y="1462160"/>
            <a:ext cx="10842698" cy="40960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1800" b="0" dirty="0" smtClean="0">
              <a:solidFill>
                <a:srgbClr val="015289"/>
              </a:solidFill>
            </a:endParaRPr>
          </a:p>
          <a:p>
            <a:pPr marL="0" indent="0">
              <a:buNone/>
            </a:pPr>
            <a:r>
              <a:rPr lang="en-CA" sz="2000" b="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Key Benefits:</a:t>
            </a:r>
          </a:p>
          <a:p>
            <a:r>
              <a:rPr lang="en-CA" sz="2000" b="0" dirty="0" smtClean="0"/>
              <a:t>Total </a:t>
            </a:r>
            <a:r>
              <a:rPr lang="en-CA" sz="2000" b="0" dirty="0"/>
              <a:t>cost of ownership savings of approximately 30%, with minimized upfront </a:t>
            </a:r>
            <a:r>
              <a:rPr lang="en-CA" sz="2000" b="0" dirty="0" smtClean="0"/>
              <a:t>investment</a:t>
            </a:r>
          </a:p>
          <a:p>
            <a:r>
              <a:rPr lang="en-CA" sz="2000" b="0" dirty="0" smtClean="0"/>
              <a:t>20-30X </a:t>
            </a:r>
            <a:r>
              <a:rPr lang="en-CA" sz="2000" b="0" dirty="0"/>
              <a:t>faster hardware provisioning and </a:t>
            </a:r>
            <a:r>
              <a:rPr lang="en-CA" sz="2000" b="0" dirty="0" smtClean="0"/>
              <a:t>delivery</a:t>
            </a:r>
          </a:p>
          <a:p>
            <a:r>
              <a:rPr lang="en-CA" sz="2000" b="0" dirty="0" smtClean="0"/>
              <a:t>Ability </a:t>
            </a:r>
            <a:r>
              <a:rPr lang="en-CA" sz="2000" b="0" dirty="0"/>
              <a:t>to scale your test/dev environment dynamically as your needs </a:t>
            </a:r>
            <a:r>
              <a:rPr lang="en-CA" sz="2000" b="0" dirty="0" smtClean="0"/>
              <a:t>change</a:t>
            </a:r>
          </a:p>
          <a:p>
            <a:endParaRPr lang="en-CA" sz="2000" b="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CA" sz="2000" b="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 Features:</a:t>
            </a:r>
          </a:p>
          <a:p>
            <a:r>
              <a:rPr lang="en-CA" sz="2000" b="0" dirty="0"/>
              <a:t>Free Azure usage trial </a:t>
            </a:r>
            <a:r>
              <a:rPr lang="en-CA" sz="2000" b="0" dirty="0" smtClean="0"/>
              <a:t>period</a:t>
            </a:r>
          </a:p>
          <a:p>
            <a:r>
              <a:rPr lang="en-CA" sz="2000" b="0" dirty="0" smtClean="0"/>
              <a:t>Easy </a:t>
            </a:r>
            <a:r>
              <a:rPr lang="en-CA" sz="2000" b="0" dirty="0"/>
              <a:t>and fast deployment </a:t>
            </a:r>
          </a:p>
          <a:p>
            <a:r>
              <a:rPr lang="en-CA" sz="2000" b="0" dirty="0" smtClean="0"/>
              <a:t>Pay-as-you-go </a:t>
            </a:r>
            <a:r>
              <a:rPr lang="en-CA" sz="2000" b="0" dirty="0"/>
              <a:t>usage </a:t>
            </a:r>
          </a:p>
          <a:p>
            <a:r>
              <a:rPr lang="en-CA" sz="2000" b="0" dirty="0" smtClean="0"/>
              <a:t>Instantly </a:t>
            </a:r>
            <a:r>
              <a:rPr lang="en-CA" sz="2000" b="0" dirty="0"/>
              <a:t>scalable and elastic</a:t>
            </a:r>
            <a:endParaRPr lang="en-CA" sz="2000" b="0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365 PPT Template - 2017">
  <a:themeElements>
    <a:clrScheme name="M365">
      <a:dk1>
        <a:srgbClr val="00000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002050"/>
      </a:accent2>
      <a:accent3>
        <a:srgbClr val="505050"/>
      </a:accent3>
      <a:accent4>
        <a:srgbClr val="737373"/>
      </a:accent4>
      <a:accent5>
        <a:srgbClr val="D2D2D2"/>
      </a:accent5>
      <a:accent6>
        <a:srgbClr val="E6E6E6"/>
      </a:accent6>
      <a:hlink>
        <a:srgbClr val="0078D7"/>
      </a:hlink>
      <a:folHlink>
        <a:srgbClr val="0078D7"/>
      </a:folHlink>
    </a:clrScheme>
    <a:fontScheme name="Custom 2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 defTabSz="932597">
          <a:defRPr sz="1400" b="1" dirty="0">
            <a:solidFill>
              <a:prstClr val="black"/>
            </a:solidFill>
            <a:latin typeface="Segoe UI Semibold" panose="020B0702040204020203" pitchFamily="34" charset="0"/>
            <a:cs typeface="Segoe UI Semibold" panose="020B07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PPT Template 2017_Final [Read-Only]" id="{D9A19CAE-BCED-4423-BBBA-496F32AF33EF}" vid="{4573E48A-7FAF-42C3-9F6B-183D65923484}"/>
    </a:ext>
  </a:extLst>
</a:theme>
</file>

<file path=ppt/theme/theme2.xml><?xml version="1.0" encoding="utf-8"?>
<a:theme xmlns:a="http://schemas.openxmlformats.org/drawingml/2006/main" name="PSP Investments Presentation v 1">
  <a:themeElements>
    <a:clrScheme name="Custom 1">
      <a:dk1>
        <a:sysClr val="windowText" lastClr="000000"/>
      </a:dk1>
      <a:lt1>
        <a:sysClr val="window" lastClr="FFFFFF"/>
      </a:lt1>
      <a:dk2>
        <a:srgbClr val="2D538E"/>
      </a:dk2>
      <a:lt2>
        <a:srgbClr val="EEECE1"/>
      </a:lt2>
      <a:accent1>
        <a:srgbClr val="4F81BD"/>
      </a:accent1>
      <a:accent2>
        <a:srgbClr val="C0504D"/>
      </a:accent2>
      <a:accent3>
        <a:srgbClr val="ABB4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487</Words>
  <Application>Microsoft Office PowerPoint</Application>
  <PresentationFormat>Grand écran</PresentationFormat>
  <Paragraphs>58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Segoe UI Semibold</vt:lpstr>
      <vt:lpstr>Wingdings</vt:lpstr>
      <vt:lpstr>M365 PPT Template - 2017</vt:lpstr>
      <vt:lpstr>PSP Investments Presentation v 1</vt:lpstr>
      <vt:lpstr>Itergy IT Test/Dev Environment Hosted in the Cloud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Itergy IT Test/Dev Environment Hosted in the Cloud</dc:title>
  <dc:creator>Clara Gomez</dc:creator>
  <cp:lastModifiedBy>Clara Gomez</cp:lastModifiedBy>
  <cp:revision>3</cp:revision>
  <dcterms:created xsi:type="dcterms:W3CDTF">2018-07-04T17:46:32Z</dcterms:created>
  <dcterms:modified xsi:type="dcterms:W3CDTF">2018-07-04T18:02:38Z</dcterms:modified>
</cp:coreProperties>
</file>