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8" r:id="rId4"/>
  </p:sldMasterIdLst>
  <p:notesMasterIdLst>
    <p:notesMasterId r:id="rId11"/>
  </p:notesMasterIdLst>
  <p:sldIdLst>
    <p:sldId id="257" r:id="rId5"/>
    <p:sldId id="264" r:id="rId6"/>
    <p:sldId id="265" r:id="rId7"/>
    <p:sldId id="275" r:id="rId8"/>
    <p:sldId id="267"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792" userDrawn="1">
          <p15:clr>
            <a:srgbClr val="A4A3A4"/>
          </p15:clr>
        </p15:guide>
        <p15:guide id="3"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vid Clement" initials="DWC" lastIdx="6" clrIdx="6">
    <p:extLst>
      <p:ext uri="{19B8F6BF-5375-455C-9EA6-DF929625EA0E}">
        <p15:presenceInfo xmlns:p15="http://schemas.microsoft.com/office/powerpoint/2012/main" userId="David Clement" providerId="None"/>
      </p:ext>
    </p:extLst>
  </p:cmAuthor>
  <p:cmAuthor id="1" name="Muzamil Ahmad" initials="MA" lastIdx="52" clrIdx="0">
    <p:extLst/>
  </p:cmAuthor>
  <p:cmAuthor id="2" name="Rik Wright" initials="REW" lastIdx="775" clrIdx="1">
    <p:extLst/>
  </p:cmAuthor>
  <p:cmAuthor id="3" name="Kelli Primavera" initials="KP" lastIdx="1054" clrIdx="2"/>
  <p:cmAuthor id="4" name="Muzamil Ahmad" initials="MA [2]" lastIdx="14" clrIdx="3">
    <p:extLst/>
  </p:cmAuthor>
  <p:cmAuthor id="5" name="Hayley McSpirit" initials="HM" lastIdx="2" clrIdx="4">
    <p:extLst>
      <p:ext uri="{19B8F6BF-5375-455C-9EA6-DF929625EA0E}">
        <p15:presenceInfo xmlns:p15="http://schemas.microsoft.com/office/powerpoint/2012/main" userId="S003BFFD801C602C@LIVE.COM" providerId="AD"/>
      </p:ext>
    </p:extLst>
  </p:cmAuthor>
  <p:cmAuthor id="6" name="Allie Lemieux" initials="AL" lastIdx="39" clrIdx="5">
    <p:extLst>
      <p:ext uri="{19B8F6BF-5375-455C-9EA6-DF929625EA0E}">
        <p15:presenceInfo xmlns:p15="http://schemas.microsoft.com/office/powerpoint/2012/main" userId="S-1-5-21-2127521184-1604012920-1887927527-6607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271D1F"/>
    <a:srgbClr val="001F50"/>
    <a:srgbClr val="F2F2F2"/>
    <a:srgbClr val="B3B2B4"/>
    <a:srgbClr val="A6A6A6"/>
    <a:srgbClr val="E6E6E6"/>
    <a:srgbClr val="FC261C"/>
    <a:srgbClr val="FF8801"/>
    <a:srgbClr val="F96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06" autoAdjust="0"/>
    <p:restoredTop sz="92766" autoAdjust="0"/>
  </p:normalViewPr>
  <p:slideViewPr>
    <p:cSldViewPr snapToGrid="0">
      <p:cViewPr varScale="1">
        <p:scale>
          <a:sx n="67" d="100"/>
          <a:sy n="67" d="100"/>
        </p:scale>
        <p:origin x="1146" y="72"/>
      </p:cViewPr>
      <p:guideLst>
        <p:guide orient="horz" pos="7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iq Alvi" userId="6302a346-fb19-4233-93bb-db7d8a64329a" providerId="ADAL" clId="{B2F8EF47-DD13-41B8-AD1B-6A664B2C27FD}"/>
  </pc:docChgLst>
  <pc:docChgLst>
    <pc:chgData name="Tariq Alvi" userId="6302a346-fb19-4233-93bb-db7d8a64329a" providerId="ADAL" clId="{C00A69FF-644F-41A3-AEAE-1401A09FFA56}"/>
    <pc:docChg chg="modSld">
      <pc:chgData name="Tariq Alvi" userId="6302a346-fb19-4233-93bb-db7d8a64329a" providerId="ADAL" clId="{C00A69FF-644F-41A3-AEAE-1401A09FFA56}" dt="2019-04-30T16:41:20.446" v="0" actId="14826"/>
      <pc:docMkLst>
        <pc:docMk/>
      </pc:docMkLst>
      <pc:sldChg chg="modSp">
        <pc:chgData name="Tariq Alvi" userId="6302a346-fb19-4233-93bb-db7d8a64329a" providerId="ADAL" clId="{C00A69FF-644F-41A3-AEAE-1401A09FFA56}" dt="2019-04-30T16:41:20.446" v="0" actId="14826"/>
        <pc:sldMkLst>
          <pc:docMk/>
          <pc:sldMk cId="177265575" sldId="275"/>
        </pc:sldMkLst>
        <pc:picChg chg="mod">
          <ac:chgData name="Tariq Alvi" userId="6302a346-fb19-4233-93bb-db7d8a64329a" providerId="ADAL" clId="{C00A69FF-644F-41A3-AEAE-1401A09FFA56}" dt="2019-04-30T16:41:20.446" v="0" actId="14826"/>
          <ac:picMkLst>
            <pc:docMk/>
            <pc:sldMk cId="177265575" sldId="275"/>
            <ac:picMk id="4" creationId="{73B6BB2B-130D-4076-A23A-3AD4738DC23E}"/>
          </ac:picMkLst>
        </pc:picChg>
      </pc:sldChg>
    </pc:docChg>
  </pc:docChgLst>
  <pc:docChgLst>
    <pc:chgData name="Tariq Alvi" userId="6302a346-fb19-4233-93bb-db7d8a64329a" providerId="ADAL" clId="{594E2704-4E6F-4FE2-91DF-B01D14F3F4A6}"/>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44800-CCB0-4D73-B7A7-3E0CCE5F5566}" type="datetimeFigureOut">
              <a:rPr lang="en-US" smtClean="0"/>
              <a:t>4/30/2019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4F836-4BA8-49D2-817B-A1822B526B77}" type="slidenum">
              <a:rPr lang="en-US" smtClean="0"/>
              <a:t>‹#›</a:t>
            </a:fld>
            <a:endParaRPr lang="en-US" dirty="0"/>
          </a:p>
        </p:txBody>
      </p:sp>
    </p:spTree>
    <p:extLst>
      <p:ext uri="{BB962C8B-B14F-4D97-AF65-F5344CB8AC3E}">
        <p14:creationId xmlns:p14="http://schemas.microsoft.com/office/powerpoint/2010/main" val="411721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fld id="{4DE4F836-4BA8-49D2-817B-A1822B526B77}" type="slidenum">
              <a:rPr lang="en-US" smtClean="0"/>
              <a:t>1</a:t>
            </a:fld>
            <a:endParaRPr lang="en-US" dirty="0"/>
          </a:p>
        </p:txBody>
      </p:sp>
    </p:spTree>
    <p:extLst>
      <p:ext uri="{BB962C8B-B14F-4D97-AF65-F5344CB8AC3E}">
        <p14:creationId xmlns:p14="http://schemas.microsoft.com/office/powerpoint/2010/main" val="194691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4F836-4BA8-49D2-817B-A1822B526B77}" type="slidenum">
              <a:rPr lang="en-US" smtClean="0"/>
              <a:t>3</a:t>
            </a:fld>
            <a:endParaRPr lang="en-US" dirty="0"/>
          </a:p>
        </p:txBody>
      </p:sp>
    </p:spTree>
    <p:extLst>
      <p:ext uri="{BB962C8B-B14F-4D97-AF65-F5344CB8AC3E}">
        <p14:creationId xmlns:p14="http://schemas.microsoft.com/office/powerpoint/2010/main" val="305395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4F836-4BA8-49D2-817B-A1822B526B77}" type="slidenum">
              <a:rPr lang="en-US" smtClean="0"/>
              <a:t>4</a:t>
            </a:fld>
            <a:endParaRPr lang="en-US" dirty="0"/>
          </a:p>
        </p:txBody>
      </p:sp>
    </p:spTree>
    <p:extLst>
      <p:ext uri="{BB962C8B-B14F-4D97-AF65-F5344CB8AC3E}">
        <p14:creationId xmlns:p14="http://schemas.microsoft.com/office/powerpoint/2010/main" val="372516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4F836-4BA8-49D2-817B-A1822B526B77}" type="slidenum">
              <a:rPr lang="en-US" smtClean="0"/>
              <a:t>5</a:t>
            </a:fld>
            <a:endParaRPr lang="en-US" dirty="0"/>
          </a:p>
        </p:txBody>
      </p:sp>
    </p:spTree>
    <p:extLst>
      <p:ext uri="{BB962C8B-B14F-4D97-AF65-F5344CB8AC3E}">
        <p14:creationId xmlns:p14="http://schemas.microsoft.com/office/powerpoint/2010/main" val="170543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F2F2F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12192000" cy="14630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itle 1"/>
          <p:cNvSpPr>
            <a:spLocks noGrp="1"/>
          </p:cNvSpPr>
          <p:nvPr>
            <p:ph type="title"/>
          </p:nvPr>
        </p:nvSpPr>
        <p:spPr>
          <a:xfrm>
            <a:off x="269240" y="354826"/>
            <a:ext cx="11655840" cy="899665"/>
          </a:xfrm>
        </p:spPr>
        <p:txBody>
          <a:bodyPr/>
          <a:lstStyle>
            <a:lvl1pPr>
              <a:defRPr sz="4000" spc="-5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2473947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354826"/>
            <a:ext cx="11655840" cy="899665"/>
          </a:xfrm>
        </p:spPr>
        <p:txBody>
          <a:bodyPr/>
          <a:lstStyle>
            <a:lvl1pPr>
              <a:defRPr sz="4000" spc="-5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1698396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5051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141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174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1568332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89511"/>
            <a:ext cx="11655840" cy="899665"/>
          </a:xfrm>
          <a:prstGeom prst="rect">
            <a:avLst/>
          </a:prstGeom>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a:prstGeom prst="rect">
            <a:avLst/>
          </a:prstGeo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5060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F2F2F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12192000" cy="1463040"/>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itle 1"/>
          <p:cNvSpPr>
            <a:spLocks noGrp="1"/>
          </p:cNvSpPr>
          <p:nvPr>
            <p:ph type="title"/>
          </p:nvPr>
        </p:nvSpPr>
        <p:spPr>
          <a:xfrm>
            <a:off x="269240" y="354826"/>
            <a:ext cx="11655840" cy="899665"/>
          </a:xfrm>
        </p:spPr>
        <p:txBody>
          <a:bodyPr/>
          <a:lstStyle>
            <a:lvl1pPr>
              <a:defRPr sz="4000" spc="-5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4710650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F2F2F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12192000" cy="1463040"/>
          </a:xfrm>
          <a:prstGeom prst="rect">
            <a:avLst/>
          </a:prstGeom>
          <a:solidFill>
            <a:srgbClr val="001F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itle 1"/>
          <p:cNvSpPr>
            <a:spLocks noGrp="1"/>
          </p:cNvSpPr>
          <p:nvPr>
            <p:ph type="title"/>
          </p:nvPr>
        </p:nvSpPr>
        <p:spPr>
          <a:xfrm>
            <a:off x="269240" y="354826"/>
            <a:ext cx="11655840" cy="899665"/>
          </a:xfrm>
        </p:spPr>
        <p:txBody>
          <a:bodyPr/>
          <a:lstStyle>
            <a:lvl1pPr>
              <a:defRPr sz="4000" spc="-5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6798241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878509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2696920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1655043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F2F2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354826"/>
            <a:ext cx="11655840" cy="899665"/>
          </a:xfrm>
        </p:spPr>
        <p:txBody>
          <a:bodyPr/>
          <a:lstStyle>
            <a:lvl1pPr>
              <a:defRPr sz="4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240235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blue background">
    <p:bg>
      <p:bgPr>
        <a:solidFill>
          <a:srgbClr val="F2F2F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B890BB-215E-430E-BC36-E959D1FA45BE}"/>
              </a:ext>
            </a:extLst>
          </p:cNvPr>
          <p:cNvSpPr/>
          <p:nvPr userDrawn="1"/>
        </p:nvSpPr>
        <p:spPr bwMode="auto">
          <a:xfrm>
            <a:off x="0" y="0"/>
            <a:ext cx="12192000" cy="68580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240" y="354826"/>
            <a:ext cx="11655840" cy="899665"/>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053750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354826"/>
            <a:ext cx="11655840" cy="899665"/>
          </a:xfrm>
        </p:spPr>
        <p:txBody>
          <a:bodyPr/>
          <a:lstStyle>
            <a:lvl1pPr>
              <a:defRPr>
                <a:solidFill>
                  <a:schemeClr val="bg1"/>
                </a:solidFill>
              </a:defRPr>
            </a:lvl1pPr>
          </a:lstStyle>
          <a:p>
            <a:r>
              <a:rPr lang="en-US"/>
              <a:t>Click to edit Master title style</a:t>
            </a:r>
          </a:p>
        </p:txBody>
      </p:sp>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572273"/>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071" r:id="rId4"/>
    <p:sldLayoutId id="2147484144" r:id="rId5"/>
    <p:sldLayoutId id="2147484143" r:id="rId6"/>
    <p:sldLayoutId id="2147484080" r:id="rId7"/>
    <p:sldLayoutId id="2147484220" r:id="rId8"/>
    <p:sldLayoutId id="2147484219" r:id="rId9"/>
    <p:sldLayoutId id="2147484139" r:id="rId10"/>
    <p:sldLayoutId id="2147484073" r:id="rId11"/>
    <p:sldLayoutId id="2147484072" r:id="rId12"/>
    <p:sldLayoutId id="2147484079" r:id="rId13"/>
    <p:sldLayoutId id="2147484138" r:id="rId14"/>
    <p:sldLayoutId id="2147484221" r:id="rId15"/>
  </p:sldLayoutIdLst>
  <p:transition>
    <p:fade/>
  </p:transition>
  <p:hf hdr="0" ftr="0" dt="0"/>
  <p:txStyles>
    <p:titleStyle>
      <a:lvl1pPr algn="l" defTabSz="914192"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guide id="27" pos="7392"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hyperlink" Target="http://www.xentit.com/azu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hyperlink" Target="mailto:azure@xenti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43CDE0-6D3A-4130-B96A-C33AEFBDFFB6}"/>
              </a:ext>
            </a:extLst>
          </p:cNvPr>
          <p:cNvPicPr>
            <a:picLocks noChangeAspect="1"/>
          </p:cNvPicPr>
          <p:nvPr/>
        </p:nvPicPr>
        <p:blipFill>
          <a:blip r:embed="rId3"/>
          <a:stretch>
            <a:fill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3BE8C742-D0F6-451B-BA4E-99EA52DC6EC0}"/>
              </a:ext>
            </a:extLst>
          </p:cNvPr>
          <p:cNvSpPr/>
          <p:nvPr/>
        </p:nvSpPr>
        <p:spPr>
          <a:xfrm>
            <a:off x="457201" y="1417321"/>
            <a:ext cx="4571999" cy="4023360"/>
          </a:xfrm>
          <a:prstGeom prst="rect">
            <a:avLst/>
          </a:prstGeom>
          <a:solidFill>
            <a:srgbClr val="FFFFFF">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defTabSz="914367">
              <a:defRPr/>
            </a:pPr>
            <a:r>
              <a:rPr lang="en-US" sz="4000" dirty="0">
                <a:solidFill>
                  <a:schemeClr val="tx1"/>
                </a:solidFill>
                <a:latin typeface="+mj-lt"/>
              </a:rPr>
              <a:t>XentIT</a:t>
            </a:r>
          </a:p>
          <a:p>
            <a:pPr lvl="0" defTabSz="914367">
              <a:defRPr/>
            </a:pPr>
            <a:r>
              <a:rPr lang="en-US" sz="4000" dirty="0">
                <a:solidFill>
                  <a:schemeClr val="tx1"/>
                </a:solidFill>
                <a:latin typeface="+mj-lt"/>
              </a:rPr>
              <a:t>Healthcare Cloud Security Stack for Microsoft Azure</a:t>
            </a:r>
          </a:p>
          <a:p>
            <a:pPr lvl="0" defTabSz="914367">
              <a:defRPr/>
            </a:pPr>
            <a:endParaRPr lang="en-US" sz="4000" dirty="0">
              <a:solidFill>
                <a:schemeClr val="tx1"/>
              </a:solidFill>
              <a:latin typeface="+mj-lt"/>
            </a:endParaRPr>
          </a:p>
          <a:p>
            <a:pPr lvl="0">
              <a:spcBef>
                <a:spcPts val="600"/>
              </a:spcBef>
            </a:pPr>
            <a:r>
              <a:rPr lang="en-US" sz="2800" dirty="0">
                <a:solidFill>
                  <a:srgbClr val="4472C4"/>
                </a:solidFill>
                <a:latin typeface="+mj-lt"/>
                <a:ea typeface="Segoe UI" panose="020B0502040204020203" pitchFamily="34" charset="0"/>
                <a:cs typeface="Segoe UI Light" panose="020B0502040204020203" pitchFamily="34" charset="0"/>
                <a:hlinkClick r:id="rId4"/>
              </a:rPr>
              <a:t>www.xentit.com/azure</a:t>
            </a:r>
            <a:r>
              <a:rPr lang="en-US" sz="2800" dirty="0">
                <a:solidFill>
                  <a:srgbClr val="4472C4"/>
                </a:solidFill>
                <a:latin typeface="+mj-lt"/>
                <a:ea typeface="Segoe UI" panose="020B0502040204020203" pitchFamily="34" charset="0"/>
                <a:cs typeface="Segoe UI Light" panose="020B0502040204020203" pitchFamily="34" charset="0"/>
              </a:rPr>
              <a:t> </a:t>
            </a:r>
          </a:p>
        </p:txBody>
      </p:sp>
      <p:cxnSp>
        <p:nvCxnSpPr>
          <p:cNvPr id="8" name="Straight Connector 7">
            <a:extLst>
              <a:ext uri="{FF2B5EF4-FFF2-40B4-BE49-F238E27FC236}">
                <a16:creationId xmlns:a16="http://schemas.microsoft.com/office/drawing/2014/main" id="{DA076472-F2AF-49E7-B277-76D11BEEF2DF}"/>
              </a:ext>
            </a:extLst>
          </p:cNvPr>
          <p:cNvCxnSpPr/>
          <p:nvPr/>
        </p:nvCxnSpPr>
        <p:spPr>
          <a:xfrm>
            <a:off x="625840" y="4480560"/>
            <a:ext cx="402336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4608EA7-CD7E-4BB1-82CC-10A949949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1" y="5900573"/>
            <a:ext cx="1579579" cy="614527"/>
          </a:xfrm>
          <a:prstGeom prst="rect">
            <a:avLst/>
          </a:prstGeom>
        </p:spPr>
      </p:pic>
    </p:spTree>
    <p:extLst>
      <p:ext uri="{BB962C8B-B14F-4D97-AF65-F5344CB8AC3E}">
        <p14:creationId xmlns:p14="http://schemas.microsoft.com/office/powerpoint/2010/main" val="12134361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9D9F29C-4ABD-4E8F-AD4E-F979ABAE6864}"/>
              </a:ext>
            </a:extLst>
          </p:cNvPr>
          <p:cNvPicPr>
            <a:picLocks noChangeAspect="1"/>
          </p:cNvPicPr>
          <p:nvPr/>
        </p:nvPicPr>
        <p:blipFill>
          <a:blip r:embed="rId2"/>
          <a:stretch>
            <a:fillRect/>
          </a:stretch>
        </p:blipFill>
        <p:spPr>
          <a:xfrm>
            <a:off x="0" y="0"/>
            <a:ext cx="4274820" cy="6858000"/>
          </a:xfrm>
          <a:prstGeom prst="rect">
            <a:avLst/>
          </a:prstGeom>
        </p:spPr>
      </p:pic>
      <p:sp>
        <p:nvSpPr>
          <p:cNvPr id="9" name="Rectangle 8">
            <a:extLst>
              <a:ext uri="{FF2B5EF4-FFF2-40B4-BE49-F238E27FC236}">
                <a16:creationId xmlns:a16="http://schemas.microsoft.com/office/drawing/2014/main" id="{C37D026C-96E8-4A5B-B191-07ABA552DF24}"/>
              </a:ext>
            </a:extLst>
          </p:cNvPr>
          <p:cNvSpPr/>
          <p:nvPr/>
        </p:nvSpPr>
        <p:spPr>
          <a:xfrm>
            <a:off x="0" y="0"/>
            <a:ext cx="4274820" cy="6858000"/>
          </a:xfrm>
          <a:prstGeom prst="rect">
            <a:avLst/>
          </a:prstGeom>
          <a:solidFill>
            <a:schemeClr val="bg1">
              <a:alpha val="80000"/>
            </a:schemeClr>
          </a:solidFill>
          <a:ln w="6350">
            <a:noFill/>
          </a:ln>
        </p:spPr>
        <p:txBody>
          <a:bodyPr wrap="square" lIns="457200" tIns="274320" rIns="109728" bIns="54864">
            <a:noAutofit/>
          </a:bodyPr>
          <a:lstStyle/>
          <a:p>
            <a:pPr>
              <a:spcBef>
                <a:spcPts val="660"/>
              </a:spcBef>
            </a:pPr>
            <a:r>
              <a:rPr lang="en-US" sz="3200" spc="-100" dirty="0">
                <a:ln w="3175">
                  <a:noFill/>
                </a:ln>
                <a:solidFill>
                  <a:schemeClr val="accent1"/>
                </a:solidFill>
                <a:latin typeface="Segoe UI Light"/>
                <a:cs typeface="Segoe UI" pitchFamily="34" charset="0"/>
              </a:rPr>
              <a:t>Healthcare: Ensuring your environment </a:t>
            </a:r>
            <a:br>
              <a:rPr lang="en-US" sz="3200" spc="-100" dirty="0">
                <a:ln w="3175">
                  <a:noFill/>
                </a:ln>
                <a:solidFill>
                  <a:schemeClr val="accent1"/>
                </a:solidFill>
                <a:latin typeface="Segoe UI Light"/>
                <a:cs typeface="Segoe UI" pitchFamily="34" charset="0"/>
              </a:rPr>
            </a:br>
            <a:r>
              <a:rPr lang="en-US" sz="3200" spc="-100" dirty="0">
                <a:ln w="3175">
                  <a:noFill/>
                </a:ln>
                <a:solidFill>
                  <a:schemeClr val="accent1"/>
                </a:solidFill>
                <a:latin typeface="Segoe UI Light"/>
                <a:cs typeface="Segoe UI" pitchFamily="34" charset="0"/>
              </a:rPr>
              <a:t>is secure</a:t>
            </a:r>
          </a:p>
          <a:p>
            <a:pPr>
              <a:spcBef>
                <a:spcPts val="660"/>
              </a:spcBef>
            </a:pPr>
            <a:r>
              <a:rPr lang="en-US" dirty="0"/>
              <a:t>This unified stack offers you the best in breed vulnerability scanner, Qualys Cloud Agent, the best in breed cloud security solution, Trend Micro</a:t>
            </a:r>
            <a:r>
              <a:rPr lang="en-US" baseline="30000" dirty="0"/>
              <a:t>TM </a:t>
            </a:r>
            <a:r>
              <a:rPr lang="en-US" dirty="0"/>
              <a:t>Deep Security</a:t>
            </a:r>
            <a:r>
              <a:rPr lang="en-US" baseline="30000" dirty="0"/>
              <a:t>TM</a:t>
            </a:r>
            <a:r>
              <a:rPr lang="en-US" dirty="0"/>
              <a:t> combined with the implementation and management capabilities of XentIT to ensure your workloads running in Microsoft Azure are constantly protected.  </a:t>
            </a:r>
          </a:p>
          <a:p>
            <a:pPr>
              <a:spcBef>
                <a:spcPts val="660"/>
              </a:spcBef>
            </a:pPr>
            <a:r>
              <a:rPr lang="en-US" dirty="0"/>
              <a:t>Your workloads are safe and secure with the connected threat defense and your resources are freed up to attend to other priorities in your organization. </a:t>
            </a:r>
          </a:p>
        </p:txBody>
      </p:sp>
      <p:sp>
        <p:nvSpPr>
          <p:cNvPr id="12" name="TextBox 11">
            <a:extLst>
              <a:ext uri="{FF2B5EF4-FFF2-40B4-BE49-F238E27FC236}">
                <a16:creationId xmlns:a16="http://schemas.microsoft.com/office/drawing/2014/main" id="{4B7CD592-A3AC-4473-AEB6-9791C4A94358}"/>
              </a:ext>
            </a:extLst>
          </p:cNvPr>
          <p:cNvSpPr txBox="1"/>
          <p:nvPr/>
        </p:nvSpPr>
        <p:spPr>
          <a:xfrm>
            <a:off x="4467828" y="1273078"/>
            <a:ext cx="2227271" cy="4618788"/>
          </a:xfrm>
          <a:prstGeom prst="rect">
            <a:avLst/>
          </a:prstGeom>
          <a:noFill/>
          <a:ln>
            <a:noFill/>
          </a:ln>
        </p:spPr>
        <p:txBody>
          <a:bodyPr wrap="square" lIns="0" tIns="0" rIns="0" bIns="0" rtlCol="0">
            <a:noAutofit/>
          </a:bodyPr>
          <a:lstStyle/>
          <a:p>
            <a:r>
              <a:rPr lang="en-CA" sz="1600" dirty="0"/>
              <a:t>A Healthcare organization’s success is dependent on data-driven decision making. Inability to quickly access and process patient data due to outdated infrastructure may result in a life or death situation. </a:t>
            </a:r>
          </a:p>
          <a:p>
            <a:endParaRPr lang="en-CA" sz="1600" dirty="0"/>
          </a:p>
          <a:p>
            <a:r>
              <a:rPr lang="en-CA" sz="1600" dirty="0"/>
              <a:t>Healthcare organizations are making the shift to the cloud to enable better health outcomes, and a critical part of that process is ensuring security and vulnerability management. </a:t>
            </a:r>
          </a:p>
        </p:txBody>
      </p:sp>
      <p:sp>
        <p:nvSpPr>
          <p:cNvPr id="13" name="TextBox 12">
            <a:extLst>
              <a:ext uri="{FF2B5EF4-FFF2-40B4-BE49-F238E27FC236}">
                <a16:creationId xmlns:a16="http://schemas.microsoft.com/office/drawing/2014/main" id="{C0657E41-83AF-46B8-8AF0-3F5609F2C5A9}"/>
              </a:ext>
            </a:extLst>
          </p:cNvPr>
          <p:cNvSpPr txBox="1"/>
          <p:nvPr/>
        </p:nvSpPr>
        <p:spPr>
          <a:xfrm>
            <a:off x="6959393" y="1273078"/>
            <a:ext cx="2227271" cy="4673223"/>
          </a:xfrm>
          <a:prstGeom prst="rect">
            <a:avLst/>
          </a:prstGeom>
          <a:noFill/>
          <a:ln>
            <a:noFill/>
          </a:ln>
        </p:spPr>
        <p:txBody>
          <a:bodyPr wrap="square" lIns="0" tIns="0" rIns="0" bIns="0" rtlCol="0">
            <a:noAutofit/>
          </a:bodyPr>
          <a:lstStyle/>
          <a:p>
            <a:pPr>
              <a:spcBef>
                <a:spcPts val="600"/>
              </a:spcBef>
            </a:pPr>
            <a:r>
              <a:rPr lang="en-CA" sz="1600" dirty="0"/>
              <a:t>XentIT’s Executive Dashboard provides a single pane of glass into the vulnerabilities identified by Qualys, the number and types of threats stopped by Trend Micro, and intelligence for further investigation and remediation by security analysts and engineers. </a:t>
            </a:r>
          </a:p>
          <a:p>
            <a:pPr>
              <a:spcBef>
                <a:spcPts val="600"/>
              </a:spcBef>
            </a:pPr>
            <a:endParaRPr lang="en-CA" sz="1600" dirty="0"/>
          </a:p>
          <a:p>
            <a:pPr>
              <a:spcBef>
                <a:spcPts val="600"/>
              </a:spcBef>
            </a:pPr>
            <a:r>
              <a:rPr lang="en-CA" sz="1600" dirty="0"/>
              <a:t>This unified stack eliminates the overhead of security automation and orchestration after migration to the cloud. </a:t>
            </a:r>
            <a:endParaRPr lang="en-US" sz="1600" dirty="0">
              <a:ea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A1F17201-0B7F-4D67-B2CD-EAF78961CC59}"/>
              </a:ext>
            </a:extLst>
          </p:cNvPr>
          <p:cNvSpPr txBox="1"/>
          <p:nvPr/>
        </p:nvSpPr>
        <p:spPr>
          <a:xfrm>
            <a:off x="9439249" y="1273078"/>
            <a:ext cx="2227271" cy="4629812"/>
          </a:xfrm>
          <a:prstGeom prst="rect">
            <a:avLst/>
          </a:prstGeom>
          <a:noFill/>
          <a:ln>
            <a:noFill/>
          </a:ln>
        </p:spPr>
        <p:txBody>
          <a:bodyPr wrap="square" lIns="0" tIns="0" rIns="0" bIns="0" rtlCol="0">
            <a:noAutofit/>
          </a:bodyPr>
          <a:lstStyle/>
          <a:p>
            <a:pPr marL="171450" indent="-171450">
              <a:spcBef>
                <a:spcPts val="600"/>
              </a:spcBef>
              <a:buFont typeface="Arial" panose="020B0604020202020204" pitchFamily="34" charset="0"/>
              <a:buChar char="•"/>
            </a:pPr>
            <a:r>
              <a:rPr lang="en-CA" sz="1600" dirty="0"/>
              <a:t>Modernize IT infrastructure while maintaining focus on cybersecurity and HIPAA compliance</a:t>
            </a:r>
          </a:p>
          <a:p>
            <a:pPr marL="171450" indent="-171450">
              <a:spcBef>
                <a:spcPts val="600"/>
              </a:spcBef>
              <a:buFont typeface="Arial" panose="020B0604020202020204" pitchFamily="34" charset="0"/>
              <a:buChar char="•"/>
            </a:pPr>
            <a:r>
              <a:rPr lang="en-US" sz="1600" dirty="0">
                <a:ea typeface="Segoe UI" panose="020B0502040204020203" pitchFamily="34" charset="0"/>
                <a:cs typeface="Segoe UI" panose="020B0502040204020203" pitchFamily="34" charset="0"/>
              </a:rPr>
              <a:t>Gain insights to proactively manage vulnerabilities</a:t>
            </a:r>
          </a:p>
          <a:p>
            <a:pPr marL="171450" indent="-171450">
              <a:spcBef>
                <a:spcPts val="600"/>
              </a:spcBef>
              <a:buFont typeface="Arial" panose="020B0604020202020204" pitchFamily="34" charset="0"/>
              <a:buChar char="•"/>
            </a:pPr>
            <a:r>
              <a:rPr lang="en-US" sz="1600" dirty="0">
                <a:ea typeface="Segoe UI" panose="020B0502040204020203" pitchFamily="34" charset="0"/>
                <a:cs typeface="Segoe UI" panose="020B0502040204020203" pitchFamily="34" charset="0"/>
              </a:rPr>
              <a:t>Simplify security management to free up resources for other priorities</a:t>
            </a:r>
          </a:p>
        </p:txBody>
      </p:sp>
      <p:sp>
        <p:nvSpPr>
          <p:cNvPr id="16" name="TextBox 15">
            <a:extLst>
              <a:ext uri="{FF2B5EF4-FFF2-40B4-BE49-F238E27FC236}">
                <a16:creationId xmlns:a16="http://schemas.microsoft.com/office/drawing/2014/main" id="{043B157B-C5AC-469D-8CFC-F923084493B1}"/>
              </a:ext>
            </a:extLst>
          </p:cNvPr>
          <p:cNvSpPr txBox="1"/>
          <p:nvPr/>
        </p:nvSpPr>
        <p:spPr>
          <a:xfrm>
            <a:off x="9439249" y="896629"/>
            <a:ext cx="1091588" cy="263089"/>
          </a:xfrm>
          <a:prstGeom prst="rect">
            <a:avLst/>
          </a:prstGeom>
          <a:noFill/>
          <a:ln>
            <a:noFill/>
          </a:ln>
        </p:spPr>
        <p:txBody>
          <a:bodyPr wrap="none" lIns="0" tIns="0" rIns="0" bIns="0" rtlCol="0" anchor="ctr">
            <a:spAutoFit/>
          </a:bodyPr>
          <a:lstStyle/>
          <a:p>
            <a:pPr>
              <a:spcBef>
                <a:spcPts val="600"/>
              </a:spcBef>
            </a:pPr>
            <a:r>
              <a:rPr lang="en-US" sz="16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OUTCOMES</a:t>
            </a:r>
          </a:p>
        </p:txBody>
      </p:sp>
      <p:sp>
        <p:nvSpPr>
          <p:cNvPr id="17" name="TextBox 16">
            <a:extLst>
              <a:ext uri="{FF2B5EF4-FFF2-40B4-BE49-F238E27FC236}">
                <a16:creationId xmlns:a16="http://schemas.microsoft.com/office/drawing/2014/main" id="{B0920CA6-9576-4FB0-AD52-5FE8D92318FC}"/>
              </a:ext>
            </a:extLst>
          </p:cNvPr>
          <p:cNvSpPr txBox="1"/>
          <p:nvPr/>
        </p:nvSpPr>
        <p:spPr>
          <a:xfrm>
            <a:off x="4467828" y="881587"/>
            <a:ext cx="1246333" cy="263089"/>
          </a:xfrm>
          <a:prstGeom prst="rect">
            <a:avLst/>
          </a:prstGeom>
          <a:noFill/>
          <a:ln>
            <a:noFill/>
          </a:ln>
        </p:spPr>
        <p:txBody>
          <a:bodyPr wrap="none" lIns="0" tIns="0" rIns="0" bIns="0" rtlCol="0" anchor="ctr">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CHALLENGES</a:t>
            </a:r>
          </a:p>
        </p:txBody>
      </p:sp>
      <p:sp>
        <p:nvSpPr>
          <p:cNvPr id="18" name="TextBox 17">
            <a:extLst>
              <a:ext uri="{FF2B5EF4-FFF2-40B4-BE49-F238E27FC236}">
                <a16:creationId xmlns:a16="http://schemas.microsoft.com/office/drawing/2014/main" id="{8C0D2FBB-DCDF-4885-82EC-56433D126799}"/>
              </a:ext>
            </a:extLst>
          </p:cNvPr>
          <p:cNvSpPr txBox="1"/>
          <p:nvPr/>
        </p:nvSpPr>
        <p:spPr>
          <a:xfrm>
            <a:off x="6959393" y="879677"/>
            <a:ext cx="1001127" cy="263089"/>
          </a:xfrm>
          <a:prstGeom prst="rect">
            <a:avLst/>
          </a:prstGeom>
          <a:noFill/>
          <a:ln>
            <a:noFill/>
          </a:ln>
        </p:spPr>
        <p:txBody>
          <a:bodyPr wrap="none" lIns="0" tIns="0" rIns="0" bIns="0" rtlCol="0" anchor="ctr">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chemeClr val="accent1"/>
                </a:solidFill>
                <a:effectLst/>
                <a:uLnTx/>
                <a:uFillTx/>
                <a:latin typeface="Segoe UI" panose="020B0502040204020203" pitchFamily="34" charset="0"/>
                <a:ea typeface="Segoe UI" panose="020B0502040204020203" pitchFamily="34" charset="0"/>
                <a:cs typeface="Segoe UI" panose="020B0502040204020203" pitchFamily="34" charset="0"/>
              </a:rPr>
              <a:t>SOLUTION</a:t>
            </a:r>
          </a:p>
        </p:txBody>
      </p:sp>
      <p:grpSp>
        <p:nvGrpSpPr>
          <p:cNvPr id="26" name="Group 25">
            <a:extLst>
              <a:ext uri="{FF2B5EF4-FFF2-40B4-BE49-F238E27FC236}">
                <a16:creationId xmlns:a16="http://schemas.microsoft.com/office/drawing/2014/main" id="{84B72DBD-7F08-43A2-9F3A-4F068B37A46D}"/>
              </a:ext>
            </a:extLst>
          </p:cNvPr>
          <p:cNvGrpSpPr/>
          <p:nvPr/>
        </p:nvGrpSpPr>
        <p:grpSpPr>
          <a:xfrm>
            <a:off x="4467827" y="1217045"/>
            <a:ext cx="7376875" cy="4879843"/>
            <a:chOff x="4467827" y="1217045"/>
            <a:chExt cx="7376875" cy="4834273"/>
          </a:xfrm>
        </p:grpSpPr>
        <p:sp>
          <p:nvSpPr>
            <p:cNvPr id="21" name="Arrow: Bent 20">
              <a:extLst>
                <a:ext uri="{FF2B5EF4-FFF2-40B4-BE49-F238E27FC236}">
                  <a16:creationId xmlns:a16="http://schemas.microsoft.com/office/drawing/2014/main" id="{34BE3410-490F-44AA-9587-9828872C7061}"/>
                </a:ext>
              </a:extLst>
            </p:cNvPr>
            <p:cNvSpPr/>
            <p:nvPr/>
          </p:nvSpPr>
          <p:spPr bwMode="auto">
            <a:xfrm rot="5400000">
              <a:off x="3253419" y="2431453"/>
              <a:ext cx="4834270" cy="2405453"/>
            </a:xfrm>
            <a:prstGeom prst="bentArrow">
              <a:avLst>
                <a:gd name="adj1" fmla="val 0"/>
                <a:gd name="adj2" fmla="val 4429"/>
                <a:gd name="adj3" fmla="val 0"/>
                <a:gd name="adj4" fmla="val 6248"/>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Arrow: Bent 21">
              <a:extLst>
                <a:ext uri="{FF2B5EF4-FFF2-40B4-BE49-F238E27FC236}">
                  <a16:creationId xmlns:a16="http://schemas.microsoft.com/office/drawing/2014/main" id="{2AA72EC8-7D12-4861-88C9-E0DCD4AEE43B}"/>
                </a:ext>
              </a:extLst>
            </p:cNvPr>
            <p:cNvSpPr/>
            <p:nvPr/>
          </p:nvSpPr>
          <p:spPr bwMode="auto">
            <a:xfrm rot="5400000">
              <a:off x="5744985" y="2431454"/>
              <a:ext cx="4834270" cy="2405453"/>
            </a:xfrm>
            <a:prstGeom prst="bentArrow">
              <a:avLst>
                <a:gd name="adj1" fmla="val 0"/>
                <a:gd name="adj2" fmla="val 4429"/>
                <a:gd name="adj3" fmla="val 0"/>
                <a:gd name="adj4" fmla="val 6248"/>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Arrow: Bent 22">
              <a:extLst>
                <a:ext uri="{FF2B5EF4-FFF2-40B4-BE49-F238E27FC236}">
                  <a16:creationId xmlns:a16="http://schemas.microsoft.com/office/drawing/2014/main" id="{3659BEF3-5BF3-418F-B47C-24F713AC4D7B}"/>
                </a:ext>
              </a:extLst>
            </p:cNvPr>
            <p:cNvSpPr/>
            <p:nvPr/>
          </p:nvSpPr>
          <p:spPr bwMode="auto">
            <a:xfrm rot="5400000">
              <a:off x="8224841" y="2431456"/>
              <a:ext cx="4834270" cy="2405453"/>
            </a:xfrm>
            <a:prstGeom prst="bentArrow">
              <a:avLst>
                <a:gd name="adj1" fmla="val 0"/>
                <a:gd name="adj2" fmla="val 4429"/>
                <a:gd name="adj3" fmla="val 0"/>
                <a:gd name="adj4" fmla="val 6248"/>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24" name="Picture 23">
            <a:extLst>
              <a:ext uri="{FF2B5EF4-FFF2-40B4-BE49-F238E27FC236}">
                <a16:creationId xmlns:a16="http://schemas.microsoft.com/office/drawing/2014/main" id="{0A05AEFF-CF83-4EA1-AB31-F407BC344974}"/>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467523" y="6203578"/>
            <a:ext cx="1076749" cy="418903"/>
          </a:xfrm>
          <a:prstGeom prst="rect">
            <a:avLst/>
          </a:prstGeom>
        </p:spPr>
      </p:pic>
    </p:spTree>
    <p:extLst>
      <p:ext uri="{BB962C8B-B14F-4D97-AF65-F5344CB8AC3E}">
        <p14:creationId xmlns:p14="http://schemas.microsoft.com/office/powerpoint/2010/main" val="38675112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108F25D-4C03-4382-AE6B-2EEA7CB93E26}"/>
              </a:ext>
            </a:extLst>
          </p:cNvPr>
          <p:cNvPicPr>
            <a:picLocks noChangeAspect="1"/>
          </p:cNvPicPr>
          <p:nvPr/>
        </p:nvPicPr>
        <p:blipFill>
          <a:blip r:embed="rId3"/>
          <a:stretch>
            <a:fillRect/>
          </a:stretch>
        </p:blipFill>
        <p:spPr>
          <a:xfrm>
            <a:off x="0" y="0"/>
            <a:ext cx="4274820" cy="6858000"/>
          </a:xfrm>
          <a:prstGeom prst="rect">
            <a:avLst/>
          </a:prstGeom>
        </p:spPr>
      </p:pic>
      <p:sp>
        <p:nvSpPr>
          <p:cNvPr id="22" name="Rectangle 21">
            <a:extLst>
              <a:ext uri="{FF2B5EF4-FFF2-40B4-BE49-F238E27FC236}">
                <a16:creationId xmlns:a16="http://schemas.microsoft.com/office/drawing/2014/main" id="{B04F52AD-C4DD-443F-B1E8-70ACC5BFA6A5}"/>
              </a:ext>
            </a:extLst>
          </p:cNvPr>
          <p:cNvSpPr/>
          <p:nvPr/>
        </p:nvSpPr>
        <p:spPr>
          <a:xfrm>
            <a:off x="-1" y="0"/>
            <a:ext cx="4284071" cy="6858000"/>
          </a:xfrm>
          <a:prstGeom prst="rect">
            <a:avLst/>
          </a:prstGeom>
          <a:solidFill>
            <a:schemeClr val="bg1">
              <a:alpha val="80000"/>
            </a:schemeClr>
          </a:solidFill>
          <a:ln w="6350">
            <a:noFill/>
          </a:ln>
        </p:spPr>
        <p:txBody>
          <a:bodyPr wrap="square" lIns="457200" tIns="274320" rIns="109728" bIns="54864">
            <a:noAutofit/>
          </a:bodyPr>
          <a:lstStyle/>
          <a:p>
            <a:pPr>
              <a:spcBef>
                <a:spcPts val="660"/>
              </a:spcBef>
            </a:pPr>
            <a:r>
              <a:rPr lang="en-US" sz="3200" spc="-100" dirty="0">
                <a:ln w="3175">
                  <a:noFill/>
                </a:ln>
                <a:solidFill>
                  <a:schemeClr val="accent1"/>
                </a:solidFill>
                <a:latin typeface="Segoe UI Light"/>
                <a:cs typeface="Segoe UI" pitchFamily="34" charset="0"/>
              </a:rPr>
              <a:t>XentIT, Qualys, and Trend Micro Healthcare Cloud Security Stack for Microsoft Azure</a:t>
            </a:r>
          </a:p>
          <a:p>
            <a:pPr>
              <a:spcBef>
                <a:spcPts val="1200"/>
              </a:spcBef>
            </a:pPr>
            <a:r>
              <a:rPr lang="en-US" sz="1400" dirty="0"/>
              <a:t>Healthcare Cloud Security Stack uses the Qualys Cloud Agent, Trend Micro Deep Security, and XentIT Executive Dashboard as a unified Cloud Threat Management solution. </a:t>
            </a:r>
          </a:p>
          <a:p>
            <a:pPr>
              <a:spcBef>
                <a:spcPts val="1200"/>
              </a:spcBef>
            </a:pPr>
            <a:r>
              <a:rPr lang="en-US" sz="1400" dirty="0"/>
              <a:t>Qualys cloud agents continuously collect vulnerability information is mapped to Trend Micro Deep Security (TMDS). </a:t>
            </a:r>
          </a:p>
          <a:p>
            <a:pPr>
              <a:spcBef>
                <a:spcPts val="1200"/>
              </a:spcBef>
            </a:pPr>
            <a:r>
              <a:rPr lang="en-US" sz="1400" dirty="0"/>
              <a:t>Trend Micro Deep Security virtual patching engages until a physical patch is available and deployed.  </a:t>
            </a:r>
          </a:p>
          <a:p>
            <a:pPr>
              <a:spcBef>
                <a:spcPts val="1200"/>
              </a:spcBef>
            </a:pPr>
            <a:r>
              <a:rPr lang="en-US" sz="1400" dirty="0"/>
              <a:t>XentIT’s Executive Dashboard provides a single pane of glass into the vulnerabilities identified by Qualys, the number and types of threats stopped by Trend Micro, and intelligence for further investigation and remediation by security analysts and engineers. </a:t>
            </a:r>
          </a:p>
        </p:txBody>
      </p:sp>
      <p:sp>
        <p:nvSpPr>
          <p:cNvPr id="23" name="TextBox 22">
            <a:extLst>
              <a:ext uri="{FF2B5EF4-FFF2-40B4-BE49-F238E27FC236}">
                <a16:creationId xmlns:a16="http://schemas.microsoft.com/office/drawing/2014/main" id="{762B2FDB-821A-4512-A620-D72ADD2D193A}"/>
              </a:ext>
            </a:extLst>
          </p:cNvPr>
          <p:cNvSpPr txBox="1"/>
          <p:nvPr/>
        </p:nvSpPr>
        <p:spPr>
          <a:xfrm>
            <a:off x="4467828" y="1228108"/>
            <a:ext cx="2227271" cy="4618788"/>
          </a:xfrm>
          <a:prstGeom prst="rect">
            <a:avLst/>
          </a:prstGeom>
          <a:noFill/>
          <a:ln>
            <a:noFill/>
          </a:ln>
        </p:spPr>
        <p:txBody>
          <a:bodyPr wrap="square" lIns="0" tIns="0" rIns="0" bIns="0" rtlCol="0">
            <a:noAutofit/>
          </a:bodyPr>
          <a:lstStyle/>
          <a:p>
            <a:pPr marL="285750" indent="-285750">
              <a:buFont typeface="Arial" panose="020B0604020202020204" pitchFamily="34" charset="0"/>
              <a:buChar char="•"/>
            </a:pPr>
            <a:r>
              <a:rPr lang="en-US" sz="1600" dirty="0"/>
              <a:t>Full implementation of Qualys Vulnerability Management and Cloud Agents and Trend Micro™ Deep Security™ by XentIT</a:t>
            </a:r>
          </a:p>
          <a:p>
            <a:endParaRPr lang="en-US" sz="1600" dirty="0"/>
          </a:p>
          <a:p>
            <a:pPr marL="285750" indent="-285750">
              <a:buFont typeface="Arial" panose="020B0604020202020204" pitchFamily="34" charset="0"/>
              <a:buChar char="•"/>
            </a:pPr>
            <a:r>
              <a:rPr lang="en-US" sz="1600" dirty="0"/>
              <a:t>Extensive environment configuration </a:t>
            </a:r>
            <a:br>
              <a:rPr lang="en-US" sz="1600" dirty="0"/>
            </a:br>
            <a:r>
              <a:rPr lang="en-US" sz="1600" dirty="0"/>
              <a:t>and assessment</a:t>
            </a:r>
          </a:p>
          <a:p>
            <a:endParaRPr lang="en-US" sz="1600" dirty="0"/>
          </a:p>
          <a:p>
            <a:pPr marL="285750" indent="-285750">
              <a:buFont typeface="Arial" panose="020B0604020202020204" pitchFamily="34" charset="0"/>
              <a:buChar char="•"/>
            </a:pPr>
            <a:r>
              <a:rPr lang="en-US" sz="1600" dirty="0"/>
              <a:t>Unified dashboard view of security protection, tailored for healthcare organizations </a:t>
            </a:r>
            <a:endParaRPr lang="en-CA" sz="1600" dirty="0"/>
          </a:p>
        </p:txBody>
      </p:sp>
      <p:sp>
        <p:nvSpPr>
          <p:cNvPr id="24" name="TextBox 23">
            <a:extLst>
              <a:ext uri="{FF2B5EF4-FFF2-40B4-BE49-F238E27FC236}">
                <a16:creationId xmlns:a16="http://schemas.microsoft.com/office/drawing/2014/main" id="{8B32B326-9BED-4D2F-B7DD-412937B3F2B1}"/>
              </a:ext>
            </a:extLst>
          </p:cNvPr>
          <p:cNvSpPr txBox="1"/>
          <p:nvPr/>
        </p:nvSpPr>
        <p:spPr>
          <a:xfrm>
            <a:off x="6959393" y="1183138"/>
            <a:ext cx="2227271" cy="4673223"/>
          </a:xfrm>
          <a:prstGeom prst="rect">
            <a:avLst/>
          </a:prstGeom>
          <a:noFill/>
          <a:ln>
            <a:noFill/>
          </a:ln>
        </p:spPr>
        <p:txBody>
          <a:bodyPr wrap="square" lIns="0" tIns="0" rIns="0" bIns="0" rtlCol="0">
            <a:noAutofit/>
          </a:bodyPr>
          <a:lstStyle/>
          <a:p>
            <a:pPr marL="285750" indent="-285750">
              <a:spcBef>
                <a:spcPts val="600"/>
              </a:spcBef>
              <a:buFont typeface="Arial" panose="020B0604020202020204" pitchFamily="34" charset="0"/>
              <a:buChar char="•"/>
            </a:pPr>
            <a:r>
              <a:rPr lang="en-US" sz="1600" dirty="0"/>
              <a:t>Qualys Vulnerability Management continuously scans and identifies vulnerabilities with Six Sigma (99.99966%) accuracy, protecting your Azure Cloud infrastructure</a:t>
            </a:r>
          </a:p>
          <a:p>
            <a:pPr marL="285750" indent="-285750">
              <a:spcBef>
                <a:spcPts val="600"/>
              </a:spcBef>
              <a:buFont typeface="Arial" panose="020B0604020202020204" pitchFamily="34" charset="0"/>
              <a:buChar char="•"/>
            </a:pPr>
            <a:endParaRPr lang="en-US" sz="1600" dirty="0"/>
          </a:p>
          <a:p>
            <a:pPr marL="285750" indent="-285750">
              <a:spcBef>
                <a:spcPts val="600"/>
              </a:spcBef>
              <a:buFont typeface="Arial" panose="020B0604020202020204" pitchFamily="34" charset="0"/>
              <a:buChar char="•"/>
            </a:pPr>
            <a:r>
              <a:rPr lang="en-US" sz="1600" dirty="0"/>
              <a:t>The Qualys Cloud Agent is lightweight, self-updating, and provides continuous data collection for IT Security and Compliance applications</a:t>
            </a:r>
          </a:p>
          <a:p>
            <a:pPr>
              <a:spcBef>
                <a:spcPts val="600"/>
              </a:spcBef>
            </a:pPr>
            <a:endParaRPr lang="en-US" sz="1600" dirty="0"/>
          </a:p>
        </p:txBody>
      </p:sp>
      <p:sp>
        <p:nvSpPr>
          <p:cNvPr id="25" name="TextBox 24">
            <a:extLst>
              <a:ext uri="{FF2B5EF4-FFF2-40B4-BE49-F238E27FC236}">
                <a16:creationId xmlns:a16="http://schemas.microsoft.com/office/drawing/2014/main" id="{90269FB2-E4D8-4670-8ACB-23C538C26311}"/>
              </a:ext>
            </a:extLst>
          </p:cNvPr>
          <p:cNvSpPr txBox="1"/>
          <p:nvPr/>
        </p:nvSpPr>
        <p:spPr>
          <a:xfrm>
            <a:off x="9439249" y="1228108"/>
            <a:ext cx="2227271" cy="4629812"/>
          </a:xfrm>
          <a:prstGeom prst="rect">
            <a:avLst/>
          </a:prstGeom>
          <a:noFill/>
          <a:ln>
            <a:noFill/>
          </a:ln>
        </p:spPr>
        <p:txBody>
          <a:bodyPr wrap="square" lIns="0" tIns="0" rIns="0" bIns="0" rtlCol="0">
            <a:noAutofit/>
          </a:bodyPr>
          <a:lstStyle/>
          <a:p>
            <a:pPr marL="171450" indent="-171450">
              <a:spcBef>
                <a:spcPts val="600"/>
              </a:spcBef>
              <a:buFont typeface="Arial" panose="020B0604020202020204" pitchFamily="34" charset="0"/>
              <a:buChar char="•"/>
            </a:pPr>
            <a:r>
              <a:rPr lang="en-US" sz="1600" dirty="0"/>
              <a:t>Optimized for Microsoft Azure to ensure flexible, scalable protection of your operating systems, applications, and data</a:t>
            </a:r>
          </a:p>
          <a:p>
            <a:pPr marL="171450" indent="-171450">
              <a:spcBef>
                <a:spcPts val="600"/>
              </a:spcBef>
              <a:buFont typeface="Arial" panose="020B0604020202020204" pitchFamily="34" charset="0"/>
              <a:buChar char="•"/>
            </a:pPr>
            <a:endParaRPr lang="en-US" sz="1600" dirty="0"/>
          </a:p>
          <a:p>
            <a:pPr marL="171450" indent="-171450">
              <a:spcBef>
                <a:spcPts val="600"/>
              </a:spcBef>
              <a:buFont typeface="Arial" panose="020B0604020202020204" pitchFamily="34" charset="0"/>
              <a:buChar char="•"/>
            </a:pPr>
            <a:r>
              <a:rPr lang="en-CA" sz="1600" dirty="0"/>
              <a:t>Trend Micro™ helps shield networks and environments against vulnerabilities, detect suspicious activity, stop targeted attacks, and meet compliance from within one security console</a:t>
            </a:r>
          </a:p>
        </p:txBody>
      </p:sp>
      <p:sp>
        <p:nvSpPr>
          <p:cNvPr id="26" name="TextBox 25">
            <a:extLst>
              <a:ext uri="{FF2B5EF4-FFF2-40B4-BE49-F238E27FC236}">
                <a16:creationId xmlns:a16="http://schemas.microsoft.com/office/drawing/2014/main" id="{444EFFDA-049D-49E4-B935-D331159EEB3E}"/>
              </a:ext>
            </a:extLst>
          </p:cNvPr>
          <p:cNvSpPr txBox="1"/>
          <p:nvPr/>
        </p:nvSpPr>
        <p:spPr>
          <a:xfrm>
            <a:off x="9439249" y="830113"/>
            <a:ext cx="1161087" cy="246221"/>
          </a:xfrm>
          <a:prstGeom prst="rect">
            <a:avLst/>
          </a:prstGeom>
          <a:noFill/>
          <a:ln>
            <a:noFill/>
          </a:ln>
        </p:spPr>
        <p:txBody>
          <a:bodyPr wrap="none" lIns="0" tIns="0" rIns="0" bIns="0" rtlCol="0" anchor="ctr">
            <a:spAutoFit/>
          </a:bodyPr>
          <a:lstStyle/>
          <a:p>
            <a:pPr>
              <a:spcBef>
                <a:spcPts val="600"/>
              </a:spcBef>
            </a:pPr>
            <a:r>
              <a:rPr lang="en-US" sz="16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Trend Micro</a:t>
            </a:r>
          </a:p>
        </p:txBody>
      </p:sp>
      <p:sp>
        <p:nvSpPr>
          <p:cNvPr id="27" name="TextBox 26">
            <a:extLst>
              <a:ext uri="{FF2B5EF4-FFF2-40B4-BE49-F238E27FC236}">
                <a16:creationId xmlns:a16="http://schemas.microsoft.com/office/drawing/2014/main" id="{200E2C88-01D6-4EED-A2D4-939F836F702B}"/>
              </a:ext>
            </a:extLst>
          </p:cNvPr>
          <p:cNvSpPr txBox="1"/>
          <p:nvPr/>
        </p:nvSpPr>
        <p:spPr>
          <a:xfrm>
            <a:off x="4467828" y="815071"/>
            <a:ext cx="634789" cy="246221"/>
          </a:xfrm>
          <a:prstGeom prst="rect">
            <a:avLst/>
          </a:prstGeom>
          <a:noFill/>
          <a:ln>
            <a:noFill/>
          </a:ln>
        </p:spPr>
        <p:txBody>
          <a:bodyPr wrap="none" lIns="0" tIns="0" rIns="0" bIns="0" rtlCol="0" anchor="ctr">
            <a:spAutoFit/>
          </a:bodyPr>
          <a:lstStyle/>
          <a:p>
            <a:pPr lvl="0">
              <a:spcBef>
                <a:spcPts val="600"/>
              </a:spcBef>
              <a:defRPr/>
            </a:pPr>
            <a:r>
              <a:rPr lang="en-US" sz="1600" b="1" kern="0" dirty="0">
                <a:solidFill>
                  <a:schemeClr val="accent1"/>
                </a:solidFill>
                <a:latin typeface="Segoe UI" panose="020B0502040204020203" pitchFamily="34" charset="0"/>
                <a:ea typeface="Segoe UI" panose="020B0502040204020203" pitchFamily="34" charset="0"/>
                <a:cs typeface="Segoe UI" panose="020B0502040204020203" pitchFamily="34" charset="0"/>
              </a:rPr>
              <a:t>XentIT</a:t>
            </a:r>
          </a:p>
        </p:txBody>
      </p:sp>
      <p:sp>
        <p:nvSpPr>
          <p:cNvPr id="28" name="TextBox 27">
            <a:extLst>
              <a:ext uri="{FF2B5EF4-FFF2-40B4-BE49-F238E27FC236}">
                <a16:creationId xmlns:a16="http://schemas.microsoft.com/office/drawing/2014/main" id="{57C05043-8F91-4F8D-8ED9-CF884D15E586}"/>
              </a:ext>
            </a:extLst>
          </p:cNvPr>
          <p:cNvSpPr txBox="1"/>
          <p:nvPr/>
        </p:nvSpPr>
        <p:spPr>
          <a:xfrm>
            <a:off x="6959393" y="813161"/>
            <a:ext cx="647613" cy="246221"/>
          </a:xfrm>
          <a:prstGeom prst="rect">
            <a:avLst/>
          </a:prstGeom>
          <a:noFill/>
          <a:ln>
            <a:noFill/>
          </a:ln>
        </p:spPr>
        <p:txBody>
          <a:bodyPr wrap="none" lIns="0" tIns="0" rIns="0" bIns="0" rtlCol="0" anchor="ctr">
            <a:spAutoFit/>
          </a:bodyPr>
          <a:lstStyle/>
          <a:p>
            <a:pPr lvl="0">
              <a:spcBef>
                <a:spcPts val="600"/>
              </a:spcBef>
              <a:defRPr/>
            </a:pPr>
            <a:r>
              <a:rPr lang="en-US" sz="1600" b="1" kern="0" dirty="0">
                <a:solidFill>
                  <a:schemeClr val="accent1"/>
                </a:solidFill>
                <a:latin typeface="Segoe UI" panose="020B0502040204020203" pitchFamily="34" charset="0"/>
                <a:ea typeface="Segoe UI" panose="020B0502040204020203" pitchFamily="34" charset="0"/>
                <a:cs typeface="Segoe UI" panose="020B0502040204020203" pitchFamily="34" charset="0"/>
              </a:rPr>
              <a:t>Qualys</a:t>
            </a:r>
          </a:p>
        </p:txBody>
      </p:sp>
      <p:grpSp>
        <p:nvGrpSpPr>
          <p:cNvPr id="29" name="Group 28">
            <a:extLst>
              <a:ext uri="{FF2B5EF4-FFF2-40B4-BE49-F238E27FC236}">
                <a16:creationId xmlns:a16="http://schemas.microsoft.com/office/drawing/2014/main" id="{CE596371-0832-4F26-87E6-3A654B5B8A0A}"/>
              </a:ext>
            </a:extLst>
          </p:cNvPr>
          <p:cNvGrpSpPr/>
          <p:nvPr/>
        </p:nvGrpSpPr>
        <p:grpSpPr>
          <a:xfrm>
            <a:off x="4467827" y="1142095"/>
            <a:ext cx="7376875" cy="4569393"/>
            <a:chOff x="4467827" y="1217045"/>
            <a:chExt cx="7376875" cy="4834273"/>
          </a:xfrm>
        </p:grpSpPr>
        <p:sp>
          <p:nvSpPr>
            <p:cNvPr id="30" name="Arrow: Bent 29">
              <a:extLst>
                <a:ext uri="{FF2B5EF4-FFF2-40B4-BE49-F238E27FC236}">
                  <a16:creationId xmlns:a16="http://schemas.microsoft.com/office/drawing/2014/main" id="{576DE97C-1DC7-4C04-A96A-38E0D40531A0}"/>
                </a:ext>
              </a:extLst>
            </p:cNvPr>
            <p:cNvSpPr/>
            <p:nvPr/>
          </p:nvSpPr>
          <p:spPr bwMode="auto">
            <a:xfrm rot="5400000">
              <a:off x="3253419" y="2431453"/>
              <a:ext cx="4834270" cy="2405453"/>
            </a:xfrm>
            <a:prstGeom prst="bentArrow">
              <a:avLst>
                <a:gd name="adj1" fmla="val 0"/>
                <a:gd name="adj2" fmla="val 4429"/>
                <a:gd name="adj3" fmla="val 0"/>
                <a:gd name="adj4" fmla="val 6248"/>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Arrow: Bent 30">
              <a:extLst>
                <a:ext uri="{FF2B5EF4-FFF2-40B4-BE49-F238E27FC236}">
                  <a16:creationId xmlns:a16="http://schemas.microsoft.com/office/drawing/2014/main" id="{9876DDBC-B3D5-4096-A2B2-C52AE8614FC5}"/>
                </a:ext>
              </a:extLst>
            </p:cNvPr>
            <p:cNvSpPr/>
            <p:nvPr/>
          </p:nvSpPr>
          <p:spPr bwMode="auto">
            <a:xfrm rot="5400000">
              <a:off x="5744985" y="2431454"/>
              <a:ext cx="4834270" cy="2405453"/>
            </a:xfrm>
            <a:prstGeom prst="bentArrow">
              <a:avLst>
                <a:gd name="adj1" fmla="val 0"/>
                <a:gd name="adj2" fmla="val 4429"/>
                <a:gd name="adj3" fmla="val 0"/>
                <a:gd name="adj4" fmla="val 6248"/>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Arrow: Bent 31">
              <a:extLst>
                <a:ext uri="{FF2B5EF4-FFF2-40B4-BE49-F238E27FC236}">
                  <a16:creationId xmlns:a16="http://schemas.microsoft.com/office/drawing/2014/main" id="{E14DC416-FB5D-4896-9A72-B95239262BFA}"/>
                </a:ext>
              </a:extLst>
            </p:cNvPr>
            <p:cNvSpPr/>
            <p:nvPr/>
          </p:nvSpPr>
          <p:spPr bwMode="auto">
            <a:xfrm rot="5400000">
              <a:off x="8224841" y="2431456"/>
              <a:ext cx="4834270" cy="2405453"/>
            </a:xfrm>
            <a:prstGeom prst="bentArrow">
              <a:avLst>
                <a:gd name="adj1" fmla="val 0"/>
                <a:gd name="adj2" fmla="val 4429"/>
                <a:gd name="adj3" fmla="val 0"/>
                <a:gd name="adj4" fmla="val 6248"/>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33" name="Picture 32">
            <a:extLst>
              <a:ext uri="{FF2B5EF4-FFF2-40B4-BE49-F238E27FC236}">
                <a16:creationId xmlns:a16="http://schemas.microsoft.com/office/drawing/2014/main" id="{5FCCA44D-5F96-4409-9A6D-C4B4001F680B}"/>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467523" y="6098798"/>
            <a:ext cx="1076749" cy="418903"/>
          </a:xfrm>
          <a:prstGeom prst="rect">
            <a:avLst/>
          </a:prstGeom>
        </p:spPr>
      </p:pic>
      <p:pic>
        <p:nvPicPr>
          <p:cNvPr id="34" name="Picture 33">
            <a:extLst>
              <a:ext uri="{FF2B5EF4-FFF2-40B4-BE49-F238E27FC236}">
                <a16:creationId xmlns:a16="http://schemas.microsoft.com/office/drawing/2014/main" id="{E613CED5-BE67-4753-8010-EC9D2695B0F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727723" y="6097077"/>
            <a:ext cx="1335313" cy="420624"/>
          </a:xfrm>
          <a:prstGeom prst="rect">
            <a:avLst/>
          </a:prstGeom>
        </p:spPr>
      </p:pic>
      <p:pic>
        <p:nvPicPr>
          <p:cNvPr id="35" name="Picture 34">
            <a:extLst>
              <a:ext uri="{FF2B5EF4-FFF2-40B4-BE49-F238E27FC236}">
                <a16:creationId xmlns:a16="http://schemas.microsoft.com/office/drawing/2014/main" id="{20238760-B51D-4010-B4D2-A49F91E9AC0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46487" y="6097077"/>
            <a:ext cx="1144097" cy="420624"/>
          </a:xfrm>
          <a:prstGeom prst="rect">
            <a:avLst/>
          </a:prstGeom>
        </p:spPr>
      </p:pic>
      <p:pic>
        <p:nvPicPr>
          <p:cNvPr id="1026" name="Picture 2" descr="Image result for azure logo">
            <a:extLst>
              <a:ext uri="{FF2B5EF4-FFF2-40B4-BE49-F238E27FC236}">
                <a16:creationId xmlns:a16="http://schemas.microsoft.com/office/drawing/2014/main" id="{B672CF83-9D07-4478-AA97-2B0F42F18820}"/>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28370" b="32583"/>
          <a:stretch/>
        </p:blipFill>
        <p:spPr bwMode="auto">
          <a:xfrm>
            <a:off x="8574036" y="6097077"/>
            <a:ext cx="1436262" cy="42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12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22E5-8494-4620-A0DB-690234DDB0E3}"/>
              </a:ext>
            </a:extLst>
          </p:cNvPr>
          <p:cNvSpPr>
            <a:spLocks noGrp="1"/>
          </p:cNvSpPr>
          <p:nvPr>
            <p:ph type="title"/>
          </p:nvPr>
        </p:nvSpPr>
        <p:spPr/>
        <p:txBody>
          <a:bodyPr/>
          <a:lstStyle/>
          <a:p>
            <a:pPr>
              <a:spcAft>
                <a:spcPts val="600"/>
              </a:spcAft>
            </a:pPr>
            <a:r>
              <a:rPr lang="en-IN" sz="4000" dirty="0">
                <a:gradFill>
                  <a:gsLst>
                    <a:gs pos="2917">
                      <a:schemeClr val="tx1"/>
                    </a:gs>
                    <a:gs pos="30000">
                      <a:schemeClr val="tx1"/>
                    </a:gs>
                  </a:gsLst>
                  <a:lin ang="5400000" scaled="0"/>
                </a:gradFill>
              </a:rPr>
              <a:t>HEALTH CARE CLOUD SECURITY STACK FOR AZURE</a:t>
            </a:r>
            <a:br>
              <a:rPr lang="en-IN" sz="4000" dirty="0">
                <a:gradFill>
                  <a:gsLst>
                    <a:gs pos="2917">
                      <a:schemeClr val="tx1"/>
                    </a:gs>
                    <a:gs pos="30000">
                      <a:schemeClr val="tx1"/>
                    </a:gs>
                  </a:gsLst>
                  <a:lin ang="5400000" scaled="0"/>
                </a:gradFill>
              </a:rPr>
            </a:br>
            <a:r>
              <a:rPr lang="en-IN" sz="3200" dirty="0">
                <a:gradFill>
                  <a:gsLst>
                    <a:gs pos="2917">
                      <a:schemeClr val="tx1"/>
                    </a:gs>
                    <a:gs pos="30000">
                      <a:schemeClr val="tx1"/>
                    </a:gs>
                  </a:gsLst>
                  <a:lin ang="5400000" scaled="0"/>
                </a:gradFill>
              </a:rPr>
              <a:t>UNIFIED CLOUD THREAT MANAGEMENT</a:t>
            </a:r>
            <a:endParaRPr lang="en-US" sz="4000" dirty="0"/>
          </a:p>
        </p:txBody>
      </p:sp>
      <p:sp>
        <p:nvSpPr>
          <p:cNvPr id="9" name="TextBox 8">
            <a:extLst>
              <a:ext uri="{FF2B5EF4-FFF2-40B4-BE49-F238E27FC236}">
                <a16:creationId xmlns:a16="http://schemas.microsoft.com/office/drawing/2014/main" id="{C34F7E3A-D82D-40A1-B804-5B1BC1369246}"/>
              </a:ext>
            </a:extLst>
          </p:cNvPr>
          <p:cNvSpPr txBox="1"/>
          <p:nvPr/>
        </p:nvSpPr>
        <p:spPr>
          <a:xfrm>
            <a:off x="2194719" y="1196096"/>
            <a:ext cx="7802561" cy="782883"/>
          </a:xfrm>
          <a:prstGeom prst="rect">
            <a:avLst/>
          </a:prstGeom>
          <a:noFill/>
        </p:spPr>
        <p:txBody>
          <a:bodyPr wrap="square" lIns="182880" tIns="146304" rIns="182880" bIns="146304" rtlCol="0" anchor="ctr">
            <a:noAutofit/>
          </a:bodyPr>
          <a:lstStyle/>
          <a:p>
            <a:pPr algn="ctr">
              <a:spcAft>
                <a:spcPts val="600"/>
              </a:spcAft>
            </a:pPr>
            <a:endParaRPr lang="en-IN" sz="1600" dirty="0">
              <a:gradFill>
                <a:gsLst>
                  <a:gs pos="2917">
                    <a:schemeClr val="tx1"/>
                  </a:gs>
                  <a:gs pos="30000">
                    <a:schemeClr val="tx1"/>
                  </a:gs>
                </a:gsLst>
                <a:lin ang="5400000" scaled="0"/>
              </a:gradFill>
            </a:endParaRPr>
          </a:p>
        </p:txBody>
      </p:sp>
      <p:pic>
        <p:nvPicPr>
          <p:cNvPr id="4" name="Picture 3">
            <a:extLst>
              <a:ext uri="{FF2B5EF4-FFF2-40B4-BE49-F238E27FC236}">
                <a16:creationId xmlns:a16="http://schemas.microsoft.com/office/drawing/2014/main" id="{73B6BB2B-130D-4076-A23A-3AD4738DC23E}"/>
              </a:ext>
            </a:extLst>
          </p:cNvPr>
          <p:cNvPicPr>
            <a:picLocks noChangeAspect="1"/>
          </p:cNvPicPr>
          <p:nvPr/>
        </p:nvPicPr>
        <p:blipFill>
          <a:blip r:embed="rId3"/>
          <a:stretch>
            <a:fillRect/>
          </a:stretch>
        </p:blipFill>
        <p:spPr>
          <a:xfrm>
            <a:off x="1914525" y="1314450"/>
            <a:ext cx="8653462" cy="5408413"/>
          </a:xfrm>
          <a:prstGeom prst="rect">
            <a:avLst/>
          </a:prstGeom>
        </p:spPr>
      </p:pic>
    </p:spTree>
    <p:extLst>
      <p:ext uri="{BB962C8B-B14F-4D97-AF65-F5344CB8AC3E}">
        <p14:creationId xmlns:p14="http://schemas.microsoft.com/office/powerpoint/2010/main" val="1772655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2A02-373F-43E5-BB67-D9A5A0969D82}"/>
              </a:ext>
            </a:extLst>
          </p:cNvPr>
          <p:cNvSpPr>
            <a:spLocks noGrp="1"/>
          </p:cNvSpPr>
          <p:nvPr>
            <p:ph type="title"/>
          </p:nvPr>
        </p:nvSpPr>
        <p:spPr/>
        <p:txBody>
          <a:bodyPr/>
          <a:lstStyle/>
          <a:p>
            <a:r>
              <a:rPr lang="en-US" sz="4000" dirty="0"/>
              <a:t>Stack deliverables and pricing – 12 Month Subscription</a:t>
            </a:r>
            <a:endParaRPr lang="en-IN" sz="4000" dirty="0"/>
          </a:p>
        </p:txBody>
      </p:sp>
      <p:sp>
        <p:nvSpPr>
          <p:cNvPr id="3" name="TextBox 2">
            <a:extLst>
              <a:ext uri="{FF2B5EF4-FFF2-40B4-BE49-F238E27FC236}">
                <a16:creationId xmlns:a16="http://schemas.microsoft.com/office/drawing/2014/main" id="{F4BE4D1E-25C9-4C8A-95A1-589A7FE45653}"/>
              </a:ext>
            </a:extLst>
          </p:cNvPr>
          <p:cNvSpPr txBox="1"/>
          <p:nvPr/>
        </p:nvSpPr>
        <p:spPr>
          <a:xfrm>
            <a:off x="457200" y="1389529"/>
            <a:ext cx="3578481" cy="5142946"/>
          </a:xfrm>
          <a:prstGeom prst="rect">
            <a:avLst/>
          </a:prstGeom>
          <a:noFill/>
          <a:ln w="6350">
            <a:solidFill>
              <a:schemeClr val="bg1">
                <a:lumMod val="75000"/>
              </a:schemeClr>
            </a:solidFill>
          </a:ln>
        </p:spPr>
        <p:txBody>
          <a:bodyPr wrap="square" lIns="137160" tIns="822960" rIns="137160" bIns="91440" rtlCol="0">
            <a:noAutofit/>
          </a:bodyPr>
          <a:lstStyle/>
          <a:p>
            <a:pPr>
              <a:spcAft>
                <a:spcPts val="600"/>
              </a:spcAft>
            </a:pPr>
            <a:r>
              <a:rPr lang="en-US" b="1" dirty="0">
                <a:solidFill>
                  <a:schemeClr val="accent1"/>
                </a:solidFill>
              </a:rPr>
              <a:t>DELIVERABLES</a:t>
            </a:r>
          </a:p>
          <a:p>
            <a:pPr marL="285750" lvl="0" indent="-285750">
              <a:spcAft>
                <a:spcPts val="400"/>
              </a:spcAft>
              <a:buFont typeface="Arial" panose="020B0604020202020204" pitchFamily="34" charset="0"/>
              <a:buChar char="•"/>
            </a:pPr>
            <a:r>
              <a:rPr lang="en-CA" dirty="0"/>
              <a:t>Deployment of Qualys Vulnerability Management and Qualys Cloud Agents</a:t>
            </a:r>
            <a:endParaRPr lang="en-US" dirty="0"/>
          </a:p>
          <a:p>
            <a:pPr marL="285750" lvl="0" indent="-285750">
              <a:spcAft>
                <a:spcPts val="400"/>
              </a:spcAft>
              <a:buFont typeface="Arial" panose="020B0604020202020204" pitchFamily="34" charset="0"/>
              <a:buChar char="•"/>
            </a:pPr>
            <a:r>
              <a:rPr lang="en-CA" dirty="0"/>
              <a:t>Deployment of </a:t>
            </a:r>
            <a:r>
              <a:rPr lang="en-US" dirty="0"/>
              <a:t>Trend Micro™ Deep Security™ </a:t>
            </a:r>
          </a:p>
          <a:p>
            <a:pPr marL="285750" lvl="0" indent="-285750">
              <a:spcAft>
                <a:spcPts val="400"/>
              </a:spcAft>
              <a:buFont typeface="Arial" panose="020B0604020202020204" pitchFamily="34" charset="0"/>
              <a:buChar char="•"/>
            </a:pPr>
            <a:r>
              <a:rPr lang="en-CA" dirty="0"/>
              <a:t>Configuration of your Healthcare Cloud Security Stack</a:t>
            </a:r>
            <a:endParaRPr lang="en-US" dirty="0"/>
          </a:p>
          <a:p>
            <a:pPr marL="285750" lvl="0" indent="-285750">
              <a:spcAft>
                <a:spcPts val="400"/>
              </a:spcAft>
              <a:buFont typeface="Arial" panose="020B0604020202020204" pitchFamily="34" charset="0"/>
              <a:buChar char="•"/>
            </a:pPr>
            <a:r>
              <a:rPr lang="en-CA" dirty="0"/>
              <a:t>XentIT Executive Dashboard for unified view of detection and protection</a:t>
            </a:r>
            <a:endParaRPr lang="en-US" dirty="0"/>
          </a:p>
        </p:txBody>
      </p:sp>
      <p:sp>
        <p:nvSpPr>
          <p:cNvPr id="4" name="TextBox 3">
            <a:extLst>
              <a:ext uri="{FF2B5EF4-FFF2-40B4-BE49-F238E27FC236}">
                <a16:creationId xmlns:a16="http://schemas.microsoft.com/office/drawing/2014/main" id="{29477FE5-50E5-463C-AA00-775373C399A6}"/>
              </a:ext>
            </a:extLst>
          </p:cNvPr>
          <p:cNvSpPr txBox="1"/>
          <p:nvPr/>
        </p:nvSpPr>
        <p:spPr>
          <a:xfrm>
            <a:off x="4249784" y="1389529"/>
            <a:ext cx="4405794" cy="5142946"/>
          </a:xfrm>
          <a:prstGeom prst="rect">
            <a:avLst/>
          </a:prstGeom>
          <a:noFill/>
          <a:ln w="6350">
            <a:solidFill>
              <a:schemeClr val="bg1">
                <a:lumMod val="75000"/>
              </a:schemeClr>
            </a:solidFill>
          </a:ln>
        </p:spPr>
        <p:txBody>
          <a:bodyPr wrap="square" lIns="137160" tIns="822960" rIns="137160" bIns="91440" rtlCol="0">
            <a:noAutofit/>
          </a:bodyPr>
          <a:lstStyle/>
          <a:p>
            <a:pPr>
              <a:spcAft>
                <a:spcPts val="600"/>
              </a:spcAft>
            </a:pPr>
            <a:r>
              <a:rPr lang="en-US" b="1" dirty="0">
                <a:solidFill>
                  <a:schemeClr val="accent1"/>
                </a:solidFill>
              </a:rPr>
              <a:t>SCOPE</a:t>
            </a:r>
          </a:p>
          <a:p>
            <a:pPr marL="285750" indent="-285750">
              <a:spcAft>
                <a:spcPts val="400"/>
              </a:spcAft>
              <a:buFont typeface="Arial" panose="020B0604020202020204" pitchFamily="34" charset="0"/>
              <a:buChar char="•"/>
            </a:pPr>
            <a:r>
              <a:rPr lang="en-US" dirty="0"/>
              <a:t>Up to 25 VMs scanned &amp; protected</a:t>
            </a:r>
          </a:p>
          <a:p>
            <a:pPr marL="285750" indent="-285750">
              <a:spcAft>
                <a:spcPts val="400"/>
              </a:spcAft>
              <a:buFont typeface="Arial" panose="020B0604020202020204" pitchFamily="34" charset="0"/>
              <a:buChar char="•"/>
            </a:pPr>
            <a:r>
              <a:rPr lang="en-US" dirty="0"/>
              <a:t>Annual license for </a:t>
            </a:r>
            <a:r>
              <a:rPr lang="en-CA" dirty="0"/>
              <a:t>Trend Micro Deep Security Enterprise (IPS, AM, FW, FIM, LI, ML, App Control, Web Reputation) </a:t>
            </a:r>
            <a:endParaRPr lang="en-US" dirty="0"/>
          </a:p>
          <a:p>
            <a:pPr marL="285750" indent="-285750">
              <a:spcAft>
                <a:spcPts val="400"/>
              </a:spcAft>
              <a:buFont typeface="Arial" panose="020B0604020202020204" pitchFamily="34" charset="0"/>
              <a:buChar char="•"/>
            </a:pPr>
            <a:r>
              <a:rPr lang="en-CA" dirty="0"/>
              <a:t>Annual license for Qualys VM Package (Cloud Agents) </a:t>
            </a:r>
            <a:endParaRPr lang="en-US" dirty="0"/>
          </a:p>
          <a:p>
            <a:pPr marL="285750" indent="-285750">
              <a:spcAft>
                <a:spcPts val="400"/>
              </a:spcAft>
              <a:buFont typeface="Arial" panose="020B0604020202020204" pitchFamily="34" charset="0"/>
              <a:buChar char="•"/>
            </a:pPr>
            <a:r>
              <a:rPr lang="en-CA" dirty="0"/>
              <a:t>Annual license of XentIT Dashboard (Up to 2 GB data per day) + 16 Hours of Implementation Consulting</a:t>
            </a:r>
            <a:endParaRPr lang="en-US" dirty="0"/>
          </a:p>
          <a:p>
            <a:pPr marL="285750" indent="-285750">
              <a:spcAft>
                <a:spcPts val="400"/>
              </a:spcAft>
              <a:buFont typeface="Arial" panose="020B0604020202020204" pitchFamily="34" charset="0"/>
              <a:buChar char="•"/>
            </a:pPr>
            <a:r>
              <a:rPr lang="en-CA" dirty="0"/>
              <a:t>30 days of XentIT Level 1, 2 &amp; 3 support</a:t>
            </a:r>
          </a:p>
          <a:p>
            <a:pPr marL="285750" indent="-285750">
              <a:spcAft>
                <a:spcPts val="400"/>
              </a:spcAft>
              <a:buFont typeface="Arial" panose="020B0604020202020204" pitchFamily="34" charset="0"/>
              <a:buChar char="•"/>
            </a:pPr>
            <a:r>
              <a:rPr lang="en-CA" dirty="0"/>
              <a:t>Azure subscription not included</a:t>
            </a:r>
            <a:endParaRPr lang="en-US" dirty="0"/>
          </a:p>
        </p:txBody>
      </p:sp>
      <p:sp>
        <p:nvSpPr>
          <p:cNvPr id="5" name="TextBox 4">
            <a:extLst>
              <a:ext uri="{FF2B5EF4-FFF2-40B4-BE49-F238E27FC236}">
                <a16:creationId xmlns:a16="http://schemas.microsoft.com/office/drawing/2014/main" id="{CEAE6231-BF0F-4F57-A779-EC72C6CF76E8}"/>
              </a:ext>
            </a:extLst>
          </p:cNvPr>
          <p:cNvSpPr txBox="1"/>
          <p:nvPr/>
        </p:nvSpPr>
        <p:spPr>
          <a:xfrm>
            <a:off x="8869680" y="1389528"/>
            <a:ext cx="2865120" cy="1627992"/>
          </a:xfrm>
          <a:prstGeom prst="rect">
            <a:avLst/>
          </a:prstGeom>
          <a:solidFill>
            <a:schemeClr val="bg1">
              <a:lumMod val="85000"/>
            </a:schemeClr>
          </a:solidFill>
          <a:ln w="6350">
            <a:solidFill>
              <a:schemeClr val="bg1">
                <a:lumMod val="85000"/>
              </a:schemeClr>
            </a:solidFill>
          </a:ln>
        </p:spPr>
        <p:txBody>
          <a:bodyPr wrap="square" lIns="182880" tIns="822960" rIns="182880" bIns="146304" rtlCol="0">
            <a:noAutofit/>
          </a:bodyPr>
          <a:lstStyle/>
          <a:p>
            <a:pPr>
              <a:spcAft>
                <a:spcPts val="600"/>
              </a:spcAft>
            </a:pPr>
            <a:r>
              <a:rPr lang="en-US" sz="2000" b="1" dirty="0">
                <a:solidFill>
                  <a:schemeClr val="accent1"/>
                </a:solidFill>
              </a:rPr>
              <a:t>PRICE</a:t>
            </a:r>
          </a:p>
          <a:p>
            <a:pPr marL="285750" lvl="0" indent="-285750">
              <a:buFont typeface="Arial" panose="020B0604020202020204" pitchFamily="34" charset="0"/>
              <a:buChar char="•"/>
            </a:pPr>
            <a:r>
              <a:rPr lang="en-US" sz="2000" dirty="0"/>
              <a:t>$26,995</a:t>
            </a:r>
          </a:p>
        </p:txBody>
      </p:sp>
      <p:sp>
        <p:nvSpPr>
          <p:cNvPr id="6" name="TextBox 5">
            <a:extLst>
              <a:ext uri="{FF2B5EF4-FFF2-40B4-BE49-F238E27FC236}">
                <a16:creationId xmlns:a16="http://schemas.microsoft.com/office/drawing/2014/main" id="{61E0D2BA-BCCA-4325-821C-4EF07CF1C302}"/>
              </a:ext>
            </a:extLst>
          </p:cNvPr>
          <p:cNvSpPr txBox="1"/>
          <p:nvPr/>
        </p:nvSpPr>
        <p:spPr>
          <a:xfrm>
            <a:off x="8869680" y="3261360"/>
            <a:ext cx="2865120" cy="3271113"/>
          </a:xfrm>
          <a:prstGeom prst="rect">
            <a:avLst/>
          </a:prstGeom>
          <a:solidFill>
            <a:schemeClr val="bg1">
              <a:lumMod val="85000"/>
            </a:schemeClr>
          </a:solidFill>
          <a:ln w="6350">
            <a:solidFill>
              <a:schemeClr val="bg1">
                <a:lumMod val="85000"/>
              </a:schemeClr>
            </a:solidFill>
          </a:ln>
        </p:spPr>
        <p:txBody>
          <a:bodyPr wrap="square" lIns="182880" tIns="822960" rIns="182880" bIns="146304" rtlCol="0">
            <a:noAutofit/>
          </a:bodyPr>
          <a:lstStyle/>
          <a:p>
            <a:pPr>
              <a:spcAft>
                <a:spcPts val="600"/>
              </a:spcAft>
            </a:pPr>
            <a:r>
              <a:rPr lang="en-US" sz="2000" b="1" dirty="0">
                <a:solidFill>
                  <a:schemeClr val="accent1"/>
                </a:solidFill>
              </a:rPr>
              <a:t>ASSUMPTIONS</a:t>
            </a:r>
          </a:p>
          <a:p>
            <a:pPr marL="285750" lvl="0" indent="-285750">
              <a:spcAft>
                <a:spcPts val="400"/>
              </a:spcAft>
              <a:buFont typeface="Arial" panose="020B0604020202020204" pitchFamily="34" charset="0"/>
              <a:buChar char="•"/>
            </a:pPr>
            <a:r>
              <a:rPr lang="en-US" sz="2000" dirty="0"/>
              <a:t>Up to 25 VMs scanned and protected</a:t>
            </a:r>
          </a:p>
          <a:p>
            <a:pPr marL="285750" lvl="0" indent="-285750">
              <a:spcAft>
                <a:spcPts val="400"/>
              </a:spcAft>
              <a:buFont typeface="Arial" panose="020B0604020202020204" pitchFamily="34" charset="0"/>
              <a:buChar char="•"/>
            </a:pPr>
            <a:r>
              <a:rPr lang="en-US" sz="2000" dirty="0"/>
              <a:t>16 hours of implementation and orientation </a:t>
            </a:r>
          </a:p>
        </p:txBody>
      </p:sp>
      <p:sp>
        <p:nvSpPr>
          <p:cNvPr id="11" name="ShoppingCart_E7BF" title="Icon of a shopping cart">
            <a:extLst>
              <a:ext uri="{FF2B5EF4-FFF2-40B4-BE49-F238E27FC236}">
                <a16:creationId xmlns:a16="http://schemas.microsoft.com/office/drawing/2014/main" id="{459B0B24-D31F-4022-BFB6-7A6DF4B82F50}"/>
              </a:ext>
            </a:extLst>
          </p:cNvPr>
          <p:cNvSpPr>
            <a:spLocks noChangeAspect="1" noEditPoints="1"/>
          </p:cNvSpPr>
          <p:nvPr/>
        </p:nvSpPr>
        <p:spPr bwMode="auto">
          <a:xfrm>
            <a:off x="569790" y="1509857"/>
            <a:ext cx="562600" cy="478409"/>
          </a:xfrm>
          <a:custGeom>
            <a:avLst/>
            <a:gdLst>
              <a:gd name="T0" fmla="*/ 3368 w 3817"/>
              <a:gd name="T1" fmla="*/ 2994 h 3244"/>
              <a:gd name="T2" fmla="*/ 3119 w 3817"/>
              <a:gd name="T3" fmla="*/ 3244 h 3244"/>
              <a:gd name="T4" fmla="*/ 2869 w 3817"/>
              <a:gd name="T5" fmla="*/ 2994 h 3244"/>
              <a:gd name="T6" fmla="*/ 3119 w 3817"/>
              <a:gd name="T7" fmla="*/ 2745 h 3244"/>
              <a:gd name="T8" fmla="*/ 3368 w 3817"/>
              <a:gd name="T9" fmla="*/ 2994 h 3244"/>
              <a:gd name="T10" fmla="*/ 1372 w 3817"/>
              <a:gd name="T11" fmla="*/ 2745 h 3244"/>
              <a:gd name="T12" fmla="*/ 1123 w 3817"/>
              <a:gd name="T13" fmla="*/ 2994 h 3244"/>
              <a:gd name="T14" fmla="*/ 1372 w 3817"/>
              <a:gd name="T15" fmla="*/ 3244 h 3244"/>
              <a:gd name="T16" fmla="*/ 1622 w 3817"/>
              <a:gd name="T17" fmla="*/ 2994 h 3244"/>
              <a:gd name="T18" fmla="*/ 1372 w 3817"/>
              <a:gd name="T19" fmla="*/ 2745 h 3244"/>
              <a:gd name="T20" fmla="*/ 0 w 3817"/>
              <a:gd name="T21" fmla="*/ 0 h 3244"/>
              <a:gd name="T22" fmla="*/ 457 w 3817"/>
              <a:gd name="T23" fmla="*/ 0 h 3244"/>
              <a:gd name="T24" fmla="*/ 1372 w 3817"/>
              <a:gd name="T25" fmla="*/ 2745 h 3244"/>
              <a:gd name="T26" fmla="*/ 3119 w 3817"/>
              <a:gd name="T27" fmla="*/ 2745 h 3244"/>
              <a:gd name="T28" fmla="*/ 1123 w 3817"/>
              <a:gd name="T29" fmla="*/ 1996 h 3244"/>
              <a:gd name="T30" fmla="*/ 3318 w 3817"/>
              <a:gd name="T31" fmla="*/ 1996 h 3244"/>
              <a:gd name="T32" fmla="*/ 3817 w 3817"/>
              <a:gd name="T33" fmla="*/ 499 h 3244"/>
              <a:gd name="T34" fmla="*/ 624 w 3817"/>
              <a:gd name="T35" fmla="*/ 499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7" h="3244">
                <a:moveTo>
                  <a:pt x="3368" y="2994"/>
                </a:moveTo>
                <a:cubicBezTo>
                  <a:pt x="3368" y="3132"/>
                  <a:pt x="3257" y="3244"/>
                  <a:pt x="3119" y="3244"/>
                </a:cubicBezTo>
                <a:cubicBezTo>
                  <a:pt x="2981" y="3244"/>
                  <a:pt x="2869" y="3132"/>
                  <a:pt x="2869" y="2994"/>
                </a:cubicBezTo>
                <a:cubicBezTo>
                  <a:pt x="2869" y="2856"/>
                  <a:pt x="2981" y="2745"/>
                  <a:pt x="3119" y="2745"/>
                </a:cubicBezTo>
                <a:cubicBezTo>
                  <a:pt x="3257" y="2745"/>
                  <a:pt x="3368" y="2856"/>
                  <a:pt x="3368" y="2994"/>
                </a:cubicBezTo>
                <a:close/>
                <a:moveTo>
                  <a:pt x="1372" y="2745"/>
                </a:moveTo>
                <a:cubicBezTo>
                  <a:pt x="1234" y="2745"/>
                  <a:pt x="1123" y="2856"/>
                  <a:pt x="1123" y="2994"/>
                </a:cubicBezTo>
                <a:cubicBezTo>
                  <a:pt x="1123" y="3132"/>
                  <a:pt x="1234" y="3244"/>
                  <a:pt x="1372" y="3244"/>
                </a:cubicBezTo>
                <a:cubicBezTo>
                  <a:pt x="1510" y="3244"/>
                  <a:pt x="1622" y="3132"/>
                  <a:pt x="1622" y="2994"/>
                </a:cubicBezTo>
                <a:cubicBezTo>
                  <a:pt x="1622" y="2856"/>
                  <a:pt x="1510" y="2745"/>
                  <a:pt x="1372" y="2745"/>
                </a:cubicBezTo>
                <a:close/>
                <a:moveTo>
                  <a:pt x="0" y="0"/>
                </a:moveTo>
                <a:cubicBezTo>
                  <a:pt x="457" y="0"/>
                  <a:pt x="457" y="0"/>
                  <a:pt x="457" y="0"/>
                </a:cubicBezTo>
                <a:cubicBezTo>
                  <a:pt x="1372" y="2745"/>
                  <a:pt x="1372" y="2745"/>
                  <a:pt x="1372" y="2745"/>
                </a:cubicBezTo>
                <a:cubicBezTo>
                  <a:pt x="3119" y="2745"/>
                  <a:pt x="3119" y="2745"/>
                  <a:pt x="3119" y="2745"/>
                </a:cubicBezTo>
                <a:moveTo>
                  <a:pt x="1123" y="1996"/>
                </a:moveTo>
                <a:cubicBezTo>
                  <a:pt x="3318" y="1996"/>
                  <a:pt x="3318" y="1996"/>
                  <a:pt x="3318" y="1996"/>
                </a:cubicBezTo>
                <a:cubicBezTo>
                  <a:pt x="3817" y="499"/>
                  <a:pt x="3817" y="499"/>
                  <a:pt x="3817" y="499"/>
                </a:cubicBezTo>
                <a:cubicBezTo>
                  <a:pt x="624" y="499"/>
                  <a:pt x="624" y="499"/>
                  <a:pt x="624" y="499"/>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cxnSp>
        <p:nvCxnSpPr>
          <p:cNvPr id="13" name="Straight Connector 12">
            <a:extLst>
              <a:ext uri="{FF2B5EF4-FFF2-40B4-BE49-F238E27FC236}">
                <a16:creationId xmlns:a16="http://schemas.microsoft.com/office/drawing/2014/main" id="{6FF31F71-4CE9-4892-BD1D-A73A9F72DA26}"/>
              </a:ext>
            </a:extLst>
          </p:cNvPr>
          <p:cNvCxnSpPr>
            <a:cxnSpLocks/>
          </p:cNvCxnSpPr>
          <p:nvPr/>
        </p:nvCxnSpPr>
        <p:spPr>
          <a:xfrm>
            <a:off x="457200" y="2123305"/>
            <a:ext cx="73152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829BFF-41B5-43C1-A4F8-FA2A9A0F4EC1}"/>
              </a:ext>
            </a:extLst>
          </p:cNvPr>
          <p:cNvCxnSpPr>
            <a:cxnSpLocks/>
          </p:cNvCxnSpPr>
          <p:nvPr/>
        </p:nvCxnSpPr>
        <p:spPr>
          <a:xfrm>
            <a:off x="4254807" y="2123305"/>
            <a:ext cx="73152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B552F1-32BB-4E97-A678-E6E178BEB829}"/>
              </a:ext>
            </a:extLst>
          </p:cNvPr>
          <p:cNvCxnSpPr>
            <a:cxnSpLocks/>
          </p:cNvCxnSpPr>
          <p:nvPr/>
        </p:nvCxnSpPr>
        <p:spPr>
          <a:xfrm>
            <a:off x="8869680" y="2123305"/>
            <a:ext cx="73152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92DECC6-1E35-4B39-B922-A8E9C54C83D0}"/>
              </a:ext>
            </a:extLst>
          </p:cNvPr>
          <p:cNvCxnSpPr>
            <a:cxnSpLocks/>
          </p:cNvCxnSpPr>
          <p:nvPr/>
        </p:nvCxnSpPr>
        <p:spPr>
          <a:xfrm>
            <a:off x="8869680" y="4002905"/>
            <a:ext cx="73152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arget_2" title="Icon of a target with an arrow hitting the bullseye">
            <a:extLst>
              <a:ext uri="{FF2B5EF4-FFF2-40B4-BE49-F238E27FC236}">
                <a16:creationId xmlns:a16="http://schemas.microsoft.com/office/drawing/2014/main" id="{88BBEA81-0D65-4013-8CF0-65F81DA7CE60}"/>
              </a:ext>
            </a:extLst>
          </p:cNvPr>
          <p:cNvSpPr>
            <a:spLocks noChangeAspect="1" noEditPoints="1"/>
          </p:cNvSpPr>
          <p:nvPr/>
        </p:nvSpPr>
        <p:spPr bwMode="auto">
          <a:xfrm>
            <a:off x="4380436" y="1524245"/>
            <a:ext cx="465878" cy="464021"/>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tx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19" name="Money_3" title="Icon of a dollar sign">
            <a:extLst>
              <a:ext uri="{FF2B5EF4-FFF2-40B4-BE49-F238E27FC236}">
                <a16:creationId xmlns:a16="http://schemas.microsoft.com/office/drawing/2014/main" id="{910E6F9D-EF91-4B46-A39E-AED688D7CF75}"/>
              </a:ext>
            </a:extLst>
          </p:cNvPr>
          <p:cNvSpPr>
            <a:spLocks noChangeAspect="1" noEditPoints="1"/>
          </p:cNvSpPr>
          <p:nvPr/>
        </p:nvSpPr>
        <p:spPr bwMode="auto">
          <a:xfrm>
            <a:off x="9033387" y="1530547"/>
            <a:ext cx="252853" cy="457719"/>
          </a:xfrm>
          <a:custGeom>
            <a:avLst/>
            <a:gdLst>
              <a:gd name="T0" fmla="*/ 0 w 153"/>
              <a:gd name="T1" fmla="*/ 223 h 279"/>
              <a:gd name="T2" fmla="*/ 111 w 153"/>
              <a:gd name="T3" fmla="*/ 223 h 279"/>
              <a:gd name="T4" fmla="*/ 153 w 153"/>
              <a:gd name="T5" fmla="*/ 182 h 279"/>
              <a:gd name="T6" fmla="*/ 111 w 153"/>
              <a:gd name="T7" fmla="*/ 141 h 279"/>
              <a:gd name="T8" fmla="*/ 41 w 153"/>
              <a:gd name="T9" fmla="*/ 139 h 279"/>
              <a:gd name="T10" fmla="*/ 0 w 153"/>
              <a:gd name="T11" fmla="*/ 98 h 279"/>
              <a:gd name="T12" fmla="*/ 41 w 153"/>
              <a:gd name="T13" fmla="*/ 56 h 279"/>
              <a:gd name="T14" fmla="*/ 150 w 153"/>
              <a:gd name="T15" fmla="*/ 56 h 279"/>
              <a:gd name="T16" fmla="*/ 76 w 153"/>
              <a:gd name="T17" fmla="*/ 0 h 279"/>
              <a:gd name="T18" fmla="*/ 76 w 153"/>
              <a:gd name="T19"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79">
                <a:moveTo>
                  <a:pt x="0" y="223"/>
                </a:moveTo>
                <a:cubicBezTo>
                  <a:pt x="111" y="223"/>
                  <a:pt x="111" y="223"/>
                  <a:pt x="111" y="223"/>
                </a:cubicBezTo>
                <a:cubicBezTo>
                  <a:pt x="134" y="223"/>
                  <a:pt x="153" y="205"/>
                  <a:pt x="153" y="182"/>
                </a:cubicBezTo>
                <a:cubicBezTo>
                  <a:pt x="153" y="159"/>
                  <a:pt x="134" y="141"/>
                  <a:pt x="111" y="141"/>
                </a:cubicBezTo>
                <a:cubicBezTo>
                  <a:pt x="41" y="139"/>
                  <a:pt x="41" y="139"/>
                  <a:pt x="41" y="139"/>
                </a:cubicBezTo>
                <a:cubicBezTo>
                  <a:pt x="19" y="139"/>
                  <a:pt x="0" y="120"/>
                  <a:pt x="0" y="98"/>
                </a:cubicBezTo>
                <a:cubicBezTo>
                  <a:pt x="0" y="75"/>
                  <a:pt x="19" y="56"/>
                  <a:pt x="41" y="56"/>
                </a:cubicBezTo>
                <a:cubicBezTo>
                  <a:pt x="150" y="56"/>
                  <a:pt x="150" y="56"/>
                  <a:pt x="150" y="56"/>
                </a:cubicBezTo>
                <a:moveTo>
                  <a:pt x="76" y="0"/>
                </a:moveTo>
                <a:cubicBezTo>
                  <a:pt x="76" y="279"/>
                  <a:pt x="76" y="279"/>
                  <a:pt x="76" y="279"/>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20" name="PageEdit_EFB8" title="Icon of a document with a pencil on top of it">
            <a:extLst>
              <a:ext uri="{FF2B5EF4-FFF2-40B4-BE49-F238E27FC236}">
                <a16:creationId xmlns:a16="http://schemas.microsoft.com/office/drawing/2014/main" id="{4CE7A2B4-B4A5-4408-BC77-C76D5E01EBAC}"/>
              </a:ext>
            </a:extLst>
          </p:cNvPr>
          <p:cNvSpPr>
            <a:spLocks noChangeAspect="1" noEditPoints="1"/>
          </p:cNvSpPr>
          <p:nvPr/>
        </p:nvSpPr>
        <p:spPr bwMode="auto">
          <a:xfrm>
            <a:off x="8988291" y="3429000"/>
            <a:ext cx="423914" cy="451985"/>
          </a:xfrm>
          <a:custGeom>
            <a:avLst/>
            <a:gdLst>
              <a:gd name="T0" fmla="*/ 3009 w 3537"/>
              <a:gd name="T1" fmla="*/ 1005 h 3770"/>
              <a:gd name="T2" fmla="*/ 2006 w 3537"/>
              <a:gd name="T3" fmla="*/ 1005 h 3770"/>
              <a:gd name="T4" fmla="*/ 2006 w 3537"/>
              <a:gd name="T5" fmla="*/ 0 h 3770"/>
              <a:gd name="T6" fmla="*/ 3009 w 3537"/>
              <a:gd name="T7" fmla="*/ 1360 h 3770"/>
              <a:gd name="T8" fmla="*/ 3009 w 3537"/>
              <a:gd name="T9" fmla="*/ 1005 h 3770"/>
              <a:gd name="T10" fmla="*/ 2006 w 3537"/>
              <a:gd name="T11" fmla="*/ 0 h 3770"/>
              <a:gd name="T12" fmla="*/ 0 w 3537"/>
              <a:gd name="T13" fmla="*/ 0 h 3770"/>
              <a:gd name="T14" fmla="*/ 0 w 3537"/>
              <a:gd name="T15" fmla="*/ 3770 h 3770"/>
              <a:gd name="T16" fmla="*/ 1078 w 3537"/>
              <a:gd name="T17" fmla="*/ 3770 h 3770"/>
              <a:gd name="T18" fmla="*/ 1551 w 3537"/>
              <a:gd name="T19" fmla="*/ 3723 h 3770"/>
              <a:gd name="T20" fmla="*/ 2053 w 3537"/>
              <a:gd name="T21" fmla="*/ 3597 h 3770"/>
              <a:gd name="T22" fmla="*/ 3433 w 3537"/>
              <a:gd name="T23" fmla="*/ 2211 h 3770"/>
              <a:gd name="T24" fmla="*/ 3433 w 3537"/>
              <a:gd name="T25" fmla="*/ 1834 h 3770"/>
              <a:gd name="T26" fmla="*/ 3245 w 3537"/>
              <a:gd name="T27" fmla="*/ 1759 h 3770"/>
              <a:gd name="T28" fmla="*/ 3057 w 3537"/>
              <a:gd name="T29" fmla="*/ 1834 h 3770"/>
              <a:gd name="T30" fmla="*/ 1677 w 3537"/>
              <a:gd name="T31" fmla="*/ 3220 h 3770"/>
              <a:gd name="T32" fmla="*/ 1551 w 3537"/>
              <a:gd name="T33" fmla="*/ 3723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7" h="3770">
                <a:moveTo>
                  <a:pt x="3009" y="1005"/>
                </a:moveTo>
                <a:cubicBezTo>
                  <a:pt x="2006" y="1005"/>
                  <a:pt x="2006" y="1005"/>
                  <a:pt x="2006" y="1005"/>
                </a:cubicBezTo>
                <a:cubicBezTo>
                  <a:pt x="2006" y="0"/>
                  <a:pt x="2006" y="0"/>
                  <a:pt x="2006" y="0"/>
                </a:cubicBezTo>
                <a:moveTo>
                  <a:pt x="3009" y="1360"/>
                </a:moveTo>
                <a:cubicBezTo>
                  <a:pt x="3009" y="1005"/>
                  <a:pt x="3009" y="1005"/>
                  <a:pt x="3009" y="1005"/>
                </a:cubicBezTo>
                <a:cubicBezTo>
                  <a:pt x="2006" y="0"/>
                  <a:pt x="2006" y="0"/>
                  <a:pt x="2006" y="0"/>
                </a:cubicBezTo>
                <a:cubicBezTo>
                  <a:pt x="0" y="0"/>
                  <a:pt x="0" y="0"/>
                  <a:pt x="0" y="0"/>
                </a:cubicBezTo>
                <a:cubicBezTo>
                  <a:pt x="0" y="3770"/>
                  <a:pt x="0" y="3770"/>
                  <a:pt x="0" y="3770"/>
                </a:cubicBezTo>
                <a:cubicBezTo>
                  <a:pt x="1078" y="3770"/>
                  <a:pt x="1078" y="3770"/>
                  <a:pt x="1078" y="3770"/>
                </a:cubicBezTo>
                <a:moveTo>
                  <a:pt x="1551" y="3723"/>
                </a:moveTo>
                <a:cubicBezTo>
                  <a:pt x="2053" y="3597"/>
                  <a:pt x="2053" y="3597"/>
                  <a:pt x="2053" y="3597"/>
                </a:cubicBezTo>
                <a:cubicBezTo>
                  <a:pt x="3433" y="2211"/>
                  <a:pt x="3433" y="2211"/>
                  <a:pt x="3433" y="2211"/>
                </a:cubicBezTo>
                <a:cubicBezTo>
                  <a:pt x="3537" y="2107"/>
                  <a:pt x="3537" y="1938"/>
                  <a:pt x="3433" y="1834"/>
                </a:cubicBezTo>
                <a:cubicBezTo>
                  <a:pt x="3386" y="1786"/>
                  <a:pt x="3317" y="1759"/>
                  <a:pt x="3245" y="1759"/>
                </a:cubicBezTo>
                <a:cubicBezTo>
                  <a:pt x="3172" y="1759"/>
                  <a:pt x="3104" y="1786"/>
                  <a:pt x="3057" y="1834"/>
                </a:cubicBezTo>
                <a:cubicBezTo>
                  <a:pt x="1677" y="3220"/>
                  <a:pt x="1677" y="3220"/>
                  <a:pt x="1677" y="3220"/>
                </a:cubicBezTo>
                <a:lnTo>
                  <a:pt x="1551" y="3723"/>
                </a:lnTo>
                <a:close/>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948869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F2634-87DB-44D3-A606-920846C6A5BF}"/>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5804BF2-B84C-424C-90C0-37B491F447E1}"/>
              </a:ext>
            </a:extLst>
          </p:cNvPr>
          <p:cNvSpPr/>
          <p:nvPr/>
        </p:nvSpPr>
        <p:spPr>
          <a:xfrm>
            <a:off x="457201" y="1417321"/>
            <a:ext cx="4571999" cy="4023360"/>
          </a:xfrm>
          <a:prstGeom prst="rect">
            <a:avLst/>
          </a:prstGeom>
          <a:solidFill>
            <a:srgbClr val="FFFFFF">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lvl="0" defTabSz="914367">
              <a:defRPr/>
            </a:pPr>
            <a:r>
              <a:rPr lang="en-US" sz="4000" dirty="0">
                <a:solidFill>
                  <a:schemeClr val="tx1"/>
                </a:solidFill>
                <a:latin typeface="+mj-lt"/>
              </a:rPr>
              <a:t>Contact us today </a:t>
            </a:r>
          </a:p>
        </p:txBody>
      </p:sp>
      <p:pic>
        <p:nvPicPr>
          <p:cNvPr id="8" name="Picture 7">
            <a:extLst>
              <a:ext uri="{FF2B5EF4-FFF2-40B4-BE49-F238E27FC236}">
                <a16:creationId xmlns:a16="http://schemas.microsoft.com/office/drawing/2014/main" id="{AD8B3D93-A929-4547-A66E-3FC607CBA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5900573"/>
            <a:ext cx="1579579" cy="614527"/>
          </a:xfrm>
          <a:prstGeom prst="rect">
            <a:avLst/>
          </a:prstGeom>
        </p:spPr>
      </p:pic>
      <p:sp>
        <p:nvSpPr>
          <p:cNvPr id="9" name="Rectangle 8">
            <a:extLst>
              <a:ext uri="{FF2B5EF4-FFF2-40B4-BE49-F238E27FC236}">
                <a16:creationId xmlns:a16="http://schemas.microsoft.com/office/drawing/2014/main" id="{70F71F43-704C-4F92-A5F8-8470BE4F7F9F}"/>
              </a:ext>
            </a:extLst>
          </p:cNvPr>
          <p:cNvSpPr/>
          <p:nvPr/>
        </p:nvSpPr>
        <p:spPr>
          <a:xfrm>
            <a:off x="655320" y="2773680"/>
            <a:ext cx="4175760" cy="2468881"/>
          </a:xfrm>
          <a:prstGeom prst="rect">
            <a:avLst/>
          </a:prstGeom>
          <a:ln w="6350">
            <a:solidFill>
              <a:schemeClr val="bg1">
                <a:lumMod val="75000"/>
              </a:schemeClr>
            </a:solidFill>
          </a:ln>
        </p:spPr>
        <p:txBody>
          <a:bodyPr wrap="square" lIns="137160" tIns="91440" rIns="137160" bIns="91440">
            <a:noAutofit/>
          </a:bodyPr>
          <a:lstStyle/>
          <a:p>
            <a:pPr>
              <a:spcBef>
                <a:spcPts val="1200"/>
              </a:spcBef>
            </a:pPr>
            <a:r>
              <a:rPr lang="en-US" sz="2000" dirty="0">
                <a:latin typeface="Segoe UI" panose="020B0502040204020203" pitchFamily="34" charset="0"/>
                <a:ea typeface="Segoe UI" panose="020B0502040204020203" pitchFamily="34" charset="0"/>
                <a:cs typeface="Segoe UI" panose="020B0502040204020203" pitchFamily="34" charset="0"/>
              </a:rPr>
              <a:t>Learn more: </a:t>
            </a:r>
            <a:r>
              <a:rPr lang="en-US" sz="2000" dirty="0">
                <a:solidFill>
                  <a:schemeClr val="accent1"/>
                </a:solidFill>
                <a:latin typeface="Segoe UI Light" panose="020B0502040204020203" pitchFamily="34" charset="0"/>
                <a:ea typeface="Segoe UI" panose="020B0502040204020203" pitchFamily="34" charset="0"/>
                <a:cs typeface="Segoe UI Light" panose="020B0502040204020203" pitchFamily="34" charset="0"/>
              </a:rPr>
              <a:t>Healthcare Cloud Security Stack on Azure Marketplace</a:t>
            </a:r>
          </a:p>
          <a:p>
            <a:pPr>
              <a:spcBef>
                <a:spcPts val="1200"/>
              </a:spcBef>
            </a:pPr>
            <a:r>
              <a:rPr lang="en-US" sz="2000" dirty="0">
                <a:latin typeface="Segoe UI" panose="020B0502040204020203" pitchFamily="34" charset="0"/>
                <a:ea typeface="Segoe UI" panose="020B0502040204020203" pitchFamily="34" charset="0"/>
                <a:cs typeface="Segoe UI" panose="020B0502040204020203" pitchFamily="34" charset="0"/>
              </a:rPr>
              <a:t>Call for more information: </a:t>
            </a:r>
          </a:p>
          <a:p>
            <a:pPr>
              <a:spcBef>
                <a:spcPts val="1200"/>
              </a:spcBef>
            </a:pPr>
            <a:r>
              <a:rPr lang="en-US" sz="2000" dirty="0">
                <a:latin typeface="Segoe UI" panose="020B0502040204020203" pitchFamily="34" charset="0"/>
                <a:ea typeface="Segoe UI" panose="020B0502040204020203" pitchFamily="34" charset="0"/>
                <a:cs typeface="Segoe UI" panose="020B0502040204020203" pitchFamily="34" charset="0"/>
              </a:rPr>
              <a:t>410-721-0670</a:t>
            </a:r>
          </a:p>
          <a:p>
            <a:pPr>
              <a:spcBef>
                <a:spcPts val="1200"/>
              </a:spcBef>
            </a:pPr>
            <a:r>
              <a:rPr lang="en-US" sz="2000" dirty="0">
                <a:latin typeface="Segoe UI" panose="020B0502040204020203" pitchFamily="34" charset="0"/>
                <a:ea typeface="Segoe UI" panose="020B0502040204020203" pitchFamily="34" charset="0"/>
                <a:cs typeface="Segoe UI" panose="020B0502040204020203" pitchFamily="34" charset="0"/>
              </a:rPr>
              <a:t>Ask a question via email: </a:t>
            </a:r>
            <a:r>
              <a:rPr lang="en-US" sz="2000" dirty="0">
                <a:solidFill>
                  <a:schemeClr val="accent1"/>
                </a:solidFill>
                <a:latin typeface="Segoe UI Light" panose="020B0502040204020203" pitchFamily="34" charset="0"/>
                <a:cs typeface="Segoe UI Light" panose="020B0502040204020203" pitchFamily="34" charset="0"/>
                <a:hlinkClick r:id="rId4"/>
              </a:rPr>
              <a:t>azure@xentit.com</a:t>
            </a:r>
            <a:r>
              <a:rPr lang="en-US" sz="2000" dirty="0">
                <a:solidFill>
                  <a:schemeClr val="accent1"/>
                </a:solidFill>
                <a:latin typeface="Segoe UI Light" panose="020B0502040204020203" pitchFamily="34" charset="0"/>
                <a:cs typeface="Segoe UI Light" panose="020B0502040204020203" pitchFamily="34" charset="0"/>
              </a:rPr>
              <a:t> </a:t>
            </a:r>
          </a:p>
        </p:txBody>
      </p:sp>
    </p:spTree>
    <p:extLst>
      <p:ext uri="{BB962C8B-B14F-4D97-AF65-F5344CB8AC3E}">
        <p14:creationId xmlns:p14="http://schemas.microsoft.com/office/powerpoint/2010/main" val="1765734087"/>
      </p:ext>
    </p:extLst>
  </p:cSld>
  <p:clrMapOvr>
    <a:masterClrMapping/>
  </p:clrMapOvr>
  <p:transition>
    <p:fade/>
  </p:transition>
</p:sld>
</file>

<file path=ppt/theme/theme1.xml><?xml version="1.0" encoding="utf-8"?>
<a:theme xmlns:a="http://schemas.openxmlformats.org/drawingml/2006/main" name="EBC_2017">
  <a:themeElements>
    <a:clrScheme name="Custom 29">
      <a:dk1>
        <a:srgbClr val="505050"/>
      </a:dk1>
      <a:lt1>
        <a:srgbClr val="FFFFFF"/>
      </a:lt1>
      <a:dk2>
        <a:srgbClr val="0078D7"/>
      </a:dk2>
      <a:lt2>
        <a:srgbClr val="EAEAEA"/>
      </a:lt2>
      <a:accent1>
        <a:srgbClr val="0078D7"/>
      </a:accent1>
      <a:accent2>
        <a:srgbClr val="0013B3"/>
      </a:accent2>
      <a:accent3>
        <a:srgbClr val="C6CFCF"/>
      </a:accent3>
      <a:accent4>
        <a:srgbClr val="00A4B3"/>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LIGHT_Oct_2014.potx" id="{8D89426A-98D9-452E-82D2-38C97A5E7430}" vid="{43CB4C6F-FCEB-4846-9678-AF1F381D6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7A7D3FFCE3894AB1B0D0DC153E94C7" ma:contentTypeVersion="2" ma:contentTypeDescription="Create a new document." ma:contentTypeScope="" ma:versionID="c1c49dc71b61bf991a129c4aa2367242">
  <xsd:schema xmlns:xsd="http://www.w3.org/2001/XMLSchema" xmlns:xs="http://www.w3.org/2001/XMLSchema" xmlns:p="http://schemas.microsoft.com/office/2006/metadata/properties" xmlns:ns2="818b8871-c5aa-409b-b518-a5e505df9633" targetNamespace="http://schemas.microsoft.com/office/2006/metadata/properties" ma:root="true" ma:fieldsID="2bbf353069cfd3a6072f8e5b82836d5d" ns2:_="">
    <xsd:import namespace="818b8871-c5aa-409b-b518-a5e505df96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8b8871-c5aa-409b-b518-a5e505df9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9F987D-4106-47EF-8498-573EDECBF3DD}">
  <ds:schemaRefs>
    <ds:schemaRef ds:uri="http://schemas.microsoft.com/sharepoint/v3/contenttype/forms"/>
  </ds:schemaRefs>
</ds:datastoreItem>
</file>

<file path=customXml/itemProps2.xml><?xml version="1.0" encoding="utf-8"?>
<ds:datastoreItem xmlns:ds="http://schemas.openxmlformats.org/officeDocument/2006/customXml" ds:itemID="{7B602ABE-6F5E-4DA7-93D4-20D27D4FA2FC}">
  <ds:schemaRefs>
    <ds:schemaRef ds:uri="http://purl.org/dc/elements/1.1/"/>
    <ds:schemaRef ds:uri="http://schemas.microsoft.com/office/2006/metadata/properties"/>
    <ds:schemaRef ds:uri="818b8871-c5aa-409b-b518-a5e505df963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BB744F6-27E7-4F0B-8AA7-473841787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8b8871-c5aa-409b-b518-a5e505df9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863</TotalTime>
  <Words>575</Words>
  <Application>Microsoft Office PowerPoint</Application>
  <PresentationFormat>Widescreen</PresentationFormat>
  <Paragraphs>66</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Consolas</vt:lpstr>
      <vt:lpstr>Segoe UI</vt:lpstr>
      <vt:lpstr>Segoe UI Light</vt:lpstr>
      <vt:lpstr>EBC_2017</vt:lpstr>
      <vt:lpstr>PowerPoint Presentation</vt:lpstr>
      <vt:lpstr>PowerPoint Presentation</vt:lpstr>
      <vt:lpstr>PowerPoint Presentation</vt:lpstr>
      <vt:lpstr>HEALTH CARE CLOUD SECURITY STACK FOR AZURE UNIFIED CLOUD THREAT MANAGEMENT</vt:lpstr>
      <vt:lpstr>Stack deliverables and pricing – 12 Month Subscription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 Lemieux</dc:creator>
  <cp:lastModifiedBy>Ali</cp:lastModifiedBy>
  <cp:revision>135</cp:revision>
  <dcterms:modified xsi:type="dcterms:W3CDTF">2019-04-30T16:41:26Z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SetBy">
    <vt:lpwstr>muzahmad@microsoft.com</vt:lpwstr>
  </property>
  <property fmtid="{D5CDD505-2E9C-101B-9397-08002B2CF9AE}" pid="6" name="MSIP_Label_f42aa342-8706-4288-bd11-ebb85995028c_SetDate">
    <vt:lpwstr>2017-06-06T18:09:21.4729867-07:00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of67e5d4b76f4a9db8769983fda9cec0">
    <vt:lpwstr/>
  </property>
  <property fmtid="{D5CDD505-2E9C-101B-9397-08002B2CF9AE}" pid="12" name="NewsType">
    <vt:lpwstr/>
  </property>
  <property fmtid="{D5CDD505-2E9C-101B-9397-08002B2CF9AE}" pid="13" name="TaxKeyword">
    <vt:lpwstr/>
  </property>
  <property fmtid="{D5CDD505-2E9C-101B-9397-08002B2CF9AE}" pid="14" name="_dlc_policyId">
    <vt:lpwstr/>
  </property>
  <property fmtid="{D5CDD505-2E9C-101B-9397-08002B2CF9AE}" pid="15" name="Region">
    <vt:lpwstr/>
  </property>
  <property fmtid="{D5CDD505-2E9C-101B-9397-08002B2CF9AE}" pid="16" name="Confidentiality">
    <vt:lpwstr>14;#customer ready|8986c41d-21c5-4f8f-8a12-ea4625b46858</vt:lpwstr>
  </property>
  <property fmtid="{D5CDD505-2E9C-101B-9397-08002B2CF9AE}" pid="17" name="ItemType">
    <vt:lpwstr>169;#presentations|317da5a4-398e-4c38-b265-afd519770055;#16;#customer presentations|18e9ae94-e321-4eea-82d2-ad5b2f470f3c;#212;#readiness|0bad9107-5243-4424-8599-de9537dda9af;#107;#sales guides|dbc0d3ee-e678-45c3-b9bf-fe10a3ea9eb5;#78;#videos|a57bad87-538b</vt:lpwstr>
  </property>
  <property fmtid="{D5CDD505-2E9C-101B-9397-08002B2CF9AE}" pid="18" name="ContentTypeId">
    <vt:lpwstr>0x010100CB7A7D3FFCE3894AB1B0D0DC153E94C7</vt:lpwstr>
  </property>
  <property fmtid="{D5CDD505-2E9C-101B-9397-08002B2CF9AE}" pid="19" name="MSProducts">
    <vt:lpwstr/>
  </property>
  <property fmtid="{D5CDD505-2E9C-101B-9397-08002B2CF9AE}" pid="20" name="Industries">
    <vt:lpwstr/>
  </property>
  <property fmtid="{D5CDD505-2E9C-101B-9397-08002B2CF9AE}" pid="21" name="Competitors">
    <vt:lpwstr/>
  </property>
  <property fmtid="{D5CDD505-2E9C-101B-9397-08002B2CF9AE}" pid="22" name="SMSGDomain">
    <vt:lpwstr>20;#Microsoft Azure Domain|d600a391-d529-4311-892b-2c05c1ab2538;#21;#Cloud and Enterprise|adc2fe87-c79a-4ded-a449-3f86b954069d;#22;#Server and Tools Business|6783548d-8609-4f97-be4a-4ca2616905a6;#37;#Sales, Marketing, Services Group|ecda8836-afa0-40aa-878</vt:lpwstr>
  </property>
  <property fmtid="{D5CDD505-2E9C-101B-9397-08002B2CF9AE}" pid="23" name="ExperienceContentType">
    <vt:lpwstr/>
  </property>
  <property fmtid="{D5CDD505-2E9C-101B-9397-08002B2CF9AE}" pid="24" name="BusinessArchitecture">
    <vt:lpwstr>32;#Cloud Platform (sales theme)|ec248454-62d9-485e-995d-0cfad61f7f4c</vt:lpwstr>
  </property>
  <property fmtid="{D5CDD505-2E9C-101B-9397-08002B2CF9AE}" pid="25" name="Products">
    <vt:lpwstr>80;#Azure platform|df6aaec2-d07c-4319-b510-15a691aea35b;#26;#Azure|669a3112-5edf-444b-a003-630063601f07</vt:lpwstr>
  </property>
  <property fmtid="{D5CDD505-2E9C-101B-9397-08002B2CF9AE}" pid="26" name="l6f004f21209409da86a713c0f24627d">
    <vt:lpwstr/>
  </property>
  <property fmtid="{D5CDD505-2E9C-101B-9397-08002B2CF9AE}" pid="27" name="la4444b61d19467597d63190b69ac227">
    <vt:lpwstr/>
  </property>
  <property fmtid="{D5CDD505-2E9C-101B-9397-08002B2CF9AE}" pid="28" name="ActivitiesAndPrograms">
    <vt:lpwstr>580;#Executive Briefing Center|f6f45d27-6c93-466a-8cd5-2846af886eb9;#603;#Worldwide Inside Sales Readiness|3a4e01ea-907e-4f11-9b1b-2424e207e8d1;#434;#demonstrations|9d7e8b48-4bca-4e36-b42f-43a31858d57a</vt:lpwstr>
  </property>
  <property fmtid="{D5CDD505-2E9C-101B-9397-08002B2CF9AE}" pid="29" name="Segments">
    <vt:lpwstr/>
  </property>
  <property fmtid="{D5CDD505-2E9C-101B-9397-08002B2CF9AE}" pid="30" name="Partners">
    <vt:lpwstr/>
  </property>
  <property fmtid="{D5CDD505-2E9C-101B-9397-08002B2CF9AE}" pid="31" name="MSProductsTaxHTField0">
    <vt:lpwstr/>
  </property>
  <property fmtid="{D5CDD505-2E9C-101B-9397-08002B2CF9AE}" pid="32" name="Topics">
    <vt:lpwstr>222;#readiness|0bad9107-5243-4424-8599-de9537dda9af;#466;#inside sales|7c476b68-6f84-4a80-9930-2286afc962a8</vt:lpwstr>
  </property>
  <property fmtid="{D5CDD505-2E9C-101B-9397-08002B2CF9AE}" pid="33" name="Groups">
    <vt:lpwstr>31;#Microsoft Azure Marketing|0958c357-5252-473f-8b4e-42f27525a99d;#34;#Worldwide Readiness|c6595b84-b463-470a-bb46-2a47364645be;#42;#Cloud and Enterprise Marketing Group|4f75e184-e5aa-4234-a07f-b032d60df254</vt:lpwstr>
  </property>
  <property fmtid="{D5CDD505-2E9C-101B-9397-08002B2CF9AE}" pid="34" name="e8080b0481964c759b2c36ae49591b31">
    <vt:lpwstr/>
  </property>
  <property fmtid="{D5CDD505-2E9C-101B-9397-08002B2CF9AE}" pid="35" name="_docset_NoMedatataSyncRequired">
    <vt:lpwstr>False</vt:lpwstr>
  </property>
  <property fmtid="{D5CDD505-2E9C-101B-9397-08002B2CF9AE}" pid="36" name="Languages">
    <vt:lpwstr/>
  </property>
  <property fmtid="{D5CDD505-2E9C-101B-9397-08002B2CF9AE}" pid="37" name="TechnicalLevel">
    <vt:lpwstr/>
  </property>
  <property fmtid="{D5CDD505-2E9C-101B-9397-08002B2CF9AE}" pid="38" name="Audiences">
    <vt:lpwstr/>
  </property>
  <property fmtid="{D5CDD505-2E9C-101B-9397-08002B2CF9AE}" pid="39" name="ldac8aee9d1f469e8cd8c3f8d6a615f2">
    <vt:lpwstr/>
  </property>
  <property fmtid="{D5CDD505-2E9C-101B-9397-08002B2CF9AE}" pid="40" name="EmployeeRole">
    <vt:lpwstr/>
  </property>
  <property fmtid="{D5CDD505-2E9C-101B-9397-08002B2CF9AE}" pid="41" name="NewsTopic">
    <vt:lpwstr/>
  </property>
  <property fmtid="{D5CDD505-2E9C-101B-9397-08002B2CF9AE}" pid="42" name="Roles">
    <vt:lpwstr>578;#Telesales Solution Specialist|a293ec10-2fac-46ec-98ae-6149da09be06;#221;#Solution Sales|170353c6-5135-48bf-b60a-c3b55ac67d1c</vt:lpwstr>
  </property>
  <property fmtid="{D5CDD505-2E9C-101B-9397-08002B2CF9AE}" pid="43" name="ItemRetentionFormula">
    <vt:lpwstr/>
  </property>
  <property fmtid="{D5CDD505-2E9C-101B-9397-08002B2CF9AE}" pid="44" name="NewsSource">
    <vt:lpwstr/>
  </property>
  <property fmtid="{D5CDD505-2E9C-101B-9397-08002B2CF9AE}" pid="45" name="SMSGTags">
    <vt:lpwstr/>
  </property>
  <property fmtid="{D5CDD505-2E9C-101B-9397-08002B2CF9AE}" pid="46" name="_dlc_DocIdItemGuid">
    <vt:lpwstr>65fb87af-d212-4332-8759-71792cac50ab</vt:lpwstr>
  </property>
  <property fmtid="{D5CDD505-2E9C-101B-9397-08002B2CF9AE}" pid="47" name="MSPhysicalGeography">
    <vt:lpwstr/>
  </property>
  <property fmtid="{D5CDD505-2E9C-101B-9397-08002B2CF9AE}" pid="48" name="j3562c58ee414e028925bc902cfc01a1">
    <vt:lpwstr/>
  </property>
  <property fmtid="{D5CDD505-2E9C-101B-9397-08002B2CF9AE}" pid="49" name="EnterpriseDomainTags">
    <vt:lpwstr/>
  </property>
  <property fmtid="{D5CDD505-2E9C-101B-9397-08002B2CF9AE}" pid="50" name="LastSharedByUser">
    <vt:lpwstr>jnattes@microsoft.com</vt:lpwstr>
  </property>
  <property fmtid="{D5CDD505-2E9C-101B-9397-08002B2CF9AE}" pid="51" name="LastSharedByTime">
    <vt:filetime>2017-10-26T09:53:45Z</vt:filetime>
  </property>
  <property fmtid="{D5CDD505-2E9C-101B-9397-08002B2CF9AE}" pid="52" name="SharedWithUsers">
    <vt:lpwstr>18194;#Maria Jose Ortoll;#31378;#Tugdual de Quénetain</vt:lpwstr>
  </property>
</Properties>
</file>