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285" r:id="rId3"/>
    <p:sldId id="286" r:id="rId4"/>
    <p:sldId id="299" r:id="rId5"/>
    <p:sldId id="298" r:id="rId6"/>
    <p:sldId id="300" r:id="rId7"/>
    <p:sldId id="301" r:id="rId8"/>
    <p:sldId id="302" r:id="rId9"/>
    <p:sldId id="291" r:id="rId10"/>
    <p:sldId id="290" r:id="rId11"/>
    <p:sldId id="294" r:id="rId12"/>
    <p:sldId id="295" r:id="rId13"/>
    <p:sldId id="29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154"/>
    <a:srgbClr val="3D3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54"/>
  </p:normalViewPr>
  <p:slideViewPr>
    <p:cSldViewPr snapToGrid="0" snapToObjects="1" showGuides="1">
      <p:cViewPr varScale="1">
        <p:scale>
          <a:sx n="111" d="100"/>
          <a:sy n="111" d="100"/>
        </p:scale>
        <p:origin x="1096" y="192"/>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88B9C-A72D-2440-BD10-B3A49675999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41AAF8B-1EA3-B244-956D-86483522B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77CE0CE-CC6B-DA43-AB9F-E6430FC809E1}"/>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F0BCF9C4-1ED3-AE41-9B5A-454EE0550A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FE9DCC-35DB-154E-AADB-5EDA700F5BFC}"/>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360722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FEC91-DC31-8841-A216-505DA5A3497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234EEC-73A4-E949-AE84-4D6994D994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F4F2DFC-EFE4-F84E-86A1-E0BCF03946C2}"/>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4C8BA37F-1A0E-0141-A480-9136C936EC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5F46EA-325C-B64A-AB10-1444C36DEFC7}"/>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172697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893C27B-6CE2-9042-B5A0-F0CE6B8F626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4AA34A5-2F8E-3D48-B92B-8B672C68CAA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A7814A-826B-1441-A0C5-9E901DC9BE77}"/>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58FBEA49-9987-F44F-B279-A4852CF1164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ECD40A-CF9D-1B46-B1B1-1462111D5D44}"/>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145640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9F328-02D7-FE4E-AA68-DEA113C90A2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2519C8A-BBF5-9948-9469-C68A270AFB0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C37319-F193-0247-8599-4B5F20DC669B}"/>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AA4925E2-4AA3-6B4E-B716-69FEE2CDE3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3AECEF2-8C5D-714D-8991-5972650B5144}"/>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46043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04B85-6857-A242-92F8-AF411FFFC76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94334F9-201D-DC4A-B750-2E481C8BB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B4B02C7-2428-0F46-8BFA-460F4079EF6D}"/>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F711A3B3-3F0D-B44D-A750-AFF6C6215E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0B4FED-2B02-6E4E-B5E2-8E79BED3C9FD}"/>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18379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F60BF-0ABE-E34D-9B16-2F507263714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1DDC569-37EB-DE4E-9B42-61134174EF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7CFB6BA-A366-3242-BF46-E51FE8C3936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778855A-7630-5341-969B-FB6D8EA10C6E}"/>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6" name="Fußzeilenplatzhalter 5">
            <a:extLst>
              <a:ext uri="{FF2B5EF4-FFF2-40B4-BE49-F238E27FC236}">
                <a16:creationId xmlns:a16="http://schemas.microsoft.com/office/drawing/2014/main" id="{C45DFB91-C891-DB46-9FBB-72FACE84F5D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833068-91B0-0B43-9B4E-5617055DD924}"/>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192601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209F4-C771-7741-82E6-820FC902A88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CFC9E9C-0AD3-904D-B121-A8591DD9C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50B348F-28EE-C94A-8620-4A249FF6F6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D3CA07C-0DD8-8C4E-9D9F-1582A37CD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F40B4F8-DE6E-8D4D-824B-6FB54E2D9BA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D28D9A8-08B6-5547-8994-9FB2C4C2D40B}"/>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8" name="Fußzeilenplatzhalter 7">
            <a:extLst>
              <a:ext uri="{FF2B5EF4-FFF2-40B4-BE49-F238E27FC236}">
                <a16:creationId xmlns:a16="http://schemas.microsoft.com/office/drawing/2014/main" id="{85F0997F-C1C4-4142-96BD-07C49182C2B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3F3B6CF-4910-5245-8E16-4AFDD26C33EF}"/>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230690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27747-B553-0B4A-96D0-E5B59C3AB5F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DF8BF02-337B-774A-B90B-BB2A7B53A302}"/>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4" name="Fußzeilenplatzhalter 3">
            <a:extLst>
              <a:ext uri="{FF2B5EF4-FFF2-40B4-BE49-F238E27FC236}">
                <a16:creationId xmlns:a16="http://schemas.microsoft.com/office/drawing/2014/main" id="{35A0FFD3-3801-A74C-A628-0FA1E2CEEF3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5CDF059-148E-A040-B93F-CC035D2AD974}"/>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195674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4F945EA-3DE4-3F41-9AA6-EC5F50C9DBF7}"/>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3" name="Fußzeilenplatzhalter 2">
            <a:extLst>
              <a:ext uri="{FF2B5EF4-FFF2-40B4-BE49-F238E27FC236}">
                <a16:creationId xmlns:a16="http://schemas.microsoft.com/office/drawing/2014/main" id="{349DBA57-7A05-B447-85EA-D73A00009E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2678103-7B10-EE4F-BD23-B5B163F34204}"/>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291057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831D0-5325-C343-A017-C9BB46204BB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5D7E7B9-0E01-CB4A-A487-63077AA3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05EBC52-67F9-CA40-9EF6-0A274B62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77DFCB-55E8-0C40-82AD-7D783E549D57}"/>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6" name="Fußzeilenplatzhalter 5">
            <a:extLst>
              <a:ext uri="{FF2B5EF4-FFF2-40B4-BE49-F238E27FC236}">
                <a16:creationId xmlns:a16="http://schemas.microsoft.com/office/drawing/2014/main" id="{5171E9C3-229E-F543-9CC2-908C84853E2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6C2D0D8-160E-F444-8E84-5F8542499C4B}"/>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44626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03409-683D-2E40-8AA4-F060567FB4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DED0266-640D-2F46-A8F0-458AFB5AB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BA2712C-80E9-0A40-8FA8-73E71A457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4B823D-C7F4-F140-82D9-45F4888C97DD}"/>
              </a:ext>
            </a:extLst>
          </p:cNvPr>
          <p:cNvSpPr>
            <a:spLocks noGrp="1"/>
          </p:cNvSpPr>
          <p:nvPr>
            <p:ph type="dt" sz="half" idx="10"/>
          </p:nvPr>
        </p:nvSpPr>
        <p:spPr/>
        <p:txBody>
          <a:bodyPr/>
          <a:lstStyle/>
          <a:p>
            <a:fld id="{4D4B0D7D-C3E3-634B-892E-78B24B55E894}" type="datetimeFigureOut">
              <a:rPr lang="de-DE" smtClean="0"/>
              <a:t>11.09.19</a:t>
            </a:fld>
            <a:endParaRPr lang="de-DE"/>
          </a:p>
        </p:txBody>
      </p:sp>
      <p:sp>
        <p:nvSpPr>
          <p:cNvPr id="6" name="Fußzeilenplatzhalter 5">
            <a:extLst>
              <a:ext uri="{FF2B5EF4-FFF2-40B4-BE49-F238E27FC236}">
                <a16:creationId xmlns:a16="http://schemas.microsoft.com/office/drawing/2014/main" id="{CBB0B887-6397-2040-AAD3-9DC4D9AA9ED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47627B4-0C61-7843-A654-206B14664655}"/>
              </a:ext>
            </a:extLst>
          </p:cNvPr>
          <p:cNvSpPr>
            <a:spLocks noGrp="1"/>
          </p:cNvSpPr>
          <p:nvPr>
            <p:ph type="sldNum" sz="quarter" idx="12"/>
          </p:nvPr>
        </p:nvSpPr>
        <p:spPr/>
        <p:txBody>
          <a:bodyPr/>
          <a:lstStyle/>
          <a:p>
            <a:fld id="{4D226D93-7B3F-CF45-B7A1-D39F1ADD30C7}" type="slidenum">
              <a:rPr lang="de-DE" smtClean="0"/>
              <a:t>‹Nr.›</a:t>
            </a:fld>
            <a:endParaRPr lang="de-DE"/>
          </a:p>
        </p:txBody>
      </p:sp>
    </p:spTree>
    <p:extLst>
      <p:ext uri="{BB962C8B-B14F-4D97-AF65-F5344CB8AC3E}">
        <p14:creationId xmlns:p14="http://schemas.microsoft.com/office/powerpoint/2010/main" val="65420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F23443-4D8C-1843-AEB1-2E4A417AE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16B0EF-E255-654E-996D-E25E5720C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FBE861-CE78-2147-B784-F92795028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B0D7D-C3E3-634B-892E-78B24B55E894}" type="datetimeFigureOut">
              <a:rPr lang="de-DE" smtClean="0"/>
              <a:t>11.09.19</a:t>
            </a:fld>
            <a:endParaRPr lang="de-DE"/>
          </a:p>
        </p:txBody>
      </p:sp>
      <p:sp>
        <p:nvSpPr>
          <p:cNvPr id="5" name="Fußzeilenplatzhalter 4">
            <a:extLst>
              <a:ext uri="{FF2B5EF4-FFF2-40B4-BE49-F238E27FC236}">
                <a16:creationId xmlns:a16="http://schemas.microsoft.com/office/drawing/2014/main" id="{F2668B4F-7DAE-A448-BA6E-C0FF246B8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B981A90-E502-AA49-B42A-4238B232E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26D93-7B3F-CF45-B7A1-D39F1ADD30C7}" type="slidenum">
              <a:rPr lang="de-DE" smtClean="0"/>
              <a:t>‹Nr.›</a:t>
            </a:fld>
            <a:endParaRPr lang="de-DE"/>
          </a:p>
        </p:txBody>
      </p:sp>
    </p:spTree>
    <p:extLst>
      <p:ext uri="{BB962C8B-B14F-4D97-AF65-F5344CB8AC3E}">
        <p14:creationId xmlns:p14="http://schemas.microsoft.com/office/powerpoint/2010/main" val="276460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8758EB-F2FC-FC43-97FD-2862A1D41611}"/>
              </a:ext>
            </a:extLst>
          </p:cNvPr>
          <p:cNvPicPr>
            <a:picLocks noChangeAspect="1"/>
          </p:cNvPicPr>
          <p:nvPr/>
        </p:nvPicPr>
        <p:blipFill>
          <a:blip r:embed="rId2"/>
          <a:stretch>
            <a:fillRect/>
          </a:stretch>
        </p:blipFill>
        <p:spPr>
          <a:xfrm>
            <a:off x="0" y="0"/>
            <a:ext cx="12192000" cy="4491223"/>
          </a:xfrm>
          <a:prstGeom prst="rect">
            <a:avLst/>
          </a:prstGeom>
        </p:spPr>
      </p:pic>
      <p:sp>
        <p:nvSpPr>
          <p:cNvPr id="3" name="Titel 10">
            <a:extLst>
              <a:ext uri="{FF2B5EF4-FFF2-40B4-BE49-F238E27FC236}">
                <a16:creationId xmlns:a16="http://schemas.microsoft.com/office/drawing/2014/main" id="{DDB62C7B-D76E-B14B-BCC7-94332B1D3C06}"/>
              </a:ext>
            </a:extLst>
          </p:cNvPr>
          <p:cNvSpPr txBox="1">
            <a:spLocks/>
          </p:cNvSpPr>
          <p:nvPr/>
        </p:nvSpPr>
        <p:spPr>
          <a:xfrm>
            <a:off x="269310" y="501891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Inhalte Tag 1</a:t>
            </a:r>
          </a:p>
        </p:txBody>
      </p:sp>
    </p:spTree>
    <p:extLst>
      <p:ext uri="{BB962C8B-B14F-4D97-AF65-F5344CB8AC3E}">
        <p14:creationId xmlns:p14="http://schemas.microsoft.com/office/powerpoint/2010/main" val="392505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BE7C47C9-9680-9A4E-A2D2-53E592ADA03E}"/>
              </a:ext>
            </a:extLst>
          </p:cNvPr>
          <p:cNvSpPr/>
          <p:nvPr/>
        </p:nvSpPr>
        <p:spPr>
          <a:xfrm>
            <a:off x="1530036" y="1530035"/>
            <a:ext cx="9995024" cy="7242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Challenger Sales </a:t>
            </a:r>
            <a:r>
              <a:rPr lang="de-DE" dirty="0"/>
              <a:t>– </a:t>
            </a:r>
            <a:r>
              <a:rPr lang="de-DE" dirty="0" err="1"/>
              <a:t>Storytelling</a:t>
            </a:r>
            <a:r>
              <a:rPr lang="de-DE" dirty="0"/>
              <a:t> mit Methode für erfahrene Vertriebler</a:t>
            </a:r>
            <a:endParaRPr lang="de-DE" sz="1400" dirty="0">
              <a:solidFill>
                <a:schemeClr val="bg1"/>
              </a:solidFill>
            </a:endParaRPr>
          </a:p>
        </p:txBody>
      </p:sp>
      <p:sp>
        <p:nvSpPr>
          <p:cNvPr id="9" name="Abgerundetes Rechteck 8">
            <a:extLst>
              <a:ext uri="{FF2B5EF4-FFF2-40B4-BE49-F238E27FC236}">
                <a16:creationId xmlns:a16="http://schemas.microsoft.com/office/drawing/2014/main" id="{2AD23C1B-488B-4C43-B381-82DF805FD5E8}"/>
              </a:ext>
            </a:extLst>
          </p:cNvPr>
          <p:cNvSpPr/>
          <p:nvPr/>
        </p:nvSpPr>
        <p:spPr>
          <a:xfrm>
            <a:off x="1530036" y="2325654"/>
            <a:ext cx="2969536"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2DDCDEB-4283-684F-8419-FD83EA78B329}"/>
              </a:ext>
            </a:extLst>
          </p:cNvPr>
          <p:cNvSpPr txBox="1"/>
          <p:nvPr/>
        </p:nvSpPr>
        <p:spPr>
          <a:xfrm>
            <a:off x="312675" y="2450770"/>
            <a:ext cx="962123" cy="307777"/>
          </a:xfrm>
          <a:prstGeom prst="rect">
            <a:avLst/>
          </a:prstGeom>
          <a:noFill/>
        </p:spPr>
        <p:txBody>
          <a:bodyPr wrap="none" rtlCol="0">
            <a:spAutoFit/>
          </a:bodyPr>
          <a:lstStyle/>
          <a:p>
            <a:pPr algn="r"/>
            <a:r>
              <a:rPr lang="de-DE" sz="1400" dirty="0">
                <a:solidFill>
                  <a:schemeClr val="bg1">
                    <a:lumMod val="75000"/>
                  </a:schemeClr>
                </a:solidFill>
              </a:rPr>
              <a:t>Zielgruppe</a:t>
            </a:r>
          </a:p>
        </p:txBody>
      </p:sp>
      <p:sp>
        <p:nvSpPr>
          <p:cNvPr id="10" name="Textfeld 9">
            <a:extLst>
              <a:ext uri="{FF2B5EF4-FFF2-40B4-BE49-F238E27FC236}">
                <a16:creationId xmlns:a16="http://schemas.microsoft.com/office/drawing/2014/main" id="{CD895E92-9792-4747-B33E-CAB7CB29BC09}"/>
              </a:ext>
            </a:extLst>
          </p:cNvPr>
          <p:cNvSpPr txBox="1"/>
          <p:nvPr/>
        </p:nvSpPr>
        <p:spPr>
          <a:xfrm>
            <a:off x="666939" y="3444388"/>
            <a:ext cx="607859" cy="307777"/>
          </a:xfrm>
          <a:prstGeom prst="rect">
            <a:avLst/>
          </a:prstGeom>
          <a:noFill/>
        </p:spPr>
        <p:txBody>
          <a:bodyPr wrap="none" rtlCol="0">
            <a:spAutoFit/>
          </a:bodyPr>
          <a:lstStyle/>
          <a:p>
            <a:pPr algn="r"/>
            <a:r>
              <a:rPr lang="de-DE" sz="1400" dirty="0">
                <a:solidFill>
                  <a:schemeClr val="bg1">
                    <a:lumMod val="75000"/>
                  </a:schemeClr>
                </a:solidFill>
              </a:rPr>
              <a:t>Inhalt</a:t>
            </a:r>
          </a:p>
        </p:txBody>
      </p:sp>
      <p:sp>
        <p:nvSpPr>
          <p:cNvPr id="16" name="Textfeld 15">
            <a:extLst>
              <a:ext uri="{FF2B5EF4-FFF2-40B4-BE49-F238E27FC236}">
                <a16:creationId xmlns:a16="http://schemas.microsoft.com/office/drawing/2014/main" id="{BC353DBE-5D51-9D49-A3AF-2F15EE59FACB}"/>
              </a:ext>
            </a:extLst>
          </p:cNvPr>
          <p:cNvSpPr txBox="1"/>
          <p:nvPr/>
        </p:nvSpPr>
        <p:spPr>
          <a:xfrm>
            <a:off x="1656784" y="2435382"/>
            <a:ext cx="2297424" cy="830997"/>
          </a:xfrm>
          <a:prstGeom prst="rect">
            <a:avLst/>
          </a:prstGeom>
          <a:noFill/>
        </p:spPr>
        <p:txBody>
          <a:bodyPr wrap="none" rtlCol="0">
            <a:spAutoFit/>
          </a:bodyPr>
          <a:lstStyle/>
          <a:p>
            <a:pPr marL="285750" indent="-285750">
              <a:buFont typeface="Arial" panose="020B0604020202020204" pitchFamily="34" charset="0"/>
              <a:buChar char="•"/>
            </a:pPr>
            <a:r>
              <a:rPr lang="de-DE" sz="1200" dirty="0"/>
              <a:t>Dynamics und Non-Dynamics</a:t>
            </a:r>
          </a:p>
          <a:p>
            <a:pPr marL="285750" indent="-285750">
              <a:buFont typeface="Arial" panose="020B0604020202020204" pitchFamily="34" charset="0"/>
              <a:buChar char="•"/>
            </a:pPr>
            <a:r>
              <a:rPr lang="de-DE" sz="1200" dirty="0"/>
              <a:t>Sales</a:t>
            </a:r>
          </a:p>
          <a:p>
            <a:pPr marL="285750" indent="-285750">
              <a:buFont typeface="Arial" panose="020B0604020202020204" pitchFamily="34" charset="0"/>
              <a:buChar char="•"/>
            </a:pPr>
            <a:r>
              <a:rPr lang="de-DE" sz="1200" dirty="0" err="1"/>
              <a:t>Pre</a:t>
            </a:r>
            <a:r>
              <a:rPr lang="de-DE" sz="1200" dirty="0"/>
              <a:t> Sales</a:t>
            </a:r>
          </a:p>
          <a:p>
            <a:pPr marL="285750" indent="-285750">
              <a:buFont typeface="Arial" panose="020B0604020202020204" pitchFamily="34" charset="0"/>
              <a:buChar char="•"/>
            </a:pPr>
            <a:r>
              <a:rPr lang="de-DE" sz="1200" dirty="0"/>
              <a:t>Project Manager</a:t>
            </a:r>
          </a:p>
        </p:txBody>
      </p:sp>
      <p:sp>
        <p:nvSpPr>
          <p:cNvPr id="17" name="Textfeld 16">
            <a:extLst>
              <a:ext uri="{FF2B5EF4-FFF2-40B4-BE49-F238E27FC236}">
                <a16:creationId xmlns:a16="http://schemas.microsoft.com/office/drawing/2014/main" id="{989C647D-13CB-044C-9CD7-C3854523B2AF}"/>
              </a:ext>
            </a:extLst>
          </p:cNvPr>
          <p:cNvSpPr txBox="1"/>
          <p:nvPr/>
        </p:nvSpPr>
        <p:spPr>
          <a:xfrm>
            <a:off x="1656785" y="3429000"/>
            <a:ext cx="2637424" cy="1569660"/>
          </a:xfrm>
          <a:prstGeom prst="rect">
            <a:avLst/>
          </a:prstGeom>
          <a:noFill/>
        </p:spPr>
        <p:txBody>
          <a:bodyPr wrap="square" rtlCol="0">
            <a:spAutoFit/>
          </a:bodyPr>
          <a:lstStyle/>
          <a:p>
            <a:pPr marL="171450" lvl="0" indent="-171450">
              <a:buFont typeface="Arial" panose="020B0604020202020204" pitchFamily="34" charset="0"/>
              <a:buChar char="•"/>
              <a:defRPr/>
            </a:pPr>
            <a:r>
              <a:rPr lang="de-DE" sz="1200" dirty="0"/>
              <a:t>Erfahrene Vertriebler stehen neuem Klientel gegenüber</a:t>
            </a:r>
          </a:p>
          <a:p>
            <a:pPr marL="171450" indent="-171450">
              <a:buFont typeface="Arial" panose="020B0604020202020204" pitchFamily="34" charset="0"/>
              <a:buChar char="•"/>
            </a:pPr>
            <a:r>
              <a:rPr lang="de-DE" sz="1200" dirty="0"/>
              <a:t>Generationswechsel sowohl im Vertrieb als auch auf Kundenseite bei den </a:t>
            </a:r>
            <a:r>
              <a:rPr lang="de-DE" sz="1200" dirty="0" err="1"/>
              <a:t>CxO</a:t>
            </a:r>
            <a:endParaRPr lang="de-DE" sz="1200" dirty="0"/>
          </a:p>
          <a:p>
            <a:pPr marL="171450" indent="-171450">
              <a:buFont typeface="Arial" panose="020B0604020202020204" pitchFamily="34" charset="0"/>
              <a:buChar char="•"/>
            </a:pPr>
            <a:r>
              <a:rPr lang="de-DE" sz="1200" dirty="0"/>
              <a:t>Challenger Sales Taktik als Mittel um aus langjähriger Erfahrung neue Sales Szenarien abzuleiten</a:t>
            </a:r>
          </a:p>
        </p:txBody>
      </p:sp>
      <p:sp>
        <p:nvSpPr>
          <p:cNvPr id="33" name="Textfeld 32">
            <a:extLst>
              <a:ext uri="{FF2B5EF4-FFF2-40B4-BE49-F238E27FC236}">
                <a16:creationId xmlns:a16="http://schemas.microsoft.com/office/drawing/2014/main" id="{4E9EB170-CAD6-8E43-8331-CDE49C23A828}"/>
              </a:ext>
            </a:extLst>
          </p:cNvPr>
          <p:cNvSpPr txBox="1"/>
          <p:nvPr/>
        </p:nvSpPr>
        <p:spPr>
          <a:xfrm>
            <a:off x="399237" y="5684501"/>
            <a:ext cx="875561" cy="307777"/>
          </a:xfrm>
          <a:prstGeom prst="rect">
            <a:avLst/>
          </a:prstGeom>
          <a:noFill/>
        </p:spPr>
        <p:txBody>
          <a:bodyPr wrap="none" rtlCol="0">
            <a:spAutoFit/>
          </a:bodyPr>
          <a:lstStyle/>
          <a:p>
            <a:pPr algn="r"/>
            <a:r>
              <a:rPr lang="de-DE" sz="1400" dirty="0">
                <a:solidFill>
                  <a:schemeClr val="bg1">
                    <a:lumMod val="75000"/>
                  </a:schemeClr>
                </a:solidFill>
              </a:rPr>
              <a:t>Anspruch</a:t>
            </a:r>
          </a:p>
        </p:txBody>
      </p:sp>
      <p:sp>
        <p:nvSpPr>
          <p:cNvPr id="34" name="Textfeld 33">
            <a:extLst>
              <a:ext uri="{FF2B5EF4-FFF2-40B4-BE49-F238E27FC236}">
                <a16:creationId xmlns:a16="http://schemas.microsoft.com/office/drawing/2014/main" id="{1E8BF159-62E3-024F-A33D-60544649009B}"/>
              </a:ext>
            </a:extLst>
          </p:cNvPr>
          <p:cNvSpPr txBox="1"/>
          <p:nvPr/>
        </p:nvSpPr>
        <p:spPr>
          <a:xfrm>
            <a:off x="1656784" y="5715279"/>
            <a:ext cx="1141018" cy="276999"/>
          </a:xfrm>
          <a:prstGeom prst="rect">
            <a:avLst/>
          </a:prstGeom>
          <a:noFill/>
        </p:spPr>
        <p:txBody>
          <a:bodyPr wrap="none" rtlCol="0">
            <a:spAutoFit/>
          </a:bodyPr>
          <a:lstStyle/>
          <a:p>
            <a:pPr marL="285750" indent="-285750">
              <a:buFont typeface="Arial" panose="020B0604020202020204" pitchFamily="34" charset="0"/>
              <a:buChar char="•"/>
            </a:pPr>
            <a:r>
              <a:rPr lang="de-DE" sz="1200" dirty="0"/>
              <a:t>Level 200+</a:t>
            </a:r>
          </a:p>
        </p:txBody>
      </p:sp>
      <p:grpSp>
        <p:nvGrpSpPr>
          <p:cNvPr id="37" name="Gruppieren 36">
            <a:extLst>
              <a:ext uri="{FF2B5EF4-FFF2-40B4-BE49-F238E27FC236}">
                <a16:creationId xmlns:a16="http://schemas.microsoft.com/office/drawing/2014/main" id="{2C58DEBE-E358-2342-BC17-1237118CA7CB}"/>
              </a:ext>
            </a:extLst>
          </p:cNvPr>
          <p:cNvGrpSpPr/>
          <p:nvPr/>
        </p:nvGrpSpPr>
        <p:grpSpPr>
          <a:xfrm>
            <a:off x="0" y="0"/>
            <a:ext cx="12192000" cy="795321"/>
            <a:chOff x="0" y="0"/>
            <a:chExt cx="12192000" cy="795321"/>
          </a:xfrm>
        </p:grpSpPr>
        <p:grpSp>
          <p:nvGrpSpPr>
            <p:cNvPr id="38" name="Gruppieren 37">
              <a:extLst>
                <a:ext uri="{FF2B5EF4-FFF2-40B4-BE49-F238E27FC236}">
                  <a16:creationId xmlns:a16="http://schemas.microsoft.com/office/drawing/2014/main" id="{EF609207-2584-D04E-9BAD-3118CB45588E}"/>
                </a:ext>
              </a:extLst>
            </p:cNvPr>
            <p:cNvGrpSpPr/>
            <p:nvPr/>
          </p:nvGrpSpPr>
          <p:grpSpPr>
            <a:xfrm>
              <a:off x="0" y="0"/>
              <a:ext cx="12192000" cy="795321"/>
              <a:chOff x="-56656941" y="1183388"/>
              <a:chExt cx="68848941" cy="4491223"/>
            </a:xfrm>
          </p:grpSpPr>
          <p:pic>
            <p:nvPicPr>
              <p:cNvPr id="40" name="Grafik 39">
                <a:extLst>
                  <a:ext uri="{FF2B5EF4-FFF2-40B4-BE49-F238E27FC236}">
                    <a16:creationId xmlns:a16="http://schemas.microsoft.com/office/drawing/2014/main" id="{588F0806-FC5C-D044-8665-CE72AECC59D6}"/>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41" name="Rechteck 40">
                <a:extLst>
                  <a:ext uri="{FF2B5EF4-FFF2-40B4-BE49-F238E27FC236}">
                    <a16:creationId xmlns:a16="http://schemas.microsoft.com/office/drawing/2014/main" id="{A5059224-43BF-9546-97A0-CF876CAF101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9" name="Textfeld 38">
              <a:extLst>
                <a:ext uri="{FF2B5EF4-FFF2-40B4-BE49-F238E27FC236}">
                  <a16:creationId xmlns:a16="http://schemas.microsoft.com/office/drawing/2014/main" id="{D8EE316B-99D7-DE40-B3B4-2970B241D069}"/>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
        <p:nvSpPr>
          <p:cNvPr id="42" name="Titel 10">
            <a:extLst>
              <a:ext uri="{FF2B5EF4-FFF2-40B4-BE49-F238E27FC236}">
                <a16:creationId xmlns:a16="http://schemas.microsoft.com/office/drawing/2014/main" id="{C2C86680-AB7C-D34E-B025-F5850134F78A}"/>
              </a:ext>
            </a:extLst>
          </p:cNvPr>
          <p:cNvSpPr txBox="1">
            <a:spLocks/>
          </p:cNvSpPr>
          <p:nvPr/>
        </p:nvSpPr>
        <p:spPr>
          <a:xfrm>
            <a:off x="216804" y="89208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Workshop Tag, 20.09.2019</a:t>
            </a:r>
          </a:p>
        </p:txBody>
      </p:sp>
      <p:sp>
        <p:nvSpPr>
          <p:cNvPr id="29" name="Abgerundetes Rechteck 28">
            <a:extLst>
              <a:ext uri="{FF2B5EF4-FFF2-40B4-BE49-F238E27FC236}">
                <a16:creationId xmlns:a16="http://schemas.microsoft.com/office/drawing/2014/main" id="{7E202FA0-D966-054B-AAC7-2737D9CFF277}"/>
              </a:ext>
            </a:extLst>
          </p:cNvPr>
          <p:cNvSpPr/>
          <p:nvPr/>
        </p:nvSpPr>
        <p:spPr>
          <a:xfrm>
            <a:off x="4676195" y="2325654"/>
            <a:ext cx="6848865"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42203924-C1E7-BB44-B582-368BA8134AAE}"/>
              </a:ext>
            </a:extLst>
          </p:cNvPr>
          <p:cNvSpPr txBox="1"/>
          <p:nvPr/>
        </p:nvSpPr>
        <p:spPr>
          <a:xfrm>
            <a:off x="5034987" y="2673752"/>
            <a:ext cx="6157732" cy="3323987"/>
          </a:xfrm>
          <a:prstGeom prst="rect">
            <a:avLst/>
          </a:prstGeom>
          <a:noFill/>
        </p:spPr>
        <p:txBody>
          <a:bodyPr wrap="square" rtlCol="0">
            <a:spAutoFit/>
          </a:bodyPr>
          <a:lstStyle/>
          <a:p>
            <a:r>
              <a:rPr lang="de-DE" sz="1400" b="1" dirty="0"/>
              <a:t>Inhalt</a:t>
            </a:r>
          </a:p>
          <a:p>
            <a:r>
              <a:rPr lang="de-DE" sz="1400" dirty="0"/>
              <a:t>Kundenbeziehung ist das Ergebnis, nicht die Ursache erfolgreichen Verkaufens. Immer mehr Kunden entscheiden sich daher nicht für den Anbieter, der die besten Fragen stellt, sondern für den, der mit Antworten und Erkenntnissen überzeugt, die für den Kunden entsprechend maßgeschneidert sind. Denn werden Kenntnisse vermittelt ohne maßzuschneidern, werden sie als irrelevant hingenommen. Und wenn zwar maßschneidert wird, dabei aber keine Erkenntnisse vermittelt werden, klingt der Partner wie jeder andere Anbieter. Daher werden in diesem Workshop Methoden trainiert, die die Gesprächsführung beim Kunden (auch auf C-Level) auf ein ganz neues Level heben. Dabei spielen neben werthaltigem </a:t>
            </a:r>
            <a:r>
              <a:rPr lang="de-DE" sz="1400" dirty="0" err="1"/>
              <a:t>Storytelling</a:t>
            </a:r>
            <a:r>
              <a:rPr lang="de-DE" sz="1400" dirty="0"/>
              <a:t> und dem Aufbau eines Pitches vor allem auch das „Intelligente Belehren“ eine Rolle. Praxisnah werden die Teilnehmer in strukturierten Übungen lernen, wie sie bewusst Spannungen in ein Gespräch einbauen können, die den Kunden „</a:t>
            </a:r>
            <a:r>
              <a:rPr lang="de-DE" sz="1400" dirty="0" err="1"/>
              <a:t>challengen</a:t>
            </a:r>
            <a:r>
              <a:rPr lang="de-DE" sz="1400" dirty="0"/>
              <a:t>“, um emotionaler, nachhaltiger und vor allem überzeigender aufzutreten.</a:t>
            </a:r>
            <a:endParaRPr lang="de-DE" sz="1100" dirty="0"/>
          </a:p>
        </p:txBody>
      </p:sp>
    </p:spTree>
    <p:extLst>
      <p:ext uri="{BB962C8B-B14F-4D97-AF65-F5344CB8AC3E}">
        <p14:creationId xmlns:p14="http://schemas.microsoft.com/office/powerpoint/2010/main" val="419503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2DDCDEB-4283-684F-8419-FD83EA78B329}"/>
              </a:ext>
            </a:extLst>
          </p:cNvPr>
          <p:cNvSpPr txBox="1"/>
          <p:nvPr/>
        </p:nvSpPr>
        <p:spPr>
          <a:xfrm>
            <a:off x="312675" y="2450770"/>
            <a:ext cx="962123" cy="307777"/>
          </a:xfrm>
          <a:prstGeom prst="rect">
            <a:avLst/>
          </a:prstGeom>
          <a:noFill/>
        </p:spPr>
        <p:txBody>
          <a:bodyPr wrap="none" rtlCol="0">
            <a:spAutoFit/>
          </a:bodyPr>
          <a:lstStyle/>
          <a:p>
            <a:pPr algn="r"/>
            <a:r>
              <a:rPr lang="de-DE" sz="1400" dirty="0">
                <a:solidFill>
                  <a:schemeClr val="bg1">
                    <a:lumMod val="75000"/>
                  </a:schemeClr>
                </a:solidFill>
              </a:rPr>
              <a:t>Zielgruppe</a:t>
            </a:r>
          </a:p>
        </p:txBody>
      </p:sp>
      <p:sp>
        <p:nvSpPr>
          <p:cNvPr id="10" name="Textfeld 9">
            <a:extLst>
              <a:ext uri="{FF2B5EF4-FFF2-40B4-BE49-F238E27FC236}">
                <a16:creationId xmlns:a16="http://schemas.microsoft.com/office/drawing/2014/main" id="{CD895E92-9792-4747-B33E-CAB7CB29BC09}"/>
              </a:ext>
            </a:extLst>
          </p:cNvPr>
          <p:cNvSpPr txBox="1"/>
          <p:nvPr/>
        </p:nvSpPr>
        <p:spPr>
          <a:xfrm>
            <a:off x="666939" y="3444388"/>
            <a:ext cx="607859" cy="307777"/>
          </a:xfrm>
          <a:prstGeom prst="rect">
            <a:avLst/>
          </a:prstGeom>
          <a:noFill/>
        </p:spPr>
        <p:txBody>
          <a:bodyPr wrap="none" rtlCol="0">
            <a:spAutoFit/>
          </a:bodyPr>
          <a:lstStyle/>
          <a:p>
            <a:pPr algn="r"/>
            <a:r>
              <a:rPr lang="de-DE" sz="1400" dirty="0">
                <a:solidFill>
                  <a:schemeClr val="bg1">
                    <a:lumMod val="75000"/>
                  </a:schemeClr>
                </a:solidFill>
              </a:rPr>
              <a:t>Inhalt</a:t>
            </a:r>
          </a:p>
        </p:txBody>
      </p:sp>
      <p:sp>
        <p:nvSpPr>
          <p:cNvPr id="12" name="Abgerundetes Rechteck 11">
            <a:extLst>
              <a:ext uri="{FF2B5EF4-FFF2-40B4-BE49-F238E27FC236}">
                <a16:creationId xmlns:a16="http://schemas.microsoft.com/office/drawing/2014/main" id="{7F27811D-97B5-2940-829F-990DF9CDD876}"/>
              </a:ext>
            </a:extLst>
          </p:cNvPr>
          <p:cNvSpPr/>
          <p:nvPr/>
        </p:nvSpPr>
        <p:spPr>
          <a:xfrm>
            <a:off x="1530036" y="1530035"/>
            <a:ext cx="9995024" cy="7242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On Prem </a:t>
            </a:r>
            <a:r>
              <a:rPr lang="de-DE" dirty="0" err="1">
                <a:solidFill>
                  <a:schemeClr val="bg1"/>
                </a:solidFill>
              </a:rPr>
              <a:t>to</a:t>
            </a:r>
            <a:r>
              <a:rPr lang="de-DE" dirty="0">
                <a:solidFill>
                  <a:schemeClr val="bg1"/>
                </a:solidFill>
              </a:rPr>
              <a:t> Cloud – die </a:t>
            </a:r>
            <a:r>
              <a:rPr lang="de-DE" b="1" dirty="0">
                <a:solidFill>
                  <a:schemeClr val="bg1"/>
                </a:solidFill>
              </a:rPr>
              <a:t>Cloud Sales Motion für Bestandskunden</a:t>
            </a:r>
          </a:p>
        </p:txBody>
      </p:sp>
      <p:sp>
        <p:nvSpPr>
          <p:cNvPr id="13" name="Abgerundetes Rechteck 12">
            <a:extLst>
              <a:ext uri="{FF2B5EF4-FFF2-40B4-BE49-F238E27FC236}">
                <a16:creationId xmlns:a16="http://schemas.microsoft.com/office/drawing/2014/main" id="{F5888BF6-CBAE-EE47-AAF0-3AED3A8836B5}"/>
              </a:ext>
            </a:extLst>
          </p:cNvPr>
          <p:cNvSpPr/>
          <p:nvPr/>
        </p:nvSpPr>
        <p:spPr>
          <a:xfrm>
            <a:off x="1530036" y="2325654"/>
            <a:ext cx="2969536"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DECDC04C-D545-2240-B7F6-18D4F5E138BE}"/>
              </a:ext>
            </a:extLst>
          </p:cNvPr>
          <p:cNvSpPr txBox="1"/>
          <p:nvPr/>
        </p:nvSpPr>
        <p:spPr>
          <a:xfrm>
            <a:off x="1729212" y="2435382"/>
            <a:ext cx="1575944" cy="830997"/>
          </a:xfrm>
          <a:prstGeom prst="rect">
            <a:avLst/>
          </a:prstGeom>
          <a:noFill/>
        </p:spPr>
        <p:txBody>
          <a:bodyPr wrap="none" rtlCol="0">
            <a:spAutoFit/>
          </a:bodyPr>
          <a:lstStyle/>
          <a:p>
            <a:pPr marL="285750" indent="-285750">
              <a:buFont typeface="Arial" panose="020B0604020202020204" pitchFamily="34" charset="0"/>
              <a:buChar char="•"/>
            </a:pPr>
            <a:r>
              <a:rPr lang="de-DE" sz="1200" dirty="0"/>
              <a:t>Dynamics Partner</a:t>
            </a:r>
          </a:p>
          <a:p>
            <a:pPr marL="285750" indent="-285750">
              <a:buFont typeface="Arial" panose="020B0604020202020204" pitchFamily="34" charset="0"/>
              <a:buChar char="•"/>
            </a:pPr>
            <a:r>
              <a:rPr lang="de-DE" sz="1200" dirty="0"/>
              <a:t>Sales</a:t>
            </a:r>
          </a:p>
          <a:p>
            <a:pPr marL="285750" indent="-285750">
              <a:buFont typeface="Arial" panose="020B0604020202020204" pitchFamily="34" charset="0"/>
              <a:buChar char="•"/>
            </a:pPr>
            <a:r>
              <a:rPr lang="de-DE" sz="1200" dirty="0" err="1"/>
              <a:t>Pre</a:t>
            </a:r>
            <a:r>
              <a:rPr lang="de-DE" sz="1200" dirty="0"/>
              <a:t> Sales</a:t>
            </a:r>
          </a:p>
          <a:p>
            <a:pPr marL="285750" indent="-285750">
              <a:buFont typeface="Arial" panose="020B0604020202020204" pitchFamily="34" charset="0"/>
              <a:buChar char="•"/>
            </a:pPr>
            <a:r>
              <a:rPr lang="de-DE" sz="1200" dirty="0"/>
              <a:t>Project Manager</a:t>
            </a:r>
          </a:p>
        </p:txBody>
      </p:sp>
      <p:sp>
        <p:nvSpPr>
          <p:cNvPr id="22" name="Textfeld 21">
            <a:extLst>
              <a:ext uri="{FF2B5EF4-FFF2-40B4-BE49-F238E27FC236}">
                <a16:creationId xmlns:a16="http://schemas.microsoft.com/office/drawing/2014/main" id="{27EA42A1-C92D-6A41-9847-A69BB2158C19}"/>
              </a:ext>
            </a:extLst>
          </p:cNvPr>
          <p:cNvSpPr txBox="1"/>
          <p:nvPr/>
        </p:nvSpPr>
        <p:spPr>
          <a:xfrm>
            <a:off x="1729212" y="3429000"/>
            <a:ext cx="2555255" cy="2123658"/>
          </a:xfrm>
          <a:prstGeom prst="rect">
            <a:avLst/>
          </a:prstGeom>
          <a:noFill/>
        </p:spPr>
        <p:txBody>
          <a:bodyPr wrap="square" rtlCol="0">
            <a:spAutoFit/>
          </a:bodyPr>
          <a:lstStyle/>
          <a:p>
            <a:pPr marL="285750" indent="-285750">
              <a:buFont typeface="Arial" panose="020B0604020202020204" pitchFamily="34" charset="0"/>
              <a:buChar char="•"/>
            </a:pPr>
            <a:r>
              <a:rPr lang="de-DE" sz="1200" dirty="0"/>
              <a:t>Wirtschaftlichkeit von Cloud-Lösungen/ROI-Betrachtung</a:t>
            </a:r>
          </a:p>
          <a:p>
            <a:pPr marL="285750" indent="-285750">
              <a:buFont typeface="Arial" panose="020B0604020202020204" pitchFamily="34" charset="0"/>
              <a:buChar char="•"/>
            </a:pPr>
            <a:r>
              <a:rPr lang="de-DE" sz="1200" dirty="0"/>
              <a:t>Der Einfluss der Plattform für die Entwicklung von Unternehmenslösungen</a:t>
            </a:r>
          </a:p>
          <a:p>
            <a:pPr marL="285750" indent="-285750">
              <a:buFont typeface="Arial" panose="020B0604020202020204" pitchFamily="34" charset="0"/>
              <a:buChar char="•"/>
            </a:pPr>
            <a:r>
              <a:rPr lang="de-DE" sz="1200" dirty="0"/>
              <a:t>IT-Sicherheit und Schutz des geistigen Eigentums als Motor für Cloud-Dienste</a:t>
            </a:r>
          </a:p>
          <a:p>
            <a:pPr marL="285750" indent="-285750">
              <a:buFont typeface="Arial" panose="020B0604020202020204" pitchFamily="34" charset="0"/>
              <a:buChar char="•"/>
            </a:pPr>
            <a:r>
              <a:rPr lang="de-DE" sz="1200" dirty="0"/>
              <a:t>DSGVO/Datenschutz und regulatorische Anforderungen als Motor für Cloud Dienste</a:t>
            </a:r>
          </a:p>
        </p:txBody>
      </p:sp>
      <p:sp>
        <p:nvSpPr>
          <p:cNvPr id="33" name="Textfeld 32">
            <a:extLst>
              <a:ext uri="{FF2B5EF4-FFF2-40B4-BE49-F238E27FC236}">
                <a16:creationId xmlns:a16="http://schemas.microsoft.com/office/drawing/2014/main" id="{4E9EB170-CAD6-8E43-8331-CDE49C23A828}"/>
              </a:ext>
            </a:extLst>
          </p:cNvPr>
          <p:cNvSpPr txBox="1"/>
          <p:nvPr/>
        </p:nvSpPr>
        <p:spPr>
          <a:xfrm>
            <a:off x="399237" y="5684501"/>
            <a:ext cx="875561" cy="307777"/>
          </a:xfrm>
          <a:prstGeom prst="rect">
            <a:avLst/>
          </a:prstGeom>
          <a:noFill/>
        </p:spPr>
        <p:txBody>
          <a:bodyPr wrap="none" rtlCol="0">
            <a:spAutoFit/>
          </a:bodyPr>
          <a:lstStyle/>
          <a:p>
            <a:pPr algn="r"/>
            <a:r>
              <a:rPr lang="de-DE" sz="1400" dirty="0">
                <a:solidFill>
                  <a:schemeClr val="bg1">
                    <a:lumMod val="75000"/>
                  </a:schemeClr>
                </a:solidFill>
              </a:rPr>
              <a:t>Anspruch</a:t>
            </a:r>
          </a:p>
        </p:txBody>
      </p:sp>
      <p:sp>
        <p:nvSpPr>
          <p:cNvPr id="35" name="Textfeld 34">
            <a:extLst>
              <a:ext uri="{FF2B5EF4-FFF2-40B4-BE49-F238E27FC236}">
                <a16:creationId xmlns:a16="http://schemas.microsoft.com/office/drawing/2014/main" id="{88D4E8F8-4693-E745-86E7-64E5822204DE}"/>
              </a:ext>
            </a:extLst>
          </p:cNvPr>
          <p:cNvSpPr txBox="1"/>
          <p:nvPr/>
        </p:nvSpPr>
        <p:spPr>
          <a:xfrm>
            <a:off x="1729212" y="5715279"/>
            <a:ext cx="1141018" cy="276999"/>
          </a:xfrm>
          <a:prstGeom prst="rect">
            <a:avLst/>
          </a:prstGeom>
          <a:noFill/>
        </p:spPr>
        <p:txBody>
          <a:bodyPr wrap="none" rtlCol="0">
            <a:spAutoFit/>
          </a:bodyPr>
          <a:lstStyle/>
          <a:p>
            <a:pPr marL="285750" indent="-285750">
              <a:buFont typeface="Arial" panose="020B0604020202020204" pitchFamily="34" charset="0"/>
              <a:buChar char="•"/>
            </a:pPr>
            <a:r>
              <a:rPr lang="de-DE" sz="1200" dirty="0"/>
              <a:t>Level 200+</a:t>
            </a:r>
          </a:p>
        </p:txBody>
      </p:sp>
      <p:grpSp>
        <p:nvGrpSpPr>
          <p:cNvPr id="37" name="Gruppieren 36">
            <a:extLst>
              <a:ext uri="{FF2B5EF4-FFF2-40B4-BE49-F238E27FC236}">
                <a16:creationId xmlns:a16="http://schemas.microsoft.com/office/drawing/2014/main" id="{2C58DEBE-E358-2342-BC17-1237118CA7CB}"/>
              </a:ext>
            </a:extLst>
          </p:cNvPr>
          <p:cNvGrpSpPr/>
          <p:nvPr/>
        </p:nvGrpSpPr>
        <p:grpSpPr>
          <a:xfrm>
            <a:off x="0" y="0"/>
            <a:ext cx="12192000" cy="795321"/>
            <a:chOff x="0" y="0"/>
            <a:chExt cx="12192000" cy="795321"/>
          </a:xfrm>
        </p:grpSpPr>
        <p:grpSp>
          <p:nvGrpSpPr>
            <p:cNvPr id="38" name="Gruppieren 37">
              <a:extLst>
                <a:ext uri="{FF2B5EF4-FFF2-40B4-BE49-F238E27FC236}">
                  <a16:creationId xmlns:a16="http://schemas.microsoft.com/office/drawing/2014/main" id="{EF609207-2584-D04E-9BAD-3118CB45588E}"/>
                </a:ext>
              </a:extLst>
            </p:cNvPr>
            <p:cNvGrpSpPr/>
            <p:nvPr/>
          </p:nvGrpSpPr>
          <p:grpSpPr>
            <a:xfrm>
              <a:off x="0" y="0"/>
              <a:ext cx="12192000" cy="795321"/>
              <a:chOff x="-56656941" y="1183388"/>
              <a:chExt cx="68848941" cy="4491223"/>
            </a:xfrm>
          </p:grpSpPr>
          <p:pic>
            <p:nvPicPr>
              <p:cNvPr id="40" name="Grafik 39">
                <a:extLst>
                  <a:ext uri="{FF2B5EF4-FFF2-40B4-BE49-F238E27FC236}">
                    <a16:creationId xmlns:a16="http://schemas.microsoft.com/office/drawing/2014/main" id="{588F0806-FC5C-D044-8665-CE72AECC59D6}"/>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41" name="Rechteck 40">
                <a:extLst>
                  <a:ext uri="{FF2B5EF4-FFF2-40B4-BE49-F238E27FC236}">
                    <a16:creationId xmlns:a16="http://schemas.microsoft.com/office/drawing/2014/main" id="{A5059224-43BF-9546-97A0-CF876CAF101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9" name="Textfeld 38">
              <a:extLst>
                <a:ext uri="{FF2B5EF4-FFF2-40B4-BE49-F238E27FC236}">
                  <a16:creationId xmlns:a16="http://schemas.microsoft.com/office/drawing/2014/main" id="{D8EE316B-99D7-DE40-B3B4-2970B241D069}"/>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
        <p:nvSpPr>
          <p:cNvPr id="42" name="Titel 10">
            <a:extLst>
              <a:ext uri="{FF2B5EF4-FFF2-40B4-BE49-F238E27FC236}">
                <a16:creationId xmlns:a16="http://schemas.microsoft.com/office/drawing/2014/main" id="{C2C86680-AB7C-D34E-B025-F5850134F78A}"/>
              </a:ext>
            </a:extLst>
          </p:cNvPr>
          <p:cNvSpPr txBox="1">
            <a:spLocks/>
          </p:cNvSpPr>
          <p:nvPr/>
        </p:nvSpPr>
        <p:spPr>
          <a:xfrm>
            <a:off x="216804" y="89208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Workshop Tag, 20.09.2019</a:t>
            </a:r>
          </a:p>
        </p:txBody>
      </p:sp>
      <p:sp>
        <p:nvSpPr>
          <p:cNvPr id="30" name="Abgerundetes Rechteck 29">
            <a:extLst>
              <a:ext uri="{FF2B5EF4-FFF2-40B4-BE49-F238E27FC236}">
                <a16:creationId xmlns:a16="http://schemas.microsoft.com/office/drawing/2014/main" id="{C55FF826-2260-0840-B92B-DCB5AD21DE2C}"/>
              </a:ext>
            </a:extLst>
          </p:cNvPr>
          <p:cNvSpPr/>
          <p:nvPr/>
        </p:nvSpPr>
        <p:spPr>
          <a:xfrm>
            <a:off x="4676195" y="2325654"/>
            <a:ext cx="6848865"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6C6F058-29A1-A440-A833-F95EF9E7AF55}"/>
              </a:ext>
            </a:extLst>
          </p:cNvPr>
          <p:cNvSpPr txBox="1"/>
          <p:nvPr/>
        </p:nvSpPr>
        <p:spPr>
          <a:xfrm>
            <a:off x="5034987" y="2673752"/>
            <a:ext cx="6157732" cy="3539430"/>
          </a:xfrm>
          <a:prstGeom prst="rect">
            <a:avLst/>
          </a:prstGeom>
          <a:noFill/>
        </p:spPr>
        <p:txBody>
          <a:bodyPr wrap="square" rtlCol="0">
            <a:spAutoFit/>
          </a:bodyPr>
          <a:lstStyle/>
          <a:p>
            <a:r>
              <a:rPr lang="de-DE" sz="1400" b="1" dirty="0"/>
              <a:t>Inhalt</a:t>
            </a:r>
            <a:endParaRPr lang="de-DE" sz="1400" dirty="0"/>
          </a:p>
          <a:p>
            <a:r>
              <a:rPr lang="de-DE" sz="1400" dirty="0"/>
              <a:t>Bei der Entscheidung für eine ERP-Lösung geht es heute viel mehr um die Wahl einer passenden Plattform, als um den Entschluss für eine alleinstehende Lösung. Dabei nimmt der Druck auf Kundenseite stetig zu – sie müssen oder wollen schnell von der Digitalisierung profitieren, weil wiederum ihre Kunden neue, bessere, schnellere Services verlangen! Das ist nicht mehr nur eine Frage der richtigen Technologie, sondern auch eine Frage der passenden Strategie, der richtigen Business-Modelle und -Prozesse für das digitale Zeitalter. Der klassische ERP-Pitch reicht hier nicht mehr aus – unsere Marketing- und Sales-Pitches müssen sich ändern. Die Chance, die Kunden auf dem Weg in ein neues Business-Zeitalter zu begleiten sind groß, sofern wir es schaffen, uns rechtzeitig als DER </a:t>
            </a:r>
            <a:r>
              <a:rPr lang="de-DE" sz="1400" dirty="0" err="1"/>
              <a:t>Trusted</a:t>
            </a:r>
            <a:r>
              <a:rPr lang="de-DE" sz="1400" dirty="0"/>
              <a:t> </a:t>
            </a:r>
            <a:r>
              <a:rPr lang="de-DE" sz="1400" dirty="0" err="1"/>
              <a:t>Advisor</a:t>
            </a:r>
            <a:r>
              <a:rPr lang="de-DE" sz="1400" dirty="0"/>
              <a:t> für diese Aufgabe zu empfehlen. In unserem Workshop zeigen wir, wie Sie Ihre Kommunikation, Ihre Pitches und Ihre Services diesen neuen Herausforderungen anpassen. Nutzen Sie Ihre Kenntnisse aus diesem Workshop für gezielte Maßnahmen zur Ausweitung Ihrer Aktivitäten und die Initiierung von Migrations-Projekten bei Ihren Bestandskunden.</a:t>
            </a:r>
          </a:p>
        </p:txBody>
      </p:sp>
    </p:spTree>
    <p:extLst>
      <p:ext uri="{BB962C8B-B14F-4D97-AF65-F5344CB8AC3E}">
        <p14:creationId xmlns:p14="http://schemas.microsoft.com/office/powerpoint/2010/main" val="307373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2DDCDEB-4283-684F-8419-FD83EA78B329}"/>
              </a:ext>
            </a:extLst>
          </p:cNvPr>
          <p:cNvSpPr txBox="1"/>
          <p:nvPr/>
        </p:nvSpPr>
        <p:spPr>
          <a:xfrm>
            <a:off x="312675" y="2450770"/>
            <a:ext cx="962123" cy="307777"/>
          </a:xfrm>
          <a:prstGeom prst="rect">
            <a:avLst/>
          </a:prstGeom>
          <a:noFill/>
        </p:spPr>
        <p:txBody>
          <a:bodyPr wrap="none" rtlCol="0">
            <a:spAutoFit/>
          </a:bodyPr>
          <a:lstStyle/>
          <a:p>
            <a:pPr algn="r"/>
            <a:r>
              <a:rPr lang="de-DE" sz="1400" dirty="0">
                <a:solidFill>
                  <a:schemeClr val="bg1">
                    <a:lumMod val="75000"/>
                  </a:schemeClr>
                </a:solidFill>
              </a:rPr>
              <a:t>Zielgruppe</a:t>
            </a:r>
          </a:p>
        </p:txBody>
      </p:sp>
      <p:sp>
        <p:nvSpPr>
          <p:cNvPr id="10" name="Textfeld 9">
            <a:extLst>
              <a:ext uri="{FF2B5EF4-FFF2-40B4-BE49-F238E27FC236}">
                <a16:creationId xmlns:a16="http://schemas.microsoft.com/office/drawing/2014/main" id="{CD895E92-9792-4747-B33E-CAB7CB29BC09}"/>
              </a:ext>
            </a:extLst>
          </p:cNvPr>
          <p:cNvSpPr txBox="1"/>
          <p:nvPr/>
        </p:nvSpPr>
        <p:spPr>
          <a:xfrm>
            <a:off x="666939" y="3444388"/>
            <a:ext cx="607859" cy="307777"/>
          </a:xfrm>
          <a:prstGeom prst="rect">
            <a:avLst/>
          </a:prstGeom>
          <a:noFill/>
        </p:spPr>
        <p:txBody>
          <a:bodyPr wrap="none" rtlCol="0">
            <a:spAutoFit/>
          </a:bodyPr>
          <a:lstStyle/>
          <a:p>
            <a:pPr algn="r"/>
            <a:r>
              <a:rPr lang="de-DE" sz="1400" dirty="0">
                <a:solidFill>
                  <a:schemeClr val="bg1">
                    <a:lumMod val="75000"/>
                  </a:schemeClr>
                </a:solidFill>
              </a:rPr>
              <a:t>Inhalt</a:t>
            </a:r>
          </a:p>
        </p:txBody>
      </p:sp>
      <p:sp>
        <p:nvSpPr>
          <p:cNvPr id="14" name="Abgerundetes Rechteck 13">
            <a:extLst>
              <a:ext uri="{FF2B5EF4-FFF2-40B4-BE49-F238E27FC236}">
                <a16:creationId xmlns:a16="http://schemas.microsoft.com/office/drawing/2014/main" id="{6B0F8A45-FA67-F242-85C7-6E5E1A04FFD9}"/>
              </a:ext>
            </a:extLst>
          </p:cNvPr>
          <p:cNvSpPr/>
          <p:nvPr/>
        </p:nvSpPr>
        <p:spPr>
          <a:xfrm>
            <a:off x="1530036" y="1530035"/>
            <a:ext cx="9995024" cy="7242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Transformation der Marketing &amp; Sales Organisation </a:t>
            </a:r>
            <a:r>
              <a:rPr lang="de-DE" dirty="0">
                <a:solidFill>
                  <a:schemeClr val="bg1"/>
                </a:solidFill>
              </a:rPr>
              <a:t>von Produkt-Orientierung zu Markt-Orientierung</a:t>
            </a:r>
          </a:p>
        </p:txBody>
      </p:sp>
      <p:sp>
        <p:nvSpPr>
          <p:cNvPr id="15" name="Abgerundetes Rechteck 14">
            <a:extLst>
              <a:ext uri="{FF2B5EF4-FFF2-40B4-BE49-F238E27FC236}">
                <a16:creationId xmlns:a16="http://schemas.microsoft.com/office/drawing/2014/main" id="{EF385462-BB7E-9941-8EB7-2562B8C02842}"/>
              </a:ext>
            </a:extLst>
          </p:cNvPr>
          <p:cNvSpPr/>
          <p:nvPr/>
        </p:nvSpPr>
        <p:spPr>
          <a:xfrm>
            <a:off x="1530036" y="2325654"/>
            <a:ext cx="2969536"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465FC650-9DAA-1A46-A451-4DFF14A49EB1}"/>
              </a:ext>
            </a:extLst>
          </p:cNvPr>
          <p:cNvSpPr txBox="1"/>
          <p:nvPr/>
        </p:nvSpPr>
        <p:spPr>
          <a:xfrm>
            <a:off x="1855449" y="2435382"/>
            <a:ext cx="2297424" cy="646331"/>
          </a:xfrm>
          <a:prstGeom prst="rect">
            <a:avLst/>
          </a:prstGeom>
          <a:noFill/>
        </p:spPr>
        <p:txBody>
          <a:bodyPr wrap="none" rtlCol="0">
            <a:spAutoFit/>
          </a:bodyPr>
          <a:lstStyle/>
          <a:p>
            <a:pPr marL="285750" indent="-285750">
              <a:buFont typeface="Arial" panose="020B0604020202020204" pitchFamily="34" charset="0"/>
              <a:buChar char="•"/>
            </a:pPr>
            <a:r>
              <a:rPr lang="de-DE" sz="1200" dirty="0"/>
              <a:t>Dynamics und Non-Dynamics</a:t>
            </a:r>
          </a:p>
          <a:p>
            <a:pPr marL="285750" indent="-285750">
              <a:buFont typeface="Arial" panose="020B0604020202020204" pitchFamily="34" charset="0"/>
              <a:buChar char="•"/>
            </a:pPr>
            <a:r>
              <a:rPr lang="de-DE" sz="1200" dirty="0"/>
              <a:t>CEO/</a:t>
            </a:r>
            <a:r>
              <a:rPr lang="de-DE" sz="1200" dirty="0" err="1"/>
              <a:t>Owner</a:t>
            </a:r>
            <a:endParaRPr lang="de-DE" sz="1200" dirty="0"/>
          </a:p>
          <a:p>
            <a:pPr marL="285750" indent="-285750">
              <a:buFont typeface="Arial" panose="020B0604020202020204" pitchFamily="34" charset="0"/>
              <a:buChar char="•"/>
            </a:pPr>
            <a:r>
              <a:rPr lang="de-DE" sz="1200" dirty="0"/>
              <a:t>Business Development</a:t>
            </a:r>
          </a:p>
        </p:txBody>
      </p:sp>
      <p:sp>
        <p:nvSpPr>
          <p:cNvPr id="26" name="Textfeld 25">
            <a:extLst>
              <a:ext uri="{FF2B5EF4-FFF2-40B4-BE49-F238E27FC236}">
                <a16:creationId xmlns:a16="http://schemas.microsoft.com/office/drawing/2014/main" id="{6B30FFBB-CB96-3C48-AA40-9FE9186C35F8}"/>
              </a:ext>
            </a:extLst>
          </p:cNvPr>
          <p:cNvSpPr txBox="1"/>
          <p:nvPr/>
        </p:nvSpPr>
        <p:spPr>
          <a:xfrm>
            <a:off x="1855450" y="3429000"/>
            <a:ext cx="2297424" cy="1754326"/>
          </a:xfrm>
          <a:prstGeom prst="rect">
            <a:avLst/>
          </a:prstGeom>
          <a:noFill/>
        </p:spPr>
        <p:txBody>
          <a:bodyPr wrap="square" rtlCol="0">
            <a:spAutoFit/>
          </a:bodyPr>
          <a:lstStyle/>
          <a:p>
            <a:pPr marL="171450" indent="-171450">
              <a:buFont typeface="Arial" panose="020B0604020202020204" pitchFamily="34" charset="0"/>
              <a:buChar char="•"/>
            </a:pPr>
            <a:r>
              <a:rPr lang="de-DE" sz="1200" dirty="0"/>
              <a:t>Die drei Phasen der Entwicklung hin marktorientiertem Marketing</a:t>
            </a:r>
          </a:p>
          <a:p>
            <a:pPr marL="171450" indent="-171450">
              <a:buFont typeface="Arial" panose="020B0604020202020204" pitchFamily="34" charset="0"/>
              <a:buChar char="•"/>
            </a:pPr>
            <a:r>
              <a:rPr lang="de-DE" sz="1200" dirty="0"/>
              <a:t>Wesentliche Merkmale der einzelnen Phasen und deren Bedeutung</a:t>
            </a:r>
          </a:p>
          <a:p>
            <a:pPr marL="171450" indent="-171450">
              <a:buFont typeface="Arial" panose="020B0604020202020204" pitchFamily="34" charset="0"/>
              <a:buChar char="•"/>
            </a:pPr>
            <a:r>
              <a:rPr lang="de-DE" sz="1200" dirty="0"/>
              <a:t>First </a:t>
            </a:r>
            <a:r>
              <a:rPr lang="de-DE" sz="1200" dirty="0" err="1"/>
              <a:t>things</a:t>
            </a:r>
            <a:r>
              <a:rPr lang="de-DE" sz="1200" dirty="0"/>
              <a:t> </a:t>
            </a:r>
            <a:r>
              <a:rPr lang="de-DE" sz="1200" dirty="0" err="1"/>
              <a:t>first</a:t>
            </a:r>
            <a:r>
              <a:rPr lang="de-DE" sz="1200" dirty="0"/>
              <a:t>: Was sollten Unternehmen in welchen Phasen tun</a:t>
            </a:r>
          </a:p>
        </p:txBody>
      </p:sp>
      <p:sp>
        <p:nvSpPr>
          <p:cNvPr id="33" name="Textfeld 32">
            <a:extLst>
              <a:ext uri="{FF2B5EF4-FFF2-40B4-BE49-F238E27FC236}">
                <a16:creationId xmlns:a16="http://schemas.microsoft.com/office/drawing/2014/main" id="{4E9EB170-CAD6-8E43-8331-CDE49C23A828}"/>
              </a:ext>
            </a:extLst>
          </p:cNvPr>
          <p:cNvSpPr txBox="1"/>
          <p:nvPr/>
        </p:nvSpPr>
        <p:spPr>
          <a:xfrm>
            <a:off x="399237" y="5684501"/>
            <a:ext cx="875561" cy="307777"/>
          </a:xfrm>
          <a:prstGeom prst="rect">
            <a:avLst/>
          </a:prstGeom>
          <a:noFill/>
        </p:spPr>
        <p:txBody>
          <a:bodyPr wrap="none" rtlCol="0">
            <a:spAutoFit/>
          </a:bodyPr>
          <a:lstStyle/>
          <a:p>
            <a:pPr algn="r"/>
            <a:r>
              <a:rPr lang="de-DE" sz="1400" dirty="0">
                <a:solidFill>
                  <a:schemeClr val="bg1">
                    <a:lumMod val="75000"/>
                  </a:schemeClr>
                </a:solidFill>
              </a:rPr>
              <a:t>Anspruch</a:t>
            </a:r>
          </a:p>
        </p:txBody>
      </p:sp>
      <p:sp>
        <p:nvSpPr>
          <p:cNvPr id="36" name="Textfeld 35">
            <a:extLst>
              <a:ext uri="{FF2B5EF4-FFF2-40B4-BE49-F238E27FC236}">
                <a16:creationId xmlns:a16="http://schemas.microsoft.com/office/drawing/2014/main" id="{2CE52376-76DA-344E-9552-57638C028D2B}"/>
              </a:ext>
            </a:extLst>
          </p:cNvPr>
          <p:cNvSpPr txBox="1"/>
          <p:nvPr/>
        </p:nvSpPr>
        <p:spPr>
          <a:xfrm>
            <a:off x="1855449" y="5715279"/>
            <a:ext cx="1141018" cy="276999"/>
          </a:xfrm>
          <a:prstGeom prst="rect">
            <a:avLst/>
          </a:prstGeom>
          <a:noFill/>
        </p:spPr>
        <p:txBody>
          <a:bodyPr wrap="none" rtlCol="0">
            <a:spAutoFit/>
          </a:bodyPr>
          <a:lstStyle/>
          <a:p>
            <a:pPr marL="285750" indent="-285750">
              <a:buFont typeface="Arial" panose="020B0604020202020204" pitchFamily="34" charset="0"/>
              <a:buChar char="•"/>
            </a:pPr>
            <a:r>
              <a:rPr lang="de-DE" sz="1200" dirty="0"/>
              <a:t>Level 200+</a:t>
            </a:r>
          </a:p>
        </p:txBody>
      </p:sp>
      <p:grpSp>
        <p:nvGrpSpPr>
          <p:cNvPr id="37" name="Gruppieren 36">
            <a:extLst>
              <a:ext uri="{FF2B5EF4-FFF2-40B4-BE49-F238E27FC236}">
                <a16:creationId xmlns:a16="http://schemas.microsoft.com/office/drawing/2014/main" id="{2C58DEBE-E358-2342-BC17-1237118CA7CB}"/>
              </a:ext>
            </a:extLst>
          </p:cNvPr>
          <p:cNvGrpSpPr/>
          <p:nvPr/>
        </p:nvGrpSpPr>
        <p:grpSpPr>
          <a:xfrm>
            <a:off x="0" y="0"/>
            <a:ext cx="12192000" cy="795321"/>
            <a:chOff x="0" y="0"/>
            <a:chExt cx="12192000" cy="795321"/>
          </a:xfrm>
        </p:grpSpPr>
        <p:grpSp>
          <p:nvGrpSpPr>
            <p:cNvPr id="38" name="Gruppieren 37">
              <a:extLst>
                <a:ext uri="{FF2B5EF4-FFF2-40B4-BE49-F238E27FC236}">
                  <a16:creationId xmlns:a16="http://schemas.microsoft.com/office/drawing/2014/main" id="{EF609207-2584-D04E-9BAD-3118CB45588E}"/>
                </a:ext>
              </a:extLst>
            </p:cNvPr>
            <p:cNvGrpSpPr/>
            <p:nvPr/>
          </p:nvGrpSpPr>
          <p:grpSpPr>
            <a:xfrm>
              <a:off x="0" y="0"/>
              <a:ext cx="12192000" cy="795321"/>
              <a:chOff x="-56656941" y="1183388"/>
              <a:chExt cx="68848941" cy="4491223"/>
            </a:xfrm>
          </p:grpSpPr>
          <p:pic>
            <p:nvPicPr>
              <p:cNvPr id="40" name="Grafik 39">
                <a:extLst>
                  <a:ext uri="{FF2B5EF4-FFF2-40B4-BE49-F238E27FC236}">
                    <a16:creationId xmlns:a16="http://schemas.microsoft.com/office/drawing/2014/main" id="{588F0806-FC5C-D044-8665-CE72AECC59D6}"/>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41" name="Rechteck 40">
                <a:extLst>
                  <a:ext uri="{FF2B5EF4-FFF2-40B4-BE49-F238E27FC236}">
                    <a16:creationId xmlns:a16="http://schemas.microsoft.com/office/drawing/2014/main" id="{A5059224-43BF-9546-97A0-CF876CAF101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9" name="Textfeld 38">
              <a:extLst>
                <a:ext uri="{FF2B5EF4-FFF2-40B4-BE49-F238E27FC236}">
                  <a16:creationId xmlns:a16="http://schemas.microsoft.com/office/drawing/2014/main" id="{D8EE316B-99D7-DE40-B3B4-2970B241D069}"/>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
        <p:nvSpPr>
          <p:cNvPr id="42" name="Titel 10">
            <a:extLst>
              <a:ext uri="{FF2B5EF4-FFF2-40B4-BE49-F238E27FC236}">
                <a16:creationId xmlns:a16="http://schemas.microsoft.com/office/drawing/2014/main" id="{C2C86680-AB7C-D34E-B025-F5850134F78A}"/>
              </a:ext>
            </a:extLst>
          </p:cNvPr>
          <p:cNvSpPr txBox="1">
            <a:spLocks/>
          </p:cNvSpPr>
          <p:nvPr/>
        </p:nvSpPr>
        <p:spPr>
          <a:xfrm>
            <a:off x="216804" y="89208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Workshop Tag, 20.09.2019</a:t>
            </a:r>
          </a:p>
        </p:txBody>
      </p:sp>
      <p:sp>
        <p:nvSpPr>
          <p:cNvPr id="30" name="Abgerundetes Rechteck 29">
            <a:extLst>
              <a:ext uri="{FF2B5EF4-FFF2-40B4-BE49-F238E27FC236}">
                <a16:creationId xmlns:a16="http://schemas.microsoft.com/office/drawing/2014/main" id="{B1B3CA1A-E0DB-1D46-8F9A-FFD896775406}"/>
              </a:ext>
            </a:extLst>
          </p:cNvPr>
          <p:cNvSpPr/>
          <p:nvPr/>
        </p:nvSpPr>
        <p:spPr>
          <a:xfrm>
            <a:off x="4676195" y="2325654"/>
            <a:ext cx="6848865"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D8CD6DFF-7988-A44A-856C-68C9FB517893}"/>
              </a:ext>
            </a:extLst>
          </p:cNvPr>
          <p:cNvSpPr txBox="1"/>
          <p:nvPr/>
        </p:nvSpPr>
        <p:spPr>
          <a:xfrm>
            <a:off x="5034987" y="2673752"/>
            <a:ext cx="6157732" cy="3323987"/>
          </a:xfrm>
          <a:prstGeom prst="rect">
            <a:avLst/>
          </a:prstGeom>
          <a:noFill/>
        </p:spPr>
        <p:txBody>
          <a:bodyPr wrap="square" rtlCol="0">
            <a:spAutoFit/>
          </a:bodyPr>
          <a:lstStyle/>
          <a:p>
            <a:r>
              <a:rPr lang="de-DE" sz="1400" b="1" dirty="0"/>
              <a:t>Inhalt</a:t>
            </a:r>
            <a:endParaRPr lang="de-DE" sz="1400" dirty="0"/>
          </a:p>
          <a:p>
            <a:r>
              <a:rPr lang="de-DE" sz="1400" dirty="0"/>
              <a:t>Mit dem Marketing ist das so eine Sache. Die einen schwören drauf, den anderen ist das, was „im Marketing“ passiert, per se suspekt und wird gerne und ausschließlich mit „Reklame“ gleichgesetzt. Ein fataler Fehler. Denn „das Marketing“ ist in der Tat „die Schnittstelle“ zwischen Strategie und Vertrieb, der Ausdruck eines marktorientierten Denkens und Handelns. In unserem Workshop werden wir die neuesten Trends und Ansätze des Marketings kennenlernen und selbst einsetzen. Dafür machen wir uns mit den wesentlichen Bestandteilen der „Digitalen Vermarktung“ wie </a:t>
            </a:r>
            <a:r>
              <a:rPr lang="de-DE" sz="1400" dirty="0" err="1"/>
              <a:t>Buying</a:t>
            </a:r>
            <a:r>
              <a:rPr lang="de-DE" sz="1400" dirty="0"/>
              <a:t> Persona, Value Proposition, Messaging </a:t>
            </a:r>
            <a:r>
              <a:rPr lang="de-DE" sz="1400" dirty="0" err="1"/>
              <a:t>Grid</a:t>
            </a:r>
            <a:r>
              <a:rPr lang="de-DE" sz="1400" dirty="0"/>
              <a:t> (was ist das, wofür braucht man es) und der Customer Journey vertraut und tauchen ein in die Welt der Marketing Automation. Gemeinsam entwickeln wir konkrete, verwertbare Ansätze für Ihr Unternehmen – bis hin zum „Talent </a:t>
            </a:r>
            <a:r>
              <a:rPr lang="de-DE" sz="1400" dirty="0" err="1"/>
              <a:t>Recruitment</a:t>
            </a:r>
            <a:r>
              <a:rPr lang="de-DE" sz="1400" dirty="0"/>
              <a:t> Marketing“. Wir diskutieren über die idealtypische Marketing-Organisation und erörtern, mit welchen organisatorischen Kniffen Sie alle Unternehmensteile in die Arbeit des Marketings einbinden. </a:t>
            </a:r>
          </a:p>
        </p:txBody>
      </p:sp>
    </p:spTree>
    <p:extLst>
      <p:ext uri="{BB962C8B-B14F-4D97-AF65-F5344CB8AC3E}">
        <p14:creationId xmlns:p14="http://schemas.microsoft.com/office/powerpoint/2010/main" val="372422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BE7C47C9-9680-9A4E-A2D2-53E592ADA03E}"/>
              </a:ext>
            </a:extLst>
          </p:cNvPr>
          <p:cNvSpPr/>
          <p:nvPr/>
        </p:nvSpPr>
        <p:spPr>
          <a:xfrm>
            <a:off x="1530036" y="1530035"/>
            <a:ext cx="9995024" cy="7242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Power-Plattform Workshop </a:t>
            </a:r>
            <a:r>
              <a:rPr lang="de-DE" b="1" dirty="0">
                <a:solidFill>
                  <a:schemeClr val="bg1"/>
                </a:solidFill>
              </a:rPr>
              <a:t>„App in a </a:t>
            </a:r>
            <a:r>
              <a:rPr lang="de-DE" b="1" dirty="0" err="1">
                <a:solidFill>
                  <a:schemeClr val="bg1"/>
                </a:solidFill>
              </a:rPr>
              <a:t>day</a:t>
            </a:r>
            <a:r>
              <a:rPr lang="de-DE" b="1" dirty="0">
                <a:solidFill>
                  <a:schemeClr val="bg1"/>
                </a:solidFill>
              </a:rPr>
              <a:t>“</a:t>
            </a:r>
            <a:r>
              <a:rPr lang="de-DE" dirty="0">
                <a:solidFill>
                  <a:schemeClr val="bg1"/>
                </a:solidFill>
              </a:rPr>
              <a:t> </a:t>
            </a:r>
          </a:p>
        </p:txBody>
      </p:sp>
      <p:sp>
        <p:nvSpPr>
          <p:cNvPr id="9" name="Abgerundetes Rechteck 8">
            <a:extLst>
              <a:ext uri="{FF2B5EF4-FFF2-40B4-BE49-F238E27FC236}">
                <a16:creationId xmlns:a16="http://schemas.microsoft.com/office/drawing/2014/main" id="{2AD23C1B-488B-4C43-B381-82DF805FD5E8}"/>
              </a:ext>
            </a:extLst>
          </p:cNvPr>
          <p:cNvSpPr/>
          <p:nvPr/>
        </p:nvSpPr>
        <p:spPr>
          <a:xfrm>
            <a:off x="1530036" y="2325654"/>
            <a:ext cx="2969536"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2DDCDEB-4283-684F-8419-FD83EA78B329}"/>
              </a:ext>
            </a:extLst>
          </p:cNvPr>
          <p:cNvSpPr txBox="1"/>
          <p:nvPr/>
        </p:nvSpPr>
        <p:spPr>
          <a:xfrm>
            <a:off x="312675" y="2450770"/>
            <a:ext cx="962123" cy="307777"/>
          </a:xfrm>
          <a:prstGeom prst="rect">
            <a:avLst/>
          </a:prstGeom>
          <a:noFill/>
        </p:spPr>
        <p:txBody>
          <a:bodyPr wrap="none" rtlCol="0">
            <a:spAutoFit/>
          </a:bodyPr>
          <a:lstStyle/>
          <a:p>
            <a:pPr algn="r"/>
            <a:r>
              <a:rPr lang="de-DE" sz="1400" dirty="0">
                <a:solidFill>
                  <a:schemeClr val="bg1">
                    <a:lumMod val="75000"/>
                  </a:schemeClr>
                </a:solidFill>
              </a:rPr>
              <a:t>Zielgruppe</a:t>
            </a:r>
          </a:p>
        </p:txBody>
      </p:sp>
      <p:sp>
        <p:nvSpPr>
          <p:cNvPr id="10" name="Textfeld 9">
            <a:extLst>
              <a:ext uri="{FF2B5EF4-FFF2-40B4-BE49-F238E27FC236}">
                <a16:creationId xmlns:a16="http://schemas.microsoft.com/office/drawing/2014/main" id="{CD895E92-9792-4747-B33E-CAB7CB29BC09}"/>
              </a:ext>
            </a:extLst>
          </p:cNvPr>
          <p:cNvSpPr txBox="1"/>
          <p:nvPr/>
        </p:nvSpPr>
        <p:spPr>
          <a:xfrm>
            <a:off x="666939" y="3444388"/>
            <a:ext cx="607859" cy="307777"/>
          </a:xfrm>
          <a:prstGeom prst="rect">
            <a:avLst/>
          </a:prstGeom>
          <a:noFill/>
        </p:spPr>
        <p:txBody>
          <a:bodyPr wrap="none" rtlCol="0">
            <a:spAutoFit/>
          </a:bodyPr>
          <a:lstStyle/>
          <a:p>
            <a:pPr algn="r"/>
            <a:r>
              <a:rPr lang="de-DE" sz="1400" dirty="0">
                <a:solidFill>
                  <a:schemeClr val="bg1">
                    <a:lumMod val="75000"/>
                  </a:schemeClr>
                </a:solidFill>
              </a:rPr>
              <a:t>Inhalt</a:t>
            </a:r>
          </a:p>
        </p:txBody>
      </p:sp>
      <p:sp>
        <p:nvSpPr>
          <p:cNvPr id="16" name="Textfeld 15">
            <a:extLst>
              <a:ext uri="{FF2B5EF4-FFF2-40B4-BE49-F238E27FC236}">
                <a16:creationId xmlns:a16="http://schemas.microsoft.com/office/drawing/2014/main" id="{BC353DBE-5D51-9D49-A3AF-2F15EE59FACB}"/>
              </a:ext>
            </a:extLst>
          </p:cNvPr>
          <p:cNvSpPr txBox="1"/>
          <p:nvPr/>
        </p:nvSpPr>
        <p:spPr>
          <a:xfrm>
            <a:off x="1656784" y="2435382"/>
            <a:ext cx="2297424" cy="830997"/>
          </a:xfrm>
          <a:prstGeom prst="rect">
            <a:avLst/>
          </a:prstGeom>
          <a:noFill/>
        </p:spPr>
        <p:txBody>
          <a:bodyPr wrap="none" rtlCol="0">
            <a:spAutoFit/>
          </a:bodyPr>
          <a:lstStyle/>
          <a:p>
            <a:pPr marL="285750" indent="-285750">
              <a:buFont typeface="Arial" panose="020B0604020202020204" pitchFamily="34" charset="0"/>
              <a:buChar char="•"/>
            </a:pPr>
            <a:r>
              <a:rPr lang="de-DE" sz="1200" dirty="0"/>
              <a:t>Dynamics und Non-Dynamics</a:t>
            </a:r>
          </a:p>
          <a:p>
            <a:pPr marL="285750" indent="-285750">
              <a:buFont typeface="Arial" panose="020B0604020202020204" pitchFamily="34" charset="0"/>
              <a:buChar char="•"/>
            </a:pPr>
            <a:r>
              <a:rPr lang="de-DE" sz="1200" dirty="0"/>
              <a:t>Consultants</a:t>
            </a:r>
          </a:p>
          <a:p>
            <a:pPr marL="285750" indent="-285750">
              <a:buFont typeface="Arial" panose="020B0604020202020204" pitchFamily="34" charset="0"/>
              <a:buChar char="•"/>
            </a:pPr>
            <a:r>
              <a:rPr lang="de-DE" sz="1200" dirty="0" err="1"/>
              <a:t>Pre</a:t>
            </a:r>
            <a:r>
              <a:rPr lang="de-DE" sz="1200" dirty="0"/>
              <a:t> Sales</a:t>
            </a:r>
          </a:p>
          <a:p>
            <a:pPr marL="285750" indent="-285750">
              <a:buFont typeface="Arial" panose="020B0604020202020204" pitchFamily="34" charset="0"/>
              <a:buChar char="•"/>
            </a:pPr>
            <a:r>
              <a:rPr lang="de-DE" sz="1200" dirty="0"/>
              <a:t>Project Manager</a:t>
            </a:r>
          </a:p>
        </p:txBody>
      </p:sp>
      <p:sp>
        <p:nvSpPr>
          <p:cNvPr id="17" name="Textfeld 16">
            <a:extLst>
              <a:ext uri="{FF2B5EF4-FFF2-40B4-BE49-F238E27FC236}">
                <a16:creationId xmlns:a16="http://schemas.microsoft.com/office/drawing/2014/main" id="{989C647D-13CB-044C-9CD7-C3854523B2AF}"/>
              </a:ext>
            </a:extLst>
          </p:cNvPr>
          <p:cNvSpPr txBox="1"/>
          <p:nvPr/>
        </p:nvSpPr>
        <p:spPr>
          <a:xfrm>
            <a:off x="1656785" y="3429000"/>
            <a:ext cx="2637424" cy="1384995"/>
          </a:xfrm>
          <a:prstGeom prst="rect">
            <a:avLst/>
          </a:prstGeom>
          <a:noFill/>
        </p:spPr>
        <p:txBody>
          <a:bodyPr wrap="square" rtlCol="0">
            <a:spAutoFit/>
          </a:bodyPr>
          <a:lstStyle/>
          <a:p>
            <a:pPr marL="171450" lvl="0" indent="-171450">
              <a:buFont typeface="Arial" panose="020B0604020202020204" pitchFamily="34" charset="0"/>
              <a:buChar char="•"/>
              <a:defRPr/>
            </a:pPr>
            <a:r>
              <a:rPr lang="de-DE" sz="1200" dirty="0" err="1"/>
              <a:t>Powerplatform</a:t>
            </a:r>
            <a:r>
              <a:rPr lang="de-DE" sz="1200" dirty="0"/>
              <a:t> als wesentliches </a:t>
            </a:r>
            <a:r>
              <a:rPr lang="de-DE" sz="1200" dirty="0" err="1"/>
              <a:t>Differentierungsmerkmal</a:t>
            </a:r>
            <a:r>
              <a:rPr lang="de-DE" sz="1200" dirty="0"/>
              <a:t>  im Wettbewerb</a:t>
            </a:r>
          </a:p>
          <a:p>
            <a:pPr marL="171450" lvl="0" indent="-171450">
              <a:buFont typeface="Arial" panose="020B0604020202020204" pitchFamily="34" charset="0"/>
              <a:buChar char="•"/>
              <a:defRPr/>
            </a:pPr>
            <a:r>
              <a:rPr lang="de-DE" sz="1200" dirty="0"/>
              <a:t>Aktuelle Stand, Ausblick</a:t>
            </a:r>
          </a:p>
          <a:p>
            <a:pPr marL="171450" lvl="0" indent="-171450">
              <a:buFont typeface="Arial" panose="020B0604020202020204" pitchFamily="34" charset="0"/>
              <a:buChar char="•"/>
              <a:defRPr/>
            </a:pPr>
            <a:r>
              <a:rPr lang="de-DE" sz="1200" dirty="0" err="1"/>
              <a:t>Build</a:t>
            </a:r>
            <a:r>
              <a:rPr lang="de-DE" sz="1200" dirty="0"/>
              <a:t> </a:t>
            </a:r>
            <a:r>
              <a:rPr lang="de-DE" sz="1200" dirty="0" err="1"/>
              <a:t>your</a:t>
            </a:r>
            <a:r>
              <a:rPr lang="de-DE" sz="1200" dirty="0"/>
              <a:t> App in a Day – praktische Anleitung zur Erstellung erster Apps auf der </a:t>
            </a:r>
            <a:r>
              <a:rPr lang="de-DE" sz="1200" dirty="0" err="1"/>
              <a:t>Powerplatform</a:t>
            </a:r>
            <a:endParaRPr lang="de-DE" sz="1200" dirty="0"/>
          </a:p>
        </p:txBody>
      </p:sp>
      <p:sp>
        <p:nvSpPr>
          <p:cNvPr id="33" name="Textfeld 32">
            <a:extLst>
              <a:ext uri="{FF2B5EF4-FFF2-40B4-BE49-F238E27FC236}">
                <a16:creationId xmlns:a16="http://schemas.microsoft.com/office/drawing/2014/main" id="{4E9EB170-CAD6-8E43-8331-CDE49C23A828}"/>
              </a:ext>
            </a:extLst>
          </p:cNvPr>
          <p:cNvSpPr txBox="1"/>
          <p:nvPr/>
        </p:nvSpPr>
        <p:spPr>
          <a:xfrm>
            <a:off x="399237" y="5684501"/>
            <a:ext cx="875561" cy="307777"/>
          </a:xfrm>
          <a:prstGeom prst="rect">
            <a:avLst/>
          </a:prstGeom>
          <a:noFill/>
        </p:spPr>
        <p:txBody>
          <a:bodyPr wrap="none" rtlCol="0">
            <a:spAutoFit/>
          </a:bodyPr>
          <a:lstStyle/>
          <a:p>
            <a:pPr algn="r"/>
            <a:r>
              <a:rPr lang="de-DE" sz="1400" dirty="0">
                <a:solidFill>
                  <a:schemeClr val="bg1">
                    <a:lumMod val="75000"/>
                  </a:schemeClr>
                </a:solidFill>
              </a:rPr>
              <a:t>Anspruch</a:t>
            </a:r>
          </a:p>
        </p:txBody>
      </p:sp>
      <p:sp>
        <p:nvSpPr>
          <p:cNvPr id="34" name="Textfeld 33">
            <a:extLst>
              <a:ext uri="{FF2B5EF4-FFF2-40B4-BE49-F238E27FC236}">
                <a16:creationId xmlns:a16="http://schemas.microsoft.com/office/drawing/2014/main" id="{1E8BF159-62E3-024F-A33D-60544649009B}"/>
              </a:ext>
            </a:extLst>
          </p:cNvPr>
          <p:cNvSpPr txBox="1"/>
          <p:nvPr/>
        </p:nvSpPr>
        <p:spPr>
          <a:xfrm>
            <a:off x="1656784" y="5715279"/>
            <a:ext cx="1141018" cy="276999"/>
          </a:xfrm>
          <a:prstGeom prst="rect">
            <a:avLst/>
          </a:prstGeom>
          <a:noFill/>
        </p:spPr>
        <p:txBody>
          <a:bodyPr wrap="none" rtlCol="0">
            <a:spAutoFit/>
          </a:bodyPr>
          <a:lstStyle/>
          <a:p>
            <a:pPr marL="285750" indent="-285750">
              <a:buFont typeface="Arial" panose="020B0604020202020204" pitchFamily="34" charset="0"/>
              <a:buChar char="•"/>
            </a:pPr>
            <a:r>
              <a:rPr lang="de-DE" sz="1200" dirty="0"/>
              <a:t>Level 200+</a:t>
            </a:r>
          </a:p>
        </p:txBody>
      </p:sp>
      <p:grpSp>
        <p:nvGrpSpPr>
          <p:cNvPr id="37" name="Gruppieren 36">
            <a:extLst>
              <a:ext uri="{FF2B5EF4-FFF2-40B4-BE49-F238E27FC236}">
                <a16:creationId xmlns:a16="http://schemas.microsoft.com/office/drawing/2014/main" id="{2C58DEBE-E358-2342-BC17-1237118CA7CB}"/>
              </a:ext>
            </a:extLst>
          </p:cNvPr>
          <p:cNvGrpSpPr/>
          <p:nvPr/>
        </p:nvGrpSpPr>
        <p:grpSpPr>
          <a:xfrm>
            <a:off x="0" y="0"/>
            <a:ext cx="12192000" cy="795321"/>
            <a:chOff x="0" y="0"/>
            <a:chExt cx="12192000" cy="795321"/>
          </a:xfrm>
        </p:grpSpPr>
        <p:grpSp>
          <p:nvGrpSpPr>
            <p:cNvPr id="38" name="Gruppieren 37">
              <a:extLst>
                <a:ext uri="{FF2B5EF4-FFF2-40B4-BE49-F238E27FC236}">
                  <a16:creationId xmlns:a16="http://schemas.microsoft.com/office/drawing/2014/main" id="{EF609207-2584-D04E-9BAD-3118CB45588E}"/>
                </a:ext>
              </a:extLst>
            </p:cNvPr>
            <p:cNvGrpSpPr/>
            <p:nvPr/>
          </p:nvGrpSpPr>
          <p:grpSpPr>
            <a:xfrm>
              <a:off x="0" y="0"/>
              <a:ext cx="12192000" cy="795321"/>
              <a:chOff x="-56656941" y="1183388"/>
              <a:chExt cx="68848941" cy="4491223"/>
            </a:xfrm>
          </p:grpSpPr>
          <p:pic>
            <p:nvPicPr>
              <p:cNvPr id="40" name="Grafik 39">
                <a:extLst>
                  <a:ext uri="{FF2B5EF4-FFF2-40B4-BE49-F238E27FC236}">
                    <a16:creationId xmlns:a16="http://schemas.microsoft.com/office/drawing/2014/main" id="{588F0806-FC5C-D044-8665-CE72AECC59D6}"/>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41" name="Rechteck 40">
                <a:extLst>
                  <a:ext uri="{FF2B5EF4-FFF2-40B4-BE49-F238E27FC236}">
                    <a16:creationId xmlns:a16="http://schemas.microsoft.com/office/drawing/2014/main" id="{A5059224-43BF-9546-97A0-CF876CAF101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9" name="Textfeld 38">
              <a:extLst>
                <a:ext uri="{FF2B5EF4-FFF2-40B4-BE49-F238E27FC236}">
                  <a16:creationId xmlns:a16="http://schemas.microsoft.com/office/drawing/2014/main" id="{D8EE316B-99D7-DE40-B3B4-2970B241D069}"/>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
        <p:nvSpPr>
          <p:cNvPr id="42" name="Titel 10">
            <a:extLst>
              <a:ext uri="{FF2B5EF4-FFF2-40B4-BE49-F238E27FC236}">
                <a16:creationId xmlns:a16="http://schemas.microsoft.com/office/drawing/2014/main" id="{C2C86680-AB7C-D34E-B025-F5850134F78A}"/>
              </a:ext>
            </a:extLst>
          </p:cNvPr>
          <p:cNvSpPr txBox="1">
            <a:spLocks/>
          </p:cNvSpPr>
          <p:nvPr/>
        </p:nvSpPr>
        <p:spPr>
          <a:xfrm>
            <a:off x="216804" y="89208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Workshop Tag, 20.09.2019, Fortsetzung</a:t>
            </a:r>
          </a:p>
        </p:txBody>
      </p:sp>
      <p:sp>
        <p:nvSpPr>
          <p:cNvPr id="19" name="Abgerundetes Rechteck 18">
            <a:extLst>
              <a:ext uri="{FF2B5EF4-FFF2-40B4-BE49-F238E27FC236}">
                <a16:creationId xmlns:a16="http://schemas.microsoft.com/office/drawing/2014/main" id="{EA1652D5-0662-D04F-B587-ACEB1AD05AD5}"/>
              </a:ext>
            </a:extLst>
          </p:cNvPr>
          <p:cNvSpPr/>
          <p:nvPr/>
        </p:nvSpPr>
        <p:spPr>
          <a:xfrm>
            <a:off x="4676195" y="2325654"/>
            <a:ext cx="6848865" cy="4061366"/>
          </a:xfrm>
          <a:prstGeom prst="roundRect">
            <a:avLst>
              <a:gd name="adj" fmla="val 508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A8637168-E8D3-AB47-ACF8-75CD515D8DD2}"/>
              </a:ext>
            </a:extLst>
          </p:cNvPr>
          <p:cNvSpPr txBox="1"/>
          <p:nvPr/>
        </p:nvSpPr>
        <p:spPr>
          <a:xfrm>
            <a:off x="5034987" y="2673752"/>
            <a:ext cx="6157732" cy="2677656"/>
          </a:xfrm>
          <a:prstGeom prst="rect">
            <a:avLst/>
          </a:prstGeom>
          <a:noFill/>
        </p:spPr>
        <p:txBody>
          <a:bodyPr wrap="square" rtlCol="0">
            <a:spAutoFit/>
          </a:bodyPr>
          <a:lstStyle/>
          <a:p>
            <a:r>
              <a:rPr lang="de-DE" sz="1400" b="1" dirty="0"/>
              <a:t>Inhalt</a:t>
            </a:r>
            <a:endParaRPr lang="de-DE" sz="1400" dirty="0"/>
          </a:p>
          <a:p>
            <a:r>
              <a:rPr lang="de-DE" sz="1400" dirty="0"/>
              <a:t>In diesem "App in a Day" Workshop wollen wir Ihnen ein interaktives PowerApps &amp; Flow Hands-On Training anbieten. In den 4 Modulen lernen Sie im Rahmen eines Ende-zu-Ende Business Szenarios eine Canvas App und eine Model-</a:t>
            </a:r>
            <a:r>
              <a:rPr lang="de-DE" sz="1400" dirty="0" err="1"/>
              <a:t>driven</a:t>
            </a:r>
            <a:r>
              <a:rPr lang="de-DE" sz="1400" dirty="0"/>
              <a:t> App zu erstellen sowie den Umgang mit dem Common Data Service(CDS) und der </a:t>
            </a:r>
            <a:r>
              <a:rPr lang="de-DE" sz="1400" dirty="0" err="1"/>
              <a:t>Prozeß</a:t>
            </a:r>
            <a:r>
              <a:rPr lang="de-DE" sz="1400" dirty="0"/>
              <a:t> Automation mit Microsoft Flow.</a:t>
            </a:r>
          </a:p>
          <a:p>
            <a:endParaRPr lang="de-DE" sz="1400" dirty="0"/>
          </a:p>
          <a:p>
            <a:r>
              <a:rPr lang="de-DE" sz="1400" dirty="0"/>
              <a:t>Nebenbei erfahren Sie viel Wissenswertes und Neuigkeiten über unsere Power </a:t>
            </a:r>
            <a:r>
              <a:rPr lang="de-DE" sz="1400" dirty="0" err="1"/>
              <a:t>Platform</a:t>
            </a:r>
            <a:r>
              <a:rPr lang="de-DE" sz="1400" dirty="0"/>
              <a:t> und welche Geschäftschancen sich für Sie als Partner ergeben.</a:t>
            </a:r>
            <a:br>
              <a:rPr lang="de-DE" sz="1400" dirty="0"/>
            </a:br>
            <a:br>
              <a:rPr lang="de-DE" sz="1400" dirty="0"/>
            </a:br>
            <a:r>
              <a:rPr lang="de-DE" sz="1400" dirty="0"/>
              <a:t>Bitte bringen Sie Ihr Notebook mit und erlernen Sie ohne und mit Developer Kenntnisse, eine mobile App zu entwickeln.</a:t>
            </a:r>
          </a:p>
        </p:txBody>
      </p:sp>
    </p:spTree>
    <p:extLst>
      <p:ext uri="{BB962C8B-B14F-4D97-AF65-F5344CB8AC3E}">
        <p14:creationId xmlns:p14="http://schemas.microsoft.com/office/powerpoint/2010/main" val="337801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2F74F9E-1C59-CA44-8431-5BFFE35917DC}"/>
              </a:ext>
            </a:extLst>
          </p:cNvPr>
          <p:cNvGraphicFramePr>
            <a:graphicFrameLocks noGrp="1"/>
          </p:cNvGraphicFramePr>
          <p:nvPr>
            <p:extLst>
              <p:ext uri="{D42A27DB-BD31-4B8C-83A1-F6EECF244321}">
                <p14:modId xmlns:p14="http://schemas.microsoft.com/office/powerpoint/2010/main" val="406154358"/>
              </p:ext>
            </p:extLst>
          </p:nvPr>
        </p:nvGraphicFramePr>
        <p:xfrm>
          <a:off x="269310" y="1398676"/>
          <a:ext cx="11467578" cy="4592320"/>
        </p:xfrm>
        <a:graphic>
          <a:graphicData uri="http://schemas.openxmlformats.org/drawingml/2006/table">
            <a:tbl>
              <a:tblPr firstRow="1" bandRow="1">
                <a:tableStyleId>{5C22544A-7EE6-4342-B048-85BDC9FD1C3A}</a:tableStyleId>
              </a:tblPr>
              <a:tblGrid>
                <a:gridCol w="768261">
                  <a:extLst>
                    <a:ext uri="{9D8B030D-6E8A-4147-A177-3AD203B41FA5}">
                      <a16:colId xmlns:a16="http://schemas.microsoft.com/office/drawing/2014/main" val="738430327"/>
                    </a:ext>
                  </a:extLst>
                </a:gridCol>
                <a:gridCol w="501862">
                  <a:extLst>
                    <a:ext uri="{9D8B030D-6E8A-4147-A177-3AD203B41FA5}">
                      <a16:colId xmlns:a16="http://schemas.microsoft.com/office/drawing/2014/main" val="1258466734"/>
                    </a:ext>
                  </a:extLst>
                </a:gridCol>
                <a:gridCol w="1817225">
                  <a:extLst>
                    <a:ext uri="{9D8B030D-6E8A-4147-A177-3AD203B41FA5}">
                      <a16:colId xmlns:a16="http://schemas.microsoft.com/office/drawing/2014/main" val="4157937437"/>
                    </a:ext>
                  </a:extLst>
                </a:gridCol>
                <a:gridCol w="2534856">
                  <a:extLst>
                    <a:ext uri="{9D8B030D-6E8A-4147-A177-3AD203B41FA5}">
                      <a16:colId xmlns:a16="http://schemas.microsoft.com/office/drawing/2014/main" val="1832241339"/>
                    </a:ext>
                  </a:extLst>
                </a:gridCol>
                <a:gridCol w="3969792">
                  <a:extLst>
                    <a:ext uri="{9D8B030D-6E8A-4147-A177-3AD203B41FA5}">
                      <a16:colId xmlns:a16="http://schemas.microsoft.com/office/drawing/2014/main" val="2915129574"/>
                    </a:ext>
                  </a:extLst>
                </a:gridCol>
                <a:gridCol w="1875582">
                  <a:extLst>
                    <a:ext uri="{9D8B030D-6E8A-4147-A177-3AD203B41FA5}">
                      <a16:colId xmlns:a16="http://schemas.microsoft.com/office/drawing/2014/main" val="1729295839"/>
                    </a:ext>
                  </a:extLst>
                </a:gridCol>
              </a:tblGrid>
              <a:tr h="370840">
                <a:tc>
                  <a:txBody>
                    <a:bodyPr/>
                    <a:lstStyle/>
                    <a:p>
                      <a:r>
                        <a:rPr lang="de-DE" sz="900"/>
                        <a:t>Session Nummer</a:t>
                      </a:r>
                    </a:p>
                  </a:txBody>
                  <a:tcPr/>
                </a:tc>
                <a:tc>
                  <a:txBody>
                    <a:bodyPr/>
                    <a:lstStyle/>
                    <a:p>
                      <a:r>
                        <a:rPr lang="de-DE" sz="900" dirty="0"/>
                        <a:t>Track</a:t>
                      </a:r>
                    </a:p>
                  </a:txBody>
                  <a:tcPr/>
                </a:tc>
                <a:tc>
                  <a:txBody>
                    <a:bodyPr/>
                    <a:lstStyle/>
                    <a:p>
                      <a:r>
                        <a:rPr lang="de-DE" sz="900"/>
                        <a:t>Titel</a:t>
                      </a:r>
                    </a:p>
                  </a:txBody>
                  <a:tcPr/>
                </a:tc>
                <a:tc>
                  <a:txBody>
                    <a:bodyPr/>
                    <a:lstStyle/>
                    <a:p>
                      <a:r>
                        <a:rPr lang="de-DE" sz="900"/>
                        <a:t>Einbindung in </a:t>
                      </a:r>
                      <a:r>
                        <a:rPr lang="de-DE" sz="900" err="1"/>
                        <a:t>Storyline</a:t>
                      </a:r>
                      <a:endParaRPr lang="de-DE" sz="900"/>
                    </a:p>
                  </a:txBody>
                  <a:tcPr/>
                </a:tc>
                <a:tc>
                  <a:txBody>
                    <a:bodyPr/>
                    <a:lstStyle/>
                    <a:p>
                      <a:r>
                        <a:rPr lang="de-DE" sz="900"/>
                        <a:t>Inhalt</a:t>
                      </a:r>
                    </a:p>
                  </a:txBody>
                  <a:tcPr/>
                </a:tc>
                <a:tc>
                  <a:txBody>
                    <a:bodyPr/>
                    <a:lstStyle/>
                    <a:p>
                      <a:r>
                        <a:rPr lang="de-DE" sz="900"/>
                        <a:t>Key Take </a:t>
                      </a:r>
                      <a:r>
                        <a:rPr lang="de-DE" sz="900" err="1"/>
                        <a:t>Away</a:t>
                      </a:r>
                      <a:endParaRPr lang="de-DE" sz="900"/>
                    </a:p>
                  </a:txBody>
                  <a:tcPr/>
                </a:tc>
                <a:extLst>
                  <a:ext uri="{0D108BD9-81ED-4DB2-BD59-A6C34878D82A}">
                    <a16:rowId xmlns:a16="http://schemas.microsoft.com/office/drawing/2014/main" val="1664094417"/>
                  </a:ext>
                </a:extLst>
              </a:tr>
              <a:tr h="370840">
                <a:tc>
                  <a:txBody>
                    <a:bodyPr/>
                    <a:lstStyle/>
                    <a:p>
                      <a:r>
                        <a:rPr lang="de-DE" sz="900"/>
                        <a:t>1</a:t>
                      </a:r>
                    </a:p>
                  </a:txBody>
                  <a:tcPr/>
                </a:tc>
                <a:tc>
                  <a:txBody>
                    <a:bodyPr/>
                    <a:lstStyle/>
                    <a:p>
                      <a:r>
                        <a:rPr lang="de-DE" sz="900" dirty="0"/>
                        <a:t>W1</a:t>
                      </a:r>
                    </a:p>
                  </a:txBody>
                  <a:tcPr/>
                </a:tc>
                <a:tc>
                  <a:txBody>
                    <a:bodyPr/>
                    <a:lstStyle/>
                    <a:p>
                      <a:r>
                        <a:rPr lang="de-DE" sz="900"/>
                        <a:t>Microsoft </a:t>
                      </a:r>
                      <a:r>
                        <a:rPr lang="de-DE" sz="900" err="1"/>
                        <a:t>Keynote</a:t>
                      </a:r>
                      <a:endParaRPr lang="de-DE" sz="900"/>
                    </a:p>
                  </a:txBody>
                  <a:tcPr/>
                </a:tc>
                <a:tc>
                  <a:txBody>
                    <a:bodyPr/>
                    <a:lstStyle/>
                    <a:p>
                      <a:pPr marL="171450" indent="-171450">
                        <a:buFont typeface="Arial" panose="020B0604020202020204" pitchFamily="34" charset="0"/>
                        <a:buChar char="•"/>
                      </a:pPr>
                      <a:r>
                        <a:rPr lang="de-DE" sz="900"/>
                        <a:t>Blick auf den Markt</a:t>
                      </a:r>
                    </a:p>
                    <a:p>
                      <a:pPr marL="171450" indent="-171450">
                        <a:buFont typeface="Arial" panose="020B0604020202020204" pitchFamily="34" charset="0"/>
                        <a:buChar char="•"/>
                      </a:pPr>
                      <a:r>
                        <a:rPr lang="de-DE" sz="900"/>
                        <a:t>Schwerpunkte in FY 21</a:t>
                      </a:r>
                    </a:p>
                    <a:p>
                      <a:pPr marL="171450" indent="-171450">
                        <a:buFont typeface="Arial" panose="020B0604020202020204" pitchFamily="34" charset="0"/>
                        <a:buChar char="•"/>
                      </a:pPr>
                      <a:r>
                        <a:rPr lang="de-DE" sz="900"/>
                        <a:t>Zusammenarbeit mit Partnern</a:t>
                      </a:r>
                    </a:p>
                  </a:txBody>
                  <a:tcPr/>
                </a:tc>
                <a:tc>
                  <a:txBody>
                    <a:bodyPr/>
                    <a:lstStyle/>
                    <a:p>
                      <a:pPr marL="171450" indent="-171450">
                        <a:buFont typeface="Arial" panose="020B0604020202020204" pitchFamily="34" charset="0"/>
                        <a:buChar char="•"/>
                      </a:pPr>
                      <a:r>
                        <a:rPr lang="en" sz="900" dirty="0"/>
                        <a:t>Top of Mind</a:t>
                      </a:r>
                    </a:p>
                    <a:p>
                      <a:pPr marL="171450" indent="-171450">
                        <a:buFont typeface="Arial" panose="020B0604020202020204" pitchFamily="34" charset="0"/>
                        <a:buChar char="•"/>
                      </a:pPr>
                      <a:r>
                        <a:rPr lang="en" sz="900" dirty="0"/>
                        <a:t>FY 21 Strategy</a:t>
                      </a:r>
                    </a:p>
                    <a:p>
                      <a:pPr marL="171450" indent="-171450">
                        <a:buFont typeface="Arial" panose="020B0604020202020204" pitchFamily="34" charset="0"/>
                        <a:buChar char="•"/>
                      </a:pPr>
                      <a:r>
                        <a:rPr lang="en" sz="900" dirty="0"/>
                        <a:t>OCP Update</a:t>
                      </a:r>
                    </a:p>
                  </a:txBody>
                  <a:tcPr/>
                </a:tc>
                <a:tc>
                  <a:txBody>
                    <a:bodyPr/>
                    <a:lstStyle/>
                    <a:p>
                      <a:pPr marL="171450" indent="-171450">
                        <a:buFont typeface="Arial" panose="020B0604020202020204" pitchFamily="34" charset="0"/>
                        <a:buChar char="•"/>
                      </a:pPr>
                      <a:endParaRPr lang="de-DE" sz="900"/>
                    </a:p>
                  </a:txBody>
                  <a:tcPr/>
                </a:tc>
                <a:extLst>
                  <a:ext uri="{0D108BD9-81ED-4DB2-BD59-A6C34878D82A}">
                    <a16:rowId xmlns:a16="http://schemas.microsoft.com/office/drawing/2014/main" val="3237886844"/>
                  </a:ext>
                </a:extLst>
              </a:tr>
              <a:tr h="370840">
                <a:tc>
                  <a:txBody>
                    <a:bodyPr/>
                    <a:lstStyle/>
                    <a:p>
                      <a:r>
                        <a:rPr lang="de-DE" sz="900"/>
                        <a:t>2</a:t>
                      </a:r>
                    </a:p>
                  </a:txBody>
                  <a:tcPr/>
                </a:tc>
                <a:tc>
                  <a:txBody>
                    <a:bodyPr/>
                    <a:lstStyle/>
                    <a:p>
                      <a:r>
                        <a:rPr lang="de-DE" sz="900" dirty="0"/>
                        <a:t>W2</a:t>
                      </a:r>
                    </a:p>
                  </a:txBody>
                  <a:tcPr/>
                </a:tc>
                <a:tc>
                  <a:txBody>
                    <a:bodyPr/>
                    <a:lstStyle/>
                    <a:p>
                      <a:r>
                        <a:rPr lang="de-DE" sz="900" dirty="0"/>
                        <a:t>Industriefokus Retail</a:t>
                      </a:r>
                    </a:p>
                  </a:txBody>
                  <a:tcPr/>
                </a:tc>
                <a:tc rowSpan="3">
                  <a:txBody>
                    <a:bodyPr/>
                    <a:lstStyle/>
                    <a:p>
                      <a:pPr marL="171450" indent="-171450">
                        <a:buFont typeface="Arial" panose="020B0604020202020204" pitchFamily="34" charset="0"/>
                        <a:buChar char="•"/>
                      </a:pPr>
                      <a:r>
                        <a:rPr lang="de-DE" sz="900" dirty="0"/>
                        <a:t>Microsoft/Expertensicht:</a:t>
                      </a:r>
                      <a:br>
                        <a:rPr lang="de-DE" sz="900" dirty="0"/>
                      </a:br>
                      <a:r>
                        <a:rPr lang="de-DE" sz="900" dirty="0"/>
                        <a:t>Was sind die Herausforderungen in unseren Fokusbranchen</a:t>
                      </a:r>
                    </a:p>
                    <a:p>
                      <a:pPr marL="171450" indent="-171450">
                        <a:buFont typeface="Arial" panose="020B0604020202020204" pitchFamily="34" charset="0"/>
                        <a:buChar char="•"/>
                      </a:pPr>
                      <a:r>
                        <a:rPr lang="de-DE" sz="900" dirty="0"/>
                        <a:t>Wie sieht die Branche in 3-5 Jahren aus?</a:t>
                      </a:r>
                    </a:p>
                  </a:txBody>
                  <a:tcPr anchor="ctr"/>
                </a:tc>
                <a:tc row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900" dirty="0"/>
                        <a:t>Top </a:t>
                      </a:r>
                      <a:r>
                        <a:rPr lang="en" sz="900" dirty="0" err="1"/>
                        <a:t>Themen</a:t>
                      </a:r>
                      <a:r>
                        <a:rPr lang="en" sz="900" dirty="0"/>
                        <a:t>/T</a:t>
                      </a:r>
                      <a:r>
                        <a:rPr lang="de-DE" sz="900" dirty="0"/>
                        <a:t>o</a:t>
                      </a:r>
                      <a:r>
                        <a:rPr lang="en" sz="900" dirty="0"/>
                        <a:t>p Trends  in der </a:t>
                      </a:r>
                      <a:r>
                        <a:rPr lang="en" sz="900" dirty="0" err="1"/>
                        <a:t>Industrie</a:t>
                      </a:r>
                      <a:endParaRPr lang="en"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900" dirty="0" err="1"/>
                        <a:t>Herausforderungen</a:t>
                      </a:r>
                      <a:r>
                        <a:rPr lang="en" sz="900" dirty="0"/>
                        <a:t> der </a:t>
                      </a:r>
                      <a:r>
                        <a:rPr lang="en" sz="900" dirty="0" err="1"/>
                        <a:t>CxOs</a:t>
                      </a:r>
                      <a:r>
                        <a:rPr lang="en" sz="900" dirty="0"/>
                        <a:t> </a:t>
                      </a:r>
                      <a:r>
                        <a:rPr lang="en" sz="900" dirty="0" err="1"/>
                        <a:t>im</a:t>
                      </a:r>
                      <a:r>
                        <a:rPr lang="en" sz="900" dirty="0"/>
                        <a:t> </a:t>
                      </a:r>
                      <a:r>
                        <a:rPr lang="en" sz="900" dirty="0" err="1"/>
                        <a:t>Wettbewerb</a:t>
                      </a:r>
                      <a:endParaRPr lang="en"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900" dirty="0" err="1"/>
                        <a:t>Mögliche</a:t>
                      </a:r>
                      <a:r>
                        <a:rPr lang="en" sz="900" dirty="0"/>
                        <a:t> </a:t>
                      </a:r>
                      <a:r>
                        <a:rPr lang="en" sz="900" dirty="0" err="1"/>
                        <a:t>Lösungsansätze</a:t>
                      </a:r>
                      <a:r>
                        <a:rPr lang="en" sz="900" dirty="0"/>
                        <a:t>/B</a:t>
                      </a:r>
                      <a:r>
                        <a:rPr lang="de-DE" sz="900" dirty="0" err="1"/>
                        <a:t>e</a:t>
                      </a:r>
                      <a:r>
                        <a:rPr lang="en" sz="900" dirty="0" err="1"/>
                        <a:t>st</a:t>
                      </a:r>
                      <a:r>
                        <a:rPr lang="en" sz="900" dirty="0"/>
                        <a:t> </a:t>
                      </a:r>
                      <a:r>
                        <a:rPr lang="en" sz="900" dirty="0" err="1"/>
                        <a:t>Practises</a:t>
                      </a:r>
                      <a:endParaRPr lang="en" sz="9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sz="900" dirty="0"/>
                        <a:t>TOP  KPI (</a:t>
                      </a:r>
                      <a:r>
                        <a:rPr lang="en" sz="900" dirty="0" err="1"/>
                        <a:t>strategisch</a:t>
                      </a:r>
                      <a:r>
                        <a:rPr lang="en" sz="900" dirty="0"/>
                        <a:t>/</a:t>
                      </a:r>
                      <a:r>
                        <a:rPr lang="en" sz="900" dirty="0" err="1"/>
                        <a:t>operativ</a:t>
                      </a:r>
                      <a:r>
                        <a:rPr lang="en" sz="900" dirty="0"/>
                        <a:t>)</a:t>
                      </a:r>
                    </a:p>
                  </a:txBody>
                  <a:tcPr anchor="ctr"/>
                </a:tc>
                <a:tc rowSpan="3">
                  <a:txBody>
                    <a:bodyPr/>
                    <a:lstStyle/>
                    <a:p>
                      <a:pPr marL="171450" indent="-171450">
                        <a:buFont typeface="Arial" panose="020B0604020202020204" pitchFamily="34" charset="0"/>
                        <a:buChar char="•"/>
                      </a:pPr>
                      <a:r>
                        <a:rPr lang="de-DE" sz="900" dirty="0"/>
                        <a:t>Für welche aktuellen Herausforderungen/Themen stellt ein Lösungsvorschlag von Dynamics-Partnern ein Business-Szenario dar</a:t>
                      </a:r>
                    </a:p>
                  </a:txBody>
                  <a:tcPr anchor="ctr"/>
                </a:tc>
                <a:extLst>
                  <a:ext uri="{0D108BD9-81ED-4DB2-BD59-A6C34878D82A}">
                    <a16:rowId xmlns:a16="http://schemas.microsoft.com/office/drawing/2014/main" val="3343593908"/>
                  </a:ext>
                </a:extLst>
              </a:tr>
              <a:tr h="370840">
                <a:tc>
                  <a:txBody>
                    <a:bodyPr/>
                    <a:lstStyle/>
                    <a:p>
                      <a:r>
                        <a:rPr lang="de-DE" sz="900"/>
                        <a:t>3</a:t>
                      </a:r>
                    </a:p>
                  </a:txBody>
                  <a:tcPr/>
                </a:tc>
                <a:tc>
                  <a:txBody>
                    <a:bodyPr/>
                    <a:lstStyle/>
                    <a:p>
                      <a:r>
                        <a:rPr lang="de-DE" sz="900" dirty="0"/>
                        <a:t>W3</a:t>
                      </a:r>
                    </a:p>
                  </a:txBody>
                  <a:tcPr/>
                </a:tc>
                <a:tc>
                  <a:txBody>
                    <a:bodyPr/>
                    <a:lstStyle/>
                    <a:p>
                      <a:r>
                        <a:rPr lang="de-DE" sz="900" dirty="0"/>
                        <a:t>Industriefokus Manufacturing</a:t>
                      </a:r>
                    </a:p>
                  </a:txBody>
                  <a:tcPr/>
                </a:tc>
                <a:tc vMerge="1">
                  <a:txBody>
                    <a:bodyPr/>
                    <a:lstStyle/>
                    <a:p>
                      <a:pPr marL="171450" indent="-171450">
                        <a:buFont typeface="Arial" panose="020B0604020202020204" pitchFamily="34" charset="0"/>
                        <a:buChar char="•"/>
                      </a:pPr>
                      <a:endParaRPr lang="de-DE" sz="900" dirty="0"/>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 sz="900" dirty="0"/>
                    </a:p>
                  </a:txBody>
                  <a:tcPr/>
                </a:tc>
                <a:tc vMerge="1">
                  <a:txBody>
                    <a:bodyPr/>
                    <a:lstStyle/>
                    <a:p>
                      <a:pPr marL="171450" indent="-171450">
                        <a:buFont typeface="Arial" panose="020B0604020202020204" pitchFamily="34" charset="0"/>
                        <a:buChar char="•"/>
                      </a:pPr>
                      <a:endParaRPr lang="de-DE" sz="900" dirty="0"/>
                    </a:p>
                  </a:txBody>
                  <a:tcPr/>
                </a:tc>
                <a:extLst>
                  <a:ext uri="{0D108BD9-81ED-4DB2-BD59-A6C34878D82A}">
                    <a16:rowId xmlns:a16="http://schemas.microsoft.com/office/drawing/2014/main" val="2788659482"/>
                  </a:ext>
                </a:extLst>
              </a:tr>
              <a:tr h="370840">
                <a:tc>
                  <a:txBody>
                    <a:bodyPr/>
                    <a:lstStyle/>
                    <a:p>
                      <a:r>
                        <a:rPr lang="de-DE" sz="900"/>
                        <a:t>4</a:t>
                      </a:r>
                    </a:p>
                  </a:txBody>
                  <a:tcPr/>
                </a:tc>
                <a:tc>
                  <a:txBody>
                    <a:bodyPr/>
                    <a:lstStyle/>
                    <a:p>
                      <a:r>
                        <a:rPr lang="de-DE" sz="900" dirty="0"/>
                        <a:t>W4</a:t>
                      </a:r>
                    </a:p>
                  </a:txBody>
                  <a:tcPr/>
                </a:tc>
                <a:tc>
                  <a:txBody>
                    <a:bodyPr/>
                    <a:lstStyle/>
                    <a:p>
                      <a:r>
                        <a:rPr lang="de-DE" sz="900" dirty="0"/>
                        <a:t>Industriefokus Public Services</a:t>
                      </a:r>
                    </a:p>
                  </a:txBody>
                  <a:tcPr/>
                </a:tc>
                <a:tc vMerge="1">
                  <a:txBody>
                    <a:bodyPr/>
                    <a:lstStyle/>
                    <a:p>
                      <a:pPr marL="171450" indent="-171450">
                        <a:buFont typeface="Arial" panose="020B0604020202020204" pitchFamily="34" charset="0"/>
                        <a:buChar char="•"/>
                      </a:pPr>
                      <a:endParaRPr lang="de-DE" sz="900" dirty="0"/>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 sz="900" dirty="0"/>
                    </a:p>
                  </a:txBody>
                  <a:tcPr/>
                </a:tc>
                <a:tc vMerge="1">
                  <a:txBody>
                    <a:bodyPr/>
                    <a:lstStyle/>
                    <a:p>
                      <a:pPr marL="171450" indent="-171450">
                        <a:buFont typeface="Arial" panose="020B0604020202020204" pitchFamily="34" charset="0"/>
                        <a:buChar char="•"/>
                      </a:pPr>
                      <a:endParaRPr lang="de-DE" sz="900" dirty="0"/>
                    </a:p>
                  </a:txBody>
                  <a:tcPr/>
                </a:tc>
                <a:extLst>
                  <a:ext uri="{0D108BD9-81ED-4DB2-BD59-A6C34878D82A}">
                    <a16:rowId xmlns:a16="http://schemas.microsoft.com/office/drawing/2014/main" val="3269821997"/>
                  </a:ext>
                </a:extLst>
              </a:tr>
              <a:tr h="370840">
                <a:tc>
                  <a:txBody>
                    <a:bodyPr/>
                    <a:lstStyle/>
                    <a:p>
                      <a:r>
                        <a:rPr lang="de-DE" sz="900"/>
                        <a:t>5</a:t>
                      </a:r>
                    </a:p>
                  </a:txBody>
                  <a:tcPr/>
                </a:tc>
                <a:tc>
                  <a:txBody>
                    <a:bodyPr/>
                    <a:lstStyle/>
                    <a:p>
                      <a:r>
                        <a:rPr lang="de-DE" sz="900" dirty="0"/>
                        <a:t>W5</a:t>
                      </a:r>
                    </a:p>
                  </a:txBody>
                  <a:tcPr/>
                </a:tc>
                <a:tc>
                  <a:txBody>
                    <a:bodyPr/>
                    <a:lstStyle/>
                    <a:p>
                      <a:r>
                        <a:rPr lang="de-DE" sz="900" dirty="0"/>
                        <a:t>Challenger Sals als USP erfahrener Vertriebler</a:t>
                      </a:r>
                    </a:p>
                  </a:txBody>
                  <a:tcPr/>
                </a:tc>
                <a:tc>
                  <a:txBody>
                    <a:bodyPr/>
                    <a:lstStyle/>
                    <a:p>
                      <a:pPr marL="171450" indent="-171450">
                        <a:buFont typeface="Arial" panose="020B0604020202020204" pitchFamily="34" charset="0"/>
                        <a:buChar char="•"/>
                      </a:pPr>
                      <a:r>
                        <a:rPr lang="de-DE" sz="900" dirty="0"/>
                        <a:t>Wie Vertriebler ihren Vertriebsansatz optimieren können und gleichzeitig den Herausforderungen der Kunden Rechnung tragen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900" dirty="0"/>
                        <a:t>Erfahrene Vertriebler stehen neuem Klientel gegenüber</a:t>
                      </a:r>
                    </a:p>
                    <a:p>
                      <a:pPr marL="171450" indent="-171450">
                        <a:buFont typeface="Arial" panose="020B0604020202020204" pitchFamily="34" charset="0"/>
                        <a:buChar char="•"/>
                      </a:pPr>
                      <a:r>
                        <a:rPr lang="de-DE" sz="900" dirty="0"/>
                        <a:t>Generationswechsel sowohl im Vertrieb als auch auf Kundenseite bei den </a:t>
                      </a:r>
                      <a:r>
                        <a:rPr lang="de-DE" sz="900" dirty="0" err="1"/>
                        <a:t>CxO</a:t>
                      </a:r>
                      <a:endParaRPr lang="de-DE" sz="900" dirty="0"/>
                    </a:p>
                    <a:p>
                      <a:pPr marL="171450" indent="-171450">
                        <a:buFont typeface="Arial" panose="020B0604020202020204" pitchFamily="34" charset="0"/>
                        <a:buChar char="•"/>
                      </a:pPr>
                      <a:r>
                        <a:rPr lang="de-DE" sz="900" dirty="0"/>
                        <a:t>Challenger Sales Taktik als Mittel, um aus langjähriger Erfahrung neue Ansätze für den Sales abzuleiten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900" dirty="0"/>
                        <a:t>Wie können Vertriebler ihre Erfahrungen in moderne Sales Taktiken (Challenger Sales) einfließen lassen und Kunden Mehrwerte bieten</a:t>
                      </a:r>
                    </a:p>
                  </a:txBody>
                  <a:tcPr/>
                </a:tc>
                <a:extLst>
                  <a:ext uri="{0D108BD9-81ED-4DB2-BD59-A6C34878D82A}">
                    <a16:rowId xmlns:a16="http://schemas.microsoft.com/office/drawing/2014/main" val="740577999"/>
                  </a:ext>
                </a:extLst>
              </a:tr>
              <a:tr h="370840">
                <a:tc>
                  <a:txBody>
                    <a:bodyPr/>
                    <a:lstStyle/>
                    <a:p>
                      <a:r>
                        <a:rPr lang="de-DE" sz="900"/>
                        <a:t>6</a:t>
                      </a:r>
                    </a:p>
                  </a:txBody>
                  <a:tcPr/>
                </a:tc>
                <a:tc>
                  <a:txBody>
                    <a:bodyPr/>
                    <a:lstStyle/>
                    <a:p>
                      <a:r>
                        <a:rPr lang="de-DE" sz="900" dirty="0"/>
                        <a:t>W6</a:t>
                      </a:r>
                    </a:p>
                  </a:txBody>
                  <a:tcPr/>
                </a:tc>
                <a:tc>
                  <a:txBody>
                    <a:bodyPr/>
                    <a:lstStyle/>
                    <a:p>
                      <a:r>
                        <a:rPr lang="de-DE" sz="900" dirty="0"/>
                        <a:t>Cloud Sales Motion – On Prem </a:t>
                      </a:r>
                      <a:r>
                        <a:rPr lang="de-DE" sz="900" dirty="0" err="1"/>
                        <a:t>to</a:t>
                      </a:r>
                      <a:r>
                        <a:rPr lang="de-DE" sz="900" dirty="0"/>
                        <a:t> Cloud </a:t>
                      </a:r>
                    </a:p>
                  </a:txBody>
                  <a:tcPr/>
                </a:tc>
                <a:tc>
                  <a:txBody>
                    <a:bodyPr/>
                    <a:lstStyle/>
                    <a:p>
                      <a:pPr marL="171450" indent="-171450">
                        <a:buFont typeface="Arial" panose="020B0604020202020204" pitchFamily="34" charset="0"/>
                        <a:buChar char="•"/>
                      </a:pPr>
                      <a:r>
                        <a:rPr lang="de-DE" sz="900" dirty="0"/>
                        <a:t>Wie können Partner Bestandskunden helfen, Antworten auf Herausforderungen zu finden und gleichzeitig bereits getätigte Investitionen schützen/nutzen </a:t>
                      </a:r>
                    </a:p>
                  </a:txBody>
                  <a:tcPr/>
                </a:tc>
                <a:tc>
                  <a:txBody>
                    <a:bodyPr/>
                    <a:lstStyle/>
                    <a:p>
                      <a:pPr marL="171450" indent="-171450">
                        <a:buFont typeface="Arial" panose="020B0604020202020204" pitchFamily="34" charset="0"/>
                        <a:buChar char="•"/>
                      </a:pPr>
                      <a:r>
                        <a:rPr lang="de-DE" sz="900" dirty="0"/>
                        <a:t>Wirtschaftlichkeit von Cloud-Lösungen/ROI-Betrachtung</a:t>
                      </a:r>
                    </a:p>
                    <a:p>
                      <a:pPr marL="171450" indent="-171450">
                        <a:buFont typeface="Arial" panose="020B0604020202020204" pitchFamily="34" charset="0"/>
                        <a:buChar char="•"/>
                      </a:pPr>
                      <a:r>
                        <a:rPr lang="de-DE" sz="900" dirty="0"/>
                        <a:t>Der Einfluss der Plattform für die Entwicklung von Unternehmenslösungen</a:t>
                      </a:r>
                    </a:p>
                    <a:p>
                      <a:pPr marL="171450" indent="-171450">
                        <a:buFont typeface="Arial" panose="020B0604020202020204" pitchFamily="34" charset="0"/>
                        <a:buChar char="•"/>
                      </a:pPr>
                      <a:r>
                        <a:rPr lang="de-DE" sz="900" dirty="0"/>
                        <a:t>IT-Sicherheit und Schutz des geistigen Eigentums als Motor für Cloud-Dienste</a:t>
                      </a:r>
                    </a:p>
                    <a:p>
                      <a:pPr marL="171450" indent="-171450">
                        <a:buFont typeface="Arial" panose="020B0604020202020204" pitchFamily="34" charset="0"/>
                        <a:buChar char="•"/>
                      </a:pPr>
                      <a:r>
                        <a:rPr lang="de-DE" sz="900" dirty="0"/>
                        <a:t>DSGVO/Datenschutz und regulatorische Anforderungen als Motor für Cloud Dienste</a:t>
                      </a:r>
                    </a:p>
                  </a:txBody>
                  <a:tcPr/>
                </a:tc>
                <a:tc>
                  <a:txBody>
                    <a:bodyPr/>
                    <a:lstStyle/>
                    <a:p>
                      <a:pPr marL="171450" indent="-171450">
                        <a:buFont typeface="Arial" panose="020B0604020202020204" pitchFamily="34" charset="0"/>
                        <a:buChar char="•"/>
                      </a:pPr>
                      <a:r>
                        <a:rPr lang="de-DE" sz="900"/>
                        <a:t>Ansätze für den Vertrieb zur Ankurbelung des On </a:t>
                      </a:r>
                      <a:r>
                        <a:rPr lang="de-DE" sz="900" err="1"/>
                        <a:t>Premise</a:t>
                      </a:r>
                      <a:r>
                        <a:rPr lang="de-DE" sz="900"/>
                        <a:t> </a:t>
                      </a:r>
                      <a:r>
                        <a:rPr lang="de-DE" sz="900" err="1"/>
                        <a:t>to</a:t>
                      </a:r>
                      <a:r>
                        <a:rPr lang="de-DE" sz="900"/>
                        <a:t> Cloud Business bei Bestandskunden</a:t>
                      </a:r>
                    </a:p>
                    <a:p>
                      <a:pPr marL="171450" indent="-171450">
                        <a:buFont typeface="Arial" panose="020B0604020202020204" pitchFamily="34" charset="0"/>
                        <a:buChar char="•"/>
                      </a:pPr>
                      <a:endParaRPr lang="de-DE" sz="900"/>
                    </a:p>
                  </a:txBody>
                  <a:tcPr/>
                </a:tc>
                <a:extLst>
                  <a:ext uri="{0D108BD9-81ED-4DB2-BD59-A6C34878D82A}">
                    <a16:rowId xmlns:a16="http://schemas.microsoft.com/office/drawing/2014/main" val="2437516571"/>
                  </a:ext>
                </a:extLst>
              </a:tr>
              <a:tr h="370840">
                <a:tc>
                  <a:txBody>
                    <a:bodyPr/>
                    <a:lstStyle/>
                    <a:p>
                      <a:r>
                        <a:rPr lang="de-DE" sz="900"/>
                        <a:t>7</a:t>
                      </a:r>
                    </a:p>
                  </a:txBody>
                  <a:tcPr/>
                </a:tc>
                <a:tc>
                  <a:txBody>
                    <a:bodyPr/>
                    <a:lstStyle/>
                    <a:p>
                      <a:r>
                        <a:rPr lang="de-DE" sz="900" dirty="0"/>
                        <a:t>W7</a:t>
                      </a:r>
                    </a:p>
                  </a:txBody>
                  <a:tcPr/>
                </a:tc>
                <a:tc>
                  <a:txBody>
                    <a:bodyPr/>
                    <a:lstStyle/>
                    <a:p>
                      <a:r>
                        <a:rPr lang="de-DE" sz="900" dirty="0"/>
                        <a:t>Sales &amp; Marketing Transformation</a:t>
                      </a:r>
                    </a:p>
                  </a:txBody>
                  <a:tcPr/>
                </a:tc>
                <a:tc>
                  <a:txBody>
                    <a:bodyPr/>
                    <a:lstStyle/>
                    <a:p>
                      <a:pPr marL="171450" indent="-171450">
                        <a:buFont typeface="Arial" panose="020B0604020202020204" pitchFamily="34" charset="0"/>
                        <a:buChar char="•"/>
                      </a:pPr>
                      <a:r>
                        <a:rPr lang="de-DE" sz="900"/>
                        <a:t>Was können Partner tun, um sich zu marktorientierten Organismen zu entwickeln und sich als Lösungsanbieter für die Herausforderungen der Kunden zu positionieren</a:t>
                      </a:r>
                    </a:p>
                  </a:txBody>
                  <a:tcPr/>
                </a:tc>
                <a:tc>
                  <a:txBody>
                    <a:bodyPr/>
                    <a:lstStyle/>
                    <a:p>
                      <a:pPr marL="171450" indent="-171450">
                        <a:buFont typeface="Arial" panose="020B0604020202020204" pitchFamily="34" charset="0"/>
                        <a:buChar char="•"/>
                      </a:pPr>
                      <a:r>
                        <a:rPr lang="de-DE" sz="900" dirty="0"/>
                        <a:t>Die drei Phasen der Entwicklung hin zu einem marktorientierten Anbieter von IT-Lösungen</a:t>
                      </a:r>
                    </a:p>
                    <a:p>
                      <a:pPr marL="171450" indent="-171450">
                        <a:buFont typeface="Arial" panose="020B0604020202020204" pitchFamily="34" charset="0"/>
                        <a:buChar char="•"/>
                      </a:pPr>
                      <a:r>
                        <a:rPr lang="de-DE" sz="900" dirty="0"/>
                        <a:t>Abhängigkeiten der wesentliche Merkmale der einzelnen Phasen und deren Bedeutung</a:t>
                      </a:r>
                    </a:p>
                    <a:p>
                      <a:pPr marL="171450" indent="-171450">
                        <a:buFont typeface="Arial" panose="020B0604020202020204" pitchFamily="34" charset="0"/>
                        <a:buChar char="•"/>
                      </a:pPr>
                      <a:r>
                        <a:rPr lang="de-DE" sz="900" dirty="0"/>
                        <a:t>First </a:t>
                      </a:r>
                      <a:r>
                        <a:rPr lang="de-DE" sz="900" dirty="0" err="1"/>
                        <a:t>things</a:t>
                      </a:r>
                      <a:r>
                        <a:rPr lang="de-DE" sz="900" dirty="0"/>
                        <a:t> </a:t>
                      </a:r>
                      <a:r>
                        <a:rPr lang="de-DE" sz="900" dirty="0" err="1"/>
                        <a:t>first</a:t>
                      </a:r>
                      <a:r>
                        <a:rPr lang="de-DE" sz="900" dirty="0"/>
                        <a:t>: Was sollten Unternehmen in welchen Phasen tun um a) den Erfolg in Marketing &amp; Vertrieb anzukurbeln und b) die strategische Unternehmensentwicklung voran zu treiben</a:t>
                      </a:r>
                    </a:p>
                  </a:txBody>
                  <a:tcPr/>
                </a:tc>
                <a:tc>
                  <a:txBody>
                    <a:bodyPr/>
                    <a:lstStyle/>
                    <a:p>
                      <a:pPr marL="171450" indent="-171450">
                        <a:buFont typeface="Arial" panose="020B0604020202020204" pitchFamily="34" charset="0"/>
                        <a:buChar char="•"/>
                      </a:pPr>
                      <a:r>
                        <a:rPr lang="de-DE" sz="900" dirty="0"/>
                        <a:t>Welche wesentlichen Bausteine sind relevant für die Entwicklung einer  marktorientierten Unternehmensstrategie und </a:t>
                      </a:r>
                    </a:p>
                    <a:p>
                      <a:pPr marL="171450" indent="-171450">
                        <a:buFont typeface="Arial" panose="020B0604020202020204" pitchFamily="34" charset="0"/>
                        <a:buChar char="•"/>
                      </a:pPr>
                      <a:r>
                        <a:rPr lang="de-DE" sz="900" dirty="0"/>
                        <a:t>wie kann man sie umsetzten</a:t>
                      </a:r>
                    </a:p>
                  </a:txBody>
                  <a:tcPr/>
                </a:tc>
                <a:extLst>
                  <a:ext uri="{0D108BD9-81ED-4DB2-BD59-A6C34878D82A}">
                    <a16:rowId xmlns:a16="http://schemas.microsoft.com/office/drawing/2014/main" val="564663131"/>
                  </a:ext>
                </a:extLst>
              </a:tr>
            </a:tbl>
          </a:graphicData>
        </a:graphic>
      </p:graphicFrame>
      <p:sp>
        <p:nvSpPr>
          <p:cNvPr id="11" name="Titel 10">
            <a:extLst>
              <a:ext uri="{FF2B5EF4-FFF2-40B4-BE49-F238E27FC236}">
                <a16:creationId xmlns:a16="http://schemas.microsoft.com/office/drawing/2014/main" id="{73F61C91-D19F-494C-AE1D-BFC877B9B49C}"/>
              </a:ext>
            </a:extLst>
          </p:cNvPr>
          <p:cNvSpPr>
            <a:spLocks noGrp="1"/>
          </p:cNvSpPr>
          <p:nvPr>
            <p:ph type="title"/>
          </p:nvPr>
        </p:nvSpPr>
        <p:spPr>
          <a:xfrm>
            <a:off x="269310" y="434217"/>
            <a:ext cx="10515600" cy="1325563"/>
          </a:xfrm>
        </p:spPr>
        <p:txBody>
          <a:bodyPr>
            <a:normAutofit/>
          </a:bodyPr>
          <a:lstStyle/>
          <a:p>
            <a:r>
              <a:rPr lang="de-DE" sz="2400" dirty="0"/>
              <a:t>Main Event, 19.09.2019 - Vormittag</a:t>
            </a:r>
          </a:p>
        </p:txBody>
      </p:sp>
      <p:grpSp>
        <p:nvGrpSpPr>
          <p:cNvPr id="5" name="Gruppieren 4">
            <a:extLst>
              <a:ext uri="{FF2B5EF4-FFF2-40B4-BE49-F238E27FC236}">
                <a16:creationId xmlns:a16="http://schemas.microsoft.com/office/drawing/2014/main" id="{177E8BF2-F5FE-F941-BD6B-EECDFF6E8F7E}"/>
              </a:ext>
            </a:extLst>
          </p:cNvPr>
          <p:cNvGrpSpPr/>
          <p:nvPr/>
        </p:nvGrpSpPr>
        <p:grpSpPr>
          <a:xfrm>
            <a:off x="0" y="0"/>
            <a:ext cx="12192000" cy="795321"/>
            <a:chOff x="0" y="0"/>
            <a:chExt cx="12192000" cy="795321"/>
          </a:xfrm>
        </p:grpSpPr>
        <p:grpSp>
          <p:nvGrpSpPr>
            <p:cNvPr id="6" name="Gruppieren 5">
              <a:extLst>
                <a:ext uri="{FF2B5EF4-FFF2-40B4-BE49-F238E27FC236}">
                  <a16:creationId xmlns:a16="http://schemas.microsoft.com/office/drawing/2014/main" id="{5B72E367-4383-734C-B57E-3B503FD50071}"/>
                </a:ext>
              </a:extLst>
            </p:cNvPr>
            <p:cNvGrpSpPr/>
            <p:nvPr/>
          </p:nvGrpSpPr>
          <p:grpSpPr>
            <a:xfrm>
              <a:off x="0" y="0"/>
              <a:ext cx="12192000" cy="795321"/>
              <a:chOff x="-56656941" y="1183388"/>
              <a:chExt cx="68848941" cy="4491223"/>
            </a:xfrm>
          </p:grpSpPr>
          <p:pic>
            <p:nvPicPr>
              <p:cNvPr id="8" name="Grafik 7">
                <a:extLst>
                  <a:ext uri="{FF2B5EF4-FFF2-40B4-BE49-F238E27FC236}">
                    <a16:creationId xmlns:a16="http://schemas.microsoft.com/office/drawing/2014/main" id="{73BD108C-5627-E649-AFCF-CA170798E609}"/>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9" name="Rechteck 8">
                <a:extLst>
                  <a:ext uri="{FF2B5EF4-FFF2-40B4-BE49-F238E27FC236}">
                    <a16:creationId xmlns:a16="http://schemas.microsoft.com/office/drawing/2014/main" id="{8CE57F79-C816-DC4A-AFAC-50AC59076F36}"/>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Textfeld 6">
              <a:extLst>
                <a:ext uri="{FF2B5EF4-FFF2-40B4-BE49-F238E27FC236}">
                  <a16:creationId xmlns:a16="http://schemas.microsoft.com/office/drawing/2014/main" id="{21FAB3E4-0028-5F42-BB8E-1B70DA7A4D87}"/>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Tree>
    <p:extLst>
      <p:ext uri="{BB962C8B-B14F-4D97-AF65-F5344CB8AC3E}">
        <p14:creationId xmlns:p14="http://schemas.microsoft.com/office/powerpoint/2010/main" val="379884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2F74F9E-1C59-CA44-8431-5BFFE35917DC}"/>
              </a:ext>
            </a:extLst>
          </p:cNvPr>
          <p:cNvGraphicFramePr>
            <a:graphicFrameLocks noGrp="1"/>
          </p:cNvGraphicFramePr>
          <p:nvPr>
            <p:extLst>
              <p:ext uri="{D42A27DB-BD31-4B8C-83A1-F6EECF244321}">
                <p14:modId xmlns:p14="http://schemas.microsoft.com/office/powerpoint/2010/main" val="897350025"/>
              </p:ext>
            </p:extLst>
          </p:nvPr>
        </p:nvGraphicFramePr>
        <p:xfrm>
          <a:off x="269310" y="1398676"/>
          <a:ext cx="11467579" cy="3840480"/>
        </p:xfrm>
        <a:graphic>
          <a:graphicData uri="http://schemas.openxmlformats.org/drawingml/2006/table">
            <a:tbl>
              <a:tblPr firstRow="1" bandRow="1">
                <a:tableStyleId>{5C22544A-7EE6-4342-B048-85BDC9FD1C3A}</a:tableStyleId>
              </a:tblPr>
              <a:tblGrid>
                <a:gridCol w="768261">
                  <a:extLst>
                    <a:ext uri="{9D8B030D-6E8A-4147-A177-3AD203B41FA5}">
                      <a16:colId xmlns:a16="http://schemas.microsoft.com/office/drawing/2014/main" val="738430327"/>
                    </a:ext>
                  </a:extLst>
                </a:gridCol>
                <a:gridCol w="571310">
                  <a:extLst>
                    <a:ext uri="{9D8B030D-6E8A-4147-A177-3AD203B41FA5}">
                      <a16:colId xmlns:a16="http://schemas.microsoft.com/office/drawing/2014/main" val="2189895506"/>
                    </a:ext>
                  </a:extLst>
                </a:gridCol>
                <a:gridCol w="2095018">
                  <a:extLst>
                    <a:ext uri="{9D8B030D-6E8A-4147-A177-3AD203B41FA5}">
                      <a16:colId xmlns:a16="http://schemas.microsoft.com/office/drawing/2014/main" val="4157937437"/>
                    </a:ext>
                  </a:extLst>
                </a:gridCol>
                <a:gridCol w="3113590">
                  <a:extLst>
                    <a:ext uri="{9D8B030D-6E8A-4147-A177-3AD203B41FA5}">
                      <a16:colId xmlns:a16="http://schemas.microsoft.com/office/drawing/2014/main" val="1832241339"/>
                    </a:ext>
                  </a:extLst>
                </a:gridCol>
                <a:gridCol w="3043818">
                  <a:extLst>
                    <a:ext uri="{9D8B030D-6E8A-4147-A177-3AD203B41FA5}">
                      <a16:colId xmlns:a16="http://schemas.microsoft.com/office/drawing/2014/main" val="2915129574"/>
                    </a:ext>
                  </a:extLst>
                </a:gridCol>
                <a:gridCol w="1875582">
                  <a:extLst>
                    <a:ext uri="{9D8B030D-6E8A-4147-A177-3AD203B41FA5}">
                      <a16:colId xmlns:a16="http://schemas.microsoft.com/office/drawing/2014/main" val="1729295839"/>
                    </a:ext>
                  </a:extLst>
                </a:gridCol>
              </a:tblGrid>
              <a:tr h="370840">
                <a:tc>
                  <a:txBody>
                    <a:bodyPr/>
                    <a:lstStyle/>
                    <a:p>
                      <a:r>
                        <a:rPr lang="de-DE" sz="900" dirty="0"/>
                        <a:t>Session Nummer</a:t>
                      </a:r>
                    </a:p>
                  </a:txBody>
                  <a:tcPr/>
                </a:tc>
                <a:tc>
                  <a:txBody>
                    <a:bodyPr/>
                    <a:lstStyle/>
                    <a:p>
                      <a:r>
                        <a:rPr lang="de-DE" sz="900" dirty="0"/>
                        <a:t>Track</a:t>
                      </a:r>
                    </a:p>
                  </a:txBody>
                  <a:tcPr/>
                </a:tc>
                <a:tc>
                  <a:txBody>
                    <a:bodyPr/>
                    <a:lstStyle/>
                    <a:p>
                      <a:r>
                        <a:rPr lang="de-DE" sz="900" dirty="0"/>
                        <a:t>Titel</a:t>
                      </a:r>
                    </a:p>
                  </a:txBody>
                  <a:tcPr/>
                </a:tc>
                <a:tc>
                  <a:txBody>
                    <a:bodyPr/>
                    <a:lstStyle/>
                    <a:p>
                      <a:r>
                        <a:rPr lang="de-DE" sz="900" dirty="0"/>
                        <a:t>Einbindung in Story Line</a:t>
                      </a:r>
                    </a:p>
                  </a:txBody>
                  <a:tcPr/>
                </a:tc>
                <a:tc>
                  <a:txBody>
                    <a:bodyPr/>
                    <a:lstStyle/>
                    <a:p>
                      <a:r>
                        <a:rPr lang="de-DE" sz="900" dirty="0"/>
                        <a:t>Inhalt</a:t>
                      </a:r>
                    </a:p>
                  </a:txBody>
                  <a:tcPr/>
                </a:tc>
                <a:tc>
                  <a:txBody>
                    <a:bodyPr/>
                    <a:lstStyle/>
                    <a:p>
                      <a:r>
                        <a:rPr lang="de-DE" sz="900" dirty="0"/>
                        <a:t>Key Take Away</a:t>
                      </a:r>
                    </a:p>
                  </a:txBody>
                  <a:tcPr/>
                </a:tc>
                <a:extLst>
                  <a:ext uri="{0D108BD9-81ED-4DB2-BD59-A6C34878D82A}">
                    <a16:rowId xmlns:a16="http://schemas.microsoft.com/office/drawing/2014/main" val="1664094417"/>
                  </a:ext>
                </a:extLst>
              </a:tr>
              <a:tr h="370840">
                <a:tc>
                  <a:txBody>
                    <a:bodyPr/>
                    <a:lstStyle/>
                    <a:p>
                      <a:r>
                        <a:rPr lang="de-DE" sz="900" dirty="0"/>
                        <a:t>8</a:t>
                      </a:r>
                    </a:p>
                  </a:txBody>
                  <a:tcPr/>
                </a:tc>
                <a:tc>
                  <a:txBody>
                    <a:bodyPr/>
                    <a:lstStyle/>
                    <a:p>
                      <a:r>
                        <a:rPr lang="de-DE" sz="900" dirty="0"/>
                        <a:t>W8</a:t>
                      </a:r>
                    </a:p>
                  </a:txBody>
                  <a:tcPr/>
                </a:tc>
                <a:tc>
                  <a:txBody>
                    <a:bodyPr/>
                    <a:lstStyle/>
                    <a:p>
                      <a:r>
                        <a:rPr lang="de-DE" sz="900" dirty="0"/>
                        <a:t>Powerplattform</a:t>
                      </a:r>
                    </a:p>
                  </a:txBody>
                  <a:tcPr/>
                </a:tc>
                <a:tc rowSpan="6">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900" dirty="0"/>
                        <a:t>Wie Partner ihre +X Lösungskompetenz demonstrieren, um mit den Bestandteilen des Dynamics-Portfolios ganzheitliche Lösungsansätze für die Herausforderungen ihrer Kunden aufzubereiten</a:t>
                      </a:r>
                    </a:p>
                  </a:txBody>
                  <a:tcPr anchor="ctr"/>
                </a:tc>
                <a:tc rowSpan="6">
                  <a:txBody>
                    <a:bodyPr/>
                    <a:lstStyle/>
                    <a:p>
                      <a:pPr marL="171450" indent="-171450">
                        <a:buFont typeface="Arial" panose="020B0604020202020204" pitchFamily="34" charset="0"/>
                        <a:buChar char="•"/>
                      </a:pPr>
                      <a:r>
                        <a:rPr lang="de-DE" sz="900" dirty="0"/>
                        <a:t>Typische Kundensituation als Herausforderung</a:t>
                      </a:r>
                    </a:p>
                    <a:p>
                      <a:pPr marL="171450" indent="-171450">
                        <a:buFont typeface="Arial" panose="020B0604020202020204" pitchFamily="34" charset="0"/>
                        <a:buChar char="•"/>
                      </a:pPr>
                      <a:r>
                        <a:rPr lang="de-DE" sz="900" dirty="0"/>
                        <a:t>Grenzen bestehender Lösungen </a:t>
                      </a:r>
                    </a:p>
                    <a:p>
                      <a:pPr marL="171450" indent="-171450">
                        <a:buFont typeface="Arial" panose="020B0604020202020204" pitchFamily="34" charset="0"/>
                        <a:buChar char="•"/>
                      </a:pPr>
                      <a:r>
                        <a:rPr lang="de-DE" sz="900" dirty="0"/>
                        <a:t>Perfect Pitch Scenario als Lösungsansatz </a:t>
                      </a:r>
                    </a:p>
                    <a:p>
                      <a:pPr marL="171450" indent="-171450">
                        <a:buFont typeface="Arial" panose="020B0604020202020204" pitchFamily="34" charset="0"/>
                        <a:buChar char="•"/>
                      </a:pPr>
                      <a:r>
                        <a:rPr lang="de-DE" sz="900" dirty="0"/>
                        <a:t>Live-Demonstration </a:t>
                      </a:r>
                    </a:p>
                  </a:txBody>
                  <a:tcPr anchor="ctr"/>
                </a:tc>
                <a:tc rowSpan="6">
                  <a:txBody>
                    <a:bodyPr/>
                    <a:lstStyle/>
                    <a:p>
                      <a:pPr marL="171450" indent="-171450">
                        <a:buFont typeface="Arial" panose="020B0604020202020204" pitchFamily="34" charset="0"/>
                        <a:buChar char="•"/>
                      </a:pPr>
                      <a:r>
                        <a:rPr lang="de-DE" sz="900" dirty="0"/>
                        <a:t>Praxisorientierter Sales Pitch mit Demo-Leitfaden</a:t>
                      </a:r>
                    </a:p>
                  </a:txBody>
                  <a:tcPr anchor="ctr"/>
                </a:tc>
                <a:extLst>
                  <a:ext uri="{0D108BD9-81ED-4DB2-BD59-A6C34878D82A}">
                    <a16:rowId xmlns:a16="http://schemas.microsoft.com/office/drawing/2014/main" val="3863521853"/>
                  </a:ext>
                </a:extLst>
              </a:tr>
              <a:tr h="370840">
                <a:tc>
                  <a:txBody>
                    <a:bodyPr/>
                    <a:lstStyle/>
                    <a:p>
                      <a:r>
                        <a:rPr lang="de-DE" sz="900" dirty="0"/>
                        <a:t>9</a:t>
                      </a:r>
                    </a:p>
                  </a:txBody>
                  <a:tcPr/>
                </a:tc>
                <a:tc>
                  <a:txBody>
                    <a:bodyPr/>
                    <a:lstStyle/>
                    <a:p>
                      <a:r>
                        <a:rPr lang="de-DE" sz="900" dirty="0"/>
                        <a:t>W9</a:t>
                      </a:r>
                    </a:p>
                  </a:txBody>
                  <a:tcPr/>
                </a:tc>
                <a:tc>
                  <a:txBody>
                    <a:bodyPr/>
                    <a:lstStyle/>
                    <a:p>
                      <a:r>
                        <a:rPr lang="de-DE" sz="900" dirty="0"/>
                        <a:t>Customer </a:t>
                      </a:r>
                      <a:r>
                        <a:rPr lang="de-DE" sz="900" dirty="0" err="1"/>
                        <a:t>Insights</a:t>
                      </a:r>
                      <a:r>
                        <a:rPr lang="de-DE" sz="900" dirty="0"/>
                        <a:t> &amp; </a:t>
                      </a:r>
                      <a:r>
                        <a:rPr lang="de-DE" sz="900" dirty="0" err="1"/>
                        <a:t>Relationship</a:t>
                      </a:r>
                      <a:r>
                        <a:rPr lang="de-DE" sz="900" dirty="0"/>
                        <a:t> Sales</a:t>
                      </a:r>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tc vMerge="1">
                  <a:txBody>
                    <a:bodyPr/>
                    <a:lstStyle/>
                    <a:p>
                      <a:pPr marL="171450" indent="-171450">
                        <a:buFont typeface="Arial" panose="020B0604020202020204" pitchFamily="34" charset="0"/>
                        <a:buChar char="•"/>
                      </a:pPr>
                      <a:endParaRPr lang="de-DE" sz="900" dirty="0"/>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extLst>
                  <a:ext uri="{0D108BD9-81ED-4DB2-BD59-A6C34878D82A}">
                    <a16:rowId xmlns:a16="http://schemas.microsoft.com/office/drawing/2014/main" val="1187823329"/>
                  </a:ext>
                </a:extLst>
              </a:tr>
              <a:tr h="370840">
                <a:tc>
                  <a:txBody>
                    <a:bodyPr/>
                    <a:lstStyle/>
                    <a:p>
                      <a:r>
                        <a:rPr lang="de-DE" sz="900" dirty="0"/>
                        <a:t>10</a:t>
                      </a:r>
                    </a:p>
                  </a:txBody>
                  <a:tcPr/>
                </a:tc>
                <a:tc>
                  <a:txBody>
                    <a:bodyPr/>
                    <a:lstStyle/>
                    <a:p>
                      <a:r>
                        <a:rPr lang="de-DE" sz="900" dirty="0"/>
                        <a:t>W10</a:t>
                      </a:r>
                    </a:p>
                  </a:txBody>
                  <a:tcPr/>
                </a:tc>
                <a:tc>
                  <a:txBody>
                    <a:bodyPr/>
                    <a:lstStyle/>
                    <a:p>
                      <a:r>
                        <a:rPr lang="de-DE" sz="900" dirty="0" err="1"/>
                        <a:t>Connected</a:t>
                      </a:r>
                      <a:r>
                        <a:rPr lang="de-DE" sz="900" dirty="0"/>
                        <a:t> Field Service</a:t>
                      </a:r>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tc vMerge="1">
                  <a:txBody>
                    <a:bodyPr/>
                    <a:lstStyle/>
                    <a:p>
                      <a:pPr marL="171450" indent="-171450">
                        <a:buFont typeface="Arial" panose="020B0604020202020204" pitchFamily="34" charset="0"/>
                        <a:buChar char="•"/>
                      </a:pPr>
                      <a:endParaRPr lang="de-DE" sz="900" dirty="0"/>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extLst>
                  <a:ext uri="{0D108BD9-81ED-4DB2-BD59-A6C34878D82A}">
                    <a16:rowId xmlns:a16="http://schemas.microsoft.com/office/drawing/2014/main" val="333407510"/>
                  </a:ext>
                </a:extLst>
              </a:tr>
              <a:tr h="370840">
                <a:tc>
                  <a:txBody>
                    <a:bodyPr/>
                    <a:lstStyle/>
                    <a:p>
                      <a:r>
                        <a:rPr lang="de-DE" sz="900" dirty="0"/>
                        <a:t>11</a:t>
                      </a:r>
                    </a:p>
                  </a:txBody>
                  <a:tcPr/>
                </a:tc>
                <a:tc>
                  <a:txBody>
                    <a:bodyPr/>
                    <a:lstStyle/>
                    <a:p>
                      <a:r>
                        <a:rPr lang="de-DE" sz="900" dirty="0"/>
                        <a:t>W11</a:t>
                      </a:r>
                    </a:p>
                  </a:txBody>
                  <a:tcPr/>
                </a:tc>
                <a:tc>
                  <a:txBody>
                    <a:bodyPr/>
                    <a:lstStyle/>
                    <a:p>
                      <a:r>
                        <a:rPr lang="de-DE" sz="900" dirty="0"/>
                        <a:t>Dynamics Marketing</a:t>
                      </a:r>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943556300"/>
                  </a:ext>
                </a:extLst>
              </a:tr>
              <a:tr h="370840">
                <a:tc>
                  <a:txBody>
                    <a:bodyPr/>
                    <a:lstStyle/>
                    <a:p>
                      <a:r>
                        <a:rPr lang="de-DE" sz="900" dirty="0"/>
                        <a:t>12</a:t>
                      </a:r>
                    </a:p>
                  </a:txBody>
                  <a:tcPr/>
                </a:tc>
                <a:tc>
                  <a:txBody>
                    <a:bodyPr/>
                    <a:lstStyle/>
                    <a:p>
                      <a:r>
                        <a:rPr lang="de-DE" sz="900" dirty="0"/>
                        <a:t>W12</a:t>
                      </a:r>
                    </a:p>
                  </a:txBody>
                  <a:tcPr/>
                </a:tc>
                <a:tc>
                  <a:txBody>
                    <a:bodyPr/>
                    <a:lstStyle/>
                    <a:p>
                      <a:r>
                        <a:rPr lang="de-DE" sz="900" dirty="0"/>
                        <a:t>Dynamics365 Guides</a:t>
                      </a:r>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106626698"/>
                  </a:ext>
                </a:extLst>
              </a:tr>
              <a:tr h="370840">
                <a:tc>
                  <a:txBody>
                    <a:bodyPr/>
                    <a:lstStyle/>
                    <a:p>
                      <a:r>
                        <a:rPr lang="de-DE" sz="900" dirty="0"/>
                        <a:t>13</a:t>
                      </a:r>
                    </a:p>
                  </a:txBody>
                  <a:tcPr/>
                </a:tc>
                <a:tc>
                  <a:txBody>
                    <a:bodyPr/>
                    <a:lstStyle/>
                    <a:p>
                      <a:r>
                        <a:rPr lang="de-DE" sz="900" dirty="0"/>
                        <a:t>W13</a:t>
                      </a:r>
                    </a:p>
                  </a:txBody>
                  <a:tcPr/>
                </a:tc>
                <a:tc>
                  <a:txBody>
                    <a:bodyPr/>
                    <a:lstStyle/>
                    <a:p>
                      <a:r>
                        <a:rPr lang="de-DE" sz="900" dirty="0"/>
                        <a:t>Microsoft Dynamics Business Central</a:t>
                      </a:r>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tc vMerge="1">
                  <a:txBody>
                    <a:bodyPr/>
                    <a:lstStyle/>
                    <a:p>
                      <a:pPr marL="171450" indent="-171450">
                        <a:buFont typeface="Arial" panose="020B0604020202020204" pitchFamily="34" charset="0"/>
                        <a:buChar char="•"/>
                      </a:pPr>
                      <a:endParaRPr lang="de-DE" sz="900" dirty="0"/>
                    </a:p>
                  </a:txBody>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tc>
                <a:extLst>
                  <a:ext uri="{0D108BD9-81ED-4DB2-BD59-A6C34878D82A}">
                    <a16:rowId xmlns:a16="http://schemas.microsoft.com/office/drawing/2014/main" val="330899866"/>
                  </a:ext>
                </a:extLst>
              </a:tr>
              <a:tr h="370840">
                <a:tc>
                  <a:txBody>
                    <a:bodyPr/>
                    <a:lstStyle/>
                    <a:p>
                      <a:r>
                        <a:rPr lang="de-DE" sz="900" dirty="0"/>
                        <a:t>14</a:t>
                      </a:r>
                    </a:p>
                  </a:txBody>
                  <a:tcPr/>
                </a:tc>
                <a:tc>
                  <a:txBody>
                    <a:bodyPr/>
                    <a:lstStyle/>
                    <a:p>
                      <a:r>
                        <a:rPr lang="de-DE" sz="900" dirty="0"/>
                        <a:t>W14</a:t>
                      </a:r>
                    </a:p>
                  </a:txBody>
                  <a:tcPr/>
                </a:tc>
                <a:tc>
                  <a:txBody>
                    <a:bodyPr/>
                    <a:lstStyle/>
                    <a:p>
                      <a:r>
                        <a:rPr lang="de-DE" sz="900" dirty="0" err="1"/>
                        <a:t>Lincensing</a:t>
                      </a:r>
                      <a:r>
                        <a:rPr lang="de-DE" sz="900" dirty="0"/>
                        <a:t> für Microsoft Dynamics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dirty="0"/>
                    </a:p>
                  </a:txBody>
                  <a:tcPr anchor="ctr"/>
                </a:tc>
                <a:tc>
                  <a:txBody>
                    <a:bodyPr/>
                    <a:lstStyle/>
                    <a:p>
                      <a:pPr marL="171450" indent="-171450">
                        <a:buFont typeface="Arial" panose="020B0604020202020204" pitchFamily="34" charset="0"/>
                        <a:buChar char="•"/>
                      </a:pPr>
                      <a:endParaRPr lang="de-DE" sz="900" dirty="0"/>
                    </a:p>
                  </a:txBody>
                  <a:tcPr anchor="ctr"/>
                </a:tc>
                <a:tc>
                  <a:txBody>
                    <a:bodyPr/>
                    <a:lstStyle/>
                    <a:p>
                      <a:pPr marL="171450" indent="-171450">
                        <a:buFont typeface="Arial" panose="020B0604020202020204" pitchFamily="34" charset="0"/>
                        <a:buChar char="•"/>
                      </a:pPr>
                      <a:endParaRPr lang="de-DE" sz="900" dirty="0"/>
                    </a:p>
                  </a:txBody>
                  <a:tcPr anchor="ctr"/>
                </a:tc>
                <a:extLst>
                  <a:ext uri="{0D108BD9-81ED-4DB2-BD59-A6C34878D82A}">
                    <a16:rowId xmlns:a16="http://schemas.microsoft.com/office/drawing/2014/main" val="3479758912"/>
                  </a:ext>
                </a:extLst>
              </a:tr>
              <a:tr h="370840">
                <a:tc>
                  <a:txBody>
                    <a:bodyPr/>
                    <a:lstStyle/>
                    <a:p>
                      <a:r>
                        <a:rPr lang="de-DE" sz="900" dirty="0"/>
                        <a:t>15</a:t>
                      </a:r>
                    </a:p>
                  </a:txBody>
                  <a:tcPr/>
                </a:tc>
                <a:tc>
                  <a:txBody>
                    <a:bodyPr/>
                    <a:lstStyle/>
                    <a:p>
                      <a:r>
                        <a:rPr lang="de-DE" sz="900" dirty="0"/>
                        <a:t>W15</a:t>
                      </a:r>
                    </a:p>
                  </a:txBody>
                  <a:tcPr/>
                </a:tc>
                <a:tc>
                  <a:txBody>
                    <a:bodyPr/>
                    <a:lstStyle/>
                    <a:p>
                      <a:r>
                        <a:rPr lang="de-DE" sz="900" dirty="0"/>
                        <a:t>Nachmittags-</a:t>
                      </a:r>
                      <a:r>
                        <a:rPr lang="de-DE" sz="900" dirty="0" err="1"/>
                        <a:t>Keynnote</a:t>
                      </a:r>
                      <a:endParaRPr lang="de-DE" sz="900" dirty="0"/>
                    </a:p>
                  </a:txBody>
                  <a:tcPr/>
                </a:tc>
                <a:tc>
                  <a:txBody>
                    <a:bodyPr/>
                    <a:lstStyle/>
                    <a:p>
                      <a:pPr marL="171450" indent="-171450">
                        <a:buFont typeface="Arial" panose="020B0604020202020204" pitchFamily="34" charset="0"/>
                        <a:buChar char="•"/>
                      </a:pPr>
                      <a:r>
                        <a:rPr lang="de-DE" sz="900" dirty="0"/>
                        <a:t>Professor Dr. Klemens </a:t>
                      </a:r>
                      <a:r>
                        <a:rPr lang="de-DE" sz="900" dirty="0" err="1"/>
                        <a:t>Skibicki</a:t>
                      </a:r>
                      <a:r>
                        <a:rPr lang="de-DE" sz="900" dirty="0"/>
                        <a:t> aktiviert mit Beispielen aus der Praxis für die Praxis den Jagdinstinkt für  die Digitalisierungsherausforderungen unserer Kunden</a:t>
                      </a:r>
                    </a:p>
                  </a:txBody>
                  <a:tcPr/>
                </a:tc>
                <a:tc>
                  <a:txBody>
                    <a:bodyPr/>
                    <a:lstStyle/>
                    <a:p>
                      <a:pPr marL="171450" indent="-171450">
                        <a:buFont typeface="Arial" panose="020B0604020202020204" pitchFamily="34" charset="0"/>
                        <a:buChar char="•"/>
                      </a:pPr>
                      <a:r>
                        <a:rPr lang="de-DE" sz="900" dirty="0">
                          <a:solidFill>
                            <a:schemeClr val="tx1"/>
                          </a:solidFill>
                        </a:rPr>
                        <a:t>Der neue Experte heißt Kunde – Erfolg  in digitalen Zeiten</a:t>
                      </a:r>
                    </a:p>
                  </a:txBody>
                  <a:tcPr/>
                </a:tc>
                <a:tc>
                  <a:txBody>
                    <a:bodyPr/>
                    <a:lstStyle/>
                    <a:p>
                      <a:pPr marL="171450" indent="-171450">
                        <a:buFont typeface="Arial" panose="020B0604020202020204" pitchFamily="34" charset="0"/>
                        <a:buChar char="•"/>
                      </a:pPr>
                      <a:r>
                        <a:rPr lang="de-DE" sz="900" dirty="0"/>
                        <a:t>Die neuen Schlüssel zum Erfolg in Zeiten der Digitalisierung von Märkten</a:t>
                      </a:r>
                    </a:p>
                  </a:txBody>
                  <a:tcPr/>
                </a:tc>
                <a:extLst>
                  <a:ext uri="{0D108BD9-81ED-4DB2-BD59-A6C34878D82A}">
                    <a16:rowId xmlns:a16="http://schemas.microsoft.com/office/drawing/2014/main" val="2023716072"/>
                  </a:ext>
                </a:extLst>
              </a:tr>
              <a:tr h="370840">
                <a:tc>
                  <a:txBody>
                    <a:bodyPr/>
                    <a:lstStyle/>
                    <a:p>
                      <a:r>
                        <a:rPr lang="de-DE" sz="900" dirty="0"/>
                        <a:t>16</a:t>
                      </a:r>
                    </a:p>
                  </a:txBody>
                  <a:tcPr/>
                </a:tc>
                <a:tc>
                  <a:txBody>
                    <a:bodyPr/>
                    <a:lstStyle/>
                    <a:p>
                      <a:r>
                        <a:rPr lang="de-DE" sz="900" dirty="0"/>
                        <a:t>W16</a:t>
                      </a:r>
                    </a:p>
                  </a:txBody>
                  <a:tcPr/>
                </a:tc>
                <a:tc>
                  <a:txBody>
                    <a:bodyPr/>
                    <a:lstStyle/>
                    <a:p>
                      <a:r>
                        <a:rPr lang="de-DE" sz="900" dirty="0" err="1"/>
                        <a:t>Sum</a:t>
                      </a:r>
                      <a:r>
                        <a:rPr lang="de-DE" sz="900" dirty="0"/>
                        <a:t> </a:t>
                      </a:r>
                      <a:r>
                        <a:rPr lang="de-DE" sz="900" dirty="0" err="1"/>
                        <a:t>up</a:t>
                      </a:r>
                      <a:endParaRPr lang="de-DE" sz="900" dirty="0"/>
                    </a:p>
                  </a:txBody>
                  <a:tcPr/>
                </a:tc>
                <a:tc>
                  <a:txBody>
                    <a:bodyPr/>
                    <a:lstStyle/>
                    <a:p>
                      <a:pPr marL="171450" indent="-171450">
                        <a:buFont typeface="Arial" panose="020B0604020202020204" pitchFamily="34" charset="0"/>
                        <a:buChar char="•"/>
                      </a:pPr>
                      <a:r>
                        <a:rPr lang="de-DE" sz="900" dirty="0"/>
                        <a:t>Das neue Fiskaljahr hat bereits begonnen – setzen Sie die neuen Skills direkt in die Tat um</a:t>
                      </a:r>
                    </a:p>
                  </a:txBody>
                  <a:tcPr/>
                </a:tc>
                <a:tc>
                  <a:txBody>
                    <a:bodyPr/>
                    <a:lstStyle/>
                    <a:p>
                      <a:pPr marL="171450" indent="-171450">
                        <a:buFont typeface="Arial" panose="020B0604020202020204" pitchFamily="34" charset="0"/>
                        <a:buChar char="•"/>
                      </a:pPr>
                      <a:r>
                        <a:rPr lang="de-DE" sz="900"/>
                        <a:t>Zusammenfassung des Tages</a:t>
                      </a:r>
                    </a:p>
                    <a:p>
                      <a:pPr marL="171450" indent="-171450">
                        <a:buFont typeface="Arial" panose="020B0604020202020204" pitchFamily="34" charset="0"/>
                        <a:buChar char="•"/>
                      </a:pPr>
                      <a:r>
                        <a:rPr lang="de-DE" sz="900"/>
                        <a:t>Next </a:t>
                      </a:r>
                      <a:r>
                        <a:rPr lang="de-DE" sz="900" err="1"/>
                        <a:t>steps</a:t>
                      </a:r>
                      <a:r>
                        <a:rPr lang="de-DE" sz="900"/>
                        <a:t>/weitere Key Events im MS-Kalender</a:t>
                      </a:r>
                    </a:p>
                  </a:txBody>
                  <a:tcPr/>
                </a:tc>
                <a:tc>
                  <a:txBody>
                    <a:bodyPr/>
                    <a:lstStyle/>
                    <a:p>
                      <a:pPr marL="171450" indent="-171450">
                        <a:buFont typeface="Arial" panose="020B0604020202020204" pitchFamily="34" charset="0"/>
                        <a:buChar char="•"/>
                      </a:pPr>
                      <a:endParaRPr lang="de-DE" sz="900" dirty="0"/>
                    </a:p>
                  </a:txBody>
                  <a:tcPr/>
                </a:tc>
                <a:extLst>
                  <a:ext uri="{0D108BD9-81ED-4DB2-BD59-A6C34878D82A}">
                    <a16:rowId xmlns:a16="http://schemas.microsoft.com/office/drawing/2014/main" val="3113528777"/>
                  </a:ext>
                </a:extLst>
              </a:tr>
            </a:tbl>
          </a:graphicData>
        </a:graphic>
      </p:graphicFrame>
      <p:sp>
        <p:nvSpPr>
          <p:cNvPr id="5" name="Titel 10">
            <a:extLst>
              <a:ext uri="{FF2B5EF4-FFF2-40B4-BE49-F238E27FC236}">
                <a16:creationId xmlns:a16="http://schemas.microsoft.com/office/drawing/2014/main" id="{C6930C26-5788-7C47-83A3-0A5E09DA3C43}"/>
              </a:ext>
            </a:extLst>
          </p:cNvPr>
          <p:cNvSpPr txBox="1">
            <a:spLocks/>
          </p:cNvSpPr>
          <p:nvPr/>
        </p:nvSpPr>
        <p:spPr>
          <a:xfrm>
            <a:off x="269310" y="43421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a:t>Main Event, 19.09.2019 - Vormittag</a:t>
            </a:r>
            <a:endParaRPr lang="de-DE" sz="2400" dirty="0"/>
          </a:p>
        </p:txBody>
      </p:sp>
      <p:grpSp>
        <p:nvGrpSpPr>
          <p:cNvPr id="6" name="Gruppieren 5">
            <a:extLst>
              <a:ext uri="{FF2B5EF4-FFF2-40B4-BE49-F238E27FC236}">
                <a16:creationId xmlns:a16="http://schemas.microsoft.com/office/drawing/2014/main" id="{AD2AA90B-68B6-1E45-AD1E-68651DC0C6A9}"/>
              </a:ext>
            </a:extLst>
          </p:cNvPr>
          <p:cNvGrpSpPr/>
          <p:nvPr/>
        </p:nvGrpSpPr>
        <p:grpSpPr>
          <a:xfrm>
            <a:off x="0" y="0"/>
            <a:ext cx="12192000" cy="795321"/>
            <a:chOff x="0" y="0"/>
            <a:chExt cx="12192000" cy="795321"/>
          </a:xfrm>
        </p:grpSpPr>
        <p:grpSp>
          <p:nvGrpSpPr>
            <p:cNvPr id="8" name="Gruppieren 7">
              <a:extLst>
                <a:ext uri="{FF2B5EF4-FFF2-40B4-BE49-F238E27FC236}">
                  <a16:creationId xmlns:a16="http://schemas.microsoft.com/office/drawing/2014/main" id="{8ED619EE-2C3B-D24C-ADEA-E4D90444DEE3}"/>
                </a:ext>
              </a:extLst>
            </p:cNvPr>
            <p:cNvGrpSpPr/>
            <p:nvPr/>
          </p:nvGrpSpPr>
          <p:grpSpPr>
            <a:xfrm>
              <a:off x="0" y="0"/>
              <a:ext cx="12192000" cy="795321"/>
              <a:chOff x="-56656941" y="1183388"/>
              <a:chExt cx="68848941" cy="4491223"/>
            </a:xfrm>
          </p:grpSpPr>
          <p:pic>
            <p:nvPicPr>
              <p:cNvPr id="10" name="Grafik 9">
                <a:extLst>
                  <a:ext uri="{FF2B5EF4-FFF2-40B4-BE49-F238E27FC236}">
                    <a16:creationId xmlns:a16="http://schemas.microsoft.com/office/drawing/2014/main" id="{0BD5885A-1DB3-CE44-8D90-ABC317DB5F65}"/>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11" name="Rechteck 10">
                <a:extLst>
                  <a:ext uri="{FF2B5EF4-FFF2-40B4-BE49-F238E27FC236}">
                    <a16:creationId xmlns:a16="http://schemas.microsoft.com/office/drawing/2014/main" id="{C4F2455B-EC18-0E42-B28B-1E3FCBCA492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 name="Textfeld 8">
              <a:extLst>
                <a:ext uri="{FF2B5EF4-FFF2-40B4-BE49-F238E27FC236}">
                  <a16:creationId xmlns:a16="http://schemas.microsoft.com/office/drawing/2014/main" id="{803D459B-A414-3849-A58F-F468D77A3395}"/>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
        <p:nvSpPr>
          <p:cNvPr id="12" name="Titel 10">
            <a:extLst>
              <a:ext uri="{FF2B5EF4-FFF2-40B4-BE49-F238E27FC236}">
                <a16:creationId xmlns:a16="http://schemas.microsoft.com/office/drawing/2014/main" id="{18A7B5A7-24AD-3248-95E1-3164583B505E}"/>
              </a:ext>
            </a:extLst>
          </p:cNvPr>
          <p:cNvSpPr txBox="1">
            <a:spLocks/>
          </p:cNvSpPr>
          <p:nvPr/>
        </p:nvSpPr>
        <p:spPr>
          <a:xfrm>
            <a:off x="216804" y="89208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Main Event, 19.09.2019 - Nachmittag</a:t>
            </a:r>
          </a:p>
        </p:txBody>
      </p:sp>
    </p:spTree>
    <p:extLst>
      <p:ext uri="{BB962C8B-B14F-4D97-AF65-F5344CB8AC3E}">
        <p14:creationId xmlns:p14="http://schemas.microsoft.com/office/powerpoint/2010/main" val="188000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8758EB-F2FC-FC43-97FD-2862A1D41611}"/>
              </a:ext>
            </a:extLst>
          </p:cNvPr>
          <p:cNvPicPr>
            <a:picLocks noChangeAspect="1"/>
          </p:cNvPicPr>
          <p:nvPr/>
        </p:nvPicPr>
        <p:blipFill>
          <a:blip r:embed="rId2"/>
          <a:stretch>
            <a:fillRect/>
          </a:stretch>
        </p:blipFill>
        <p:spPr>
          <a:xfrm>
            <a:off x="0" y="0"/>
            <a:ext cx="12192000" cy="4491223"/>
          </a:xfrm>
          <a:prstGeom prst="rect">
            <a:avLst/>
          </a:prstGeom>
        </p:spPr>
      </p:pic>
      <p:sp>
        <p:nvSpPr>
          <p:cNvPr id="3" name="Titel 10">
            <a:extLst>
              <a:ext uri="{FF2B5EF4-FFF2-40B4-BE49-F238E27FC236}">
                <a16:creationId xmlns:a16="http://schemas.microsoft.com/office/drawing/2014/main" id="{DDB62C7B-D76E-B14B-BCC7-94332B1D3C06}"/>
              </a:ext>
            </a:extLst>
          </p:cNvPr>
          <p:cNvSpPr txBox="1">
            <a:spLocks/>
          </p:cNvSpPr>
          <p:nvPr/>
        </p:nvSpPr>
        <p:spPr>
          <a:xfrm>
            <a:off x="269310" y="501891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t>Session Details Tag 1</a:t>
            </a:r>
          </a:p>
        </p:txBody>
      </p:sp>
    </p:spTree>
    <p:extLst>
      <p:ext uri="{BB962C8B-B14F-4D97-AF65-F5344CB8AC3E}">
        <p14:creationId xmlns:p14="http://schemas.microsoft.com/office/powerpoint/2010/main" val="123955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DB4A64EA-FDC6-DB44-ABE8-8E1C3905538C}"/>
              </a:ext>
            </a:extLst>
          </p:cNvPr>
          <p:cNvGraphicFramePr>
            <a:graphicFrameLocks noGrp="1"/>
          </p:cNvGraphicFramePr>
          <p:nvPr>
            <p:extLst>
              <p:ext uri="{D42A27DB-BD31-4B8C-83A1-F6EECF244321}">
                <p14:modId xmlns:p14="http://schemas.microsoft.com/office/powerpoint/2010/main" val="1364339220"/>
              </p:ext>
            </p:extLst>
          </p:nvPr>
        </p:nvGraphicFramePr>
        <p:xfrm>
          <a:off x="568778" y="953406"/>
          <a:ext cx="11114315" cy="4768686"/>
        </p:xfrm>
        <a:graphic>
          <a:graphicData uri="http://schemas.openxmlformats.org/drawingml/2006/table">
            <a:tbl>
              <a:tblPr firstRow="1" bandRow="1">
                <a:tableStyleId>{5C22544A-7EE6-4342-B048-85BDC9FD1C3A}</a:tableStyleId>
              </a:tblPr>
              <a:tblGrid>
                <a:gridCol w="656104">
                  <a:extLst>
                    <a:ext uri="{9D8B030D-6E8A-4147-A177-3AD203B41FA5}">
                      <a16:colId xmlns:a16="http://schemas.microsoft.com/office/drawing/2014/main" val="3389415857"/>
                    </a:ext>
                  </a:extLst>
                </a:gridCol>
                <a:gridCol w="332204">
                  <a:extLst>
                    <a:ext uri="{9D8B030D-6E8A-4147-A177-3AD203B41FA5}">
                      <a16:colId xmlns:a16="http://schemas.microsoft.com/office/drawing/2014/main" val="2788500238"/>
                    </a:ext>
                  </a:extLst>
                </a:gridCol>
                <a:gridCol w="1389030">
                  <a:extLst>
                    <a:ext uri="{9D8B030D-6E8A-4147-A177-3AD203B41FA5}">
                      <a16:colId xmlns:a16="http://schemas.microsoft.com/office/drawing/2014/main" val="2219567660"/>
                    </a:ext>
                  </a:extLst>
                </a:gridCol>
                <a:gridCol w="921868">
                  <a:extLst>
                    <a:ext uri="{9D8B030D-6E8A-4147-A177-3AD203B41FA5}">
                      <a16:colId xmlns:a16="http://schemas.microsoft.com/office/drawing/2014/main" val="2255662096"/>
                    </a:ext>
                  </a:extLst>
                </a:gridCol>
                <a:gridCol w="1677632">
                  <a:extLst>
                    <a:ext uri="{9D8B030D-6E8A-4147-A177-3AD203B41FA5}">
                      <a16:colId xmlns:a16="http://schemas.microsoft.com/office/drawing/2014/main" val="940035660"/>
                    </a:ext>
                  </a:extLst>
                </a:gridCol>
                <a:gridCol w="6137477">
                  <a:extLst>
                    <a:ext uri="{9D8B030D-6E8A-4147-A177-3AD203B41FA5}">
                      <a16:colId xmlns:a16="http://schemas.microsoft.com/office/drawing/2014/main" val="2500451533"/>
                    </a:ext>
                  </a:extLst>
                </a:gridCol>
              </a:tblGrid>
              <a:tr h="173110">
                <a:tc>
                  <a:txBody>
                    <a:bodyPr/>
                    <a:lstStyle/>
                    <a:p>
                      <a:pPr algn="l" fontAlgn="t"/>
                      <a:r>
                        <a:rPr lang="de-DE" sz="1000" u="none" strike="noStrike" dirty="0">
                          <a:effectLst/>
                        </a:rPr>
                        <a:t>Zeit</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Track</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Topic</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Referent(en)</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Titel</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Beschreibung</a:t>
                      </a:r>
                      <a:endParaRPr lang="de-DE" sz="1000" b="0" i="0" u="none" strike="noStrike" dirty="0">
                        <a:solidFill>
                          <a:srgbClr val="FFFFFF"/>
                        </a:solidFill>
                        <a:effectLst/>
                        <a:latin typeface="Calibri" panose="020F0502020204030204" pitchFamily="34" charset="0"/>
                      </a:endParaRPr>
                    </a:p>
                  </a:txBody>
                  <a:tcPr marL="5894" marR="5894" marT="5894" marB="0"/>
                </a:tc>
                <a:extLst>
                  <a:ext uri="{0D108BD9-81ED-4DB2-BD59-A6C34878D82A}">
                    <a16:rowId xmlns:a16="http://schemas.microsoft.com/office/drawing/2014/main" val="741932690"/>
                  </a:ext>
                </a:extLst>
              </a:tr>
              <a:tr h="294069">
                <a:tc>
                  <a:txBody>
                    <a:bodyPr/>
                    <a:lstStyle/>
                    <a:p>
                      <a:pPr algn="l" fontAlgn="t"/>
                      <a:r>
                        <a:rPr lang="de-DE" sz="1000" u="none" strike="noStrike" dirty="0">
                          <a:effectLst/>
                        </a:rPr>
                        <a:t>09:15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W1</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Microsoft </a:t>
                      </a:r>
                      <a:r>
                        <a:rPr lang="de-DE" sz="1000" u="none" strike="noStrike" dirty="0" err="1">
                          <a:effectLst/>
                        </a:rPr>
                        <a:t>Keynote</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Ceceilia Flombaum</a:t>
                      </a:r>
                      <a:br>
                        <a:rPr lang="de-DE" sz="1000" u="none" strike="noStrike">
                          <a:effectLst/>
                        </a:rPr>
                      </a:br>
                      <a:r>
                        <a:rPr lang="de-DE" sz="1000" u="none" strike="noStrike">
                          <a:effectLst/>
                        </a:rPr>
                        <a:t>Lutz Jannausch</a:t>
                      </a:r>
                      <a:br>
                        <a:rPr lang="de-DE" sz="1000" u="none" strike="noStrike">
                          <a:effectLst/>
                        </a:rPr>
                      </a:br>
                      <a:r>
                        <a:rPr lang="de-DE" sz="1000" u="none" strike="noStrike">
                          <a:effectLst/>
                        </a:rPr>
                        <a:t>Gregor Primus</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b="0" i="0" u="none" strike="noStrike" dirty="0">
                          <a:solidFill>
                            <a:srgbClr val="000000"/>
                          </a:solidFill>
                          <a:effectLst/>
                          <a:latin typeface="Calibri" panose="020F0502020204030204" pitchFamily="34" charset="0"/>
                        </a:rPr>
                        <a:t>Welche Schwerpunkte setzt Microsoft für das neue Fiskaljahr und was gibt es neues für Partner aus dem Microsoft </a:t>
                      </a:r>
                      <a:r>
                        <a:rPr lang="de-DE" sz="1000" b="0" i="0" u="none" strike="noStrike" dirty="0" err="1">
                          <a:solidFill>
                            <a:srgbClr val="000000"/>
                          </a:solidFill>
                          <a:effectLst/>
                          <a:latin typeface="Calibri" panose="020F0502020204030204" pitchFamily="34" charset="0"/>
                        </a:rPr>
                        <a:t>Ecosystem</a:t>
                      </a:r>
                      <a:r>
                        <a:rPr lang="de-DE" sz="1000" b="0" i="0" u="none" strike="noStrike" dirty="0">
                          <a:solidFill>
                            <a:srgbClr val="000000"/>
                          </a:solidFill>
                          <a:effectLst/>
                          <a:latin typeface="Calibri" panose="020F0502020204030204" pitchFamily="34" charset="0"/>
                        </a:rPr>
                        <a:t>? Die Top-Speaker der ersten </a:t>
                      </a:r>
                      <a:r>
                        <a:rPr lang="de-DE" sz="1000" b="0" i="0" u="none" strike="noStrike" dirty="0" err="1">
                          <a:solidFill>
                            <a:srgbClr val="000000"/>
                          </a:solidFill>
                          <a:effectLst/>
                          <a:latin typeface="Calibri" panose="020F0502020204030204" pitchFamily="34" charset="0"/>
                        </a:rPr>
                        <a:t>Keynote</a:t>
                      </a:r>
                      <a:r>
                        <a:rPr lang="de-DE" sz="1000" b="0" i="0" u="none" strike="noStrike" dirty="0">
                          <a:solidFill>
                            <a:srgbClr val="000000"/>
                          </a:solidFill>
                          <a:effectLst/>
                          <a:latin typeface="Calibri" panose="020F0502020204030204" pitchFamily="34" charset="0"/>
                        </a:rPr>
                        <a:t> geben zum Start der World X exklusive Einblicke speziell für Dynamics-Partner. Erfahren Sie, welche Themen im Vordergrund stehen und wie als Partner von dieser Fokussierung am meisten profitieren können. Als besonderen Gast freuen wir uns auf Cecilia </a:t>
                      </a:r>
                      <a:r>
                        <a:rPr lang="de-DE" sz="1000" b="0" i="0" u="none" strike="noStrike" dirty="0" err="1">
                          <a:solidFill>
                            <a:srgbClr val="000000"/>
                          </a:solidFill>
                          <a:effectLst/>
                          <a:latin typeface="Calibri" panose="020F0502020204030204" pitchFamily="34" charset="0"/>
                        </a:rPr>
                        <a:t>Flombaum</a:t>
                      </a:r>
                      <a:r>
                        <a:rPr lang="de-DE" sz="1000" b="0" i="0" u="none" strike="noStrike" dirty="0">
                          <a:solidFill>
                            <a:srgbClr val="000000"/>
                          </a:solidFill>
                          <a:effectLst/>
                          <a:latin typeface="Calibri" panose="020F0502020204030204" pitchFamily="34" charset="0"/>
                        </a:rPr>
                        <a:t>, Microsoft Business </a:t>
                      </a:r>
                      <a:r>
                        <a:rPr lang="de-DE" sz="1000" b="0" i="0" u="none" strike="noStrike" dirty="0" err="1">
                          <a:solidFill>
                            <a:srgbClr val="000000"/>
                          </a:solidFill>
                          <a:effectLst/>
                          <a:latin typeface="Calibri" panose="020F0502020204030204" pitchFamily="34" charset="0"/>
                        </a:rPr>
                        <a:t>Applications</a:t>
                      </a:r>
                      <a:r>
                        <a:rPr lang="de-DE" sz="1000" b="0" i="0" u="none" strike="noStrike" dirty="0">
                          <a:solidFill>
                            <a:srgbClr val="000000"/>
                          </a:solidFill>
                          <a:effectLst/>
                          <a:latin typeface="Calibri" panose="020F0502020204030204" pitchFamily="34" charset="0"/>
                        </a:rPr>
                        <a:t> Worldwide Lead, die eine großen Teil der </a:t>
                      </a:r>
                      <a:r>
                        <a:rPr lang="de-DE" sz="1000" b="0" i="0" u="none" strike="noStrike" dirty="0" err="1">
                          <a:solidFill>
                            <a:srgbClr val="000000"/>
                          </a:solidFill>
                          <a:effectLst/>
                          <a:latin typeface="Calibri" panose="020F0502020204030204" pitchFamily="34" charset="0"/>
                        </a:rPr>
                        <a:t>Keynote</a:t>
                      </a:r>
                      <a:r>
                        <a:rPr lang="de-DE" sz="1000" b="0" i="0" u="none" strike="noStrike" dirty="0">
                          <a:solidFill>
                            <a:srgbClr val="000000"/>
                          </a:solidFill>
                          <a:effectLst/>
                          <a:latin typeface="Calibri" panose="020F0502020204030204" pitchFamily="34" charset="0"/>
                        </a:rPr>
                        <a:t> übernehmen wird.</a:t>
                      </a:r>
                    </a:p>
                    <a:p>
                      <a:pPr algn="l" fontAlgn="t"/>
                      <a:endParaRPr lang="de-DE" sz="1000" b="0" i="0" u="none" strike="noStrike" dirty="0">
                        <a:solidFill>
                          <a:srgbClr val="000000"/>
                        </a:solidFill>
                        <a:effectLst/>
                        <a:latin typeface="Calibri" panose="020F0502020204030204" pitchFamily="34" charset="0"/>
                      </a:endParaRPr>
                    </a:p>
                  </a:txBody>
                  <a:tcPr marL="5894" marR="5894" marT="5894" marB="0"/>
                </a:tc>
                <a:extLst>
                  <a:ext uri="{0D108BD9-81ED-4DB2-BD59-A6C34878D82A}">
                    <a16:rowId xmlns:a16="http://schemas.microsoft.com/office/drawing/2014/main" val="2197301035"/>
                  </a:ext>
                </a:extLst>
              </a:tr>
              <a:tr h="259421">
                <a:tc>
                  <a:txBody>
                    <a:bodyPr/>
                    <a:lstStyle/>
                    <a:p>
                      <a:pPr algn="l" fontAlgn="t"/>
                      <a:r>
                        <a:rPr lang="de-DE" sz="1000" u="none" strike="noStrike" dirty="0">
                          <a:effectLst/>
                        </a:rPr>
                        <a:t>11.15 - 11.45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W2</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Industrie-Fokus Retail</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Julian Heister</a:t>
                      </a:r>
                      <a:br>
                        <a:rPr lang="de-DE" sz="1000" u="none" strike="noStrike">
                          <a:effectLst/>
                        </a:rPr>
                      </a:br>
                      <a:r>
                        <a:rPr lang="de-DE" sz="1000" u="none" strike="noStrike">
                          <a:effectLst/>
                        </a:rPr>
                        <a:t>Jana Holstein</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Microsoft als Partner Nr. 1 im Kampf der Retailer gegen Amazon</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 Wie stellen Sie „Erlebnis-Shopping“ über alle Kanäle sicher? Wie bereiten Sie ihr Mitarbeiter auf den anstehenden </a:t>
                      </a:r>
                      <a:r>
                        <a:rPr lang="de-DE" sz="1000" u="none" strike="noStrike" dirty="0" err="1">
                          <a:effectLst/>
                        </a:rPr>
                        <a:t>Shift</a:t>
                      </a:r>
                      <a:r>
                        <a:rPr lang="de-DE" sz="1000" u="none" strike="noStrike" dirty="0">
                          <a:effectLst/>
                        </a:rPr>
                        <a:t> der Aufgaben vor? Ausgehend von diesen Fragestellungen positioniert sich Microsoft als starker Partner an der Seite der </a:t>
                      </a:r>
                      <a:r>
                        <a:rPr lang="de-DE" sz="1000" u="none" strike="noStrike" dirty="0" err="1">
                          <a:effectLst/>
                        </a:rPr>
                        <a:t>Retailer</a:t>
                      </a:r>
                      <a:r>
                        <a:rPr lang="de-DE" sz="1000" u="none" strike="noStrike" dirty="0">
                          <a:effectLst/>
                        </a:rPr>
                        <a:t>. In diesem Vortrag zeigen wir, welche Ansätze wir u. a. im Bereich </a:t>
                      </a:r>
                      <a:r>
                        <a:rPr lang="de-DE" sz="1000" u="none" strike="noStrike" dirty="0" err="1">
                          <a:effectLst/>
                        </a:rPr>
                        <a:t>Loyalty</a:t>
                      </a:r>
                      <a:r>
                        <a:rPr lang="de-DE" sz="1000" u="none" strike="noStrike" dirty="0">
                          <a:effectLst/>
                        </a:rPr>
                        <a:t> und Store Management mit </a:t>
                      </a:r>
                      <a:r>
                        <a:rPr lang="de-DE" sz="1000" u="none" strike="noStrike" dirty="0" err="1">
                          <a:effectLst/>
                        </a:rPr>
                        <a:t>PowerApps</a:t>
                      </a:r>
                      <a:r>
                        <a:rPr lang="de-DE" sz="1000" u="none" strike="noStrike" dirty="0">
                          <a:effectLst/>
                        </a:rPr>
                        <a:t> schon realisiert haben und wo wir als Microsoft das zukünftige Potenzial sehen. </a:t>
                      </a:r>
                    </a:p>
                    <a:p>
                      <a:pPr algn="l" fontAlgn="t"/>
                      <a:endParaRPr lang="de-DE" sz="1000" b="0" i="0" u="none" strike="noStrike" dirty="0">
                        <a:solidFill>
                          <a:srgbClr val="000000"/>
                        </a:solidFill>
                        <a:effectLst/>
                        <a:latin typeface="Calibri" panose="020F0502020204030204" pitchFamily="34" charset="0"/>
                      </a:endParaRPr>
                    </a:p>
                  </a:txBody>
                  <a:tcPr marL="5894" marR="5894" marT="5894" marB="0"/>
                </a:tc>
                <a:extLst>
                  <a:ext uri="{0D108BD9-81ED-4DB2-BD59-A6C34878D82A}">
                    <a16:rowId xmlns:a16="http://schemas.microsoft.com/office/drawing/2014/main" val="1001198381"/>
                  </a:ext>
                </a:extLst>
              </a:tr>
              <a:tr h="0">
                <a:tc>
                  <a:txBody>
                    <a:bodyPr/>
                    <a:lstStyle/>
                    <a:p>
                      <a:pPr algn="l" fontAlgn="t"/>
                      <a:r>
                        <a:rPr lang="de-DE" sz="1000" u="none" strike="noStrike" dirty="0">
                          <a:effectLst/>
                        </a:rPr>
                        <a:t>11.15 - 11.45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W3</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Industrie-Fokus Manufacturing</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Mirko Heiden</a:t>
                      </a:r>
                      <a:br>
                        <a:rPr lang="de-DE" sz="1000" u="none" strike="noStrike" dirty="0">
                          <a:effectLst/>
                        </a:rPr>
                      </a:br>
                      <a:r>
                        <a:rPr lang="de-DE" sz="1000" u="none" strike="noStrike" dirty="0">
                          <a:effectLst/>
                        </a:rPr>
                        <a:t>Georg Braun</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Gemeinsam mit der Microsoft Plattform neue Markt- und Umsatzchancen erschließen</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In dieser Session möchten wir über die Trends in der Fertigungsindustrie sprechen und Ihnen einen Einblick in spannende Partner-Projekte geben. Des Weiteren möchten wir über die Cross-</a:t>
                      </a:r>
                      <a:r>
                        <a:rPr lang="de-DE" sz="1000" u="none" strike="noStrike" dirty="0" err="1">
                          <a:effectLst/>
                        </a:rPr>
                        <a:t>Workload</a:t>
                      </a:r>
                      <a:r>
                        <a:rPr lang="de-DE" sz="1000" u="none" strike="noStrike" dirty="0">
                          <a:effectLst/>
                        </a:rPr>
                        <a:t> Vertriebschancen sprechen, die uns die Microsoft </a:t>
                      </a:r>
                      <a:r>
                        <a:rPr lang="de-DE" sz="1000" u="none" strike="noStrike" dirty="0" err="1">
                          <a:effectLst/>
                        </a:rPr>
                        <a:t>Biz</a:t>
                      </a:r>
                      <a:r>
                        <a:rPr lang="de-DE" sz="1000" u="none" strike="noStrike" dirty="0">
                          <a:effectLst/>
                        </a:rPr>
                        <a:t>-Apps und Power Plattform eröffnet, für Dynamics Kunden als auch für Kunden, die bereits auf andere CRM- und ERP-Lösungen setzen. Zu guter Letzt möchten wir über die neuen Business </a:t>
                      </a:r>
                      <a:r>
                        <a:rPr lang="de-DE" sz="1000" u="none" strike="noStrike" dirty="0" err="1">
                          <a:effectLst/>
                        </a:rPr>
                        <a:t>Applications</a:t>
                      </a:r>
                      <a:r>
                        <a:rPr lang="de-DE" sz="1000" u="none" strike="noStrike" dirty="0">
                          <a:effectLst/>
                        </a:rPr>
                        <a:t> Module und Lösungen informieren.</a:t>
                      </a:r>
                    </a:p>
                    <a:p>
                      <a:pPr algn="l" fontAlgn="t"/>
                      <a:endParaRPr lang="de-DE" sz="1000" b="0" i="0" u="none" strike="noStrike" dirty="0">
                        <a:solidFill>
                          <a:srgbClr val="000000"/>
                        </a:solidFill>
                        <a:effectLst/>
                        <a:latin typeface="Calibri" panose="020F0502020204030204" pitchFamily="34" charset="0"/>
                      </a:endParaRPr>
                    </a:p>
                  </a:txBody>
                  <a:tcPr marL="5894" marR="5894" marT="5894" marB="0"/>
                </a:tc>
                <a:extLst>
                  <a:ext uri="{0D108BD9-81ED-4DB2-BD59-A6C34878D82A}">
                    <a16:rowId xmlns:a16="http://schemas.microsoft.com/office/drawing/2014/main" val="3617988915"/>
                  </a:ext>
                </a:extLst>
              </a:tr>
              <a:tr h="1111865">
                <a:tc>
                  <a:txBody>
                    <a:bodyPr/>
                    <a:lstStyle/>
                    <a:p>
                      <a:pPr algn="l" fontAlgn="t"/>
                      <a:r>
                        <a:rPr lang="de-DE" sz="1000" u="none" strike="noStrike" dirty="0">
                          <a:effectLst/>
                        </a:rPr>
                        <a:t>11.15 - 11.45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W4</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Industrie-Fokus Public</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Peter Krause</a:t>
                      </a:r>
                      <a:br>
                        <a:rPr lang="de-DE" sz="1000" u="none" strike="noStrike" dirty="0">
                          <a:effectLst/>
                        </a:rPr>
                      </a:br>
                      <a:r>
                        <a:rPr lang="de-DE" sz="1000" u="none" strike="noStrike" dirty="0">
                          <a:effectLst/>
                        </a:rPr>
                        <a:t>Heiko </a:t>
                      </a:r>
                      <a:r>
                        <a:rPr lang="de-DE" sz="1000" u="none" strike="noStrike" dirty="0" err="1">
                          <a:effectLst/>
                        </a:rPr>
                        <a:t>Dudden</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Modern, agil und bürgerzentriert – die öffentliche Verwaltung in 2022 dank Dynamics 365  </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Die öffentliche Verwaltung in Deutschland steht inmitten der digitalen Transformation. Auf der einen Seite treiben Gesellschaft und Bürger mit Forderungen nach digitalen Angeboten und besserem Bürgerservice die Behörden an, auf der anderen Seite gibt es z. B. mit dem Online-Zugangsgesetz regulatorische Trigger, die den Wandeln einläuten und wiederum werden zur Finanzierung fast quartalsweise Digitalisierungspakete von Bund und Ländern geschnürt. </a:t>
                      </a:r>
                      <a:br>
                        <a:rPr lang="de-DE" sz="1000" u="none" strike="noStrike" dirty="0">
                          <a:effectLst/>
                        </a:rPr>
                      </a:br>
                      <a:r>
                        <a:rPr lang="de-DE" sz="1000" u="none" strike="noStrike" dirty="0">
                          <a:effectLst/>
                        </a:rPr>
                        <a:t>Noch mehr als Industrieunternehmen, ist die öffentliche Verwaltung auf Technologie und Prozesspartner angewiesen, welche Ihnen bei der digitalen Transformation zur Seite steht. Hier positioniert sich Microsoft mit der Business </a:t>
                      </a:r>
                      <a:r>
                        <a:rPr lang="de-DE" sz="1000" u="none" strike="noStrike" dirty="0" err="1">
                          <a:effectLst/>
                        </a:rPr>
                        <a:t>Application</a:t>
                      </a:r>
                      <a:r>
                        <a:rPr lang="de-DE" sz="1000" u="none" strike="noStrike" dirty="0">
                          <a:effectLst/>
                        </a:rPr>
                        <a:t> Plattform als Partner im Rahmen der Fachverfahrensmodernisierung. Fachverfahren als Herzstück der öffentlichen Verwaltung, wurden bisher in Insellösungen gekauft oder durch Individualentwicklungen bereitgestellt. Beide Wege sind weder zeitgemäß noch Ressourceneffizient. </a:t>
                      </a:r>
                      <a:br>
                        <a:rPr lang="de-DE" sz="1000" u="none" strike="noStrike" dirty="0">
                          <a:effectLst/>
                        </a:rPr>
                      </a:br>
                      <a:r>
                        <a:rPr lang="de-DE" sz="1000" u="none" strike="noStrike" dirty="0">
                          <a:effectLst/>
                        </a:rPr>
                        <a:t>In diesem Vortrag zeigen wir Ihnen daher, welche Ansätze zur Fachverfahrensmodernisierung es bereits in Deutschland gibt, welches unglaubliche Dienstleistungspotenzial dieser Markt bietet und wie ein Dynamics Partner Kunden der öffentlichen Verwaltung ansprechen und angehen sollte. </a:t>
                      </a:r>
                    </a:p>
                    <a:p>
                      <a:pPr algn="l" fontAlgn="t"/>
                      <a:endParaRPr lang="de-DE" sz="1000" b="0" i="0" u="none" strike="noStrike" dirty="0">
                        <a:solidFill>
                          <a:srgbClr val="000000"/>
                        </a:solidFill>
                        <a:effectLst/>
                        <a:latin typeface="Calibri" panose="020F0502020204030204" pitchFamily="34" charset="0"/>
                      </a:endParaRPr>
                    </a:p>
                  </a:txBody>
                  <a:tcPr marL="5894" marR="5894" marT="5894" marB="0"/>
                </a:tc>
                <a:extLst>
                  <a:ext uri="{0D108BD9-81ED-4DB2-BD59-A6C34878D82A}">
                    <a16:rowId xmlns:a16="http://schemas.microsoft.com/office/drawing/2014/main" val="3356419557"/>
                  </a:ext>
                </a:extLst>
              </a:tr>
            </a:tbl>
          </a:graphicData>
        </a:graphic>
      </p:graphicFrame>
      <p:grpSp>
        <p:nvGrpSpPr>
          <p:cNvPr id="3" name="Gruppieren 2">
            <a:extLst>
              <a:ext uri="{FF2B5EF4-FFF2-40B4-BE49-F238E27FC236}">
                <a16:creationId xmlns:a16="http://schemas.microsoft.com/office/drawing/2014/main" id="{3FAED41E-E538-DF4E-B349-6721EFDDF4CA}"/>
              </a:ext>
            </a:extLst>
          </p:cNvPr>
          <p:cNvGrpSpPr/>
          <p:nvPr/>
        </p:nvGrpSpPr>
        <p:grpSpPr>
          <a:xfrm>
            <a:off x="0" y="0"/>
            <a:ext cx="12192000" cy="795321"/>
            <a:chOff x="0" y="0"/>
            <a:chExt cx="12192000" cy="795321"/>
          </a:xfrm>
        </p:grpSpPr>
        <p:grpSp>
          <p:nvGrpSpPr>
            <p:cNvPr id="4" name="Gruppieren 3">
              <a:extLst>
                <a:ext uri="{FF2B5EF4-FFF2-40B4-BE49-F238E27FC236}">
                  <a16:creationId xmlns:a16="http://schemas.microsoft.com/office/drawing/2014/main" id="{E0E85E74-2E66-1D4C-9897-90F517479C80}"/>
                </a:ext>
              </a:extLst>
            </p:cNvPr>
            <p:cNvGrpSpPr/>
            <p:nvPr/>
          </p:nvGrpSpPr>
          <p:grpSpPr>
            <a:xfrm>
              <a:off x="0" y="0"/>
              <a:ext cx="12192000" cy="795321"/>
              <a:chOff x="-56656941" y="1183388"/>
              <a:chExt cx="68848941" cy="4491223"/>
            </a:xfrm>
          </p:grpSpPr>
          <p:pic>
            <p:nvPicPr>
              <p:cNvPr id="6" name="Grafik 5">
                <a:extLst>
                  <a:ext uri="{FF2B5EF4-FFF2-40B4-BE49-F238E27FC236}">
                    <a16:creationId xmlns:a16="http://schemas.microsoft.com/office/drawing/2014/main" id="{3FDEE76F-616A-8943-BDF2-709F9BFBDA41}"/>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7" name="Rechteck 6">
                <a:extLst>
                  <a:ext uri="{FF2B5EF4-FFF2-40B4-BE49-F238E27FC236}">
                    <a16:creationId xmlns:a16="http://schemas.microsoft.com/office/drawing/2014/main" id="{9E4B799C-A387-9949-800A-63613350A66E}"/>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 name="Textfeld 4">
              <a:extLst>
                <a:ext uri="{FF2B5EF4-FFF2-40B4-BE49-F238E27FC236}">
                  <a16:creationId xmlns:a16="http://schemas.microsoft.com/office/drawing/2014/main" id="{9A7AA779-4AD4-6A4F-85D7-3B0B041EE6AE}"/>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Tree>
    <p:extLst>
      <p:ext uri="{BB962C8B-B14F-4D97-AF65-F5344CB8AC3E}">
        <p14:creationId xmlns:p14="http://schemas.microsoft.com/office/powerpoint/2010/main" val="252735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6F9A8EF4-6095-5840-B1CB-45DEF30CD61A}"/>
              </a:ext>
            </a:extLst>
          </p:cNvPr>
          <p:cNvGraphicFramePr>
            <a:graphicFrameLocks noGrp="1"/>
          </p:cNvGraphicFramePr>
          <p:nvPr>
            <p:extLst>
              <p:ext uri="{D42A27DB-BD31-4B8C-83A1-F6EECF244321}">
                <p14:modId xmlns:p14="http://schemas.microsoft.com/office/powerpoint/2010/main" val="1189967458"/>
              </p:ext>
            </p:extLst>
          </p:nvPr>
        </p:nvGraphicFramePr>
        <p:xfrm>
          <a:off x="568778" y="955221"/>
          <a:ext cx="11114315" cy="5212438"/>
        </p:xfrm>
        <a:graphic>
          <a:graphicData uri="http://schemas.openxmlformats.org/drawingml/2006/table">
            <a:tbl>
              <a:tblPr firstRow="1" bandRow="1">
                <a:tableStyleId>{5C22544A-7EE6-4342-B048-85BDC9FD1C3A}</a:tableStyleId>
              </a:tblPr>
              <a:tblGrid>
                <a:gridCol w="656104">
                  <a:extLst>
                    <a:ext uri="{9D8B030D-6E8A-4147-A177-3AD203B41FA5}">
                      <a16:colId xmlns:a16="http://schemas.microsoft.com/office/drawing/2014/main" val="3389415857"/>
                    </a:ext>
                  </a:extLst>
                </a:gridCol>
                <a:gridCol w="332204">
                  <a:extLst>
                    <a:ext uri="{9D8B030D-6E8A-4147-A177-3AD203B41FA5}">
                      <a16:colId xmlns:a16="http://schemas.microsoft.com/office/drawing/2014/main" val="2788500238"/>
                    </a:ext>
                  </a:extLst>
                </a:gridCol>
                <a:gridCol w="1389030">
                  <a:extLst>
                    <a:ext uri="{9D8B030D-6E8A-4147-A177-3AD203B41FA5}">
                      <a16:colId xmlns:a16="http://schemas.microsoft.com/office/drawing/2014/main" val="2219567660"/>
                    </a:ext>
                  </a:extLst>
                </a:gridCol>
                <a:gridCol w="921868">
                  <a:extLst>
                    <a:ext uri="{9D8B030D-6E8A-4147-A177-3AD203B41FA5}">
                      <a16:colId xmlns:a16="http://schemas.microsoft.com/office/drawing/2014/main" val="2255662096"/>
                    </a:ext>
                  </a:extLst>
                </a:gridCol>
                <a:gridCol w="1677632">
                  <a:extLst>
                    <a:ext uri="{9D8B030D-6E8A-4147-A177-3AD203B41FA5}">
                      <a16:colId xmlns:a16="http://schemas.microsoft.com/office/drawing/2014/main" val="940035660"/>
                    </a:ext>
                  </a:extLst>
                </a:gridCol>
                <a:gridCol w="6137477">
                  <a:extLst>
                    <a:ext uri="{9D8B030D-6E8A-4147-A177-3AD203B41FA5}">
                      <a16:colId xmlns:a16="http://schemas.microsoft.com/office/drawing/2014/main" val="2500451533"/>
                    </a:ext>
                  </a:extLst>
                </a:gridCol>
              </a:tblGrid>
              <a:tr h="134716">
                <a:tc>
                  <a:txBody>
                    <a:bodyPr/>
                    <a:lstStyle/>
                    <a:p>
                      <a:pPr algn="l" fontAlgn="t"/>
                      <a:r>
                        <a:rPr lang="de-DE" sz="1000" u="none" strike="noStrike" dirty="0">
                          <a:effectLst/>
                        </a:rPr>
                        <a:t>Zeit</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Track</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Topic</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Referent(en)</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Titel</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Beschreibung</a:t>
                      </a:r>
                      <a:endParaRPr lang="de-DE" sz="1000" b="0" i="0" u="none" strike="noStrike" dirty="0">
                        <a:solidFill>
                          <a:srgbClr val="FFFFFF"/>
                        </a:solidFill>
                        <a:effectLst/>
                        <a:latin typeface="Calibri" panose="020F0502020204030204" pitchFamily="34" charset="0"/>
                      </a:endParaRPr>
                    </a:p>
                  </a:txBody>
                  <a:tcPr marL="5894" marR="5894" marT="5894" marB="0"/>
                </a:tc>
                <a:extLst>
                  <a:ext uri="{0D108BD9-81ED-4DB2-BD59-A6C34878D82A}">
                    <a16:rowId xmlns:a16="http://schemas.microsoft.com/office/drawing/2014/main" val="741932690"/>
                  </a:ext>
                </a:extLst>
              </a:tr>
              <a:tr h="1305110">
                <a:tc>
                  <a:txBody>
                    <a:bodyPr/>
                    <a:lstStyle/>
                    <a:p>
                      <a:pPr algn="l" fontAlgn="t"/>
                      <a:r>
                        <a:rPr lang="de-DE" sz="1000" u="none" strike="noStrike" dirty="0">
                          <a:effectLst/>
                        </a:rPr>
                        <a:t>12.00 – 12:45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W5</a:t>
                      </a:r>
                      <a:endParaRPr lang="de-DE" sz="1000" b="0" i="0" u="none" strike="noStrike" dirty="0">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Challenger Sales</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Martin Marx</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a:effectLst/>
                        </a:rPr>
                        <a:t>Challenger Sales – Storytelling mit Methode für erfahrene Vertriebler</a:t>
                      </a:r>
                      <a:endParaRPr lang="de-DE" sz="1000" b="0" i="0" u="none" strike="noStrike">
                        <a:solidFill>
                          <a:srgbClr val="000000"/>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Kundenbeziehung ist das Ergebnis, nicht die Ursache erfolgreichen Verkaufens. Immer mehr Kunden entscheiden sich daher nicht für den Anbieter, der die besten Fragen stellt, sondern für den, der mit Antworten und Erkenntnissen überzeugt, die für den Kunden entsprechend maßgeschneidert sind. Denn werden Kenntnisse vermittelt ohne maßzuschneidern, werden sie als irrelevant hingenommen. Und wenn zwar maßschneidert wird, dabei aber keine Erkenntnisse vermittelt werden, klingt der Partner wie jeder andere Anbieter. Daher werden in diesem Workshop Methoden trainiert, die die Gesprächsführung beim Kunden (auch auf C-Level) auf ein ganz neues Level heben. Dabei spielen neben werthaltigem </a:t>
                      </a:r>
                      <a:r>
                        <a:rPr lang="de-DE" sz="1000" u="none" strike="noStrike" dirty="0" err="1">
                          <a:effectLst/>
                        </a:rPr>
                        <a:t>Storytelling</a:t>
                      </a:r>
                      <a:r>
                        <a:rPr lang="de-DE" sz="1000" u="none" strike="noStrike" dirty="0">
                          <a:effectLst/>
                        </a:rPr>
                        <a:t> und dem Aufbau eines Pitches vor allem auch das „Intelligente Belehren“ eine Rolle. Praxisnah werden die Teilnehmer in strukturierten Übungen lernen, wie sie bewusst Spannungen in ein Gespräch einbauen können, die den Kunden „</a:t>
                      </a:r>
                      <a:r>
                        <a:rPr lang="de-DE" sz="1000" u="none" strike="noStrike" dirty="0" err="1">
                          <a:effectLst/>
                        </a:rPr>
                        <a:t>challengen</a:t>
                      </a:r>
                      <a:r>
                        <a:rPr lang="de-DE" sz="1000" u="none" strike="noStrike" dirty="0">
                          <a:effectLst/>
                        </a:rPr>
                        <a:t>“, um emotionaler, nachhaltiger und vor allem überzeugender aufzutreten.</a:t>
                      </a:r>
                    </a:p>
                    <a:p>
                      <a:pPr algn="l" fontAlgn="t"/>
                      <a:endParaRPr lang="de-DE" sz="1000" u="none" strike="noStrike" dirty="0">
                        <a:effectLst/>
                      </a:endParaRPr>
                    </a:p>
                  </a:txBody>
                  <a:tcPr marL="5894" marR="5894" marT="5894" marB="0"/>
                </a:tc>
                <a:extLst>
                  <a:ext uri="{0D108BD9-81ED-4DB2-BD59-A6C34878D82A}">
                    <a16:rowId xmlns:a16="http://schemas.microsoft.com/office/drawing/2014/main" val="657557214"/>
                  </a:ext>
                </a:extLst>
              </a:tr>
              <a:tr h="1305110">
                <a:tc>
                  <a:txBody>
                    <a:bodyPr/>
                    <a:lstStyle/>
                    <a:p>
                      <a:pPr algn="l" fontAlgn="t"/>
                      <a:r>
                        <a:rPr lang="de-DE" sz="1000" b="0" i="0" u="none" strike="noStrike" dirty="0">
                          <a:solidFill>
                            <a:srgbClr val="000000"/>
                          </a:solidFill>
                          <a:effectLst/>
                          <a:latin typeface="Calibri" panose="020F0502020204030204" pitchFamily="34" charset="0"/>
                        </a:rPr>
                        <a:t>12.00 - 12.45</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W6</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Cloud Sales Motion</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Guus Krabbenborg</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On Prem </a:t>
                      </a:r>
                      <a:r>
                        <a:rPr lang="de-DE" sz="1000" b="0" i="0" u="none" strike="noStrike" dirty="0" err="1">
                          <a:solidFill>
                            <a:srgbClr val="000000"/>
                          </a:solidFill>
                          <a:effectLst/>
                          <a:latin typeface="Calibri" panose="020F0502020204030204" pitchFamily="34" charset="0"/>
                        </a:rPr>
                        <a:t>to</a:t>
                      </a:r>
                      <a:r>
                        <a:rPr lang="de-DE" sz="1000" b="0" i="0" u="none" strike="noStrike" dirty="0">
                          <a:solidFill>
                            <a:srgbClr val="000000"/>
                          </a:solidFill>
                          <a:effectLst/>
                          <a:latin typeface="Calibri" panose="020F0502020204030204" pitchFamily="34" charset="0"/>
                        </a:rPr>
                        <a:t> Cloud – die Cloud Sales Motion für Bestandskunden</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Bei der Entscheidung für eine ERP-Lösung geht es heute viel mehr um die Wahl einer passenden Plattform, als um den Entschluss für eine alleinstehende Lösung. Dabei nimmt der Druck auf Kundenseite stetig zu – sie müssen oder wollen schnell von der Digitalisierung profitieren, weil wiederum ihre Kunden neue, bessere, schnellere Services verlangen! Das ist nicht mehr nur eine Frage der richtigen Technologie, sondern auch eine Frage der passenden Strategie, der richtigen Business-Modelle und -Prozesse für das digitale Zeitalter. Der klassische ERP-Pitch reicht hier nicht mehr aus – unsere Marketing- und Sales-Pitches müssen sich ändern. Die Chance, die Kunden auf dem Weg in ein neues Business-Zeitalter zu begleiten sind groß, sofern wir es schaffen, uns rechtzeitig als DER </a:t>
                      </a:r>
                      <a:r>
                        <a:rPr lang="de-DE" sz="1000" b="0" i="0" u="none" strike="noStrike" dirty="0" err="1">
                          <a:solidFill>
                            <a:srgbClr val="000000"/>
                          </a:solidFill>
                          <a:effectLst/>
                          <a:latin typeface="Calibri" panose="020F0502020204030204" pitchFamily="34" charset="0"/>
                        </a:rPr>
                        <a:t>Trusted</a:t>
                      </a:r>
                      <a:r>
                        <a:rPr lang="de-DE" sz="1000" b="0" i="0" u="none" strike="noStrike" dirty="0">
                          <a:solidFill>
                            <a:srgbClr val="000000"/>
                          </a:solidFill>
                          <a:effectLst/>
                          <a:latin typeface="Calibri" panose="020F0502020204030204" pitchFamily="34" charset="0"/>
                        </a:rPr>
                        <a:t> </a:t>
                      </a:r>
                      <a:r>
                        <a:rPr lang="de-DE" sz="1000" b="0" i="0" u="none" strike="noStrike" dirty="0" err="1">
                          <a:solidFill>
                            <a:srgbClr val="000000"/>
                          </a:solidFill>
                          <a:effectLst/>
                          <a:latin typeface="Calibri" panose="020F0502020204030204" pitchFamily="34" charset="0"/>
                        </a:rPr>
                        <a:t>Advisor</a:t>
                      </a:r>
                      <a:r>
                        <a:rPr lang="de-DE" sz="1000" b="0" i="0" u="none" strike="noStrike" dirty="0">
                          <a:solidFill>
                            <a:srgbClr val="000000"/>
                          </a:solidFill>
                          <a:effectLst/>
                          <a:latin typeface="Calibri" panose="020F0502020204030204" pitchFamily="34" charset="0"/>
                        </a:rPr>
                        <a:t> für diese Aufgabe zu empfehlen. In unserem Workshop zeigen wir, wie Sie Ihre Kommunikation, Ihre Pitches und Ihre Services diesen neuen Herausforderungen anpassen. Nutzen Sie Ihre Kenntnisse aus diesem Workshop für gezielte Maßnahmen zur Ausweitung Ihrer Aktivitäten und die Initiierung von Migrations-Projekten bei Ihren Bestandskunden.</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7301035"/>
                  </a:ext>
                </a:extLst>
              </a:tr>
              <a:tr h="756745">
                <a:tc>
                  <a:txBody>
                    <a:bodyPr/>
                    <a:lstStyle/>
                    <a:p>
                      <a:pPr algn="l" fontAlgn="t"/>
                      <a:r>
                        <a:rPr lang="de-DE" sz="1000" b="0" i="0" u="none" strike="noStrike" dirty="0">
                          <a:solidFill>
                            <a:srgbClr val="000000"/>
                          </a:solidFill>
                          <a:effectLst/>
                          <a:latin typeface="Calibri" panose="020F0502020204030204" pitchFamily="34" charset="0"/>
                        </a:rPr>
                        <a:t>12.00 - 12.45</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W7</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Sales &amp; Marketing Transformation</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Thomas Kombrecht</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Nico Wandschneider</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Transformation der Marketing &amp; Sales Organisation von Produkt-Orientierung zu Markt-Orientierung</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Mit dem Marketing ist das so eine Sache. Die einen schwören drauf, den anderen ist das, was „im Marketing“ passiert, per se suspekt und wird gerne und ausschließlich mit „Reklame“ gleichgesetzt. Ein fataler Fehler. Denn „das Marketing“ ist in der Tat „die Schnittstelle“ zwischen Strategie und Vertrieb, der Ausdruck eines marktorientierten Denkens und Handelns. In unserem Workshop werden wir die neuesten Trends und Ansätze des Marketings kennenlernen und selbst einsetzen. Dafür machen wir uns mit den wesentlichen Bestandteilen der „Digitalen Vermarktung“ wie </a:t>
                      </a:r>
                      <a:r>
                        <a:rPr lang="de-DE" sz="1000" b="0" i="0" u="none" strike="noStrike" dirty="0" err="1">
                          <a:solidFill>
                            <a:srgbClr val="000000"/>
                          </a:solidFill>
                          <a:effectLst/>
                          <a:latin typeface="Calibri" panose="020F0502020204030204" pitchFamily="34" charset="0"/>
                        </a:rPr>
                        <a:t>Buying</a:t>
                      </a:r>
                      <a:r>
                        <a:rPr lang="de-DE" sz="1000" b="0" i="0" u="none" strike="noStrike" dirty="0">
                          <a:solidFill>
                            <a:srgbClr val="000000"/>
                          </a:solidFill>
                          <a:effectLst/>
                          <a:latin typeface="Calibri" panose="020F0502020204030204" pitchFamily="34" charset="0"/>
                        </a:rPr>
                        <a:t> Persona, Value Proposition, Messaging </a:t>
                      </a:r>
                      <a:r>
                        <a:rPr lang="de-DE" sz="1000" b="0" i="0" u="none" strike="noStrike" dirty="0" err="1">
                          <a:solidFill>
                            <a:srgbClr val="000000"/>
                          </a:solidFill>
                          <a:effectLst/>
                          <a:latin typeface="Calibri" panose="020F0502020204030204" pitchFamily="34" charset="0"/>
                        </a:rPr>
                        <a:t>Grid</a:t>
                      </a:r>
                      <a:r>
                        <a:rPr lang="de-DE" sz="1000" b="0" i="0" u="none" strike="noStrike" dirty="0">
                          <a:solidFill>
                            <a:srgbClr val="000000"/>
                          </a:solidFill>
                          <a:effectLst/>
                          <a:latin typeface="Calibri" panose="020F0502020204030204" pitchFamily="34" charset="0"/>
                        </a:rPr>
                        <a:t> (was ist das, wofür braucht man es) und der Customer Journey vertraut und tauchen ein in die Welt der Marketing Automation. Gemeinsam entwickeln wir konkrete, verwertbare Ansätze für Ihr Unternehmen – bis hin zum „Talent </a:t>
                      </a:r>
                      <a:r>
                        <a:rPr lang="de-DE" sz="1000" b="0" i="0" u="none" strike="noStrike" dirty="0" err="1">
                          <a:solidFill>
                            <a:srgbClr val="000000"/>
                          </a:solidFill>
                          <a:effectLst/>
                          <a:latin typeface="Calibri" panose="020F0502020204030204" pitchFamily="34" charset="0"/>
                        </a:rPr>
                        <a:t>Recruitment</a:t>
                      </a:r>
                      <a:r>
                        <a:rPr lang="de-DE" sz="1000" b="0" i="0" u="none" strike="noStrike" dirty="0">
                          <a:solidFill>
                            <a:srgbClr val="000000"/>
                          </a:solidFill>
                          <a:effectLst/>
                          <a:latin typeface="Calibri" panose="020F0502020204030204" pitchFamily="34" charset="0"/>
                        </a:rPr>
                        <a:t> Marketing“. Wir diskutieren über die idealtypische Marketing-Organisation und erörtern, mit welchen organisatorischen Kniffen Sie alle Unternehmensteile in die Arbeit des Marketings einbinden. </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1198381"/>
                  </a:ext>
                </a:extLst>
              </a:tr>
            </a:tbl>
          </a:graphicData>
        </a:graphic>
      </p:graphicFrame>
      <p:grpSp>
        <p:nvGrpSpPr>
          <p:cNvPr id="4" name="Gruppieren 3">
            <a:extLst>
              <a:ext uri="{FF2B5EF4-FFF2-40B4-BE49-F238E27FC236}">
                <a16:creationId xmlns:a16="http://schemas.microsoft.com/office/drawing/2014/main" id="{8D9AE827-3906-A343-AE07-909CE4193DE2}"/>
              </a:ext>
            </a:extLst>
          </p:cNvPr>
          <p:cNvGrpSpPr/>
          <p:nvPr/>
        </p:nvGrpSpPr>
        <p:grpSpPr>
          <a:xfrm>
            <a:off x="0" y="0"/>
            <a:ext cx="12192000" cy="795321"/>
            <a:chOff x="0" y="0"/>
            <a:chExt cx="12192000" cy="795321"/>
          </a:xfrm>
        </p:grpSpPr>
        <p:grpSp>
          <p:nvGrpSpPr>
            <p:cNvPr id="5" name="Gruppieren 4">
              <a:extLst>
                <a:ext uri="{FF2B5EF4-FFF2-40B4-BE49-F238E27FC236}">
                  <a16:creationId xmlns:a16="http://schemas.microsoft.com/office/drawing/2014/main" id="{217884AB-5FEA-0A40-8638-8FD692F44810}"/>
                </a:ext>
              </a:extLst>
            </p:cNvPr>
            <p:cNvGrpSpPr/>
            <p:nvPr/>
          </p:nvGrpSpPr>
          <p:grpSpPr>
            <a:xfrm>
              <a:off x="0" y="0"/>
              <a:ext cx="12192000" cy="795321"/>
              <a:chOff x="-56656941" y="1183388"/>
              <a:chExt cx="68848941" cy="4491223"/>
            </a:xfrm>
          </p:grpSpPr>
          <p:pic>
            <p:nvPicPr>
              <p:cNvPr id="7" name="Grafik 6">
                <a:extLst>
                  <a:ext uri="{FF2B5EF4-FFF2-40B4-BE49-F238E27FC236}">
                    <a16:creationId xmlns:a16="http://schemas.microsoft.com/office/drawing/2014/main" id="{BECEC6AE-05FF-0E4E-A36E-1A1DCC63E87F}"/>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8" name="Rechteck 7">
                <a:extLst>
                  <a:ext uri="{FF2B5EF4-FFF2-40B4-BE49-F238E27FC236}">
                    <a16:creationId xmlns:a16="http://schemas.microsoft.com/office/drawing/2014/main" id="{F4EA8969-86FB-9042-9B97-36826E96E7F2}"/>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Textfeld 5">
              <a:extLst>
                <a:ext uri="{FF2B5EF4-FFF2-40B4-BE49-F238E27FC236}">
                  <a16:creationId xmlns:a16="http://schemas.microsoft.com/office/drawing/2014/main" id="{1E37DE15-6795-2E44-B2F6-17EF2CACACFA}"/>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Tree>
    <p:extLst>
      <p:ext uri="{BB962C8B-B14F-4D97-AF65-F5344CB8AC3E}">
        <p14:creationId xmlns:p14="http://schemas.microsoft.com/office/powerpoint/2010/main" val="88995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F502CC7-9308-F248-AC16-16299C1B95D6}"/>
              </a:ext>
            </a:extLst>
          </p:cNvPr>
          <p:cNvGraphicFramePr>
            <a:graphicFrameLocks noGrp="1"/>
          </p:cNvGraphicFramePr>
          <p:nvPr>
            <p:extLst>
              <p:ext uri="{D42A27DB-BD31-4B8C-83A1-F6EECF244321}">
                <p14:modId xmlns:p14="http://schemas.microsoft.com/office/powerpoint/2010/main" val="1185972023"/>
              </p:ext>
            </p:extLst>
          </p:nvPr>
        </p:nvGraphicFramePr>
        <p:xfrm>
          <a:off x="568778" y="955221"/>
          <a:ext cx="11114315" cy="4015919"/>
        </p:xfrm>
        <a:graphic>
          <a:graphicData uri="http://schemas.openxmlformats.org/drawingml/2006/table">
            <a:tbl>
              <a:tblPr firstRow="1" bandRow="1">
                <a:tableStyleId>{5C22544A-7EE6-4342-B048-85BDC9FD1C3A}</a:tableStyleId>
              </a:tblPr>
              <a:tblGrid>
                <a:gridCol w="656104">
                  <a:extLst>
                    <a:ext uri="{9D8B030D-6E8A-4147-A177-3AD203B41FA5}">
                      <a16:colId xmlns:a16="http://schemas.microsoft.com/office/drawing/2014/main" val="3389415857"/>
                    </a:ext>
                  </a:extLst>
                </a:gridCol>
                <a:gridCol w="332204">
                  <a:extLst>
                    <a:ext uri="{9D8B030D-6E8A-4147-A177-3AD203B41FA5}">
                      <a16:colId xmlns:a16="http://schemas.microsoft.com/office/drawing/2014/main" val="2788500238"/>
                    </a:ext>
                  </a:extLst>
                </a:gridCol>
                <a:gridCol w="1389030">
                  <a:extLst>
                    <a:ext uri="{9D8B030D-6E8A-4147-A177-3AD203B41FA5}">
                      <a16:colId xmlns:a16="http://schemas.microsoft.com/office/drawing/2014/main" val="2219567660"/>
                    </a:ext>
                  </a:extLst>
                </a:gridCol>
                <a:gridCol w="921868">
                  <a:extLst>
                    <a:ext uri="{9D8B030D-6E8A-4147-A177-3AD203B41FA5}">
                      <a16:colId xmlns:a16="http://schemas.microsoft.com/office/drawing/2014/main" val="2255662096"/>
                    </a:ext>
                  </a:extLst>
                </a:gridCol>
                <a:gridCol w="1677632">
                  <a:extLst>
                    <a:ext uri="{9D8B030D-6E8A-4147-A177-3AD203B41FA5}">
                      <a16:colId xmlns:a16="http://schemas.microsoft.com/office/drawing/2014/main" val="940035660"/>
                    </a:ext>
                  </a:extLst>
                </a:gridCol>
                <a:gridCol w="6137477">
                  <a:extLst>
                    <a:ext uri="{9D8B030D-6E8A-4147-A177-3AD203B41FA5}">
                      <a16:colId xmlns:a16="http://schemas.microsoft.com/office/drawing/2014/main" val="2500451533"/>
                    </a:ext>
                  </a:extLst>
                </a:gridCol>
              </a:tblGrid>
              <a:tr h="134716">
                <a:tc>
                  <a:txBody>
                    <a:bodyPr/>
                    <a:lstStyle/>
                    <a:p>
                      <a:pPr algn="l" fontAlgn="t"/>
                      <a:r>
                        <a:rPr lang="de-DE" sz="1000" u="none" strike="noStrike" dirty="0">
                          <a:effectLst/>
                        </a:rPr>
                        <a:t>Zeit</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Track</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Topic</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Referent(en)</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Titel</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Beschreibung</a:t>
                      </a:r>
                      <a:endParaRPr lang="de-DE" sz="1000" b="0" i="0" u="none" strike="noStrike" dirty="0">
                        <a:solidFill>
                          <a:srgbClr val="FFFFFF"/>
                        </a:solidFill>
                        <a:effectLst/>
                        <a:latin typeface="Calibri" panose="020F0502020204030204" pitchFamily="34" charset="0"/>
                      </a:endParaRPr>
                    </a:p>
                  </a:txBody>
                  <a:tcPr marL="5894" marR="5894" marT="5894" marB="0"/>
                </a:tc>
                <a:extLst>
                  <a:ext uri="{0D108BD9-81ED-4DB2-BD59-A6C34878D82A}">
                    <a16:rowId xmlns:a16="http://schemas.microsoft.com/office/drawing/2014/main" val="741932690"/>
                  </a:ext>
                </a:extLst>
              </a:tr>
              <a:tr h="555551">
                <a:tc>
                  <a:txBody>
                    <a:bodyPr/>
                    <a:lstStyle/>
                    <a:p>
                      <a:pPr algn="l" fontAlgn="t"/>
                      <a:r>
                        <a:rPr lang="de-DE" sz="1000" b="0" i="0" u="none" strike="noStrike" dirty="0">
                          <a:solidFill>
                            <a:srgbClr val="000000"/>
                          </a:solidFill>
                          <a:effectLst/>
                          <a:latin typeface="Calibri" panose="020F0502020204030204" pitchFamily="34" charset="0"/>
                        </a:rPr>
                        <a:t>13.45 - 14.30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W8</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Powerplattform</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Thorsten Scholl</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Dietmar Dossow</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Business Applications</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Die Plattform mit Power</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Microsoft </a:t>
                      </a:r>
                      <a:r>
                        <a:rPr lang="de-DE" sz="1000" b="0" i="0" u="none" strike="noStrike" dirty="0" err="1">
                          <a:solidFill>
                            <a:srgbClr val="000000"/>
                          </a:solidFill>
                          <a:effectLst/>
                          <a:latin typeface="Calibri" panose="020F0502020204030204" pitchFamily="34" charset="0"/>
                        </a:rPr>
                        <a:t>PowerApps</a:t>
                      </a:r>
                      <a:r>
                        <a:rPr lang="de-DE" sz="1000" b="0" i="0" u="none" strike="noStrike" dirty="0">
                          <a:solidFill>
                            <a:srgbClr val="000000"/>
                          </a:solidFill>
                          <a:effectLst/>
                          <a:latin typeface="Calibri" panose="020F0502020204030204" pitchFamily="34" charset="0"/>
                        </a:rPr>
                        <a:t> – kaum eine Technologie aus dem Bereich der Geschäftsanwendungen genießt so hohe Aufmerksamkeit wie die Microsoft Power Plattform. </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In dieser Session stellen wir Ihnen diese Technologie vor. Wir geben Ihnen einen Überblick der wichtigsten Bausteine und zeigen Ihnen, wie Sie in wenigen Minuten eine App erstellen können. Lernen Sie, wie Sie </a:t>
                      </a:r>
                      <a:r>
                        <a:rPr lang="de-DE" sz="1000" b="0" i="0" u="none" strike="noStrike" dirty="0" err="1">
                          <a:solidFill>
                            <a:srgbClr val="000000"/>
                          </a:solidFill>
                          <a:effectLst/>
                          <a:latin typeface="Calibri" panose="020F0502020204030204" pitchFamily="34" charset="0"/>
                        </a:rPr>
                        <a:t>PowerApps</a:t>
                      </a:r>
                      <a:r>
                        <a:rPr lang="de-DE" sz="1000" b="0" i="0" u="none" strike="noStrike" dirty="0">
                          <a:solidFill>
                            <a:srgbClr val="000000"/>
                          </a:solidFill>
                          <a:effectLst/>
                          <a:latin typeface="Calibri" panose="020F0502020204030204" pitchFamily="34" charset="0"/>
                        </a:rPr>
                        <a:t> Partner werden können und wie Sie mit </a:t>
                      </a:r>
                      <a:r>
                        <a:rPr lang="de-DE" sz="1000" b="0" i="0" u="none" strike="noStrike" dirty="0" err="1">
                          <a:solidFill>
                            <a:srgbClr val="000000"/>
                          </a:solidFill>
                          <a:effectLst/>
                          <a:latin typeface="Calibri" panose="020F0502020204030204" pitchFamily="34" charset="0"/>
                        </a:rPr>
                        <a:t>PowerApps</a:t>
                      </a:r>
                      <a:r>
                        <a:rPr lang="de-DE" sz="1000" b="0" i="0" u="none" strike="noStrike" dirty="0">
                          <a:solidFill>
                            <a:srgbClr val="000000"/>
                          </a:solidFill>
                          <a:effectLst/>
                          <a:latin typeface="Calibri" panose="020F0502020204030204" pitchFamily="34" charset="0"/>
                        </a:rPr>
                        <a:t> neue Kunden gewinnen können.</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88492913"/>
                  </a:ext>
                </a:extLst>
              </a:tr>
              <a:tr h="415021">
                <a:tc>
                  <a:txBody>
                    <a:bodyPr/>
                    <a:lstStyle/>
                    <a:p>
                      <a:pPr algn="l" fontAlgn="t"/>
                      <a:r>
                        <a:rPr lang="de-DE" sz="1000" b="0" i="0" u="none" strike="noStrike" dirty="0">
                          <a:solidFill>
                            <a:srgbClr val="000000"/>
                          </a:solidFill>
                          <a:effectLst/>
                          <a:latin typeface="Calibri" panose="020F0502020204030204" pitchFamily="34" charset="0"/>
                        </a:rPr>
                        <a:t>13.45 - 14.30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W9</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Customer </a:t>
                      </a:r>
                      <a:r>
                        <a:rPr lang="de-DE" sz="1000" b="0" i="0" u="none" strike="noStrike" dirty="0" err="1">
                          <a:solidFill>
                            <a:srgbClr val="000000"/>
                          </a:solidFill>
                          <a:effectLst/>
                          <a:latin typeface="Calibri" panose="020F0502020204030204" pitchFamily="34" charset="0"/>
                        </a:rPr>
                        <a:t>Insights</a:t>
                      </a:r>
                      <a:r>
                        <a:rPr lang="de-DE" sz="1000" b="0" i="0" u="none" strike="noStrike" dirty="0">
                          <a:solidFill>
                            <a:srgbClr val="000000"/>
                          </a:solidFill>
                          <a:effectLst/>
                          <a:latin typeface="Calibri" panose="020F0502020204030204" pitchFamily="34" charset="0"/>
                        </a:rPr>
                        <a:t> &amp; </a:t>
                      </a:r>
                      <a:r>
                        <a:rPr lang="de-DE" sz="1000" b="0" i="0" u="none" strike="noStrike" dirty="0" err="1">
                          <a:solidFill>
                            <a:srgbClr val="000000"/>
                          </a:solidFill>
                          <a:effectLst/>
                          <a:latin typeface="Calibri" panose="020F0502020204030204" pitchFamily="34" charset="0"/>
                        </a:rPr>
                        <a:t>Relationship</a:t>
                      </a:r>
                      <a:r>
                        <a:rPr lang="de-DE" sz="1000" b="0" i="0" u="none" strike="noStrike" dirty="0">
                          <a:solidFill>
                            <a:srgbClr val="000000"/>
                          </a:solidFill>
                          <a:effectLst/>
                          <a:latin typeface="Calibri" panose="020F0502020204030204" pitchFamily="34" charset="0"/>
                        </a:rPr>
                        <a:t> Sales</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Maik Martens</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Christian Mainka</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Relationship Selling | Beziehungen schaden nur dem, der keine hat</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In dieser Session beschäftigen wir uns mit der Integration zwischen Microsoft Dynamics 365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Sales und LinkedIn Sales Navigator. Sehen sie die neuesten Verbesserungen in Aktion mit einer Live-Demo. Verstehen Sie, wie Sie mehr aus LinkedIn Sales Navigator herausholen können, welche Funktionen in Dynamics 365 sind integriert und hören Sie, was die erfolgreichsten Vertriebsorganisationen tun, um Beziehungen aufzubauen und diese zu pflegen.</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393270016"/>
                  </a:ext>
                </a:extLst>
              </a:tr>
              <a:tr h="415021">
                <a:tc>
                  <a:txBody>
                    <a:bodyPr/>
                    <a:lstStyle/>
                    <a:p>
                      <a:pPr algn="l" fontAlgn="t"/>
                      <a:r>
                        <a:rPr lang="de-DE" sz="1000" b="0" i="0" u="none" strike="noStrike" dirty="0">
                          <a:solidFill>
                            <a:srgbClr val="000000"/>
                          </a:solidFill>
                          <a:effectLst/>
                          <a:latin typeface="Calibri" panose="020F0502020204030204" pitchFamily="34" charset="0"/>
                        </a:rPr>
                        <a:t>13.45 - 14.30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W10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Connected Field Service</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Joris Kalz</a:t>
                      </a:r>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Proaktiver Außendienst-Service im Jahr 2020</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Immer mehr Unternehmen erkennen das Potential des vernetzten Servicetechnikers und automatisieren ihre gesamte Einsatzplanung. Zudem werden papierbasierte Vorgänge durch mobilen Applikationen ersetzt und Mitarbeiter werden bestmöglich in ihrer Arbeit unterstützt. In diesem Vortrag zeigen wir die aktuellen Entwicklungen des modernen Customer und </a:t>
                      </a:r>
                      <a:r>
                        <a:rPr lang="de-DE" sz="1000" b="0" i="0" u="none" strike="noStrike" dirty="0" err="1">
                          <a:solidFill>
                            <a:srgbClr val="000000"/>
                          </a:solidFill>
                          <a:effectLst/>
                          <a:latin typeface="Calibri" panose="020F0502020204030204" pitchFamily="34" charset="0"/>
                        </a:rPr>
                        <a:t>Connected</a:t>
                      </a:r>
                      <a:r>
                        <a:rPr lang="de-DE" sz="1000" b="0" i="0" u="none" strike="noStrike" dirty="0">
                          <a:solidFill>
                            <a:srgbClr val="000000"/>
                          </a:solidFill>
                          <a:effectLst/>
                          <a:latin typeface="Calibri" panose="020F0502020204030204" pitchFamily="34" charset="0"/>
                        </a:rPr>
                        <a:t> Field Service auf und welche Geschäftsmöglichkeiten sich für Microsoft Partner ergeben.</a:t>
                      </a:r>
                    </a:p>
                  </a:txBody>
                  <a:tcPr marL="9525" marR="9525" marT="9525" marB="0"/>
                </a:tc>
                <a:extLst>
                  <a:ext uri="{0D108BD9-81ED-4DB2-BD59-A6C34878D82A}">
                    <a16:rowId xmlns:a16="http://schemas.microsoft.com/office/drawing/2014/main" val="2197301035"/>
                  </a:ext>
                </a:extLst>
              </a:tr>
              <a:tr h="796669">
                <a:tc>
                  <a:txBody>
                    <a:bodyPr/>
                    <a:lstStyle/>
                    <a:p>
                      <a:pPr algn="l" fontAlgn="t"/>
                      <a:r>
                        <a:rPr lang="de-DE" sz="1000" b="0" i="0" u="none" strike="noStrike" dirty="0">
                          <a:solidFill>
                            <a:srgbClr val="000000"/>
                          </a:solidFill>
                          <a:effectLst/>
                          <a:latin typeface="Calibri" panose="020F0502020204030204" pitchFamily="34" charset="0"/>
                        </a:rPr>
                        <a:t>14.45 – 15.30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W11</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Dynamics Marketing</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Maik Martens</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Christian Mainka</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Dynamics 365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Marketing Die neue Customer Journey^</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Aktuell verändern sich die Arbeitsweisen im gesamten Unternehmen dramatisch: intelligente Technologien erhalten Einzug in die Vertriebs- und Marketingmethodik und unterstützen den Mitarbeiter im Tagesgeschäft.  Zudem stehen Unternehmen immer stärker unter Zugzwang die richtigen Kunden zu finden, optimal anzusprechen und dauerhaft als Kunden zu binden. Dynamics 365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Marketing ist eine Anwendung zur Marketingautomatisierung, die dabei hilft, aus Interessenten Kunden zu machen. Die App ist einfach zu verwenden und funktioniert nahtlos mit Dynamics 365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Sales. Außerdem verfügt sie über ausgefeilte Business </a:t>
                      </a:r>
                      <a:r>
                        <a:rPr lang="de-DE" sz="1000" b="0" i="0" u="none" strike="noStrike" dirty="0" err="1">
                          <a:solidFill>
                            <a:srgbClr val="000000"/>
                          </a:solidFill>
                          <a:effectLst/>
                          <a:latin typeface="Calibri" panose="020F0502020204030204" pitchFamily="34" charset="0"/>
                        </a:rPr>
                        <a:t>Intelligence</a:t>
                      </a:r>
                      <a:r>
                        <a:rPr lang="de-DE" sz="1000" b="0" i="0" u="none" strike="noStrike" dirty="0">
                          <a:solidFill>
                            <a:srgbClr val="000000"/>
                          </a:solidFill>
                          <a:effectLst/>
                          <a:latin typeface="Calibri" panose="020F0502020204030204" pitchFamily="34" charset="0"/>
                        </a:rPr>
                        <a:t> Funktionen.</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42648070"/>
                  </a:ext>
                </a:extLst>
              </a:tr>
              <a:tr h="0">
                <a:tc>
                  <a:txBody>
                    <a:bodyPr/>
                    <a:lstStyle/>
                    <a:p>
                      <a:pPr algn="l" fontAlgn="t"/>
                      <a:r>
                        <a:rPr lang="de-DE" sz="1000" b="0" i="0" u="none" strike="noStrike" dirty="0">
                          <a:solidFill>
                            <a:srgbClr val="000000"/>
                          </a:solidFill>
                          <a:effectLst/>
                          <a:latin typeface="Calibri" panose="020F0502020204030204" pitchFamily="34" charset="0"/>
                        </a:rPr>
                        <a:t>14.45 - 15.30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W12</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Dynamics 365 Guides</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Gernot Kühn</a:t>
                      </a:r>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Mixed Reality for Business Applications</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Mitarbeitereinarbeitung beschleunigen und bei komplexen Aufgaben helfen – das kann Microsoft Dynamics 365 Guides. Mit </a:t>
                      </a:r>
                      <a:r>
                        <a:rPr lang="de-DE" sz="1000" b="0" i="0" u="none" strike="noStrike" dirty="0" err="1">
                          <a:solidFill>
                            <a:srgbClr val="000000"/>
                          </a:solidFill>
                          <a:effectLst/>
                          <a:latin typeface="Calibri" panose="020F0502020204030204" pitchFamily="34" charset="0"/>
                        </a:rPr>
                        <a:t>Hololens</a:t>
                      </a:r>
                      <a:r>
                        <a:rPr lang="de-DE" sz="1000" b="0" i="0" u="none" strike="noStrike" dirty="0">
                          <a:solidFill>
                            <a:srgbClr val="000000"/>
                          </a:solidFill>
                          <a:effectLst/>
                          <a:latin typeface="Calibri" panose="020F0502020204030204" pitchFamily="34" charset="0"/>
                        </a:rPr>
                        <a:t>, aber auch ohne! Kurze Einführung und die Diskussion über praktische Nutzfälle.</a:t>
                      </a:r>
                    </a:p>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21897958"/>
                  </a:ext>
                </a:extLst>
              </a:tr>
            </a:tbl>
          </a:graphicData>
        </a:graphic>
      </p:graphicFrame>
      <p:grpSp>
        <p:nvGrpSpPr>
          <p:cNvPr id="4" name="Gruppieren 3">
            <a:extLst>
              <a:ext uri="{FF2B5EF4-FFF2-40B4-BE49-F238E27FC236}">
                <a16:creationId xmlns:a16="http://schemas.microsoft.com/office/drawing/2014/main" id="{87B05BC4-DB36-6A45-A3F6-26898815A567}"/>
              </a:ext>
            </a:extLst>
          </p:cNvPr>
          <p:cNvGrpSpPr/>
          <p:nvPr/>
        </p:nvGrpSpPr>
        <p:grpSpPr>
          <a:xfrm>
            <a:off x="0" y="0"/>
            <a:ext cx="12192000" cy="795321"/>
            <a:chOff x="0" y="0"/>
            <a:chExt cx="12192000" cy="795321"/>
          </a:xfrm>
        </p:grpSpPr>
        <p:grpSp>
          <p:nvGrpSpPr>
            <p:cNvPr id="5" name="Gruppieren 4">
              <a:extLst>
                <a:ext uri="{FF2B5EF4-FFF2-40B4-BE49-F238E27FC236}">
                  <a16:creationId xmlns:a16="http://schemas.microsoft.com/office/drawing/2014/main" id="{C6D00F1E-6D81-314A-AB62-1D785C2E37FD}"/>
                </a:ext>
              </a:extLst>
            </p:cNvPr>
            <p:cNvGrpSpPr/>
            <p:nvPr/>
          </p:nvGrpSpPr>
          <p:grpSpPr>
            <a:xfrm>
              <a:off x="0" y="0"/>
              <a:ext cx="12192000" cy="795321"/>
              <a:chOff x="-56656941" y="1183388"/>
              <a:chExt cx="68848941" cy="4491223"/>
            </a:xfrm>
          </p:grpSpPr>
          <p:pic>
            <p:nvPicPr>
              <p:cNvPr id="7" name="Grafik 6">
                <a:extLst>
                  <a:ext uri="{FF2B5EF4-FFF2-40B4-BE49-F238E27FC236}">
                    <a16:creationId xmlns:a16="http://schemas.microsoft.com/office/drawing/2014/main" id="{FD43157F-38CA-7A48-B6E9-9543D3B4DBAC}"/>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8" name="Rechteck 7">
                <a:extLst>
                  <a:ext uri="{FF2B5EF4-FFF2-40B4-BE49-F238E27FC236}">
                    <a16:creationId xmlns:a16="http://schemas.microsoft.com/office/drawing/2014/main" id="{F4C7BD19-7B34-F845-B6B9-660A49EBEFED}"/>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Textfeld 5">
              <a:extLst>
                <a:ext uri="{FF2B5EF4-FFF2-40B4-BE49-F238E27FC236}">
                  <a16:creationId xmlns:a16="http://schemas.microsoft.com/office/drawing/2014/main" id="{27A35A07-B5A1-0841-8521-0E5BA21AA545}"/>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Tree>
    <p:extLst>
      <p:ext uri="{BB962C8B-B14F-4D97-AF65-F5344CB8AC3E}">
        <p14:creationId xmlns:p14="http://schemas.microsoft.com/office/powerpoint/2010/main" val="12365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F502CC7-9308-F248-AC16-16299C1B95D6}"/>
              </a:ext>
            </a:extLst>
          </p:cNvPr>
          <p:cNvGraphicFramePr>
            <a:graphicFrameLocks noGrp="1"/>
          </p:cNvGraphicFramePr>
          <p:nvPr>
            <p:extLst>
              <p:ext uri="{D42A27DB-BD31-4B8C-83A1-F6EECF244321}">
                <p14:modId xmlns:p14="http://schemas.microsoft.com/office/powerpoint/2010/main" val="2013868006"/>
              </p:ext>
            </p:extLst>
          </p:nvPr>
        </p:nvGraphicFramePr>
        <p:xfrm>
          <a:off x="568778" y="955221"/>
          <a:ext cx="11114315" cy="2796719"/>
        </p:xfrm>
        <a:graphic>
          <a:graphicData uri="http://schemas.openxmlformats.org/drawingml/2006/table">
            <a:tbl>
              <a:tblPr firstRow="1" bandRow="1">
                <a:tableStyleId>{5C22544A-7EE6-4342-B048-85BDC9FD1C3A}</a:tableStyleId>
              </a:tblPr>
              <a:tblGrid>
                <a:gridCol w="656104">
                  <a:extLst>
                    <a:ext uri="{9D8B030D-6E8A-4147-A177-3AD203B41FA5}">
                      <a16:colId xmlns:a16="http://schemas.microsoft.com/office/drawing/2014/main" val="3389415857"/>
                    </a:ext>
                  </a:extLst>
                </a:gridCol>
                <a:gridCol w="332204">
                  <a:extLst>
                    <a:ext uri="{9D8B030D-6E8A-4147-A177-3AD203B41FA5}">
                      <a16:colId xmlns:a16="http://schemas.microsoft.com/office/drawing/2014/main" val="2788500238"/>
                    </a:ext>
                  </a:extLst>
                </a:gridCol>
                <a:gridCol w="1389030">
                  <a:extLst>
                    <a:ext uri="{9D8B030D-6E8A-4147-A177-3AD203B41FA5}">
                      <a16:colId xmlns:a16="http://schemas.microsoft.com/office/drawing/2014/main" val="2219567660"/>
                    </a:ext>
                  </a:extLst>
                </a:gridCol>
                <a:gridCol w="921868">
                  <a:extLst>
                    <a:ext uri="{9D8B030D-6E8A-4147-A177-3AD203B41FA5}">
                      <a16:colId xmlns:a16="http://schemas.microsoft.com/office/drawing/2014/main" val="2255662096"/>
                    </a:ext>
                  </a:extLst>
                </a:gridCol>
                <a:gridCol w="1677632">
                  <a:extLst>
                    <a:ext uri="{9D8B030D-6E8A-4147-A177-3AD203B41FA5}">
                      <a16:colId xmlns:a16="http://schemas.microsoft.com/office/drawing/2014/main" val="940035660"/>
                    </a:ext>
                  </a:extLst>
                </a:gridCol>
                <a:gridCol w="6137477">
                  <a:extLst>
                    <a:ext uri="{9D8B030D-6E8A-4147-A177-3AD203B41FA5}">
                      <a16:colId xmlns:a16="http://schemas.microsoft.com/office/drawing/2014/main" val="2500451533"/>
                    </a:ext>
                  </a:extLst>
                </a:gridCol>
              </a:tblGrid>
              <a:tr h="134716">
                <a:tc>
                  <a:txBody>
                    <a:bodyPr/>
                    <a:lstStyle/>
                    <a:p>
                      <a:pPr algn="l" fontAlgn="t"/>
                      <a:r>
                        <a:rPr lang="de-DE" sz="1000" u="none" strike="noStrike" dirty="0">
                          <a:effectLst/>
                        </a:rPr>
                        <a:t>Zeit</a:t>
                      </a:r>
                      <a:endParaRPr lang="de-DE" sz="1000" b="0" i="0" u="none" strike="noStrike" dirty="0">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Track</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Topic</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Referent(en)</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a:effectLst/>
                        </a:rPr>
                        <a:t>Titel</a:t>
                      </a:r>
                      <a:endParaRPr lang="de-DE" sz="1000" b="0" i="0" u="none" strike="noStrike">
                        <a:solidFill>
                          <a:srgbClr val="FFFFFF"/>
                        </a:solidFill>
                        <a:effectLst/>
                        <a:latin typeface="Calibri" panose="020F0502020204030204" pitchFamily="34" charset="0"/>
                      </a:endParaRPr>
                    </a:p>
                  </a:txBody>
                  <a:tcPr marL="5894" marR="5894" marT="5894" marB="0"/>
                </a:tc>
                <a:tc>
                  <a:txBody>
                    <a:bodyPr/>
                    <a:lstStyle/>
                    <a:p>
                      <a:pPr algn="l" fontAlgn="t"/>
                      <a:r>
                        <a:rPr lang="de-DE" sz="1000" u="none" strike="noStrike" dirty="0">
                          <a:effectLst/>
                        </a:rPr>
                        <a:t>Beschreibung</a:t>
                      </a:r>
                      <a:endParaRPr lang="de-DE" sz="1000" b="0" i="0" u="none" strike="noStrike" dirty="0">
                        <a:solidFill>
                          <a:srgbClr val="FFFFFF"/>
                        </a:solidFill>
                        <a:effectLst/>
                        <a:latin typeface="Calibri" panose="020F0502020204030204" pitchFamily="34" charset="0"/>
                      </a:endParaRPr>
                    </a:p>
                  </a:txBody>
                  <a:tcPr marL="5894" marR="5894" marT="5894" marB="0"/>
                </a:tc>
                <a:extLst>
                  <a:ext uri="{0D108BD9-81ED-4DB2-BD59-A6C34878D82A}">
                    <a16:rowId xmlns:a16="http://schemas.microsoft.com/office/drawing/2014/main" val="741932690"/>
                  </a:ext>
                </a:extLst>
              </a:tr>
              <a:tr h="369932">
                <a:tc>
                  <a:txBody>
                    <a:bodyPr/>
                    <a:lstStyle/>
                    <a:p>
                      <a:pPr algn="l" fontAlgn="t"/>
                      <a:r>
                        <a:rPr lang="de-DE" sz="1000" b="0" i="0" u="none" strike="noStrike" dirty="0">
                          <a:solidFill>
                            <a:srgbClr val="000000"/>
                          </a:solidFill>
                          <a:effectLst/>
                          <a:latin typeface="Calibri" panose="020F0502020204030204" pitchFamily="34" charset="0"/>
                        </a:rPr>
                        <a:t>14.45 - 15.30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W13</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Business Central</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Magdalena Theissen</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Chrisiane Kloes</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Benjamin Leposa</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Mit Business Central zum Erfolg – Womit machen Sie den Unterschied?</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Daten in Informationen umzuwandeln, um intelligent handeln zu können, Vorhersagen zu treffen und Maßnahmen zu ergreifen, wenn es notwendig wird und das alles zur richtigen Zeit! </a:t>
                      </a:r>
                    </a:p>
                    <a:p>
                      <a:pPr algn="l" fontAlgn="t"/>
                      <a:r>
                        <a:rPr lang="de-DE" sz="1000" b="0" i="0" u="none" strike="noStrike" dirty="0">
                          <a:solidFill>
                            <a:srgbClr val="000000"/>
                          </a:solidFill>
                          <a:effectLst/>
                          <a:latin typeface="Calibri" panose="020F0502020204030204" pitchFamily="34" charset="0"/>
                        </a:rPr>
                        <a:t>Mit Microsoft Dynamics 365 Business Central als innovative Cloud-Lösung verwalten Sie Finanzen, Vertrieb, Service und Geschäftsabläufe in einer umfassenden ERP Lösung. Nutzen Sie die Microsoft Dynamics 365 Plattform für Ihren Unterschied, Ihr “X”.  </a:t>
                      </a:r>
                    </a:p>
                    <a:p>
                      <a:pPr algn="l" fontAlgn="t"/>
                      <a:r>
                        <a:rPr lang="de-DE" sz="1000" b="0" i="0" u="none" strike="noStrike" dirty="0">
                          <a:solidFill>
                            <a:srgbClr val="000000"/>
                          </a:solidFill>
                          <a:effectLst/>
                          <a:latin typeface="Calibri" panose="020F0502020204030204" pitchFamily="34" charset="0"/>
                        </a:rPr>
                        <a:t>In dieser Session erfahren Sie von Experten und ausgewählten Partnern, was Ihr „X“ bezogen auf Business Central ist. Eine ansprechende Demo, soll Ihnen Ideen geben, wie Sie als Microsoft Dynamics 365 Partner, Business Central noch erfolgreicher platzieren können. </a:t>
                      </a:r>
                    </a:p>
                  </a:txBody>
                  <a:tcPr marL="9525" marR="9525" marT="9525" marB="0"/>
                </a:tc>
                <a:extLst>
                  <a:ext uri="{0D108BD9-81ED-4DB2-BD59-A6C34878D82A}">
                    <a16:rowId xmlns:a16="http://schemas.microsoft.com/office/drawing/2014/main" val="4204273"/>
                  </a:ext>
                </a:extLst>
              </a:tr>
              <a:tr h="0">
                <a:tc>
                  <a:txBody>
                    <a:bodyPr/>
                    <a:lstStyle/>
                    <a:p>
                      <a:pPr algn="l" fontAlgn="t"/>
                      <a:r>
                        <a:rPr lang="de-DE" sz="1000" b="0" i="0" u="none" strike="noStrike" dirty="0">
                          <a:solidFill>
                            <a:srgbClr val="000000"/>
                          </a:solidFill>
                          <a:effectLst/>
                          <a:latin typeface="Calibri" panose="020F0502020204030204" pitchFamily="34" charset="0"/>
                        </a:rPr>
                        <a:t>14.45 - 15.30</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W14</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Licensing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Dynamics</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Nynke </a:t>
                      </a:r>
                      <a:r>
                        <a:rPr lang="de-DE" sz="1000" b="0" i="0" u="none" strike="noStrike" dirty="0" err="1">
                          <a:solidFill>
                            <a:srgbClr val="000000"/>
                          </a:solidFill>
                          <a:effectLst/>
                          <a:latin typeface="Calibri" panose="020F0502020204030204" pitchFamily="34" charset="0"/>
                        </a:rPr>
                        <a:t>Veer</a:t>
                      </a:r>
                      <a:r>
                        <a:rPr lang="de-DE" sz="1000" b="0" i="0" u="none" strike="noStrike" dirty="0">
                          <a:solidFill>
                            <a:srgbClr val="000000"/>
                          </a:solidFill>
                          <a:effectLst/>
                          <a:latin typeface="Calibri" panose="020F0502020204030204" pitchFamily="34" charset="0"/>
                        </a:rPr>
                        <a:t>, QBS</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Licensing </a:t>
                      </a:r>
                      <a:r>
                        <a:rPr lang="de-DE" sz="1000" b="0" i="0" u="none" strike="noStrike" dirty="0" err="1">
                          <a:solidFill>
                            <a:srgbClr val="000000"/>
                          </a:solidFill>
                          <a:effectLst/>
                          <a:latin typeface="Calibri" panose="020F0502020204030204" pitchFamily="34" charset="0"/>
                        </a:rPr>
                        <a:t>for</a:t>
                      </a:r>
                      <a:r>
                        <a:rPr lang="de-DE" sz="1000" b="0" i="0" u="none" strike="noStrike" dirty="0">
                          <a:solidFill>
                            <a:srgbClr val="000000"/>
                          </a:solidFill>
                          <a:effectLst/>
                          <a:latin typeface="Calibri" panose="020F0502020204030204" pitchFamily="34" charset="0"/>
                        </a:rPr>
                        <a:t> Dynamics – Neuerungen im Oktober</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Informationen rund um das Oktober-Updates zur Lizensierung der Microsoft Dynamics Lösungen </a:t>
                      </a:r>
                    </a:p>
                  </a:txBody>
                  <a:tcPr marL="9525" marR="9525" marT="9525" marB="0"/>
                </a:tc>
                <a:extLst>
                  <a:ext uri="{0D108BD9-81ED-4DB2-BD59-A6C34878D82A}">
                    <a16:rowId xmlns:a16="http://schemas.microsoft.com/office/drawing/2014/main" val="1001198381"/>
                  </a:ext>
                </a:extLst>
              </a:tr>
              <a:tr h="0">
                <a:tc>
                  <a:txBody>
                    <a:bodyPr/>
                    <a:lstStyle/>
                    <a:p>
                      <a:pPr algn="l" fontAlgn="t"/>
                      <a:r>
                        <a:rPr lang="de-DE" sz="1000" b="0" i="0" u="none" strike="noStrike" dirty="0">
                          <a:solidFill>
                            <a:srgbClr val="000000"/>
                          </a:solidFill>
                          <a:effectLst/>
                          <a:latin typeface="Calibri" panose="020F0502020204030204" pitchFamily="34" charset="0"/>
                        </a:rPr>
                        <a:t>15.40 – 16.10</a:t>
                      </a: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The </a:t>
                      </a:r>
                      <a:r>
                        <a:rPr lang="de-DE" sz="1000" b="0" i="0" u="none" strike="noStrike" dirty="0" err="1">
                          <a:solidFill>
                            <a:srgbClr val="000000"/>
                          </a:solidFill>
                          <a:effectLst/>
                          <a:latin typeface="Calibri" panose="020F0502020204030204" pitchFamily="34" charset="0"/>
                        </a:rPr>
                        <a:t>magic</a:t>
                      </a:r>
                      <a:r>
                        <a:rPr lang="de-DE" sz="1000" b="0" i="0" u="none" strike="noStrike" dirty="0">
                          <a:solidFill>
                            <a:srgbClr val="000000"/>
                          </a:solidFill>
                          <a:effectLst/>
                          <a:latin typeface="Calibri" panose="020F0502020204030204" pitchFamily="34" charset="0"/>
                        </a:rPr>
                        <a:t>(al)</a:t>
                      </a:r>
                      <a:r>
                        <a:rPr lang="de-DE" sz="1000" b="0" i="0" u="none" strike="noStrike" dirty="0" err="1">
                          <a:solidFill>
                            <a:srgbClr val="000000"/>
                          </a:solidFill>
                          <a:effectLst/>
                          <a:latin typeface="Calibri" panose="020F0502020204030204" pitchFamily="34" charset="0"/>
                        </a:rPr>
                        <a:t>slot</a:t>
                      </a:r>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61474108"/>
                  </a:ext>
                </a:extLst>
              </a:tr>
              <a:tr h="0">
                <a:tc>
                  <a:txBody>
                    <a:bodyPr/>
                    <a:lstStyle/>
                    <a:p>
                      <a:pPr algn="l" fontAlgn="t"/>
                      <a:r>
                        <a:rPr lang="de-DE" sz="1000" b="0" i="0" u="none" strike="noStrike" dirty="0">
                          <a:solidFill>
                            <a:srgbClr val="000000"/>
                          </a:solidFill>
                          <a:effectLst/>
                          <a:latin typeface="Calibri" panose="020F0502020204030204" pitchFamily="34" charset="0"/>
                        </a:rPr>
                        <a:t>16.10 – 17.15</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W15</a:t>
                      </a: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Motivational Note</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Prf. Dr. Klemens Skibicki</a:t>
                      </a: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17988915"/>
                  </a:ext>
                </a:extLst>
              </a:tr>
              <a:tr h="0">
                <a:tc>
                  <a:txBody>
                    <a:bodyPr/>
                    <a:lstStyle/>
                    <a:p>
                      <a:pPr algn="l" fontAlgn="t"/>
                      <a:r>
                        <a:rPr lang="de-DE" sz="1000" b="0" i="0" u="none" strike="noStrike">
                          <a:solidFill>
                            <a:srgbClr val="000000"/>
                          </a:solidFill>
                          <a:effectLst/>
                          <a:latin typeface="Calibri" panose="020F0502020204030204" pitchFamily="34" charset="0"/>
                        </a:rPr>
                        <a:t>17.15 - 17.30</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W16</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Sum up / Closing</a:t>
                      </a:r>
                    </a:p>
                  </a:txBody>
                  <a:tcPr marL="9525" marR="9525" marT="9525" marB="0"/>
                </a:tc>
                <a:tc>
                  <a:txBody>
                    <a:bodyPr/>
                    <a:lstStyle/>
                    <a:p>
                      <a:pPr algn="l" fontAlgn="t"/>
                      <a:r>
                        <a:rPr lang="de-DE" sz="1000" b="0" i="0" u="none" strike="noStrike">
                          <a:solidFill>
                            <a:srgbClr val="000000"/>
                          </a:solidFill>
                          <a:effectLst/>
                          <a:latin typeface="Calibri" panose="020F0502020204030204" pitchFamily="34" charset="0"/>
                        </a:rPr>
                        <a:t>Markus Kemmann</a:t>
                      </a:r>
                      <a:br>
                        <a:rPr lang="de-DE" sz="1000" b="0" i="0" u="none" strike="noStrike">
                          <a:solidFill>
                            <a:srgbClr val="000000"/>
                          </a:solidFill>
                          <a:effectLst/>
                          <a:latin typeface="Calibri" panose="020F0502020204030204" pitchFamily="34" charset="0"/>
                        </a:rPr>
                      </a:br>
                      <a:r>
                        <a:rPr lang="de-DE" sz="1000" b="0" i="0" u="none" strike="noStrike">
                          <a:solidFill>
                            <a:srgbClr val="000000"/>
                          </a:solidFill>
                          <a:effectLst/>
                          <a:latin typeface="Calibri" panose="020F0502020204030204" pitchFamily="34" charset="0"/>
                        </a:rPr>
                        <a:t>Lutz Jannausch</a:t>
                      </a:r>
                    </a:p>
                  </a:txBody>
                  <a:tcPr marL="9525" marR="9525" marT="9525" marB="0"/>
                </a:tc>
                <a:tc>
                  <a:txBody>
                    <a:bodyPr/>
                    <a:lstStyle/>
                    <a:p>
                      <a:pPr algn="l" fontAlgn="t"/>
                      <a:endParaRPr lang="de-DE" sz="10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de-DE" sz="1000" b="0" i="0" u="none" strike="noStrike" dirty="0">
                          <a:solidFill>
                            <a:srgbClr val="000000"/>
                          </a:solidFill>
                          <a:effectLst/>
                          <a:latin typeface="Calibri" panose="020F0502020204030204" pitchFamily="34" charset="0"/>
                        </a:rPr>
                        <a:t>Zusammenfassung des Tages, Überleitung zum </a:t>
                      </a:r>
                      <a:r>
                        <a:rPr lang="de-DE" sz="1000" b="0" i="0" u="none" strike="noStrike" dirty="0" err="1">
                          <a:solidFill>
                            <a:srgbClr val="000000"/>
                          </a:solidFill>
                          <a:effectLst/>
                          <a:latin typeface="Calibri" panose="020F0502020204030204" pitchFamily="34" charset="0"/>
                        </a:rPr>
                        <a:t>Get</a:t>
                      </a:r>
                      <a:r>
                        <a:rPr lang="de-DE" sz="1000" b="0" i="0" u="none" strike="noStrike" dirty="0">
                          <a:solidFill>
                            <a:srgbClr val="000000"/>
                          </a:solidFill>
                          <a:effectLst/>
                          <a:latin typeface="Calibri" panose="020F0502020204030204" pitchFamily="34" charset="0"/>
                        </a:rPr>
                        <a:t> </a:t>
                      </a:r>
                      <a:r>
                        <a:rPr lang="de-DE" sz="1000" b="0" i="0" u="none" strike="noStrike" dirty="0" err="1">
                          <a:solidFill>
                            <a:srgbClr val="000000"/>
                          </a:solidFill>
                          <a:effectLst/>
                          <a:latin typeface="Calibri" panose="020F0502020204030204" pitchFamily="34" charset="0"/>
                        </a:rPr>
                        <a:t>together</a:t>
                      </a:r>
                      <a:endParaRPr lang="de-DE" sz="10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356419557"/>
                  </a:ext>
                </a:extLst>
              </a:tr>
            </a:tbl>
          </a:graphicData>
        </a:graphic>
      </p:graphicFrame>
      <p:grpSp>
        <p:nvGrpSpPr>
          <p:cNvPr id="4" name="Gruppieren 3">
            <a:extLst>
              <a:ext uri="{FF2B5EF4-FFF2-40B4-BE49-F238E27FC236}">
                <a16:creationId xmlns:a16="http://schemas.microsoft.com/office/drawing/2014/main" id="{87B05BC4-DB36-6A45-A3F6-26898815A567}"/>
              </a:ext>
            </a:extLst>
          </p:cNvPr>
          <p:cNvGrpSpPr/>
          <p:nvPr/>
        </p:nvGrpSpPr>
        <p:grpSpPr>
          <a:xfrm>
            <a:off x="0" y="0"/>
            <a:ext cx="12192000" cy="795321"/>
            <a:chOff x="0" y="0"/>
            <a:chExt cx="12192000" cy="795321"/>
          </a:xfrm>
        </p:grpSpPr>
        <p:grpSp>
          <p:nvGrpSpPr>
            <p:cNvPr id="5" name="Gruppieren 4">
              <a:extLst>
                <a:ext uri="{FF2B5EF4-FFF2-40B4-BE49-F238E27FC236}">
                  <a16:creationId xmlns:a16="http://schemas.microsoft.com/office/drawing/2014/main" id="{C6D00F1E-6D81-314A-AB62-1D785C2E37FD}"/>
                </a:ext>
              </a:extLst>
            </p:cNvPr>
            <p:cNvGrpSpPr/>
            <p:nvPr/>
          </p:nvGrpSpPr>
          <p:grpSpPr>
            <a:xfrm>
              <a:off x="0" y="0"/>
              <a:ext cx="12192000" cy="795321"/>
              <a:chOff x="-56656941" y="1183388"/>
              <a:chExt cx="68848941" cy="4491223"/>
            </a:xfrm>
          </p:grpSpPr>
          <p:pic>
            <p:nvPicPr>
              <p:cNvPr id="7" name="Grafik 6">
                <a:extLst>
                  <a:ext uri="{FF2B5EF4-FFF2-40B4-BE49-F238E27FC236}">
                    <a16:creationId xmlns:a16="http://schemas.microsoft.com/office/drawing/2014/main" id="{FD43157F-38CA-7A48-B6E9-9543D3B4DBAC}"/>
                  </a:ext>
                </a:extLst>
              </p:cNvPr>
              <p:cNvPicPr>
                <a:picLocks noChangeAspect="1"/>
              </p:cNvPicPr>
              <p:nvPr/>
            </p:nvPicPr>
            <p:blipFill rotWithShape="1">
              <a:blip r:embed="rId2"/>
              <a:srcRect l="42437"/>
              <a:stretch/>
            </p:blipFill>
            <p:spPr>
              <a:xfrm>
                <a:off x="5173884" y="1183388"/>
                <a:ext cx="7018116" cy="4491223"/>
              </a:xfrm>
              <a:prstGeom prst="rect">
                <a:avLst/>
              </a:prstGeom>
            </p:spPr>
          </p:pic>
          <p:sp>
            <p:nvSpPr>
              <p:cNvPr id="8" name="Rechteck 7">
                <a:extLst>
                  <a:ext uri="{FF2B5EF4-FFF2-40B4-BE49-F238E27FC236}">
                    <a16:creationId xmlns:a16="http://schemas.microsoft.com/office/drawing/2014/main" id="{F4C7BD19-7B34-F845-B6B9-660A49EBEFED}"/>
                  </a:ext>
                </a:extLst>
              </p:cNvPr>
              <p:cNvSpPr/>
              <p:nvPr/>
            </p:nvSpPr>
            <p:spPr>
              <a:xfrm>
                <a:off x="-56656941" y="1183388"/>
                <a:ext cx="61830827" cy="4491223"/>
              </a:xfrm>
              <a:prstGeom prst="rect">
                <a:avLst/>
              </a:prstGeom>
              <a:gradFill>
                <a:gsLst>
                  <a:gs pos="0">
                    <a:srgbClr val="3D3C43"/>
                  </a:gs>
                  <a:gs pos="100000">
                    <a:srgbClr val="52515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Textfeld 5">
              <a:extLst>
                <a:ext uri="{FF2B5EF4-FFF2-40B4-BE49-F238E27FC236}">
                  <a16:creationId xmlns:a16="http://schemas.microsoft.com/office/drawing/2014/main" id="{27A35A07-B5A1-0841-8521-0E5BA21AA545}"/>
                </a:ext>
              </a:extLst>
            </p:cNvPr>
            <p:cNvSpPr txBox="1"/>
            <p:nvPr/>
          </p:nvSpPr>
          <p:spPr>
            <a:xfrm>
              <a:off x="292100" y="243771"/>
              <a:ext cx="4081310" cy="307777"/>
            </a:xfrm>
            <a:prstGeom prst="rect">
              <a:avLst/>
            </a:prstGeom>
            <a:noFill/>
          </p:spPr>
          <p:txBody>
            <a:bodyPr wrap="none" rtlCol="0">
              <a:spAutoFit/>
            </a:bodyPr>
            <a:lstStyle/>
            <a:p>
              <a:r>
                <a:rPr lang="de-DE" sz="1400" b="1" dirty="0">
                  <a:solidFill>
                    <a:schemeClr val="bg1"/>
                  </a:solidFill>
                  <a:latin typeface="Segoe UI Emoji" panose="020B0502040204020203" pitchFamily="34" charset="0"/>
                  <a:ea typeface="Segoe UI Emoji" panose="020B0502040204020203" pitchFamily="34" charset="0"/>
                </a:rPr>
                <a:t>Microsoft Dynamics IT Sales Forum World X 2019</a:t>
              </a:r>
            </a:p>
          </p:txBody>
        </p:sp>
      </p:grpSp>
    </p:spTree>
    <p:extLst>
      <p:ext uri="{BB962C8B-B14F-4D97-AF65-F5344CB8AC3E}">
        <p14:creationId xmlns:p14="http://schemas.microsoft.com/office/powerpoint/2010/main" val="354126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8758EB-F2FC-FC43-97FD-2862A1D41611}"/>
              </a:ext>
            </a:extLst>
          </p:cNvPr>
          <p:cNvPicPr>
            <a:picLocks noChangeAspect="1"/>
          </p:cNvPicPr>
          <p:nvPr/>
        </p:nvPicPr>
        <p:blipFill>
          <a:blip r:embed="rId2"/>
          <a:stretch>
            <a:fillRect/>
          </a:stretch>
        </p:blipFill>
        <p:spPr>
          <a:xfrm>
            <a:off x="0" y="0"/>
            <a:ext cx="12192000" cy="4491223"/>
          </a:xfrm>
          <a:prstGeom prst="rect">
            <a:avLst/>
          </a:prstGeom>
        </p:spPr>
      </p:pic>
      <p:sp>
        <p:nvSpPr>
          <p:cNvPr id="3" name="Titel 10">
            <a:extLst>
              <a:ext uri="{FF2B5EF4-FFF2-40B4-BE49-F238E27FC236}">
                <a16:creationId xmlns:a16="http://schemas.microsoft.com/office/drawing/2014/main" id="{DDB62C7B-D76E-B14B-BCC7-94332B1D3C06}"/>
              </a:ext>
            </a:extLst>
          </p:cNvPr>
          <p:cNvSpPr txBox="1">
            <a:spLocks/>
          </p:cNvSpPr>
          <p:nvPr/>
        </p:nvSpPr>
        <p:spPr>
          <a:xfrm>
            <a:off x="269310" y="501891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a:t>Workshops Tag 2</a:t>
            </a:r>
            <a:endParaRPr lang="de-DE" sz="2400" dirty="0"/>
          </a:p>
        </p:txBody>
      </p:sp>
    </p:spTree>
    <p:extLst>
      <p:ext uri="{BB962C8B-B14F-4D97-AF65-F5344CB8AC3E}">
        <p14:creationId xmlns:p14="http://schemas.microsoft.com/office/powerpoint/2010/main" val="39092908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9415675682694DB18DA2EAECD5B997" ma:contentTypeVersion="10" ma:contentTypeDescription="Ein neues Dokument erstellen." ma:contentTypeScope="" ma:versionID="023cc3188cbf026dad3d45ea23f52ee3">
  <xsd:schema xmlns:xsd="http://www.w3.org/2001/XMLSchema" xmlns:xs="http://www.w3.org/2001/XMLSchema" xmlns:p="http://schemas.microsoft.com/office/2006/metadata/properties" xmlns:ns2="450a2d43-d33c-413f-ac13-f68f0d0902c0" xmlns:ns3="cecf2d56-291a-41bb-9a4e-dc164053cb00" targetNamespace="http://schemas.microsoft.com/office/2006/metadata/properties" ma:root="true" ma:fieldsID="47da2a14e11ac6f6da287e36895f3044" ns2:_="" ns3:_="">
    <xsd:import namespace="450a2d43-d33c-413f-ac13-f68f0d0902c0"/>
    <xsd:import namespace="cecf2d56-291a-41bb-9a4e-dc164053cb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a2d43-d33c-413f-ac13-f68f0d090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cf2d56-291a-41bb-9a4e-dc164053cb0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4A0F7-107E-41EE-A36A-92C00173040B}"/>
</file>

<file path=customXml/itemProps2.xml><?xml version="1.0" encoding="utf-8"?>
<ds:datastoreItem xmlns:ds="http://schemas.openxmlformats.org/officeDocument/2006/customXml" ds:itemID="{F8519EE0-7DE0-4289-88FE-3F3A5B2CD454}"/>
</file>

<file path=customXml/itemProps3.xml><?xml version="1.0" encoding="utf-8"?>
<ds:datastoreItem xmlns:ds="http://schemas.openxmlformats.org/officeDocument/2006/customXml" ds:itemID="{C804AFC8-A196-4926-9C4C-E29FFAB000BB}"/>
</file>

<file path=docProps/app.xml><?xml version="1.0" encoding="utf-8"?>
<Properties xmlns="http://schemas.openxmlformats.org/officeDocument/2006/extended-properties" xmlns:vt="http://schemas.openxmlformats.org/officeDocument/2006/docPropsVTypes">
  <TotalTime>0</TotalTime>
  <Words>2876</Words>
  <Application>Microsoft Macintosh PowerPoint</Application>
  <PresentationFormat>Breitbild</PresentationFormat>
  <Paragraphs>300</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Segoe UI Emoji</vt:lpstr>
      <vt:lpstr>Office</vt:lpstr>
      <vt:lpstr>PowerPoint-Präsentation</vt:lpstr>
      <vt:lpstr>Main Event, 19.09.2019 - Vormittag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IT Sales Forum 2019 - Tag 1</dc:title>
  <dc:creator>Thomas Kombrecht</dc:creator>
  <cp:lastModifiedBy>Thomas Kombrecht</cp:lastModifiedBy>
  <cp:revision>35</cp:revision>
  <dcterms:created xsi:type="dcterms:W3CDTF">2019-07-17T11:31:51Z</dcterms:created>
  <dcterms:modified xsi:type="dcterms:W3CDTF">2019-09-11T15:59:17Z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0x010100599415675682694DB18DA2EAECD5B997</vt:lpwstr>
  </property>
</Properties>
</file>