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8" r:id="rId6"/>
    <p:sldId id="266" r:id="rId7"/>
    <p:sldId id="262" r:id="rId8"/>
    <p:sldId id="270" r:id="rId9"/>
    <p:sldId id="271" r:id="rId10"/>
    <p:sldId id="269" r:id="rId11"/>
    <p:sldId id="272" r:id="rId12"/>
    <p:sldId id="273" r:id="rId13"/>
    <p:sldId id="26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91" autoAdjust="0"/>
    <p:restoredTop sz="94660"/>
  </p:normalViewPr>
  <p:slideViewPr>
    <p:cSldViewPr snapToGrid="0">
      <p:cViewPr varScale="1">
        <p:scale>
          <a:sx n="74" d="100"/>
          <a:sy n="74" d="100"/>
        </p:scale>
        <p:origin x="61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E0F507-04CB-4973-B01F-C700B1FEAA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12F2039-A7E0-4B3E-AA13-AC0C32C1A0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2ED58F-9F18-45C1-8E67-FDC21F056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7FA71-6573-468E-B3A4-88978EBF45B3}" type="datetimeFigureOut">
              <a:rPr lang="en-IN" smtClean="0"/>
              <a:pPr/>
              <a:t>14-05-2019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56D7EBB-2FB3-427F-A651-910079F1D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AAA546-0CC5-4C70-B1F2-E433F8A86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EE5DF-7B2E-4088-AFF4-F49AD6B9463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32966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1D7A21-F57D-4F8B-948D-089499D44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2724BB6-8ACC-4E8F-9DB7-43BC879FBD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885C94-DAD9-4B75-9FCF-F34BD89BD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7FA71-6573-468E-B3A4-88978EBF45B3}" type="datetimeFigureOut">
              <a:rPr lang="en-IN" smtClean="0"/>
              <a:pPr/>
              <a:t>14-05-2019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A9EEBF-8BB1-4ACF-A388-7E7E1BE9D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07EC2B9-FE69-4D15-A514-10BA416A1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EE5DF-7B2E-4088-AFF4-F49AD6B9463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70527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2F18219-C622-4B2C-8343-2B0805FFAB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E576ADE-05EA-41A6-A7DC-56C6AD37C8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0FFC80-87EB-4767-B706-DD525227E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7FA71-6573-468E-B3A4-88978EBF45B3}" type="datetimeFigureOut">
              <a:rPr lang="en-IN" smtClean="0"/>
              <a:pPr/>
              <a:t>14-05-2019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D86881-CDB7-4CB8-8919-E5E3E02FE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DD6FDC0-A3D0-418C-BEB4-F205D098E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EE5DF-7B2E-4088-AFF4-F49AD6B9463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59495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240" y="289511"/>
            <a:ext cx="11655840" cy="8996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9856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097" indent="0">
              <a:buNone/>
              <a:defRPr/>
            </a:lvl3pPr>
            <a:lvl4pPr marL="448193" indent="0">
              <a:buNone/>
              <a:defRPr/>
            </a:lvl4pPr>
            <a:lvl5pPr marL="67229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362872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318345-B6F7-4BAC-981A-547D1AD06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51F9846-8B7C-466F-885D-6DBD5D133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C78CA8-A1AA-44DE-8296-DD9766E0D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7FA71-6573-468E-B3A4-88978EBF45B3}" type="datetimeFigureOut">
              <a:rPr lang="en-IN" smtClean="0"/>
              <a:pPr/>
              <a:t>14-05-2019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66C43A2-D505-4FDF-B3BD-D88F54896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CBBF58-0891-4C56-8283-4E29BC7EE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EE5DF-7B2E-4088-AFF4-F49AD6B9463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64664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49C601-636F-4F9B-9C05-5A169A5BC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780257F-5E20-4ADE-9ED8-4595FED0A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0EF776F-698A-48F9-9508-79F403098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7FA71-6573-468E-B3A4-88978EBF45B3}" type="datetimeFigureOut">
              <a:rPr lang="en-IN" smtClean="0"/>
              <a:pPr/>
              <a:t>14-05-2019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2C5F90-0089-4AA1-B34F-84E6AF037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BB5B27-BE72-48A6-88ED-12CC6C91B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EE5DF-7B2E-4088-AFF4-F49AD6B9463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85334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43800B-3F1F-425D-89A1-DF0CB32D6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A831C9A-427E-4424-A3A8-F24AD62639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2EB9040-2125-44AE-9B19-B1E51AC49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7CBE203-8804-4B35-AC71-7CF889977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7FA71-6573-468E-B3A4-88978EBF45B3}" type="datetimeFigureOut">
              <a:rPr lang="en-IN" smtClean="0"/>
              <a:pPr/>
              <a:t>14-05-2019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9EA96A8-8686-47C1-959E-CBDDD63A9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EA03CB6-7482-4BED-8101-4FA610628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EE5DF-7B2E-4088-AFF4-F49AD6B9463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66578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164BD0-C5C1-499F-95C1-EFECBE8C1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D61656B-31C2-443D-8C0C-20CAAF186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205A662-ECC3-4560-897A-89F14BB678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36FF7EE-BB08-4FAA-86DE-D8E9EED77A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CD7D446-C278-4DB4-BDF4-9FB1397D7D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446B26D-D14E-4AE9-8FDF-FC18C1D17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7FA71-6573-468E-B3A4-88978EBF45B3}" type="datetimeFigureOut">
              <a:rPr lang="en-IN" smtClean="0"/>
              <a:pPr/>
              <a:t>14-05-2019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30DEC2F-7C5A-464B-88B0-DF2CA3FD7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C908405-1704-4934-9D09-BF15FECD9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EE5DF-7B2E-4088-AFF4-F49AD6B9463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94595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80982B-860D-45D0-87C6-890738B85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FE025AB-358D-4601-8237-B15EB9E0B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7FA71-6573-468E-B3A4-88978EBF45B3}" type="datetimeFigureOut">
              <a:rPr lang="en-IN" smtClean="0"/>
              <a:pPr/>
              <a:t>14-05-2019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C766A9B-B6F6-4C61-BD5B-3B482BEE7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D165800-BDFD-47EF-8773-2A852C55A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EE5DF-7B2E-4088-AFF4-F49AD6B9463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35250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C112CA0-2221-4F41-8AFA-7041F4BC5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7FA71-6573-468E-B3A4-88978EBF45B3}" type="datetimeFigureOut">
              <a:rPr lang="en-IN" smtClean="0"/>
              <a:pPr/>
              <a:t>14-05-2019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A8F9522-CC44-4E88-90B8-FF10B9AFD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AF76CA2-B56B-47EA-89C9-ADD17D3AE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EE5DF-7B2E-4088-AFF4-F49AD6B9463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57383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C15ECF-2849-4F48-A70E-E73223055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10AEA1-502D-4AC0-977F-CE3456CC8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6692BD3-97DF-413A-88C9-CD629B794E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3C67CE2-757B-4968-9375-E60EEA932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7FA71-6573-468E-B3A4-88978EBF45B3}" type="datetimeFigureOut">
              <a:rPr lang="en-IN" smtClean="0"/>
              <a:pPr/>
              <a:t>14-05-2019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458DA9F-D4F0-4093-99B3-84268689F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D02CF90-C81F-4409-9F90-740CAD9E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EE5DF-7B2E-4088-AFF4-F49AD6B9463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00063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C05612-B279-4A29-ACA5-6326FEC4D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F9DBE15-0349-4715-9799-C0DF9A9D36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90F6D3F-08F0-4310-AC7B-FB15281951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B950509-939A-466B-9DD6-4687A3943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7FA71-6573-468E-B3A4-88978EBF45B3}" type="datetimeFigureOut">
              <a:rPr lang="en-IN" smtClean="0"/>
              <a:pPr/>
              <a:t>14-05-2019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11F4EBC-7D72-41E9-AB4A-CA107A04C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A1B0B08-94DC-4A11-96E7-807562743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EE5DF-7B2E-4088-AFF4-F49AD6B9463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64514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98BF779-E04D-447F-B117-64D88C4F9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2B3A803-58B8-4A61-9883-F0D772A2CA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A331697-D9EA-42F3-955D-D7E6BE61C0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7FA71-6573-468E-B3A4-88978EBF45B3}" type="datetimeFigureOut">
              <a:rPr lang="en-IN" smtClean="0"/>
              <a:pPr/>
              <a:t>14-05-2019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ACEFA23-3CB8-4134-BDDB-54BBDA8B71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FDCFD9-956A-4BBB-8F45-B3AFF17DEE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BEE5DF-7B2E-4088-AFF4-F49AD6B9463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77420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hyperlink" Target="https://appsource.microsoft.com/en-us/product/dynamics-365/inogic.d59d49e1-e228-4243-8155-9b937290bcf5?tab=Overview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ource.microsoft.com/en-us/product/dynamics-365/inogic.d59d49e1-e228-4243-8155-9b937290bcf5?tab=Overview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ource.microsoft.com/en-us/product/dynamics-365/inogic.d59d49e1-e228-4243-8155-9b937290bcf5?tab=Overview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ource.microsoft.com/en-us/product/dynamics-365/inogic.d59d49e1-e228-4243-8155-9b937290bcf5?tab=Overview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www.inogic.com/blog/click2clone-infocentre/" TargetMode="External"/><Relationship Id="rId7" Type="http://schemas.openxmlformats.org/officeDocument/2006/relationships/hyperlink" Target="https://appsource.microsoft.com/en-us/product/dynamics-365/inogic.d59d49e1-e228-4243-8155-9b937290bcf5?tab=Overview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s://www.youtube.com/playlist?list=PLZ3oUvoMEciA8eLJaBAIZiv_8zFpqHfcL" TargetMode="External"/><Relationship Id="rId4" Type="http://schemas.openxmlformats.org/officeDocument/2006/relationships/hyperlink" Target="http://www.inogic.com/product/productivity-pack/click-2-clone-microsoft-dynamics-crm-record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hyperlink" Target="https://appsource.microsoft.com/en-us/product/dynamics-365/inogic.d59d49e1-e228-4243-8155-9b937290bcf5?tab=Overview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hyperlink" Target="https://appsource.microsoft.com/en-us/product/dynamics-365/inogic.d59d49e1-e228-4243-8155-9b937290bcf5?tab=Overview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ource.microsoft.com/en-us/product/dynamics-365/inogic.d59d49e1-e228-4243-8155-9b937290bcf5?tab=Overview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ource.microsoft.com/en-us/product/dynamics-365/inogic.d59d49e1-e228-4243-8155-9b937290bcf5?tab=Overview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ource.microsoft.com/en-us/product/dynamics-365/inogic.d59d49e1-e228-4243-8155-9b937290bcf5?tab=Overview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ource.microsoft.com/en-us/product/dynamics-365/inogic.d59d49e1-e228-4243-8155-9b937290bcf5?tab=Overview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ource.microsoft.com/en-us/product/dynamics-365/inogic.d59d49e1-e228-4243-8155-9b937290bcf5?tab=Overview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ource.microsoft.com/en-us/product/dynamics-365/inogic.d59d49e1-e228-4243-8155-9b937290bcf5?tab=Overview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89F291B-CBE5-4BE0-8BB3-49630288F70E}"/>
              </a:ext>
            </a:extLst>
          </p:cNvPr>
          <p:cNvSpPr/>
          <p:nvPr/>
        </p:nvSpPr>
        <p:spPr bwMode="auto">
          <a:xfrm>
            <a:off x="-2" y="2337"/>
            <a:ext cx="4383595" cy="6855663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  <a:headEnd type="none" w="med" len="med"/>
            <a:tailEnd type="none" w="med" len="med"/>
          </a:ln>
          <a:effectLst>
            <a:outerShdw blurRad="469900" dist="50800" dir="5400000" algn="ctr" rotWithShape="0">
              <a:srgbClr val="000000">
                <a:alpha val="72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FE6E1C4-DAB2-4472-99BC-64EC23CBD90E}"/>
              </a:ext>
            </a:extLst>
          </p:cNvPr>
          <p:cNvSpPr txBox="1"/>
          <p:nvPr/>
        </p:nvSpPr>
        <p:spPr>
          <a:xfrm>
            <a:off x="150033" y="2414505"/>
            <a:ext cx="4233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Click2Clone</a:t>
            </a:r>
            <a:endParaRPr lang="en-ZA" sz="5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7DC37D0-C122-4247-BF46-68B9045BEF99}"/>
              </a:ext>
            </a:extLst>
          </p:cNvPr>
          <p:cNvSpPr txBox="1"/>
          <p:nvPr/>
        </p:nvSpPr>
        <p:spPr>
          <a:xfrm>
            <a:off x="166990" y="3313876"/>
            <a:ext cx="33439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solidFill>
                  <a:schemeClr val="bg1"/>
                </a:solidFill>
                <a:latin typeface="Segoe UI" panose="020B0502040204020203" pitchFamily="34" charset="0"/>
                <a:ea typeface="Arial Unicode MS" panose="020B0604020202020204" pitchFamily="34" charset="-128"/>
                <a:cs typeface="Segoe UI" panose="020B0502040204020203" pitchFamily="34" charset="0"/>
              </a:rPr>
              <a:t>Clone Dynamics 365/CRM Records in 1 Click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1" y="6246357"/>
            <a:ext cx="12436475" cy="621917"/>
            <a:chOff x="-1" y="6246357"/>
            <a:chExt cx="12436475" cy="621917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375C7871-7619-4F5F-B53E-98E876B4E329}"/>
                </a:ext>
              </a:extLst>
            </p:cNvPr>
            <p:cNvSpPr/>
            <p:nvPr/>
          </p:nvSpPr>
          <p:spPr bwMode="auto">
            <a:xfrm>
              <a:off x="-1" y="6246357"/>
              <a:ext cx="12436475" cy="621917"/>
            </a:xfrm>
            <a:prstGeom prst="rect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CBC8E499-4297-454C-B503-F81F21A3AF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05" b="23343"/>
            <a:stretch/>
          </p:blipFill>
          <p:spPr>
            <a:xfrm>
              <a:off x="10569345" y="6291548"/>
              <a:ext cx="1562430" cy="53153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DFD36B13-3753-444E-B757-FCB91FA1723B}"/>
                </a:ext>
              </a:extLst>
            </p:cNvPr>
            <p:cNvSpPr txBox="1"/>
            <p:nvPr/>
          </p:nvSpPr>
          <p:spPr>
            <a:xfrm>
              <a:off x="150033" y="6357259"/>
              <a:ext cx="20965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000" dirty="0">
                  <a:solidFill>
                    <a:srgbClr val="00B0F0"/>
                  </a:solidFill>
                  <a:latin typeface="Segoe UI" panose="020B0502040204020203" pitchFamily="34" charset="0"/>
                  <a:ea typeface="Arial Unicode MS" panose="020B0604020202020204" pitchFamily="34" charset="-128"/>
                  <a:cs typeface="Segoe UI" panose="020B0502040204020203" pitchFamily="34" charset="0"/>
                </a:rPr>
                <a:t>www.inogic.com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B7862885-9111-4A21-9DFB-B7CCB571ABE9}"/>
                </a:ext>
              </a:extLst>
            </p:cNvPr>
            <p:cNvSpPr txBox="1"/>
            <p:nvPr/>
          </p:nvSpPr>
          <p:spPr>
            <a:xfrm>
              <a:off x="3662169" y="6357259"/>
              <a:ext cx="22853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000" dirty="0">
                  <a:solidFill>
                    <a:srgbClr val="00B0F0"/>
                  </a:solidFill>
                  <a:latin typeface="Segoe UI" panose="020B0502040204020203" pitchFamily="34" charset="0"/>
                  <a:ea typeface="Arial Unicode MS" panose="020B0604020202020204" pitchFamily="34" charset="-128"/>
                  <a:cs typeface="Segoe UI" panose="020B0502040204020203" pitchFamily="34" charset="0"/>
                </a:rPr>
                <a:t>crm@inogic.com</a:t>
              </a:r>
            </a:p>
          </p:txBody>
        </p:sp>
        <p:pic>
          <p:nvPicPr>
            <p:cNvPr id="15" name="Picture 14">
              <a:hlinkClick r:id="rId4"/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2" t="8112" r="3557" b="5665"/>
            <a:stretch/>
          </p:blipFill>
          <p:spPr>
            <a:xfrm>
              <a:off x="7363057" y="6306306"/>
              <a:ext cx="1790700" cy="5020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202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23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0033" y="163859"/>
            <a:ext cx="11655840" cy="899537"/>
          </a:xfrm>
        </p:spPr>
        <p:txBody>
          <a:bodyPr>
            <a:normAutofit fontScale="90000"/>
          </a:bodyPr>
          <a:lstStyle/>
          <a:p>
            <a:r>
              <a:rPr lang="en-IN" dirty="0"/>
              <a:t>Automation and Update the Cloned record with Click2Clone Workflow</a:t>
            </a:r>
          </a:p>
        </p:txBody>
      </p:sp>
      <p:grpSp>
        <p:nvGrpSpPr>
          <p:cNvPr id="2" name="Group 10"/>
          <p:cNvGrpSpPr/>
          <p:nvPr/>
        </p:nvGrpSpPr>
        <p:grpSpPr>
          <a:xfrm>
            <a:off x="-1" y="6246357"/>
            <a:ext cx="12436475" cy="621917"/>
            <a:chOff x="-1" y="6246357"/>
            <a:chExt cx="12436475" cy="621917"/>
          </a:xfrm>
        </p:grpSpPr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375C7871-7619-4F5F-B53E-98E876B4E329}"/>
                </a:ext>
              </a:extLst>
            </p:cNvPr>
            <p:cNvSpPr/>
            <p:nvPr/>
          </p:nvSpPr>
          <p:spPr bwMode="auto">
            <a:xfrm>
              <a:off x="-1" y="6246357"/>
              <a:ext cx="12436475" cy="621917"/>
            </a:xfrm>
            <a:prstGeom prst="rect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CBC8E499-4297-454C-B503-F81F21A3AF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05" b="23343"/>
            <a:stretch/>
          </p:blipFill>
          <p:spPr>
            <a:xfrm>
              <a:off x="10569345" y="6291548"/>
              <a:ext cx="1562430" cy="53153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DFD36B13-3753-444E-B757-FCB91FA1723B}"/>
                </a:ext>
              </a:extLst>
            </p:cNvPr>
            <p:cNvSpPr txBox="1"/>
            <p:nvPr/>
          </p:nvSpPr>
          <p:spPr>
            <a:xfrm>
              <a:off x="150033" y="6357259"/>
              <a:ext cx="20965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000" dirty="0">
                  <a:solidFill>
                    <a:srgbClr val="00B0F0"/>
                  </a:solidFill>
                  <a:latin typeface="Segoe UI" panose="020B0502040204020203" pitchFamily="34" charset="0"/>
                  <a:ea typeface="Arial Unicode MS" panose="020B0604020202020204" pitchFamily="34" charset="-128"/>
                  <a:cs typeface="Segoe UI" panose="020B0502040204020203" pitchFamily="34" charset="0"/>
                </a:rPr>
                <a:t>www.inogic.com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B7862885-9111-4A21-9DFB-B7CCB571ABE9}"/>
                </a:ext>
              </a:extLst>
            </p:cNvPr>
            <p:cNvSpPr txBox="1"/>
            <p:nvPr/>
          </p:nvSpPr>
          <p:spPr>
            <a:xfrm>
              <a:off x="3662169" y="6357259"/>
              <a:ext cx="22853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000" dirty="0">
                  <a:solidFill>
                    <a:srgbClr val="00B0F0"/>
                  </a:solidFill>
                  <a:latin typeface="Segoe UI" panose="020B0502040204020203" pitchFamily="34" charset="0"/>
                  <a:ea typeface="Arial Unicode MS" panose="020B0604020202020204" pitchFamily="34" charset="-128"/>
                  <a:cs typeface="Segoe UI" panose="020B0502040204020203" pitchFamily="34" charset="0"/>
                </a:rPr>
                <a:t>crm@inogic.com</a:t>
              </a:r>
            </a:p>
          </p:txBody>
        </p:sp>
        <p:pic>
          <p:nvPicPr>
            <p:cNvPr id="18" name="Picture 17">
              <a:hlinkClick r:id="rId3"/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2" t="8112" r="3557" b="5665"/>
            <a:stretch/>
          </p:blipFill>
          <p:spPr>
            <a:xfrm>
              <a:off x="7363057" y="6306306"/>
              <a:ext cx="1790700" cy="502017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386" y="1488032"/>
            <a:ext cx="7015565" cy="32091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7470" y="2758023"/>
            <a:ext cx="5945056" cy="32480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898435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23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07566" y="248653"/>
            <a:ext cx="11655840" cy="899537"/>
          </a:xfrm>
        </p:spPr>
        <p:txBody>
          <a:bodyPr>
            <a:normAutofit fontScale="90000"/>
          </a:bodyPr>
          <a:lstStyle/>
          <a:p>
            <a:r>
              <a:rPr lang="en-IN" dirty="0" smtClean="0"/>
              <a:t>Clone record details along with relationship from one entity to other entity</a:t>
            </a:r>
            <a:endParaRPr lang="en-IN" dirty="0"/>
          </a:p>
        </p:txBody>
      </p:sp>
      <p:grpSp>
        <p:nvGrpSpPr>
          <p:cNvPr id="2" name="Group 10"/>
          <p:cNvGrpSpPr/>
          <p:nvPr/>
        </p:nvGrpSpPr>
        <p:grpSpPr>
          <a:xfrm>
            <a:off x="-1" y="6246357"/>
            <a:ext cx="12436475" cy="621917"/>
            <a:chOff x="-1" y="6246357"/>
            <a:chExt cx="12436475" cy="621917"/>
          </a:xfrm>
        </p:grpSpPr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375C7871-7619-4F5F-B53E-98E876B4E329}"/>
                </a:ext>
              </a:extLst>
            </p:cNvPr>
            <p:cNvSpPr/>
            <p:nvPr/>
          </p:nvSpPr>
          <p:spPr bwMode="auto">
            <a:xfrm>
              <a:off x="-1" y="6246357"/>
              <a:ext cx="12436475" cy="621917"/>
            </a:xfrm>
            <a:prstGeom prst="rect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CBC8E499-4297-454C-B503-F81F21A3AF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05" b="23343"/>
            <a:stretch/>
          </p:blipFill>
          <p:spPr>
            <a:xfrm>
              <a:off x="10569345" y="6291548"/>
              <a:ext cx="1562430" cy="53153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DFD36B13-3753-444E-B757-FCB91FA1723B}"/>
                </a:ext>
              </a:extLst>
            </p:cNvPr>
            <p:cNvSpPr txBox="1"/>
            <p:nvPr/>
          </p:nvSpPr>
          <p:spPr>
            <a:xfrm>
              <a:off x="150033" y="6357259"/>
              <a:ext cx="20965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000" dirty="0">
                  <a:solidFill>
                    <a:srgbClr val="00B0F0"/>
                  </a:solidFill>
                  <a:latin typeface="Segoe UI" panose="020B0502040204020203" pitchFamily="34" charset="0"/>
                  <a:ea typeface="Arial Unicode MS" panose="020B0604020202020204" pitchFamily="34" charset="-128"/>
                  <a:cs typeface="Segoe UI" panose="020B0502040204020203" pitchFamily="34" charset="0"/>
                </a:rPr>
                <a:t>www.inogic.com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B7862885-9111-4A21-9DFB-B7CCB571ABE9}"/>
                </a:ext>
              </a:extLst>
            </p:cNvPr>
            <p:cNvSpPr txBox="1"/>
            <p:nvPr/>
          </p:nvSpPr>
          <p:spPr>
            <a:xfrm>
              <a:off x="3662169" y="6357259"/>
              <a:ext cx="22853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000" dirty="0">
                  <a:solidFill>
                    <a:srgbClr val="00B0F0"/>
                  </a:solidFill>
                  <a:latin typeface="Segoe UI" panose="020B0502040204020203" pitchFamily="34" charset="0"/>
                  <a:ea typeface="Arial Unicode MS" panose="020B0604020202020204" pitchFamily="34" charset="-128"/>
                  <a:cs typeface="Segoe UI" panose="020B0502040204020203" pitchFamily="34" charset="0"/>
                </a:rPr>
                <a:t>crm@inogic.com</a:t>
              </a:r>
            </a:p>
          </p:txBody>
        </p:sp>
        <p:pic>
          <p:nvPicPr>
            <p:cNvPr id="18" name="Picture 17">
              <a:hlinkClick r:id="rId3"/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2" t="8112" r="3557" b="5665"/>
            <a:stretch/>
          </p:blipFill>
          <p:spPr>
            <a:xfrm>
              <a:off x="7363057" y="6306306"/>
              <a:ext cx="1790700" cy="502017"/>
            </a:xfrm>
            <a:prstGeom prst="rect">
              <a:avLst/>
            </a:prstGeom>
          </p:spPr>
        </p:pic>
      </p:grpSp>
      <p:sp>
        <p:nvSpPr>
          <p:cNvPr id="19" name="Right Arrow 18"/>
          <p:cNvSpPr/>
          <p:nvPr/>
        </p:nvSpPr>
        <p:spPr>
          <a:xfrm>
            <a:off x="5865223" y="3579223"/>
            <a:ext cx="470263" cy="2743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88625" y="1782651"/>
            <a:ext cx="4811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Selected Opportunity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6013883" y="1782651"/>
            <a:ext cx="6506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Cloned Project</a:t>
            </a:r>
            <a:endParaRPr lang="en-US" sz="2000" dirty="0"/>
          </a:p>
        </p:txBody>
      </p:sp>
      <p:pic>
        <p:nvPicPr>
          <p:cNvPr id="23" name="Picture 2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33" y="2570982"/>
            <a:ext cx="5666705" cy="27241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830" y="2570982"/>
            <a:ext cx="5527061" cy="27241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898435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23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07566" y="248653"/>
            <a:ext cx="11655840" cy="899537"/>
          </a:xfrm>
        </p:spPr>
        <p:txBody>
          <a:bodyPr>
            <a:normAutofit/>
          </a:bodyPr>
          <a:lstStyle/>
          <a:p>
            <a:r>
              <a:rPr lang="en-US" sz="4000"/>
              <a:t>Copy only related records from </a:t>
            </a:r>
            <a:r>
              <a:rPr lang="en-US" sz="4000"/>
              <a:t>another </a:t>
            </a:r>
            <a:r>
              <a:rPr lang="en-US" sz="4000" smtClean="0"/>
              <a:t>record</a:t>
            </a:r>
            <a:endParaRPr lang="en-IN" sz="4000" dirty="0"/>
          </a:p>
        </p:txBody>
      </p:sp>
      <p:grpSp>
        <p:nvGrpSpPr>
          <p:cNvPr id="2" name="Group 10"/>
          <p:cNvGrpSpPr/>
          <p:nvPr/>
        </p:nvGrpSpPr>
        <p:grpSpPr>
          <a:xfrm>
            <a:off x="-1" y="6246357"/>
            <a:ext cx="12436475" cy="621917"/>
            <a:chOff x="-1" y="6246357"/>
            <a:chExt cx="12436475" cy="621917"/>
          </a:xfrm>
        </p:grpSpPr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375C7871-7619-4F5F-B53E-98E876B4E329}"/>
                </a:ext>
              </a:extLst>
            </p:cNvPr>
            <p:cNvSpPr/>
            <p:nvPr/>
          </p:nvSpPr>
          <p:spPr bwMode="auto">
            <a:xfrm>
              <a:off x="-1" y="6246357"/>
              <a:ext cx="12436475" cy="621917"/>
            </a:xfrm>
            <a:prstGeom prst="rect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CBC8E499-4297-454C-B503-F81F21A3AF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05" b="23343"/>
            <a:stretch/>
          </p:blipFill>
          <p:spPr>
            <a:xfrm>
              <a:off x="10569345" y="6291548"/>
              <a:ext cx="1562430" cy="53153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DFD36B13-3753-444E-B757-FCB91FA1723B}"/>
                </a:ext>
              </a:extLst>
            </p:cNvPr>
            <p:cNvSpPr txBox="1"/>
            <p:nvPr/>
          </p:nvSpPr>
          <p:spPr>
            <a:xfrm>
              <a:off x="150033" y="6357259"/>
              <a:ext cx="20965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000" dirty="0">
                  <a:solidFill>
                    <a:srgbClr val="00B0F0"/>
                  </a:solidFill>
                  <a:latin typeface="Segoe UI" panose="020B0502040204020203" pitchFamily="34" charset="0"/>
                  <a:ea typeface="Arial Unicode MS" panose="020B0604020202020204" pitchFamily="34" charset="-128"/>
                  <a:cs typeface="Segoe UI" panose="020B0502040204020203" pitchFamily="34" charset="0"/>
                </a:rPr>
                <a:t>www.inogic.com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B7862885-9111-4A21-9DFB-B7CCB571ABE9}"/>
                </a:ext>
              </a:extLst>
            </p:cNvPr>
            <p:cNvSpPr txBox="1"/>
            <p:nvPr/>
          </p:nvSpPr>
          <p:spPr>
            <a:xfrm>
              <a:off x="3662169" y="6357259"/>
              <a:ext cx="22853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000" dirty="0">
                  <a:solidFill>
                    <a:srgbClr val="00B0F0"/>
                  </a:solidFill>
                  <a:latin typeface="Segoe UI" panose="020B0502040204020203" pitchFamily="34" charset="0"/>
                  <a:ea typeface="Arial Unicode MS" panose="020B0604020202020204" pitchFamily="34" charset="-128"/>
                  <a:cs typeface="Segoe UI" panose="020B0502040204020203" pitchFamily="34" charset="0"/>
                </a:rPr>
                <a:t>crm@inogic.com</a:t>
              </a:r>
            </a:p>
          </p:txBody>
        </p:sp>
        <p:pic>
          <p:nvPicPr>
            <p:cNvPr id="18" name="Picture 17">
              <a:hlinkClick r:id="rId3"/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2" t="8112" r="3557" b="5665"/>
            <a:stretch/>
          </p:blipFill>
          <p:spPr>
            <a:xfrm>
              <a:off x="7363057" y="6306306"/>
              <a:ext cx="1790700" cy="502017"/>
            </a:xfrm>
            <a:prstGeom prst="rect">
              <a:avLst/>
            </a:prstGeom>
          </p:spPr>
        </p:pic>
      </p:grpSp>
      <p:pic>
        <p:nvPicPr>
          <p:cNvPr id="25" name="Picture 24"/>
          <p:cNvPicPr/>
          <p:nvPr/>
        </p:nvPicPr>
        <p:blipFill>
          <a:blip r:embed="rId5"/>
          <a:stretch>
            <a:fillRect/>
          </a:stretch>
        </p:blipFill>
        <p:spPr>
          <a:xfrm>
            <a:off x="914400" y="1365161"/>
            <a:ext cx="10818254" cy="444321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066741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89F291B-CBE5-4BE0-8BB3-49630288F70E}"/>
              </a:ext>
            </a:extLst>
          </p:cNvPr>
          <p:cNvSpPr/>
          <p:nvPr/>
        </p:nvSpPr>
        <p:spPr bwMode="auto">
          <a:xfrm>
            <a:off x="-2" y="2337"/>
            <a:ext cx="4845906" cy="6855663"/>
          </a:xfrm>
          <a:prstGeom prst="rect">
            <a:avLst/>
          </a:prstGeom>
          <a:solidFill>
            <a:schemeClr val="tx1">
              <a:alpha val="71000"/>
            </a:schemeClr>
          </a:solidFill>
          <a:ln>
            <a:noFill/>
            <a:headEnd type="none" w="med" len="med"/>
            <a:tailEnd type="none" w="med" len="med"/>
          </a:ln>
          <a:effectLst>
            <a:outerShdw blurRad="469900" dist="50800" dir="5400000" algn="ctr" rotWithShape="0">
              <a:srgbClr val="000000">
                <a:alpha val="72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FE6E1C4-DAB2-4472-99BC-64EC23CBD90E}"/>
              </a:ext>
            </a:extLst>
          </p:cNvPr>
          <p:cNvSpPr txBox="1"/>
          <p:nvPr/>
        </p:nvSpPr>
        <p:spPr>
          <a:xfrm>
            <a:off x="150033" y="-7937"/>
            <a:ext cx="3503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Next Steps</a:t>
            </a:r>
            <a:endParaRPr lang="en-ZA" sz="5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60B3D52-A124-4733-A16A-D9776F28AA4E}"/>
              </a:ext>
            </a:extLst>
          </p:cNvPr>
          <p:cNvSpPr txBox="1"/>
          <p:nvPr/>
        </p:nvSpPr>
        <p:spPr>
          <a:xfrm>
            <a:off x="150033" y="1048947"/>
            <a:ext cx="4419600" cy="4358116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cs typeface="Segoe UI Light" panose="020B0502040204020203" pitchFamily="34" charset="0"/>
              </a:rPr>
              <a:t>Learn more about </a:t>
            </a:r>
            <a:r>
              <a:rPr lang="en-US" sz="2400" b="1" dirty="0">
                <a:solidFill>
                  <a:schemeClr val="bg1"/>
                </a:solidFill>
                <a:cs typeface="Segoe UI Light" panose="020B0502040204020203" pitchFamily="34" charset="0"/>
                <a:hlinkClick r:id="rId3"/>
              </a:rPr>
              <a:t>Click2Clone</a:t>
            </a:r>
            <a:r>
              <a:rPr lang="en-US" sz="2400" dirty="0">
                <a:solidFill>
                  <a:schemeClr val="bg1"/>
                </a:solidFill>
                <a:cs typeface="Segoe UI Light" panose="020B0502040204020203" pitchFamily="34" charset="0"/>
              </a:rPr>
              <a:t> today.</a:t>
            </a:r>
          </a:p>
          <a:p>
            <a:r>
              <a:rPr lang="en-US" sz="2400" dirty="0">
                <a:solidFill>
                  <a:schemeClr val="bg1"/>
                </a:solidFill>
                <a:cs typeface="Segoe UI Light" panose="020B0502040204020203" pitchFamily="34" charset="0"/>
              </a:rPr>
              <a:t/>
            </a:r>
            <a:br>
              <a:rPr lang="en-US" sz="2400" dirty="0">
                <a:solidFill>
                  <a:schemeClr val="bg1"/>
                </a:solidFill>
                <a:cs typeface="Segoe UI Light" panose="020B0502040204020203" pitchFamily="34" charset="0"/>
              </a:rPr>
            </a:br>
            <a:r>
              <a:rPr lang="en-US" sz="2400" dirty="0">
                <a:solidFill>
                  <a:schemeClr val="bg1"/>
                </a:solidFill>
                <a:cs typeface="Segoe UI Light" panose="020B0502040204020203" pitchFamily="34" charset="0"/>
              </a:rPr>
              <a:t>Get your free </a:t>
            </a:r>
            <a:r>
              <a:rPr lang="en-US" sz="2400" b="1" dirty="0">
                <a:solidFill>
                  <a:schemeClr val="bg1"/>
                </a:solidFill>
                <a:cs typeface="Segoe UI Light" panose="020B0502040204020203" pitchFamily="34" charset="0"/>
                <a:hlinkClick r:id="rId4"/>
              </a:rPr>
              <a:t>Click2Clone</a:t>
            </a:r>
            <a:r>
              <a:rPr lang="en-US" sz="2400" b="1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cs typeface="Segoe UI Light" panose="020B0502040204020203" pitchFamily="34" charset="0"/>
              </a:rPr>
              <a:t>trial</a:t>
            </a:r>
            <a:r>
              <a:rPr lang="en-US" sz="2400" b="1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cs typeface="Segoe UI Light" panose="020B0502040204020203" pitchFamily="34" charset="0"/>
              </a:rPr>
              <a:t>now!</a:t>
            </a:r>
          </a:p>
          <a:p>
            <a:endParaRPr lang="en-US" sz="2400" b="1" dirty="0">
              <a:solidFill>
                <a:schemeClr val="bg1"/>
              </a:solidFill>
              <a:cs typeface="Segoe UI Light" panose="020B0502040204020203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cs typeface="Segoe UI Light" panose="020B0502040204020203" pitchFamily="34" charset="0"/>
              </a:rPr>
              <a:t>Get started with </a:t>
            </a:r>
            <a:r>
              <a:rPr lang="en-US" sz="2400" b="1" dirty="0" smtClean="0">
                <a:solidFill>
                  <a:schemeClr val="bg1"/>
                </a:solidFill>
                <a:cs typeface="Segoe UI Light" panose="020B0502040204020203" pitchFamily="34" charset="0"/>
                <a:hlinkClick r:id="rId5"/>
              </a:rPr>
              <a:t>Click2Clone </a:t>
            </a:r>
            <a:r>
              <a:rPr lang="en-US" sz="2400" b="1" dirty="0">
                <a:solidFill>
                  <a:schemeClr val="bg1"/>
                </a:solidFill>
                <a:cs typeface="Segoe UI Light" panose="020B0502040204020203" pitchFamily="34" charset="0"/>
                <a:hlinkClick r:id="rId5"/>
              </a:rPr>
              <a:t>Videos</a:t>
            </a:r>
            <a:endParaRPr lang="en-US" sz="2400" b="1" dirty="0">
              <a:solidFill>
                <a:schemeClr val="bg1"/>
              </a:solidFill>
              <a:cs typeface="Segoe UI Light" panose="020B0502040204020203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+mj-lt"/>
            </a:endParaRPr>
          </a:p>
          <a:p>
            <a:pPr marL="0" lvl="1"/>
            <a:endParaRPr lang="en-US" sz="2400" dirty="0">
              <a:solidFill>
                <a:schemeClr val="bg1"/>
              </a:solidFill>
              <a:cs typeface="Segoe UI Light" panose="020B0502040204020203" pitchFamily="34" charset="0"/>
            </a:endParaRPr>
          </a:p>
          <a:p>
            <a:pPr marL="0" lvl="1"/>
            <a:r>
              <a:rPr lang="en-US" sz="2400" dirty="0">
                <a:solidFill>
                  <a:schemeClr val="bg1"/>
                </a:solidFill>
                <a:cs typeface="Segoe UI Light" panose="020B0502040204020203" pitchFamily="34" charset="0"/>
              </a:rPr>
              <a:t>Email: </a:t>
            </a:r>
            <a:r>
              <a:rPr lang="en-US" sz="2400" u="sng" dirty="0">
                <a:solidFill>
                  <a:schemeClr val="bg1"/>
                </a:solidFill>
                <a:cs typeface="Segoe UI Light" panose="020B0502040204020203" pitchFamily="34" charset="0"/>
              </a:rPr>
              <a:t>crm@inogic.com</a:t>
            </a:r>
            <a:endParaRPr lang="en-US" sz="2400" dirty="0">
              <a:solidFill>
                <a:schemeClr val="bg1"/>
              </a:solidFill>
              <a:cs typeface="Segoe UI Light" panose="020B0502040204020203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-1" y="6246357"/>
            <a:ext cx="12436475" cy="621917"/>
            <a:chOff x="-1" y="6246357"/>
            <a:chExt cx="12436475" cy="621917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375C7871-7619-4F5F-B53E-98E876B4E329}"/>
                </a:ext>
              </a:extLst>
            </p:cNvPr>
            <p:cNvSpPr/>
            <p:nvPr/>
          </p:nvSpPr>
          <p:spPr bwMode="auto">
            <a:xfrm>
              <a:off x="-1" y="6246357"/>
              <a:ext cx="12436475" cy="621917"/>
            </a:xfrm>
            <a:prstGeom prst="rect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CBC8E499-4297-454C-B503-F81F21A3AF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05" b="23343"/>
            <a:stretch/>
          </p:blipFill>
          <p:spPr>
            <a:xfrm>
              <a:off x="10569345" y="6291548"/>
              <a:ext cx="1562430" cy="53153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DFD36B13-3753-444E-B757-FCB91FA1723B}"/>
                </a:ext>
              </a:extLst>
            </p:cNvPr>
            <p:cNvSpPr txBox="1"/>
            <p:nvPr/>
          </p:nvSpPr>
          <p:spPr>
            <a:xfrm>
              <a:off x="150033" y="6357259"/>
              <a:ext cx="20965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000" dirty="0">
                  <a:solidFill>
                    <a:srgbClr val="00B0F0"/>
                  </a:solidFill>
                  <a:latin typeface="Segoe UI" panose="020B0502040204020203" pitchFamily="34" charset="0"/>
                  <a:ea typeface="Arial Unicode MS" panose="020B0604020202020204" pitchFamily="34" charset="-128"/>
                  <a:cs typeface="Segoe UI" panose="020B0502040204020203" pitchFamily="34" charset="0"/>
                </a:rPr>
                <a:t>www.inogic.com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B7862885-9111-4A21-9DFB-B7CCB571ABE9}"/>
                </a:ext>
              </a:extLst>
            </p:cNvPr>
            <p:cNvSpPr txBox="1"/>
            <p:nvPr/>
          </p:nvSpPr>
          <p:spPr>
            <a:xfrm>
              <a:off x="3662169" y="6357259"/>
              <a:ext cx="22853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000" dirty="0">
                  <a:solidFill>
                    <a:srgbClr val="00B0F0"/>
                  </a:solidFill>
                  <a:latin typeface="Segoe UI" panose="020B0502040204020203" pitchFamily="34" charset="0"/>
                  <a:ea typeface="Arial Unicode MS" panose="020B0604020202020204" pitchFamily="34" charset="-128"/>
                  <a:cs typeface="Segoe UI" panose="020B0502040204020203" pitchFamily="34" charset="0"/>
                </a:rPr>
                <a:t>crm@inogic.com</a:t>
              </a:r>
            </a:p>
          </p:txBody>
        </p:sp>
        <p:pic>
          <p:nvPicPr>
            <p:cNvPr id="16" name="Picture 15">
              <a:hlinkClick r:id="rId7"/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2" t="8112" r="3557" b="5665"/>
            <a:stretch/>
          </p:blipFill>
          <p:spPr>
            <a:xfrm>
              <a:off x="7363057" y="6306306"/>
              <a:ext cx="1790700" cy="5020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658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8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16730" y="57500"/>
            <a:ext cx="11655840" cy="899537"/>
          </a:xfrm>
        </p:spPr>
        <p:txBody>
          <a:bodyPr/>
          <a:lstStyle/>
          <a:p>
            <a:r>
              <a:rPr lang="en-US" sz="5882" dirty="0">
                <a:solidFill>
                  <a:schemeClr val="bg1"/>
                </a:solidFill>
                <a:latin typeface="+mn-lt"/>
              </a:rPr>
              <a:t>Key Features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8172117" y="959815"/>
            <a:ext cx="3882505" cy="1955284"/>
          </a:xfrm>
          <a:prstGeom prst="rect">
            <a:avLst/>
          </a:prstGeom>
          <a:solidFill>
            <a:srgbClr val="00BCF2">
              <a:alpha val="8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432000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IN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Get Records</a:t>
            </a:r>
            <a:endParaRPr lang="en-IN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en-US" dirty="0"/>
              <a:t>Copy only related records from another record.</a:t>
            </a:r>
            <a:endParaRPr lang="en-IN" dirty="0">
              <a:effectLst/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88712" y="942125"/>
            <a:ext cx="3875981" cy="1972973"/>
          </a:xfrm>
          <a:prstGeom prst="rect">
            <a:avLst/>
          </a:prstGeom>
          <a:solidFill>
            <a:srgbClr val="00B294">
              <a:alpha val="8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432000" rIns="179285" bIns="143428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IN" sz="2800" dirty="0">
                <a:latin typeface="Segoe UI" panose="020B0502040204020203" pitchFamily="34" charset="0"/>
                <a:cs typeface="Segoe UI" panose="020B0502040204020203" pitchFamily="34" charset="0"/>
              </a:rPr>
              <a:t>Configurable</a:t>
            </a:r>
          </a:p>
          <a:p>
            <a:r>
              <a:rPr lang="en-IN" dirty="0">
                <a:latin typeface="Segoe UI Light" panose="020B0502040204020203" pitchFamily="34" charset="0"/>
                <a:cs typeface="Segoe UI Light" panose="020B0502040204020203" pitchFamily="34" charset="0"/>
              </a:rPr>
              <a:t>Easy to configure with the ability to select the fields to be carried over along with the prefix and suffix to be added for cloned records.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4208480" y="3034730"/>
            <a:ext cx="3875981" cy="1972973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432000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IN" sz="2800" dirty="0">
                <a:latin typeface="Segoe UI" panose="020B0502040204020203" pitchFamily="34" charset="0"/>
                <a:cs typeface="Segoe UI" panose="020B0502040204020203" pitchFamily="34" charset="0"/>
              </a:rPr>
              <a:t>Bulk Copy</a:t>
            </a:r>
          </a:p>
          <a:p>
            <a:r>
              <a:rPr lang="en-IN" dirty="0">
                <a:latin typeface="Segoe UI Light" panose="020B0502040204020203" pitchFamily="34" charset="0"/>
                <a:cs typeface="Segoe UI Light" panose="020B0502040204020203" pitchFamily="34" charset="0"/>
              </a:rPr>
              <a:t>Quickly clone multiple records at a time.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0F48FD7-3542-4F93-A875-E55AF46A0EF6}"/>
              </a:ext>
            </a:extLst>
          </p:cNvPr>
          <p:cNvSpPr/>
          <p:nvPr/>
        </p:nvSpPr>
        <p:spPr bwMode="auto">
          <a:xfrm>
            <a:off x="182662" y="3059320"/>
            <a:ext cx="3931640" cy="1972973"/>
          </a:xfrm>
          <a:prstGeom prst="rect">
            <a:avLst/>
          </a:prstGeom>
          <a:solidFill>
            <a:srgbClr val="7030A0">
              <a:alpha val="8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432000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IN" sz="2800" dirty="0">
                <a:latin typeface="Segoe UI" panose="020B0502040204020203" pitchFamily="34" charset="0"/>
                <a:cs typeface="Segoe UI" panose="020B0502040204020203" pitchFamily="34" charset="0"/>
              </a:rPr>
              <a:t>Automation</a:t>
            </a:r>
          </a:p>
          <a:p>
            <a:r>
              <a:rPr lang="en-IN" dirty="0">
                <a:latin typeface="Segoe UI Light" panose="020B0502040204020203" pitchFamily="34" charset="0"/>
                <a:cs typeface="Segoe UI Light" panose="020B0502040204020203" pitchFamily="34" charset="0"/>
              </a:rPr>
              <a:t>Ability to clone records with </a:t>
            </a:r>
            <a:r>
              <a:rPr lang="en-IN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Workflow along with data update in new cloned record.</a:t>
            </a:r>
            <a:endParaRPr lang="en-IN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7FAFD54-9087-4D94-BB53-0507C0EF82B1}"/>
              </a:ext>
            </a:extLst>
          </p:cNvPr>
          <p:cNvSpPr/>
          <p:nvPr/>
        </p:nvSpPr>
        <p:spPr bwMode="auto">
          <a:xfrm>
            <a:off x="4220776" y="957037"/>
            <a:ext cx="3875982" cy="1972973"/>
          </a:xfrm>
          <a:prstGeom prst="rect">
            <a:avLst/>
          </a:prstGeom>
          <a:solidFill>
            <a:srgbClr val="002050">
              <a:alpha val="8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432000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IN" sz="2800" dirty="0">
                <a:latin typeface="Segoe UI" panose="020B0502040204020203" pitchFamily="34" charset="0"/>
                <a:cs typeface="Segoe UI" panose="020B0502040204020203" pitchFamily="34" charset="0"/>
              </a:rPr>
              <a:t>Deep Copy</a:t>
            </a:r>
          </a:p>
          <a:p>
            <a:r>
              <a:rPr lang="en-IN" dirty="0">
                <a:latin typeface="Segoe UI Light" panose="020B0502040204020203" pitchFamily="34" charset="0"/>
                <a:cs typeface="Segoe UI Light" panose="020B0502040204020203" pitchFamily="34" charset="0"/>
              </a:rPr>
              <a:t>Ability to carry over related records from 1:N &amp; N:N relationships.</a:t>
            </a:r>
          </a:p>
          <a:p>
            <a:endParaRPr lang="en-IN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-1" y="6246357"/>
            <a:ext cx="12436475" cy="621917"/>
            <a:chOff x="-1" y="6246357"/>
            <a:chExt cx="12436475" cy="621917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375C7871-7619-4F5F-B53E-98E876B4E329}"/>
                </a:ext>
              </a:extLst>
            </p:cNvPr>
            <p:cNvSpPr/>
            <p:nvPr/>
          </p:nvSpPr>
          <p:spPr bwMode="auto">
            <a:xfrm>
              <a:off x="-1" y="6246357"/>
              <a:ext cx="12436475" cy="621917"/>
            </a:xfrm>
            <a:prstGeom prst="rect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CBC8E499-4297-454C-B503-F81F21A3AF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05" b="23343"/>
            <a:stretch/>
          </p:blipFill>
          <p:spPr>
            <a:xfrm>
              <a:off x="10569345" y="6291548"/>
              <a:ext cx="1562430" cy="53153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DFD36B13-3753-444E-B757-FCB91FA1723B}"/>
                </a:ext>
              </a:extLst>
            </p:cNvPr>
            <p:cNvSpPr txBox="1"/>
            <p:nvPr/>
          </p:nvSpPr>
          <p:spPr>
            <a:xfrm>
              <a:off x="150033" y="6357259"/>
              <a:ext cx="20965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000" dirty="0">
                  <a:solidFill>
                    <a:srgbClr val="00B0F0"/>
                  </a:solidFill>
                  <a:latin typeface="Segoe UI" panose="020B0502040204020203" pitchFamily="34" charset="0"/>
                  <a:ea typeface="Arial Unicode MS" panose="020B0604020202020204" pitchFamily="34" charset="-128"/>
                  <a:cs typeface="Segoe UI" panose="020B0502040204020203" pitchFamily="34" charset="0"/>
                </a:rPr>
                <a:t>www.inogic.com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B7862885-9111-4A21-9DFB-B7CCB571ABE9}"/>
                </a:ext>
              </a:extLst>
            </p:cNvPr>
            <p:cNvSpPr txBox="1"/>
            <p:nvPr/>
          </p:nvSpPr>
          <p:spPr>
            <a:xfrm>
              <a:off x="3662169" y="6357259"/>
              <a:ext cx="22853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000" dirty="0">
                  <a:solidFill>
                    <a:srgbClr val="00B0F0"/>
                  </a:solidFill>
                  <a:latin typeface="Segoe UI" panose="020B0502040204020203" pitchFamily="34" charset="0"/>
                  <a:ea typeface="Arial Unicode MS" panose="020B0604020202020204" pitchFamily="34" charset="-128"/>
                  <a:cs typeface="Segoe UI" panose="020B0502040204020203" pitchFamily="34" charset="0"/>
                </a:rPr>
                <a:t>crm@inogic.com</a:t>
              </a:r>
            </a:p>
          </p:txBody>
        </p:sp>
        <p:pic>
          <p:nvPicPr>
            <p:cNvPr id="21" name="Picture 20">
              <a:hlinkClick r:id="rId5"/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2" t="8112" r="3557" b="5665"/>
            <a:stretch/>
          </p:blipFill>
          <p:spPr>
            <a:xfrm>
              <a:off x="7363057" y="6306306"/>
              <a:ext cx="1790700" cy="502017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D101F8FB-A9FC-47C4-9201-8C47C22295F9}"/>
              </a:ext>
            </a:extLst>
          </p:cNvPr>
          <p:cNvSpPr/>
          <p:nvPr/>
        </p:nvSpPr>
        <p:spPr bwMode="auto">
          <a:xfrm>
            <a:off x="8178640" y="3033455"/>
            <a:ext cx="3875982" cy="1972973"/>
          </a:xfrm>
          <a:prstGeom prst="rect">
            <a:avLst/>
          </a:prstGeom>
          <a:solidFill>
            <a:schemeClr val="accent6">
              <a:lumMod val="75000"/>
              <a:alpha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432000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Set References</a:t>
            </a:r>
            <a:endParaRPr lang="en-IN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Store reference of the source record </a:t>
            </a: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on the 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cloned record and vice versa.</a:t>
            </a:r>
            <a:endParaRPr lang="en-IN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0F48FD7-3542-4F93-A875-E55AF46A0EF6}"/>
              </a:ext>
            </a:extLst>
          </p:cNvPr>
          <p:cNvSpPr/>
          <p:nvPr/>
        </p:nvSpPr>
        <p:spPr bwMode="auto">
          <a:xfrm>
            <a:off x="216730" y="5091465"/>
            <a:ext cx="11837892" cy="1022212"/>
          </a:xfrm>
          <a:prstGeom prst="rect">
            <a:avLst/>
          </a:prstGeom>
          <a:solidFill>
            <a:schemeClr val="accent5">
              <a:lumMod val="50000"/>
              <a:alpha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432000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IN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71250" y="5079351"/>
            <a:ext cx="4893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l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Copy to Another Entity Type</a:t>
            </a:r>
            <a:endParaRPr lang="en-US" sz="2800" dirty="0">
              <a:solidFill>
                <a:schemeClr val="l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2912" y="5512537"/>
            <a:ext cx="11791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lt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Taking cloning to the </a:t>
            </a:r>
            <a:r>
              <a:rPr lang="en-US" dirty="0" smtClean="0">
                <a:solidFill>
                  <a:schemeClr val="lt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next level by </a:t>
            </a:r>
            <a:r>
              <a:rPr lang="en-US" dirty="0">
                <a:solidFill>
                  <a:schemeClr val="lt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allowing details </a:t>
            </a:r>
            <a:r>
              <a:rPr lang="en-US" dirty="0" smtClean="0">
                <a:solidFill>
                  <a:schemeClr val="lt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along with the relationships from </a:t>
            </a:r>
            <a:r>
              <a:rPr lang="en-US" dirty="0">
                <a:solidFill>
                  <a:schemeClr val="lt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one entity type record to </a:t>
            </a:r>
            <a:r>
              <a:rPr lang="en-US" dirty="0" smtClean="0">
                <a:solidFill>
                  <a:schemeClr val="lt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be copied </a:t>
            </a:r>
            <a:r>
              <a:rPr lang="en-US" dirty="0">
                <a:solidFill>
                  <a:schemeClr val="lt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to another entity type </a:t>
            </a:r>
            <a:r>
              <a:rPr lang="en-US" dirty="0" smtClean="0">
                <a:solidFill>
                  <a:schemeClr val="lt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record .</a:t>
            </a:r>
            <a:endParaRPr lang="en-US" dirty="0">
              <a:solidFill>
                <a:schemeClr val="lt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4880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4000"/>
                    </a14:imgEffect>
                    <a14:imgEffect>
                      <a14:brightnessContrast contrast="-4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41623" y="363103"/>
            <a:ext cx="11655840" cy="899537"/>
          </a:xfrm>
        </p:spPr>
        <p:txBody>
          <a:bodyPr/>
          <a:lstStyle/>
          <a:p>
            <a:r>
              <a:rPr lang="en-US" sz="5882" dirty="0">
                <a:latin typeface="+mn-lt"/>
              </a:rPr>
              <a:t>Available For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484381" y="1747780"/>
            <a:ext cx="5476582" cy="414541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648000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IN" sz="320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SUPPORTED VERSIONS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IN" sz="2400" dirty="0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MICROSOFT DYNAMICS CRM 2013 AND ABOVE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IN" sz="2400" dirty="0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MICROSOFT DYNAMICS </a:t>
            </a:r>
            <a:r>
              <a:rPr lang="en-IN" sz="2400" dirty="0" smtClean="0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365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MICROSOFT DYNAMICS </a:t>
            </a:r>
            <a:r>
              <a:rPr lang="en-IN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365 v9.0</a:t>
            </a:r>
            <a:endParaRPr lang="en-IN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lvl="0"/>
            <a:endParaRPr lang="en-IN" sz="2400" dirty="0" smtClean="0">
              <a:effectLst/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IN" sz="2400" dirty="0">
              <a:effectLst/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lvl="0"/>
            <a:endParaRPr lang="en-IN" sz="2400" dirty="0">
              <a:effectLst/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lvl="0"/>
            <a:endParaRPr lang="en-IN" sz="2800" dirty="0">
              <a:effectLst/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lvl="0"/>
            <a:endParaRPr lang="en-IN" sz="2800" dirty="0">
              <a:effectLst/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E63591A-0496-4AAF-A7AA-010696860AB2}"/>
              </a:ext>
            </a:extLst>
          </p:cNvPr>
          <p:cNvSpPr/>
          <p:nvPr/>
        </p:nvSpPr>
        <p:spPr bwMode="auto">
          <a:xfrm>
            <a:off x="6096000" y="1747780"/>
            <a:ext cx="5476582" cy="4145410"/>
          </a:xfrm>
          <a:prstGeom prst="rect">
            <a:avLst/>
          </a:prstGeom>
          <a:solidFill>
            <a:srgbClr val="7030A0">
              <a:alpha val="8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648000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IN" sz="3200" dirty="0">
                <a:latin typeface="Segoe UI" panose="020B0502040204020203" pitchFamily="34" charset="0"/>
                <a:cs typeface="Segoe UI" panose="020B0502040204020203" pitchFamily="34" charset="0"/>
              </a:rPr>
              <a:t>DEPLOYMENTS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IN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ON-PREMISES</a:t>
            </a:r>
            <a:endParaRPr lang="en-IN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IN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ONLINE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IN" sz="24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PARTNER HOSTED</a:t>
            </a:r>
            <a:endParaRPr lang="en-IN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-1" y="6246357"/>
            <a:ext cx="12436475" cy="621917"/>
            <a:chOff x="-1" y="6246357"/>
            <a:chExt cx="12436475" cy="621917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375C7871-7619-4F5F-B53E-98E876B4E329}"/>
                </a:ext>
              </a:extLst>
            </p:cNvPr>
            <p:cNvSpPr/>
            <p:nvPr/>
          </p:nvSpPr>
          <p:spPr bwMode="auto">
            <a:xfrm>
              <a:off x="-1" y="6246357"/>
              <a:ext cx="12436475" cy="621917"/>
            </a:xfrm>
            <a:prstGeom prst="rect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CBC8E499-4297-454C-B503-F81F21A3AF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05" b="23343"/>
            <a:stretch/>
          </p:blipFill>
          <p:spPr>
            <a:xfrm>
              <a:off x="10569345" y="6291548"/>
              <a:ext cx="1562430" cy="53153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DFD36B13-3753-444E-B757-FCB91FA1723B}"/>
                </a:ext>
              </a:extLst>
            </p:cNvPr>
            <p:cNvSpPr txBox="1"/>
            <p:nvPr/>
          </p:nvSpPr>
          <p:spPr>
            <a:xfrm>
              <a:off x="150033" y="6357259"/>
              <a:ext cx="20965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000" dirty="0">
                  <a:solidFill>
                    <a:srgbClr val="00B0F0"/>
                  </a:solidFill>
                  <a:latin typeface="Segoe UI" panose="020B0502040204020203" pitchFamily="34" charset="0"/>
                  <a:ea typeface="Arial Unicode MS" panose="020B0604020202020204" pitchFamily="34" charset="-128"/>
                  <a:cs typeface="Segoe UI" panose="020B0502040204020203" pitchFamily="34" charset="0"/>
                </a:rPr>
                <a:t>www.inogic.com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B7862885-9111-4A21-9DFB-B7CCB571ABE9}"/>
                </a:ext>
              </a:extLst>
            </p:cNvPr>
            <p:cNvSpPr txBox="1"/>
            <p:nvPr/>
          </p:nvSpPr>
          <p:spPr>
            <a:xfrm>
              <a:off x="3662169" y="6357259"/>
              <a:ext cx="22853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000" dirty="0">
                  <a:solidFill>
                    <a:srgbClr val="00B0F0"/>
                  </a:solidFill>
                  <a:latin typeface="Segoe UI" panose="020B0502040204020203" pitchFamily="34" charset="0"/>
                  <a:ea typeface="Arial Unicode MS" panose="020B0604020202020204" pitchFamily="34" charset="-128"/>
                  <a:cs typeface="Segoe UI" panose="020B0502040204020203" pitchFamily="34" charset="0"/>
                </a:rPr>
                <a:t>crm@inogic.com</a:t>
              </a:r>
            </a:p>
          </p:txBody>
        </p:sp>
        <p:pic>
          <p:nvPicPr>
            <p:cNvPr id="18" name="Picture 17">
              <a:hlinkClick r:id="rId5"/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2" t="8112" r="3557" b="5665"/>
            <a:stretch/>
          </p:blipFill>
          <p:spPr>
            <a:xfrm>
              <a:off x="7363057" y="6306306"/>
              <a:ext cx="1790700" cy="5020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73435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23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47085" y="0"/>
            <a:ext cx="11655840" cy="899537"/>
          </a:xfrm>
        </p:spPr>
        <p:txBody>
          <a:bodyPr>
            <a:normAutofit/>
          </a:bodyPr>
          <a:lstStyle/>
          <a:p>
            <a:r>
              <a:rPr lang="en-US" dirty="0"/>
              <a:t>Click2Clone Template Configuration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-1" y="6246357"/>
            <a:ext cx="12436475" cy="621917"/>
            <a:chOff x="-1" y="6246357"/>
            <a:chExt cx="12436475" cy="621917"/>
          </a:xfrm>
        </p:grpSpPr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375C7871-7619-4F5F-B53E-98E876B4E329}"/>
                </a:ext>
              </a:extLst>
            </p:cNvPr>
            <p:cNvSpPr/>
            <p:nvPr/>
          </p:nvSpPr>
          <p:spPr bwMode="auto">
            <a:xfrm>
              <a:off x="-1" y="6246357"/>
              <a:ext cx="12436475" cy="621917"/>
            </a:xfrm>
            <a:prstGeom prst="rect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CBC8E499-4297-454C-B503-F81F21A3AF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05" b="23343"/>
            <a:stretch/>
          </p:blipFill>
          <p:spPr>
            <a:xfrm>
              <a:off x="10569345" y="6291548"/>
              <a:ext cx="1562430" cy="53153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DFD36B13-3753-444E-B757-FCB91FA1723B}"/>
                </a:ext>
              </a:extLst>
            </p:cNvPr>
            <p:cNvSpPr txBox="1"/>
            <p:nvPr/>
          </p:nvSpPr>
          <p:spPr>
            <a:xfrm>
              <a:off x="150033" y="6357259"/>
              <a:ext cx="20965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000" dirty="0">
                  <a:solidFill>
                    <a:srgbClr val="00B0F0"/>
                  </a:solidFill>
                  <a:latin typeface="Segoe UI" panose="020B0502040204020203" pitchFamily="34" charset="0"/>
                  <a:ea typeface="Arial Unicode MS" panose="020B0604020202020204" pitchFamily="34" charset="-128"/>
                  <a:cs typeface="Segoe UI" panose="020B0502040204020203" pitchFamily="34" charset="0"/>
                </a:rPr>
                <a:t>www.inogic.com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B7862885-9111-4A21-9DFB-B7CCB571ABE9}"/>
                </a:ext>
              </a:extLst>
            </p:cNvPr>
            <p:cNvSpPr txBox="1"/>
            <p:nvPr/>
          </p:nvSpPr>
          <p:spPr>
            <a:xfrm>
              <a:off x="3662169" y="6357259"/>
              <a:ext cx="22853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000" dirty="0">
                  <a:solidFill>
                    <a:srgbClr val="00B0F0"/>
                  </a:solidFill>
                  <a:latin typeface="Segoe UI" panose="020B0502040204020203" pitchFamily="34" charset="0"/>
                  <a:ea typeface="Arial Unicode MS" panose="020B0604020202020204" pitchFamily="34" charset="-128"/>
                  <a:cs typeface="Segoe UI" panose="020B0502040204020203" pitchFamily="34" charset="0"/>
                </a:rPr>
                <a:t>crm@inogic.com</a:t>
              </a:r>
            </a:p>
          </p:txBody>
        </p:sp>
        <p:pic>
          <p:nvPicPr>
            <p:cNvPr id="18" name="Picture 17">
              <a:hlinkClick r:id="rId3"/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2" t="8112" r="3557" b="5665"/>
            <a:stretch/>
          </p:blipFill>
          <p:spPr>
            <a:xfrm>
              <a:off x="7363057" y="6306306"/>
              <a:ext cx="1790700" cy="502017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588" y="1210614"/>
            <a:ext cx="11107912" cy="4001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59484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23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47085" y="0"/>
            <a:ext cx="11655840" cy="899537"/>
          </a:xfrm>
        </p:spPr>
        <p:txBody>
          <a:bodyPr>
            <a:normAutofit/>
          </a:bodyPr>
          <a:lstStyle/>
          <a:p>
            <a:r>
              <a:rPr lang="en-US" dirty="0" smtClean="0"/>
              <a:t>Attribute/Relationships To Clone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-1" y="6246357"/>
            <a:ext cx="12436475" cy="621917"/>
            <a:chOff x="-1" y="6246357"/>
            <a:chExt cx="12436475" cy="621917"/>
          </a:xfrm>
        </p:grpSpPr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375C7871-7619-4F5F-B53E-98E876B4E329}"/>
                </a:ext>
              </a:extLst>
            </p:cNvPr>
            <p:cNvSpPr/>
            <p:nvPr/>
          </p:nvSpPr>
          <p:spPr bwMode="auto">
            <a:xfrm>
              <a:off x="-1" y="6246357"/>
              <a:ext cx="12436475" cy="621917"/>
            </a:xfrm>
            <a:prstGeom prst="rect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CBC8E499-4297-454C-B503-F81F21A3AF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05" b="23343"/>
            <a:stretch/>
          </p:blipFill>
          <p:spPr>
            <a:xfrm>
              <a:off x="10569345" y="6291548"/>
              <a:ext cx="1562430" cy="53153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DFD36B13-3753-444E-B757-FCB91FA1723B}"/>
                </a:ext>
              </a:extLst>
            </p:cNvPr>
            <p:cNvSpPr txBox="1"/>
            <p:nvPr/>
          </p:nvSpPr>
          <p:spPr>
            <a:xfrm>
              <a:off x="150033" y="6357259"/>
              <a:ext cx="20965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000" dirty="0">
                  <a:solidFill>
                    <a:srgbClr val="00B0F0"/>
                  </a:solidFill>
                  <a:latin typeface="Segoe UI" panose="020B0502040204020203" pitchFamily="34" charset="0"/>
                  <a:ea typeface="Arial Unicode MS" panose="020B0604020202020204" pitchFamily="34" charset="-128"/>
                  <a:cs typeface="Segoe UI" panose="020B0502040204020203" pitchFamily="34" charset="0"/>
                </a:rPr>
                <a:t>www.inogic.com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B7862885-9111-4A21-9DFB-B7CCB571ABE9}"/>
                </a:ext>
              </a:extLst>
            </p:cNvPr>
            <p:cNvSpPr txBox="1"/>
            <p:nvPr/>
          </p:nvSpPr>
          <p:spPr>
            <a:xfrm>
              <a:off x="3662169" y="6357259"/>
              <a:ext cx="22853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000" dirty="0">
                  <a:solidFill>
                    <a:srgbClr val="00B0F0"/>
                  </a:solidFill>
                  <a:latin typeface="Segoe UI" panose="020B0502040204020203" pitchFamily="34" charset="0"/>
                  <a:ea typeface="Arial Unicode MS" panose="020B0604020202020204" pitchFamily="34" charset="-128"/>
                  <a:cs typeface="Segoe UI" panose="020B0502040204020203" pitchFamily="34" charset="0"/>
                </a:rPr>
                <a:t>crm@inogic.com</a:t>
              </a:r>
            </a:p>
          </p:txBody>
        </p:sp>
        <p:pic>
          <p:nvPicPr>
            <p:cNvPr id="18" name="Picture 17">
              <a:hlinkClick r:id="rId3"/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2" t="8112" r="3557" b="5665"/>
            <a:stretch/>
          </p:blipFill>
          <p:spPr>
            <a:xfrm>
              <a:off x="7363057" y="6306306"/>
              <a:ext cx="1790700" cy="502017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9614" y="1851371"/>
            <a:ext cx="9575711" cy="27316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03340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23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47085" y="0"/>
            <a:ext cx="11655840" cy="899537"/>
          </a:xfrm>
        </p:spPr>
        <p:txBody>
          <a:bodyPr>
            <a:normAutofit/>
          </a:bodyPr>
          <a:lstStyle/>
          <a:p>
            <a:r>
              <a:rPr lang="en-IN" dirty="0"/>
              <a:t>Supported Relationships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xmlns="" id="{8F873EB9-AA22-4AD2-880E-C4241BC16F29}"/>
              </a:ext>
            </a:extLst>
          </p:cNvPr>
          <p:cNvSpPr txBox="1"/>
          <p:nvPr/>
        </p:nvSpPr>
        <p:spPr>
          <a:xfrm>
            <a:off x="1372025" y="4804673"/>
            <a:ext cx="32500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sz="2000" dirty="0">
                <a:latin typeface="Segoe UI" panose="020B0502040204020203" pitchFamily="34" charset="0"/>
                <a:cs typeface="Segoe UI" panose="020B0502040204020203" pitchFamily="34" charset="0"/>
              </a:rPr>
              <a:t>Click2Clone Supports</a:t>
            </a:r>
          </a:p>
          <a:p>
            <a:pPr algn="ctr"/>
            <a:r>
              <a:rPr lang="en-IN" sz="2000" dirty="0">
                <a:latin typeface="Segoe UI" panose="020B0502040204020203" pitchFamily="34" charset="0"/>
                <a:cs typeface="Segoe UI" panose="020B0502040204020203" pitchFamily="34" charset="0"/>
              </a:rPr>
              <a:t>1:N Relationships</a:t>
            </a:r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xmlns="" id="{4B012E2F-4230-4EFA-9709-F5DF1C18385C}"/>
              </a:ext>
            </a:extLst>
          </p:cNvPr>
          <p:cNvSpPr txBox="1"/>
          <p:nvPr/>
        </p:nvSpPr>
        <p:spPr>
          <a:xfrm>
            <a:off x="7252075" y="4804673"/>
            <a:ext cx="3515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sz="2000" dirty="0">
                <a:latin typeface="Segoe UI" panose="020B0502040204020203" pitchFamily="34" charset="0"/>
                <a:cs typeface="Segoe UI" panose="020B0502040204020203" pitchFamily="34" charset="0"/>
              </a:rPr>
              <a:t>Click2Clone Supports</a:t>
            </a:r>
          </a:p>
          <a:p>
            <a:pPr algn="ctr"/>
            <a:r>
              <a:rPr lang="en-IN" sz="2000" dirty="0">
                <a:latin typeface="Segoe UI" panose="020B0502040204020203" pitchFamily="34" charset="0"/>
                <a:cs typeface="Segoe UI" panose="020B0502040204020203" pitchFamily="34" charset="0"/>
              </a:rPr>
              <a:t>N:N Relationships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-1" y="6246357"/>
            <a:ext cx="12436475" cy="621917"/>
            <a:chOff x="-1" y="6246357"/>
            <a:chExt cx="12436475" cy="621917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375C7871-7619-4F5F-B53E-98E876B4E329}"/>
                </a:ext>
              </a:extLst>
            </p:cNvPr>
            <p:cNvSpPr/>
            <p:nvPr/>
          </p:nvSpPr>
          <p:spPr bwMode="auto">
            <a:xfrm>
              <a:off x="-1" y="6246357"/>
              <a:ext cx="12436475" cy="621917"/>
            </a:xfrm>
            <a:prstGeom prst="rect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CBC8E499-4297-454C-B503-F81F21A3AF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05" b="23343"/>
            <a:stretch/>
          </p:blipFill>
          <p:spPr>
            <a:xfrm>
              <a:off x="10569345" y="6291548"/>
              <a:ext cx="1562430" cy="53153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DFD36B13-3753-444E-B757-FCB91FA1723B}"/>
                </a:ext>
              </a:extLst>
            </p:cNvPr>
            <p:cNvSpPr txBox="1"/>
            <p:nvPr/>
          </p:nvSpPr>
          <p:spPr>
            <a:xfrm>
              <a:off x="150033" y="6357259"/>
              <a:ext cx="20965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000" dirty="0">
                  <a:solidFill>
                    <a:srgbClr val="00B0F0"/>
                  </a:solidFill>
                  <a:latin typeface="Segoe UI" panose="020B0502040204020203" pitchFamily="34" charset="0"/>
                  <a:ea typeface="Arial Unicode MS" panose="020B0604020202020204" pitchFamily="34" charset="-128"/>
                  <a:cs typeface="Segoe UI" panose="020B0502040204020203" pitchFamily="34" charset="0"/>
                </a:rPr>
                <a:t>www.inogic.com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B7862885-9111-4A21-9DFB-B7CCB571ABE9}"/>
                </a:ext>
              </a:extLst>
            </p:cNvPr>
            <p:cNvSpPr txBox="1"/>
            <p:nvPr/>
          </p:nvSpPr>
          <p:spPr>
            <a:xfrm>
              <a:off x="3662169" y="6357259"/>
              <a:ext cx="22853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000" dirty="0">
                  <a:solidFill>
                    <a:srgbClr val="00B0F0"/>
                  </a:solidFill>
                  <a:latin typeface="Segoe UI" panose="020B0502040204020203" pitchFamily="34" charset="0"/>
                  <a:ea typeface="Arial Unicode MS" panose="020B0604020202020204" pitchFamily="34" charset="-128"/>
                  <a:cs typeface="Segoe UI" panose="020B0502040204020203" pitchFamily="34" charset="0"/>
                </a:rPr>
                <a:t>crm@inogic.com</a:t>
              </a:r>
            </a:p>
          </p:txBody>
        </p:sp>
        <p:pic>
          <p:nvPicPr>
            <p:cNvPr id="23" name="Picture 22">
              <a:hlinkClick r:id="rId3"/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2" t="8112" r="3557" b="5665"/>
            <a:stretch/>
          </p:blipFill>
          <p:spPr>
            <a:xfrm>
              <a:off x="7363057" y="6306306"/>
              <a:ext cx="1790700" cy="502017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2085" y="1554905"/>
            <a:ext cx="6150093" cy="25298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227" y="1551942"/>
            <a:ext cx="5454872" cy="25587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18117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23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0033" y="135316"/>
            <a:ext cx="11655840" cy="899537"/>
          </a:xfrm>
        </p:spPr>
        <p:txBody>
          <a:bodyPr>
            <a:noAutofit/>
          </a:bodyPr>
          <a:lstStyle/>
          <a:p>
            <a:r>
              <a:rPr lang="en-IN" sz="3600" dirty="0"/>
              <a:t>Ease Of Access From Ribbon On </a:t>
            </a:r>
            <a:r>
              <a:rPr lang="en-IN" sz="3600" dirty="0" smtClean="0"/>
              <a:t>Form and Entity Home Page</a:t>
            </a:r>
            <a:endParaRPr lang="en-IN" sz="3600" dirty="0"/>
          </a:p>
        </p:txBody>
      </p:sp>
      <p:grpSp>
        <p:nvGrpSpPr>
          <p:cNvPr id="10" name="Group 9"/>
          <p:cNvGrpSpPr/>
          <p:nvPr/>
        </p:nvGrpSpPr>
        <p:grpSpPr>
          <a:xfrm>
            <a:off x="-1" y="6246357"/>
            <a:ext cx="12436475" cy="621917"/>
            <a:chOff x="-1" y="6246357"/>
            <a:chExt cx="12436475" cy="621917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375C7871-7619-4F5F-B53E-98E876B4E329}"/>
                </a:ext>
              </a:extLst>
            </p:cNvPr>
            <p:cNvSpPr/>
            <p:nvPr/>
          </p:nvSpPr>
          <p:spPr bwMode="auto">
            <a:xfrm>
              <a:off x="-1" y="6246357"/>
              <a:ext cx="12436475" cy="621917"/>
            </a:xfrm>
            <a:prstGeom prst="rect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CBC8E499-4297-454C-B503-F81F21A3AF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05" b="23343"/>
            <a:stretch/>
          </p:blipFill>
          <p:spPr>
            <a:xfrm>
              <a:off x="10569345" y="6291548"/>
              <a:ext cx="1562430" cy="53153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DFD36B13-3753-444E-B757-FCB91FA1723B}"/>
                </a:ext>
              </a:extLst>
            </p:cNvPr>
            <p:cNvSpPr txBox="1"/>
            <p:nvPr/>
          </p:nvSpPr>
          <p:spPr>
            <a:xfrm>
              <a:off x="150033" y="6357259"/>
              <a:ext cx="20965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000" dirty="0">
                  <a:solidFill>
                    <a:srgbClr val="00B0F0"/>
                  </a:solidFill>
                  <a:latin typeface="Segoe UI" panose="020B0502040204020203" pitchFamily="34" charset="0"/>
                  <a:ea typeface="Arial Unicode MS" panose="020B0604020202020204" pitchFamily="34" charset="-128"/>
                  <a:cs typeface="Segoe UI" panose="020B0502040204020203" pitchFamily="34" charset="0"/>
                </a:rPr>
                <a:t>www.inogic.com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B7862885-9111-4A21-9DFB-B7CCB571ABE9}"/>
                </a:ext>
              </a:extLst>
            </p:cNvPr>
            <p:cNvSpPr txBox="1"/>
            <p:nvPr/>
          </p:nvSpPr>
          <p:spPr>
            <a:xfrm>
              <a:off x="3662169" y="6357259"/>
              <a:ext cx="22853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000" dirty="0">
                  <a:solidFill>
                    <a:srgbClr val="00B0F0"/>
                  </a:solidFill>
                  <a:latin typeface="Segoe UI" panose="020B0502040204020203" pitchFamily="34" charset="0"/>
                  <a:ea typeface="Arial Unicode MS" panose="020B0604020202020204" pitchFamily="34" charset="-128"/>
                  <a:cs typeface="Segoe UI" panose="020B0502040204020203" pitchFamily="34" charset="0"/>
                </a:rPr>
                <a:t>crm@inogic.com</a:t>
              </a:r>
            </a:p>
          </p:txBody>
        </p:sp>
        <p:pic>
          <p:nvPicPr>
            <p:cNvPr id="18" name="Picture 17">
              <a:hlinkClick r:id="rId3"/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2" t="8112" r="3557" b="5665"/>
            <a:stretch/>
          </p:blipFill>
          <p:spPr>
            <a:xfrm>
              <a:off x="7363057" y="6306306"/>
              <a:ext cx="1790700" cy="502017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085" y="1273233"/>
            <a:ext cx="6408262" cy="2037876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2450" y="3401070"/>
            <a:ext cx="5782614" cy="2663186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5400000" algn="ctr" rotWithShape="0">
              <a:srgbClr val="000000">
                <a:alpha val="3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56131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23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47085" y="0"/>
            <a:ext cx="11655840" cy="899537"/>
          </a:xfrm>
        </p:spPr>
        <p:txBody>
          <a:bodyPr>
            <a:normAutofit/>
          </a:bodyPr>
          <a:lstStyle/>
          <a:p>
            <a:r>
              <a:rPr lang="en-IN" dirty="0" smtClean="0"/>
              <a:t>Bulk Copy</a:t>
            </a:r>
            <a:endParaRPr lang="en-IN" dirty="0"/>
          </a:p>
        </p:txBody>
      </p:sp>
      <p:grpSp>
        <p:nvGrpSpPr>
          <p:cNvPr id="2" name="Group 10"/>
          <p:cNvGrpSpPr/>
          <p:nvPr/>
        </p:nvGrpSpPr>
        <p:grpSpPr>
          <a:xfrm>
            <a:off x="-1" y="6246357"/>
            <a:ext cx="12436475" cy="621917"/>
            <a:chOff x="-1" y="6246357"/>
            <a:chExt cx="12436475" cy="621917"/>
          </a:xfrm>
        </p:grpSpPr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375C7871-7619-4F5F-B53E-98E876B4E329}"/>
                </a:ext>
              </a:extLst>
            </p:cNvPr>
            <p:cNvSpPr/>
            <p:nvPr/>
          </p:nvSpPr>
          <p:spPr bwMode="auto">
            <a:xfrm>
              <a:off x="-1" y="6246357"/>
              <a:ext cx="12436475" cy="621917"/>
            </a:xfrm>
            <a:prstGeom prst="rect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CBC8E499-4297-454C-B503-F81F21A3AF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05" b="23343"/>
            <a:stretch/>
          </p:blipFill>
          <p:spPr>
            <a:xfrm>
              <a:off x="10569345" y="6291548"/>
              <a:ext cx="1562430" cy="53153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DFD36B13-3753-444E-B757-FCB91FA1723B}"/>
                </a:ext>
              </a:extLst>
            </p:cNvPr>
            <p:cNvSpPr txBox="1"/>
            <p:nvPr/>
          </p:nvSpPr>
          <p:spPr>
            <a:xfrm>
              <a:off x="150033" y="6357259"/>
              <a:ext cx="20965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000" dirty="0">
                  <a:solidFill>
                    <a:srgbClr val="00B0F0"/>
                  </a:solidFill>
                  <a:latin typeface="Segoe UI" panose="020B0502040204020203" pitchFamily="34" charset="0"/>
                  <a:ea typeface="Arial Unicode MS" panose="020B0604020202020204" pitchFamily="34" charset="-128"/>
                  <a:cs typeface="Segoe UI" panose="020B0502040204020203" pitchFamily="34" charset="0"/>
                </a:rPr>
                <a:t>www.inogic.com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B7862885-9111-4A21-9DFB-B7CCB571ABE9}"/>
                </a:ext>
              </a:extLst>
            </p:cNvPr>
            <p:cNvSpPr txBox="1"/>
            <p:nvPr/>
          </p:nvSpPr>
          <p:spPr>
            <a:xfrm>
              <a:off x="3662169" y="6357259"/>
              <a:ext cx="22853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000" dirty="0">
                  <a:solidFill>
                    <a:srgbClr val="00B0F0"/>
                  </a:solidFill>
                  <a:latin typeface="Segoe UI" panose="020B0502040204020203" pitchFamily="34" charset="0"/>
                  <a:ea typeface="Arial Unicode MS" panose="020B0604020202020204" pitchFamily="34" charset="-128"/>
                  <a:cs typeface="Segoe UI" panose="020B0502040204020203" pitchFamily="34" charset="0"/>
                </a:rPr>
                <a:t>crm@inogic.com</a:t>
              </a:r>
            </a:p>
          </p:txBody>
        </p:sp>
        <p:pic>
          <p:nvPicPr>
            <p:cNvPr id="18" name="Picture 17">
              <a:hlinkClick r:id="rId3"/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2" t="8112" r="3557" b="5665"/>
            <a:stretch/>
          </p:blipFill>
          <p:spPr>
            <a:xfrm>
              <a:off x="7363057" y="6306306"/>
              <a:ext cx="1790700" cy="502017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1468" y="1262131"/>
            <a:ext cx="8762669" cy="4114732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98435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23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47085" y="0"/>
            <a:ext cx="11655840" cy="899537"/>
          </a:xfrm>
        </p:spPr>
        <p:txBody>
          <a:bodyPr>
            <a:normAutofit/>
          </a:bodyPr>
          <a:lstStyle/>
          <a:p>
            <a:r>
              <a:rPr lang="en-IN" dirty="0" smtClean="0"/>
              <a:t>Set References   </a:t>
            </a:r>
            <a:endParaRPr lang="en-IN" dirty="0"/>
          </a:p>
        </p:txBody>
      </p:sp>
      <p:grpSp>
        <p:nvGrpSpPr>
          <p:cNvPr id="2" name="Group 10"/>
          <p:cNvGrpSpPr/>
          <p:nvPr/>
        </p:nvGrpSpPr>
        <p:grpSpPr>
          <a:xfrm>
            <a:off x="-1" y="6246357"/>
            <a:ext cx="12436475" cy="621917"/>
            <a:chOff x="-1" y="6246357"/>
            <a:chExt cx="12436475" cy="621917"/>
          </a:xfrm>
        </p:grpSpPr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375C7871-7619-4F5F-B53E-98E876B4E329}"/>
                </a:ext>
              </a:extLst>
            </p:cNvPr>
            <p:cNvSpPr/>
            <p:nvPr/>
          </p:nvSpPr>
          <p:spPr bwMode="auto">
            <a:xfrm>
              <a:off x="-1" y="6246357"/>
              <a:ext cx="12436475" cy="621917"/>
            </a:xfrm>
            <a:prstGeom prst="rect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CBC8E499-4297-454C-B503-F81F21A3AF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05" b="23343"/>
            <a:stretch/>
          </p:blipFill>
          <p:spPr>
            <a:xfrm>
              <a:off x="10569345" y="6291548"/>
              <a:ext cx="1562430" cy="53153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DFD36B13-3753-444E-B757-FCB91FA1723B}"/>
                </a:ext>
              </a:extLst>
            </p:cNvPr>
            <p:cNvSpPr txBox="1"/>
            <p:nvPr/>
          </p:nvSpPr>
          <p:spPr>
            <a:xfrm>
              <a:off x="150033" y="6357259"/>
              <a:ext cx="20965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000" dirty="0">
                  <a:solidFill>
                    <a:srgbClr val="00B0F0"/>
                  </a:solidFill>
                  <a:latin typeface="Segoe UI" panose="020B0502040204020203" pitchFamily="34" charset="0"/>
                  <a:ea typeface="Arial Unicode MS" panose="020B0604020202020204" pitchFamily="34" charset="-128"/>
                  <a:cs typeface="Segoe UI" panose="020B0502040204020203" pitchFamily="34" charset="0"/>
                </a:rPr>
                <a:t>www.inogic.com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B7862885-9111-4A21-9DFB-B7CCB571ABE9}"/>
                </a:ext>
              </a:extLst>
            </p:cNvPr>
            <p:cNvSpPr txBox="1"/>
            <p:nvPr/>
          </p:nvSpPr>
          <p:spPr>
            <a:xfrm>
              <a:off x="3662169" y="6357259"/>
              <a:ext cx="22853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000" dirty="0">
                  <a:solidFill>
                    <a:srgbClr val="00B0F0"/>
                  </a:solidFill>
                  <a:latin typeface="Segoe UI" panose="020B0502040204020203" pitchFamily="34" charset="0"/>
                  <a:ea typeface="Arial Unicode MS" panose="020B0604020202020204" pitchFamily="34" charset="-128"/>
                  <a:cs typeface="Segoe UI" panose="020B0502040204020203" pitchFamily="34" charset="0"/>
                </a:rPr>
                <a:t>crm@inogic.com</a:t>
              </a:r>
            </a:p>
          </p:txBody>
        </p:sp>
        <p:pic>
          <p:nvPicPr>
            <p:cNvPr id="18" name="Picture 17">
              <a:hlinkClick r:id="rId3"/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2" t="8112" r="3557" b="5665"/>
            <a:stretch/>
          </p:blipFill>
          <p:spPr>
            <a:xfrm>
              <a:off x="7363057" y="6306306"/>
              <a:ext cx="1790700" cy="502017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085" y="744990"/>
            <a:ext cx="6583854" cy="3173234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3168" y="3013991"/>
            <a:ext cx="6408455" cy="3121461"/>
          </a:xfrm>
          <a:prstGeom prst="rect">
            <a:avLst/>
          </a:prstGeom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98435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4849</TotalTime>
  <Words>255</Words>
  <Application>Microsoft Office PowerPoint</Application>
  <PresentationFormat>Widescreen</PresentationFormat>
  <Paragraphs>78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 Unicode MS</vt:lpstr>
      <vt:lpstr>Arial</vt:lpstr>
      <vt:lpstr>Calibri</vt:lpstr>
      <vt:lpstr>Calibri Light</vt:lpstr>
      <vt:lpstr>Segoe UI</vt:lpstr>
      <vt:lpstr>Segoe UI Light</vt:lpstr>
      <vt:lpstr>Office Theme</vt:lpstr>
      <vt:lpstr>PowerPoint Presentation</vt:lpstr>
      <vt:lpstr>Key Features</vt:lpstr>
      <vt:lpstr>Available For</vt:lpstr>
      <vt:lpstr>Click2Clone Template Configuration</vt:lpstr>
      <vt:lpstr>Attribute/Relationships To Clone</vt:lpstr>
      <vt:lpstr>Supported Relationships</vt:lpstr>
      <vt:lpstr>Ease Of Access From Ribbon On Form and Entity Home Page</vt:lpstr>
      <vt:lpstr>Bulk Copy</vt:lpstr>
      <vt:lpstr>Set References   </vt:lpstr>
      <vt:lpstr>Automation and Update the Cloned record with Click2Clone Workflow</vt:lpstr>
      <vt:lpstr>Clone record details along with relationship from one entity to other entity</vt:lpstr>
      <vt:lpstr>Copy only related records from another record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Rajamar Singh</dc:creator>
  <cp:lastModifiedBy>Pooja Srivastava</cp:lastModifiedBy>
  <cp:revision>56</cp:revision>
  <dcterms:created xsi:type="dcterms:W3CDTF">2017-10-02T12:12:42Z</dcterms:created>
  <dcterms:modified xsi:type="dcterms:W3CDTF">2019-05-14T07:55:42Z</dcterms:modified>
</cp:coreProperties>
</file>