
<file path=[Content_Types].xml><?xml version="1.0" encoding="utf-8"?>
<Types xmlns="http://schemas.openxmlformats.org/package/2006/content-types">
  <Default Extension="png" ContentType="image/pn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60" r:id="rId4"/>
  </p:sldMasterIdLst>
  <p:notesMasterIdLst>
    <p:notesMasterId r:id="rId59"/>
  </p:notesMasterIdLst>
  <p:handoutMasterIdLst>
    <p:handoutMasterId r:id="rId60"/>
  </p:handoutMasterIdLst>
  <p:sldIdLst>
    <p:sldId id="256" r:id="rId5"/>
    <p:sldId id="258" r:id="rId6"/>
    <p:sldId id="280" r:id="rId7"/>
    <p:sldId id="281" r:id="rId8"/>
    <p:sldId id="321" r:id="rId9"/>
    <p:sldId id="323" r:id="rId10"/>
    <p:sldId id="324" r:id="rId11"/>
    <p:sldId id="325" r:id="rId12"/>
    <p:sldId id="326" r:id="rId13"/>
    <p:sldId id="329" r:id="rId14"/>
    <p:sldId id="327" r:id="rId15"/>
    <p:sldId id="328" r:id="rId16"/>
    <p:sldId id="330" r:id="rId17"/>
    <p:sldId id="331" r:id="rId18"/>
    <p:sldId id="332" r:id="rId19"/>
    <p:sldId id="334" r:id="rId20"/>
    <p:sldId id="333" r:id="rId21"/>
    <p:sldId id="335" r:id="rId22"/>
    <p:sldId id="336" r:id="rId23"/>
    <p:sldId id="337" r:id="rId24"/>
    <p:sldId id="338" r:id="rId25"/>
    <p:sldId id="339" r:id="rId26"/>
    <p:sldId id="340" r:id="rId27"/>
    <p:sldId id="341" r:id="rId28"/>
    <p:sldId id="342" r:id="rId29"/>
    <p:sldId id="343" r:id="rId30"/>
    <p:sldId id="344" r:id="rId31"/>
    <p:sldId id="345" r:id="rId32"/>
    <p:sldId id="346" r:id="rId33"/>
    <p:sldId id="347" r:id="rId34"/>
    <p:sldId id="349" r:id="rId35"/>
    <p:sldId id="350" r:id="rId36"/>
    <p:sldId id="351" r:id="rId37"/>
    <p:sldId id="353" r:id="rId38"/>
    <p:sldId id="354" r:id="rId39"/>
    <p:sldId id="348" r:id="rId40"/>
    <p:sldId id="356" r:id="rId41"/>
    <p:sldId id="357" r:id="rId42"/>
    <p:sldId id="358" r:id="rId43"/>
    <p:sldId id="368" r:id="rId44"/>
    <p:sldId id="360" r:id="rId45"/>
    <p:sldId id="367" r:id="rId46"/>
    <p:sldId id="369" r:id="rId47"/>
    <p:sldId id="362" r:id="rId48"/>
    <p:sldId id="363" r:id="rId49"/>
    <p:sldId id="364" r:id="rId50"/>
    <p:sldId id="365" r:id="rId51"/>
    <p:sldId id="370" r:id="rId52"/>
    <p:sldId id="371" r:id="rId53"/>
    <p:sldId id="372" r:id="rId54"/>
    <p:sldId id="373" r:id="rId55"/>
    <p:sldId id="374" r:id="rId56"/>
    <p:sldId id="375" r:id="rId57"/>
    <p:sldId id="366" r:id="rId58"/>
  </p:sldIdLst>
  <p:sldSz cx="9144000" cy="5143500" type="screen16x9"/>
  <p:notesSz cx="6858000" cy="9144000"/>
  <p:defaultTextStyle>
    <a:defPPr>
      <a:defRPr lang="it-IT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8389586E-9AE2-4E89-BEBE-488BC1574881}">
          <p14:sldIdLst>
            <p14:sldId id="256"/>
            <p14:sldId id="258"/>
            <p14:sldId id="280"/>
            <p14:sldId id="281"/>
            <p14:sldId id="321"/>
            <p14:sldId id="323"/>
            <p14:sldId id="324"/>
            <p14:sldId id="325"/>
            <p14:sldId id="326"/>
            <p14:sldId id="329"/>
            <p14:sldId id="327"/>
            <p14:sldId id="328"/>
            <p14:sldId id="330"/>
            <p14:sldId id="331"/>
            <p14:sldId id="332"/>
            <p14:sldId id="334"/>
            <p14:sldId id="333"/>
            <p14:sldId id="335"/>
            <p14:sldId id="336"/>
            <p14:sldId id="337"/>
            <p14:sldId id="338"/>
            <p14:sldId id="339"/>
            <p14:sldId id="340"/>
            <p14:sldId id="341"/>
            <p14:sldId id="342"/>
            <p14:sldId id="343"/>
            <p14:sldId id="344"/>
            <p14:sldId id="345"/>
            <p14:sldId id="346"/>
            <p14:sldId id="347"/>
            <p14:sldId id="349"/>
            <p14:sldId id="350"/>
            <p14:sldId id="351"/>
            <p14:sldId id="353"/>
            <p14:sldId id="354"/>
            <p14:sldId id="348"/>
            <p14:sldId id="356"/>
            <p14:sldId id="357"/>
            <p14:sldId id="358"/>
            <p14:sldId id="368"/>
            <p14:sldId id="360"/>
            <p14:sldId id="367"/>
            <p14:sldId id="369"/>
            <p14:sldId id="362"/>
            <p14:sldId id="363"/>
            <p14:sldId id="364"/>
            <p14:sldId id="365"/>
            <p14:sldId id="370"/>
            <p14:sldId id="371"/>
            <p14:sldId id="372"/>
            <p14:sldId id="373"/>
            <p14:sldId id="374"/>
            <p14:sldId id="375"/>
            <p14:sldId id="366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Vulcano Filippo" initials="VF" lastIdx="1" clrIdx="0">
    <p:extLst>
      <p:ext uri="{19B8F6BF-5375-455C-9EA6-DF929625EA0E}">
        <p15:presenceInfo xmlns:p15="http://schemas.microsoft.com/office/powerpoint/2012/main" userId="S-1-5-21-417365229-399659180-1714775081-174088" providerId="AD"/>
      </p:ext>
    </p:extLst>
  </p:cmAuthor>
  <p:cmAuthor id="2" name="Saccà Armando" initials="SA" lastIdx="1" clrIdx="1">
    <p:extLst>
      <p:ext uri="{19B8F6BF-5375-455C-9EA6-DF929625EA0E}">
        <p15:presenceInfo xmlns:p15="http://schemas.microsoft.com/office/powerpoint/2012/main" userId="S-1-5-21-417365229-399659180-1714775081-176967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99"/>
    <a:srgbClr val="FFFFFF"/>
    <a:srgbClr val="138080"/>
    <a:srgbClr val="16A8BC"/>
    <a:srgbClr val="000000"/>
    <a:srgbClr val="10A8BC"/>
    <a:srgbClr val="B4D020"/>
    <a:srgbClr val="22C0BC"/>
    <a:srgbClr val="053238"/>
    <a:srgbClr val="0B2E5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F5AB1C69-6EDB-4FF4-983F-18BD219EF322}" styleName="Stile medio 2 - Colore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Stile medio 2 - Colore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125E5076-3810-47DD-B79F-674D7AD40C01}" styleName="Stile scuro 1 - Colore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37CE84F3-28C3-443E-9E96-99CF82512B78}" styleName="Stile scuro 1 - Colore 2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wholeTbl>
    <a:band1H>
      <a:tcStyle>
        <a:tcBdr/>
        <a:fill>
          <a:solidFill>
            <a:schemeClr val="accent2">
              <a:shade val="60000"/>
            </a:schemeClr>
          </a:solidFill>
        </a:fill>
      </a:tcStyle>
    </a:band1H>
    <a:band1V>
      <a:tcStyle>
        <a:tcBdr/>
        <a:fill>
          <a:solidFill>
            <a:schemeClr val="accent2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2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2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2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8FD4443E-F989-4FC4-A0C8-D5A2AF1F390B}" styleName="Stile scuro 1 - Colore 5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wholeTbl>
    <a:band1H>
      <a:tcStyle>
        <a:tcBdr/>
        <a:fill>
          <a:solidFill>
            <a:schemeClr val="accent5">
              <a:shade val="60000"/>
            </a:schemeClr>
          </a:solidFill>
        </a:fill>
      </a:tcStyle>
    </a:band1H>
    <a:band1V>
      <a:tcStyle>
        <a:tcBdr/>
        <a:fill>
          <a:solidFill>
            <a:schemeClr val="accent5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5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5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5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91EBBBCC-DAD2-459C-BE2E-F6DE35CF9A28}" styleName="Stile scuro 2 - Colore 3/Colore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D03447BB-5D67-496B-8E87-E561075AD55C}" styleName="Stile scuro 1 - Colore 3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wholeTbl>
    <a:band1H>
      <a:tcStyle>
        <a:tcBdr/>
        <a:fill>
          <a:solidFill>
            <a:schemeClr val="accent3">
              <a:shade val="60000"/>
            </a:schemeClr>
          </a:solidFill>
        </a:fill>
      </a:tcStyle>
    </a:band1H>
    <a:band1V>
      <a:tcStyle>
        <a:tcBdr/>
        <a:fill>
          <a:solidFill>
            <a:schemeClr val="accent3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3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3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3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011" autoAdjust="0"/>
    <p:restoredTop sz="99343" autoAdjust="0"/>
  </p:normalViewPr>
  <p:slideViewPr>
    <p:cSldViewPr snapToGrid="0" snapToObjects="1">
      <p:cViewPr varScale="1">
        <p:scale>
          <a:sx n="97" d="100"/>
          <a:sy n="97" d="100"/>
        </p:scale>
        <p:origin x="588" y="78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5" d="100"/>
        <a:sy n="65" d="100"/>
      </p:scale>
      <p:origin x="0" y="-1688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2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slide" Target="slides/slide43.xml"/><Relationship Id="rId50" Type="http://schemas.openxmlformats.org/officeDocument/2006/relationships/slide" Target="slides/slide46.xml"/><Relationship Id="rId55" Type="http://schemas.openxmlformats.org/officeDocument/2006/relationships/slide" Target="slides/slide51.xml"/><Relationship Id="rId63" Type="http://schemas.openxmlformats.org/officeDocument/2006/relationships/viewProps" Target="viewProps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53" Type="http://schemas.openxmlformats.org/officeDocument/2006/relationships/slide" Target="slides/slide49.xml"/><Relationship Id="rId58" Type="http://schemas.openxmlformats.org/officeDocument/2006/relationships/slide" Target="slides/slide54.xml"/><Relationship Id="rId5" Type="http://schemas.openxmlformats.org/officeDocument/2006/relationships/slide" Target="slides/slide1.xml"/><Relationship Id="rId61" Type="http://schemas.openxmlformats.org/officeDocument/2006/relationships/commentAuthors" Target="commentAuthors.xml"/><Relationship Id="rId19" Type="http://schemas.openxmlformats.org/officeDocument/2006/relationships/slide" Target="slides/slide1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slide" Target="slides/slide44.xml"/><Relationship Id="rId56" Type="http://schemas.openxmlformats.org/officeDocument/2006/relationships/slide" Target="slides/slide52.xml"/><Relationship Id="rId64" Type="http://schemas.openxmlformats.org/officeDocument/2006/relationships/theme" Target="theme/theme1.xml"/><Relationship Id="rId8" Type="http://schemas.openxmlformats.org/officeDocument/2006/relationships/slide" Target="slides/slide4.xml"/><Relationship Id="rId51" Type="http://schemas.openxmlformats.org/officeDocument/2006/relationships/slide" Target="slides/slide47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slide" Target="slides/slide42.xml"/><Relationship Id="rId59" Type="http://schemas.openxmlformats.org/officeDocument/2006/relationships/notesMaster" Target="notesMasters/notesMaster1.xml"/><Relationship Id="rId20" Type="http://schemas.openxmlformats.org/officeDocument/2006/relationships/slide" Target="slides/slide16.xml"/><Relationship Id="rId41" Type="http://schemas.openxmlformats.org/officeDocument/2006/relationships/slide" Target="slides/slide37.xml"/><Relationship Id="rId54" Type="http://schemas.openxmlformats.org/officeDocument/2006/relationships/slide" Target="slides/slide50.xml"/><Relationship Id="rId62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slide" Target="slides/slide45.xml"/><Relationship Id="rId57" Type="http://schemas.openxmlformats.org/officeDocument/2006/relationships/slide" Target="slides/slide53.xml"/><Relationship Id="rId10" Type="http://schemas.openxmlformats.org/officeDocument/2006/relationships/slide" Target="slides/slide6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openxmlformats.org/officeDocument/2006/relationships/slide" Target="slides/slide48.xml"/><Relationship Id="rId60" Type="http://schemas.openxmlformats.org/officeDocument/2006/relationships/handoutMaster" Target="handoutMasters/handoutMaster1.xml"/><Relationship Id="rId65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9" Type="http://schemas.openxmlformats.org/officeDocument/2006/relationships/slide" Target="slides/slide35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86D4E21-AA1D-BE49-8829-DEA10D5CF4C8}" type="datetimeFigureOut">
              <a:rPr lang="it-IT" smtClean="0"/>
              <a:t>17/04/2018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DF8DF2B-E534-A049-A267-F065CD45830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84890798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3F6D68F-7DBE-1C48-BC1F-E6A07B52C7E0}" type="datetimeFigureOut">
              <a:rPr lang="it-IT" smtClean="0"/>
              <a:t>17/04/2018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AC7627C-DB68-9A4D-8B30-F0E92B6BDF8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465032663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C7627C-DB68-9A4D-8B30-F0E92B6BDF8F}" type="slidenum">
              <a:rPr lang="it-IT" smtClean="0"/>
              <a:t>1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9316276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file://localhost/Users/anna/_LAVORI/REPLY/REPLY%20NEW%20LOGO/TEMPLATE%20COSTRUZIONE%20LOGO/PPT/2017-05-27%20Reply%20Gradients%20NEW%20FINAL/ORANGE/%3E%20Orange/16-9/Orange-Reply-Gradient_Orange.png" TargetMode="Externa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emf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file://localhost/Users/anna/_LAVORI/REPLY/REPLY%20NEW%20LOGO/TEMPLATE%20COSTRUZIONE%20LOGO/PPT/2017-05-27%20Reply%20Gradients%20NEW%20FINAL/ORANGE/%3E%20Orange/16-9/Orange-Reply-Gradient_Orange.png" TargetMode="Externa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emf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file://localhost/Users/anna/_LAVORI/REPLY/REPLY%20NEW%20LOGO/TEMPLATE%20COSTRUZIONE%20LOGO/PPT/2017-05-27%20Reply%20Gradients%20NEW%20FINAL/ORANGE/%3E%20Orange/16-9/Orange-Reply-Gradient_Orange.png" TargetMode="Externa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emf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file://localhost/Users/anna/_LAVORI/REPLY/REPLY%20NEW%20LOGO/TEMPLATE%20COSTRUZIONE%20LOGO/PPT/2017-05-27%20Reply%20Gradients%20NEW%20FINAL/ORANGE/%3E%20Orange/16-9/Orange-Reply-Gradient_Orange.png" TargetMode="Externa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file://localhost/Users/anna/_LAVORI/REPLY/REPLY%20NEW%20LOGO/TEMPLATE%20COSTRUZIONE%20LOGO/PPT/2017-05-27%20Reply%20Gradients%20NEW%20FINAL/ORANGE/%3E%20Orange/16-9/Orange-Reply-Gradient_Orange.png" TargetMode="Externa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esentation 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magine 8"/>
          <p:cNvPicPr>
            <a:picLocks/>
          </p:cNvPicPr>
          <p:nvPr userDrawn="1"/>
        </p:nvPicPr>
        <p:blipFill>
          <a:blip r:embed="rId2" r:link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" y="-1779"/>
            <a:ext cx="9180512" cy="516403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73852" y="799311"/>
            <a:ext cx="7585611" cy="2412171"/>
          </a:xfrm>
        </p:spPr>
        <p:txBody>
          <a:bodyPr anchor="b"/>
          <a:lstStyle>
            <a:lvl1pPr algn="l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lang="it-IT" sz="6000" i="0" u="none" kern="1200" cap="all" spc="-100" dirty="0" smtClean="0">
                <a:solidFill>
                  <a:srgbClr val="FFFFFF"/>
                </a:solidFill>
                <a:latin typeface="Arial Black"/>
                <a:ea typeface="+mj-ea"/>
                <a:cs typeface="Arial Black"/>
              </a:defRPr>
            </a:lvl1pPr>
          </a:lstStyle>
          <a:p>
            <a:r>
              <a:rPr lang="it-IT" dirty="0" smtClean="0"/>
              <a:t>INSERT YOUR</a:t>
            </a:r>
            <a:br>
              <a:rPr lang="it-IT" dirty="0" smtClean="0"/>
            </a:br>
            <a:r>
              <a:rPr lang="it-IT" dirty="0" smtClean="0"/>
              <a:t>TITLE HERE</a:t>
            </a:r>
            <a:endParaRPr lang="en-US" dirty="0"/>
          </a:p>
        </p:txBody>
      </p:sp>
      <p:sp>
        <p:nvSpPr>
          <p:cNvPr id="12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73852" y="3375892"/>
            <a:ext cx="7585612" cy="328820"/>
          </a:xfrm>
        </p:spPr>
        <p:txBody>
          <a:bodyPr lIns="0" bIns="0" anchor="t">
            <a:noAutofit/>
          </a:bodyPr>
          <a:lstStyle>
            <a:lvl1pPr marL="0" indent="0" algn="l">
              <a:buNone/>
              <a:defRPr sz="1800" b="0" cap="none">
                <a:solidFill>
                  <a:srgbClr val="FFFFFF"/>
                </a:solidFill>
                <a:latin typeface="+mn-lt"/>
                <a:cs typeface="Arial Black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dirty="0" err="1" smtClean="0"/>
              <a:t>Insert</a:t>
            </a:r>
            <a:r>
              <a:rPr lang="it-IT" dirty="0" smtClean="0"/>
              <a:t> </a:t>
            </a:r>
            <a:r>
              <a:rPr lang="it-IT" dirty="0" err="1" smtClean="0"/>
              <a:t>your</a:t>
            </a:r>
            <a:r>
              <a:rPr lang="it-IT" dirty="0" smtClean="0"/>
              <a:t> </a:t>
            </a:r>
            <a:r>
              <a:rPr lang="it-IT" dirty="0" err="1" smtClean="0"/>
              <a:t>subtitle</a:t>
            </a:r>
            <a:r>
              <a:rPr lang="it-IT" dirty="0" smtClean="0"/>
              <a:t> </a:t>
            </a:r>
            <a:r>
              <a:rPr lang="it-IT" dirty="0" err="1" smtClean="0"/>
              <a:t>here</a:t>
            </a:r>
            <a:endParaRPr lang="en-US" dirty="0"/>
          </a:p>
        </p:txBody>
      </p:sp>
      <p:pic>
        <p:nvPicPr>
          <p:cNvPr id="7" name="Immagine 6"/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90625" y="4723811"/>
            <a:ext cx="888029" cy="2776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201993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Two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573852" y="1437651"/>
            <a:ext cx="3815268" cy="3037283"/>
          </a:xfrm>
        </p:spPr>
        <p:txBody>
          <a:bodyPr/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400"/>
            </a:lvl6pPr>
            <a:lvl7pPr>
              <a:defRPr sz="1600"/>
            </a:lvl7pPr>
            <a:lvl8pPr>
              <a:defRPr sz="1600"/>
            </a:lvl8pPr>
            <a:lvl9pPr>
              <a:defRPr sz="1400"/>
            </a:lvl9pPr>
          </a:lstStyle>
          <a:p>
            <a:pPr lvl="0"/>
            <a:r>
              <a:rPr lang="it-IT" dirty="0" smtClean="0"/>
              <a:t>Basic text</a:t>
            </a:r>
          </a:p>
          <a:p>
            <a:pPr lvl="1"/>
            <a:r>
              <a:rPr lang="it-IT" dirty="0" smtClean="0"/>
              <a:t>Text in CAPITAL LETTERS</a:t>
            </a:r>
          </a:p>
          <a:p>
            <a:pPr lvl="2"/>
            <a:r>
              <a:rPr lang="it-IT" dirty="0" smtClean="0"/>
              <a:t>Basic green text</a:t>
            </a:r>
          </a:p>
          <a:p>
            <a:pPr lvl="3"/>
            <a:r>
              <a:rPr lang="it-IT" dirty="0" smtClean="0"/>
              <a:t>First </a:t>
            </a:r>
            <a:r>
              <a:rPr lang="it-IT" dirty="0" err="1" smtClean="0"/>
              <a:t>bullet</a:t>
            </a:r>
            <a:r>
              <a:rPr lang="it-IT" dirty="0" smtClean="0"/>
              <a:t> </a:t>
            </a:r>
            <a:r>
              <a:rPr lang="it-IT" dirty="0" err="1" smtClean="0"/>
              <a:t>point</a:t>
            </a:r>
            <a:r>
              <a:rPr lang="it-IT" dirty="0" smtClean="0"/>
              <a:t> text</a:t>
            </a:r>
          </a:p>
          <a:p>
            <a:pPr lvl="4"/>
            <a:r>
              <a:rPr lang="it-IT" dirty="0" smtClean="0"/>
              <a:t>Second </a:t>
            </a:r>
            <a:r>
              <a:rPr lang="it-IT" dirty="0" err="1" smtClean="0"/>
              <a:t>bullet</a:t>
            </a:r>
            <a:r>
              <a:rPr lang="it-IT" dirty="0" smtClean="0"/>
              <a:t> </a:t>
            </a:r>
            <a:r>
              <a:rPr lang="it-IT" dirty="0" err="1" smtClean="0"/>
              <a:t>point</a:t>
            </a:r>
            <a:r>
              <a:rPr lang="it-IT" dirty="0" smtClean="0"/>
              <a:t> text</a:t>
            </a:r>
          </a:p>
          <a:p>
            <a:pPr lvl="5"/>
            <a:r>
              <a:rPr lang="it-IT" dirty="0" smtClean="0"/>
              <a:t>Third </a:t>
            </a:r>
            <a:r>
              <a:rPr lang="it-IT" dirty="0" err="1" smtClean="0"/>
              <a:t>bullet</a:t>
            </a:r>
            <a:r>
              <a:rPr lang="it-IT" dirty="0" smtClean="0"/>
              <a:t> </a:t>
            </a:r>
            <a:r>
              <a:rPr lang="it-IT" dirty="0" err="1" smtClean="0"/>
              <a:t>point</a:t>
            </a:r>
            <a:r>
              <a:rPr lang="it-IT" dirty="0" smtClean="0"/>
              <a:t> text</a:t>
            </a:r>
          </a:p>
          <a:p>
            <a:pPr lvl="6"/>
            <a:r>
              <a:rPr lang="it-IT" dirty="0" smtClean="0"/>
              <a:t>First </a:t>
            </a:r>
            <a:r>
              <a:rPr lang="it-IT" dirty="0" err="1" smtClean="0"/>
              <a:t>numbered</a:t>
            </a:r>
            <a:r>
              <a:rPr lang="it-IT" dirty="0" smtClean="0"/>
              <a:t> text</a:t>
            </a:r>
          </a:p>
          <a:p>
            <a:pPr lvl="7"/>
            <a:r>
              <a:rPr lang="it-IT" dirty="0" smtClean="0"/>
              <a:t>Second </a:t>
            </a:r>
            <a:r>
              <a:rPr lang="it-IT" dirty="0" err="1" smtClean="0"/>
              <a:t>numbered</a:t>
            </a:r>
            <a:r>
              <a:rPr lang="it-IT" dirty="0" smtClean="0"/>
              <a:t> text</a:t>
            </a:r>
          </a:p>
          <a:p>
            <a:pPr lvl="8"/>
            <a:r>
              <a:rPr lang="it-IT" dirty="0" smtClean="0"/>
              <a:t>Third </a:t>
            </a:r>
            <a:r>
              <a:rPr lang="it-IT" dirty="0" err="1" smtClean="0"/>
              <a:t>numbered</a:t>
            </a:r>
            <a:r>
              <a:rPr lang="it-IT" dirty="0" smtClean="0"/>
              <a:t> text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4706754" y="1437651"/>
            <a:ext cx="3835261" cy="3037283"/>
          </a:xfrm>
        </p:spPr>
        <p:txBody>
          <a:bodyPr/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400"/>
            </a:lvl6pPr>
            <a:lvl7pPr>
              <a:defRPr sz="1600"/>
            </a:lvl7pPr>
            <a:lvl8pPr>
              <a:defRPr sz="1600"/>
            </a:lvl8pPr>
            <a:lvl9pPr>
              <a:defRPr sz="1400"/>
            </a:lvl9pPr>
          </a:lstStyle>
          <a:p>
            <a:pPr lvl="0"/>
            <a:r>
              <a:rPr lang="it-IT" dirty="0" smtClean="0"/>
              <a:t>Basic text</a:t>
            </a:r>
          </a:p>
          <a:p>
            <a:pPr lvl="1"/>
            <a:r>
              <a:rPr lang="it-IT" dirty="0" smtClean="0"/>
              <a:t>Text in CAPITAL LETTERS</a:t>
            </a:r>
          </a:p>
          <a:p>
            <a:pPr lvl="2"/>
            <a:r>
              <a:rPr lang="it-IT" dirty="0" smtClean="0"/>
              <a:t>Basic green text</a:t>
            </a:r>
          </a:p>
          <a:p>
            <a:pPr lvl="3"/>
            <a:r>
              <a:rPr lang="it-IT" dirty="0" smtClean="0"/>
              <a:t>First </a:t>
            </a:r>
            <a:r>
              <a:rPr lang="it-IT" dirty="0" err="1" smtClean="0"/>
              <a:t>bullet</a:t>
            </a:r>
            <a:r>
              <a:rPr lang="it-IT" dirty="0" smtClean="0"/>
              <a:t> </a:t>
            </a:r>
            <a:r>
              <a:rPr lang="it-IT" dirty="0" err="1" smtClean="0"/>
              <a:t>point</a:t>
            </a:r>
            <a:r>
              <a:rPr lang="it-IT" dirty="0" smtClean="0"/>
              <a:t> text</a:t>
            </a:r>
          </a:p>
          <a:p>
            <a:pPr lvl="4"/>
            <a:r>
              <a:rPr lang="it-IT" dirty="0" smtClean="0"/>
              <a:t>Second </a:t>
            </a:r>
            <a:r>
              <a:rPr lang="it-IT" dirty="0" err="1" smtClean="0"/>
              <a:t>bullet</a:t>
            </a:r>
            <a:r>
              <a:rPr lang="it-IT" dirty="0" smtClean="0"/>
              <a:t> </a:t>
            </a:r>
            <a:r>
              <a:rPr lang="it-IT" dirty="0" err="1" smtClean="0"/>
              <a:t>point</a:t>
            </a:r>
            <a:r>
              <a:rPr lang="it-IT" dirty="0" smtClean="0"/>
              <a:t> text</a:t>
            </a:r>
          </a:p>
          <a:p>
            <a:pPr lvl="5"/>
            <a:r>
              <a:rPr lang="it-IT" dirty="0" smtClean="0"/>
              <a:t>Third </a:t>
            </a:r>
            <a:r>
              <a:rPr lang="it-IT" dirty="0" err="1" smtClean="0"/>
              <a:t>bullet</a:t>
            </a:r>
            <a:r>
              <a:rPr lang="it-IT" dirty="0" smtClean="0"/>
              <a:t> </a:t>
            </a:r>
            <a:r>
              <a:rPr lang="it-IT" dirty="0" err="1" smtClean="0"/>
              <a:t>point</a:t>
            </a:r>
            <a:r>
              <a:rPr lang="it-IT" dirty="0" smtClean="0"/>
              <a:t> text</a:t>
            </a:r>
          </a:p>
          <a:p>
            <a:pPr lvl="6"/>
            <a:r>
              <a:rPr lang="it-IT" dirty="0" smtClean="0"/>
              <a:t>First </a:t>
            </a:r>
            <a:r>
              <a:rPr lang="it-IT" dirty="0" err="1" smtClean="0"/>
              <a:t>numbered</a:t>
            </a:r>
            <a:r>
              <a:rPr lang="it-IT" dirty="0" smtClean="0"/>
              <a:t> text</a:t>
            </a:r>
          </a:p>
          <a:p>
            <a:pPr lvl="7"/>
            <a:r>
              <a:rPr lang="it-IT" dirty="0" smtClean="0"/>
              <a:t>Second </a:t>
            </a:r>
            <a:r>
              <a:rPr lang="it-IT" dirty="0" err="1" smtClean="0"/>
              <a:t>numbered</a:t>
            </a:r>
            <a:r>
              <a:rPr lang="it-IT" dirty="0" smtClean="0"/>
              <a:t> text</a:t>
            </a:r>
          </a:p>
          <a:p>
            <a:pPr lvl="8"/>
            <a:r>
              <a:rPr lang="it-IT" dirty="0" smtClean="0"/>
              <a:t>Third </a:t>
            </a:r>
            <a:r>
              <a:rPr lang="it-IT" dirty="0" err="1" smtClean="0"/>
              <a:t>numbered</a:t>
            </a:r>
            <a:r>
              <a:rPr lang="it-IT" dirty="0" smtClean="0"/>
              <a:t> text</a:t>
            </a:r>
            <a:endParaRPr lang="en-US" dirty="0"/>
          </a:p>
        </p:txBody>
      </p:sp>
      <p:sp>
        <p:nvSpPr>
          <p:cNvPr id="15" name="Title 1"/>
          <p:cNvSpPr>
            <a:spLocks noGrp="1"/>
          </p:cNvSpPr>
          <p:nvPr>
            <p:ph type="title" hasCustomPrompt="1"/>
          </p:nvPr>
        </p:nvSpPr>
        <p:spPr>
          <a:xfrm>
            <a:off x="573852" y="408191"/>
            <a:ext cx="7968163" cy="266461"/>
          </a:xfrm>
        </p:spPr>
        <p:txBody>
          <a:bodyPr vert="horz" lIns="0" tIns="0" rIns="0" bIns="0" rtlCol="0" anchor="t" anchorCtr="0">
            <a:noAutofit/>
          </a:bodyPr>
          <a:lstStyle>
            <a:lvl1pPr>
              <a:defRPr lang="en-US" cap="all" baseline="0" dirty="0">
                <a:cs typeface="Arial" panose="020B0604020202020204" pitchFamily="34" charset="0"/>
              </a:defRPr>
            </a:lvl1pPr>
          </a:lstStyle>
          <a:p>
            <a:pPr lvl="0"/>
            <a:r>
              <a:rPr lang="it-IT" dirty="0" smtClean="0"/>
              <a:t>INSERT YOUR TITLE HERE</a:t>
            </a:r>
            <a:endParaRPr lang="en-US" dirty="0"/>
          </a:p>
        </p:txBody>
      </p:sp>
      <p:sp>
        <p:nvSpPr>
          <p:cNvPr id="7" name="Subtitle 2"/>
          <p:cNvSpPr>
            <a:spLocks noGrp="1"/>
          </p:cNvSpPr>
          <p:nvPr>
            <p:ph type="subTitle" idx="10" hasCustomPrompt="1"/>
          </p:nvPr>
        </p:nvSpPr>
        <p:spPr>
          <a:xfrm>
            <a:off x="573852" y="753750"/>
            <a:ext cx="7968163" cy="328820"/>
          </a:xfrm>
        </p:spPr>
        <p:txBody>
          <a:bodyPr lIns="0" bIns="0" anchor="ctr">
            <a:noAutofit/>
          </a:bodyPr>
          <a:lstStyle>
            <a:lvl1pPr marL="0" indent="0" algn="ctr">
              <a:buNone/>
              <a:defRPr sz="1600" b="0" cap="all">
                <a:solidFill>
                  <a:schemeClr val="tx1"/>
                </a:solidFill>
                <a:latin typeface="Arial Black" panose="020B0A04020102020204" pitchFamily="34" charset="0"/>
                <a:cs typeface="Arial Black" panose="020B0A0402010202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dirty="0" err="1" smtClean="0"/>
              <a:t>Insert</a:t>
            </a:r>
            <a:r>
              <a:rPr lang="it-IT" dirty="0" smtClean="0"/>
              <a:t> </a:t>
            </a:r>
            <a:r>
              <a:rPr lang="it-IT" dirty="0" err="1" smtClean="0"/>
              <a:t>your</a:t>
            </a:r>
            <a:r>
              <a:rPr lang="it-IT" dirty="0" smtClean="0"/>
              <a:t> </a:t>
            </a:r>
            <a:r>
              <a:rPr lang="it-IT" dirty="0" err="1" smtClean="0"/>
              <a:t>subtitle</a:t>
            </a:r>
            <a:r>
              <a:rPr lang="it-IT" dirty="0" smtClean="0"/>
              <a:t> </a:t>
            </a:r>
            <a:r>
              <a:rPr lang="it-IT" dirty="0" err="1" smtClean="0"/>
              <a:t>here</a:t>
            </a:r>
            <a:endParaRPr lang="en-US" dirty="0"/>
          </a:p>
        </p:txBody>
      </p:sp>
      <p:pic>
        <p:nvPicPr>
          <p:cNvPr id="9" name="Bild 5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645990" y="4806870"/>
            <a:ext cx="217532" cy="2175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43016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NGLE Image on Black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ttangolo 6"/>
          <p:cNvSpPr/>
          <p:nvPr userDrawn="1"/>
        </p:nvSpPr>
        <p:spPr>
          <a:xfrm>
            <a:off x="0" y="0"/>
            <a:ext cx="9144000" cy="1249136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5" name="Title 1"/>
          <p:cNvSpPr>
            <a:spLocks noGrp="1"/>
          </p:cNvSpPr>
          <p:nvPr>
            <p:ph type="title" hasCustomPrompt="1"/>
          </p:nvPr>
        </p:nvSpPr>
        <p:spPr>
          <a:xfrm>
            <a:off x="573852" y="408191"/>
            <a:ext cx="7968163" cy="266461"/>
          </a:xfrm>
        </p:spPr>
        <p:txBody>
          <a:bodyPr vert="horz" lIns="0" tIns="0" rIns="0" bIns="0" rtlCol="0" anchor="t" anchorCtr="0">
            <a:noAutofit/>
          </a:bodyPr>
          <a:lstStyle>
            <a:lvl1pPr>
              <a:defRPr lang="en-US" cap="all" baseline="0" dirty="0">
                <a:cs typeface="Arial" panose="020B0604020202020204" pitchFamily="34" charset="0"/>
              </a:defRPr>
            </a:lvl1pPr>
          </a:lstStyle>
          <a:p>
            <a:pPr lvl="0"/>
            <a:r>
              <a:rPr lang="it-IT" dirty="0" smtClean="0"/>
              <a:t>INSERT YOUR TITLE HERE</a:t>
            </a:r>
            <a:endParaRPr lang="en-US" dirty="0"/>
          </a:p>
        </p:txBody>
      </p:sp>
      <p:sp>
        <p:nvSpPr>
          <p:cNvPr id="12" name="Segnaposto immagine 5"/>
          <p:cNvSpPr>
            <a:spLocks noGrp="1"/>
          </p:cNvSpPr>
          <p:nvPr>
            <p:ph type="pic" sz="quarter" idx="11"/>
          </p:nvPr>
        </p:nvSpPr>
        <p:spPr>
          <a:xfrm>
            <a:off x="0" y="1250541"/>
            <a:ext cx="9144000" cy="2629091"/>
          </a:xfrm>
        </p:spPr>
        <p:txBody>
          <a:bodyPr/>
          <a:lstStyle/>
          <a:p>
            <a:r>
              <a:rPr lang="en-US" smtClean="0"/>
              <a:t>Click icon to add picture</a:t>
            </a:r>
            <a:endParaRPr lang="it-IT" dirty="0"/>
          </a:p>
        </p:txBody>
      </p:sp>
      <p:pic>
        <p:nvPicPr>
          <p:cNvPr id="8" name="Bild 5" descr="runningman.pn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645308" y="4807868"/>
            <a:ext cx="217532" cy="217532"/>
          </a:xfrm>
          <a:prstGeom prst="rect">
            <a:avLst/>
          </a:prstGeom>
        </p:spPr>
      </p:pic>
      <p:sp>
        <p:nvSpPr>
          <p:cNvPr id="7" name="Subtitle 2"/>
          <p:cNvSpPr>
            <a:spLocks noGrp="1"/>
          </p:cNvSpPr>
          <p:nvPr>
            <p:ph type="subTitle" idx="12" hasCustomPrompt="1"/>
          </p:nvPr>
        </p:nvSpPr>
        <p:spPr>
          <a:xfrm>
            <a:off x="573852" y="753750"/>
            <a:ext cx="7968163" cy="328820"/>
          </a:xfrm>
        </p:spPr>
        <p:txBody>
          <a:bodyPr lIns="0" bIns="0" anchor="ctr">
            <a:noAutofit/>
          </a:bodyPr>
          <a:lstStyle>
            <a:lvl1pPr marL="0" indent="0" algn="ctr">
              <a:buNone/>
              <a:defRPr sz="1600" b="0" cap="all">
                <a:solidFill>
                  <a:schemeClr val="tx1"/>
                </a:solidFill>
                <a:latin typeface="Arial Black" panose="020B0A04020102020204" pitchFamily="34" charset="0"/>
                <a:cs typeface="Arial Black" panose="020B0A0402010202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dirty="0" err="1" smtClean="0"/>
              <a:t>Insert</a:t>
            </a:r>
            <a:r>
              <a:rPr lang="it-IT" dirty="0" smtClean="0"/>
              <a:t> </a:t>
            </a:r>
            <a:r>
              <a:rPr lang="it-IT" dirty="0" err="1" smtClean="0"/>
              <a:t>your</a:t>
            </a:r>
            <a:r>
              <a:rPr lang="it-IT" dirty="0" smtClean="0"/>
              <a:t> </a:t>
            </a:r>
            <a:r>
              <a:rPr lang="it-IT" dirty="0" err="1" smtClean="0"/>
              <a:t>subtitle</a:t>
            </a:r>
            <a:r>
              <a:rPr lang="it-IT" dirty="0" smtClean="0"/>
              <a:t> </a:t>
            </a:r>
            <a:r>
              <a:rPr lang="it-IT" dirty="0" err="1" smtClean="0"/>
              <a:t>here</a:t>
            </a:r>
            <a:endParaRPr lang="en-US" dirty="0"/>
          </a:p>
        </p:txBody>
      </p:sp>
      <p:sp>
        <p:nvSpPr>
          <p:cNvPr id="10" name="Rettangolo 7"/>
          <p:cNvSpPr/>
          <p:nvPr userDrawn="1"/>
        </p:nvSpPr>
        <p:spPr>
          <a:xfrm>
            <a:off x="0" y="3879632"/>
            <a:ext cx="9144000" cy="1249136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11" name="Bild 5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645990" y="4806870"/>
            <a:ext cx="217532" cy="2175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702137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SERT Image + side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573853" y="1437651"/>
            <a:ext cx="2994538" cy="3037283"/>
          </a:xfrm>
        </p:spPr>
        <p:txBody>
          <a:bodyPr/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400"/>
            </a:lvl6pPr>
            <a:lvl7pPr>
              <a:defRPr sz="1600"/>
            </a:lvl7pPr>
            <a:lvl8pPr>
              <a:defRPr sz="1600"/>
            </a:lvl8pPr>
            <a:lvl9pPr>
              <a:defRPr sz="1400"/>
            </a:lvl9pPr>
          </a:lstStyle>
          <a:p>
            <a:pPr lvl="0"/>
            <a:r>
              <a:rPr lang="it-IT" dirty="0" smtClean="0"/>
              <a:t>Basic text</a:t>
            </a:r>
          </a:p>
          <a:p>
            <a:pPr lvl="1"/>
            <a:r>
              <a:rPr lang="it-IT" dirty="0" smtClean="0"/>
              <a:t>Text in CAPITAL LETTERS</a:t>
            </a:r>
          </a:p>
          <a:p>
            <a:pPr lvl="2"/>
            <a:r>
              <a:rPr lang="it-IT" dirty="0" smtClean="0"/>
              <a:t>Basic green text</a:t>
            </a:r>
          </a:p>
          <a:p>
            <a:pPr lvl="3"/>
            <a:r>
              <a:rPr lang="it-IT" dirty="0" smtClean="0"/>
              <a:t>First </a:t>
            </a:r>
            <a:r>
              <a:rPr lang="it-IT" dirty="0" err="1" smtClean="0"/>
              <a:t>bullet</a:t>
            </a:r>
            <a:r>
              <a:rPr lang="it-IT" dirty="0" smtClean="0"/>
              <a:t> </a:t>
            </a:r>
            <a:r>
              <a:rPr lang="it-IT" dirty="0" err="1" smtClean="0"/>
              <a:t>point</a:t>
            </a:r>
            <a:r>
              <a:rPr lang="it-IT" dirty="0" smtClean="0"/>
              <a:t> text</a:t>
            </a:r>
          </a:p>
          <a:p>
            <a:pPr lvl="4"/>
            <a:r>
              <a:rPr lang="it-IT" dirty="0" smtClean="0"/>
              <a:t>Second </a:t>
            </a:r>
            <a:r>
              <a:rPr lang="it-IT" dirty="0" err="1" smtClean="0"/>
              <a:t>bullet</a:t>
            </a:r>
            <a:r>
              <a:rPr lang="it-IT" dirty="0" smtClean="0"/>
              <a:t> </a:t>
            </a:r>
            <a:r>
              <a:rPr lang="it-IT" dirty="0" err="1" smtClean="0"/>
              <a:t>point</a:t>
            </a:r>
            <a:r>
              <a:rPr lang="it-IT" dirty="0" smtClean="0"/>
              <a:t> text</a:t>
            </a:r>
          </a:p>
          <a:p>
            <a:pPr lvl="5"/>
            <a:r>
              <a:rPr lang="it-IT" dirty="0" smtClean="0"/>
              <a:t>Third </a:t>
            </a:r>
            <a:r>
              <a:rPr lang="it-IT" dirty="0" err="1" smtClean="0"/>
              <a:t>bullet</a:t>
            </a:r>
            <a:r>
              <a:rPr lang="it-IT" dirty="0" smtClean="0"/>
              <a:t> </a:t>
            </a:r>
            <a:r>
              <a:rPr lang="it-IT" dirty="0" err="1" smtClean="0"/>
              <a:t>point</a:t>
            </a:r>
            <a:r>
              <a:rPr lang="it-IT" dirty="0" smtClean="0"/>
              <a:t> text</a:t>
            </a:r>
          </a:p>
          <a:p>
            <a:pPr lvl="6"/>
            <a:r>
              <a:rPr lang="it-IT" dirty="0" smtClean="0"/>
              <a:t>First </a:t>
            </a:r>
            <a:r>
              <a:rPr lang="it-IT" dirty="0" err="1" smtClean="0"/>
              <a:t>numbered</a:t>
            </a:r>
            <a:r>
              <a:rPr lang="it-IT" dirty="0" smtClean="0"/>
              <a:t> text</a:t>
            </a:r>
          </a:p>
          <a:p>
            <a:pPr lvl="7"/>
            <a:r>
              <a:rPr lang="it-IT" dirty="0" smtClean="0"/>
              <a:t>Second </a:t>
            </a:r>
            <a:r>
              <a:rPr lang="it-IT" dirty="0" err="1" smtClean="0"/>
              <a:t>numbered</a:t>
            </a:r>
            <a:r>
              <a:rPr lang="it-IT" dirty="0" smtClean="0"/>
              <a:t> text</a:t>
            </a:r>
          </a:p>
          <a:p>
            <a:pPr lvl="8"/>
            <a:r>
              <a:rPr lang="it-IT" dirty="0" smtClean="0"/>
              <a:t>Third </a:t>
            </a:r>
            <a:r>
              <a:rPr lang="it-IT" dirty="0" err="1" smtClean="0"/>
              <a:t>numbered</a:t>
            </a:r>
            <a:r>
              <a:rPr lang="it-IT" dirty="0" smtClean="0"/>
              <a:t> text</a:t>
            </a:r>
            <a:endParaRPr lang="en-US" dirty="0"/>
          </a:p>
        </p:txBody>
      </p:sp>
      <p:sp>
        <p:nvSpPr>
          <p:cNvPr id="15" name="Title 1"/>
          <p:cNvSpPr>
            <a:spLocks noGrp="1"/>
          </p:cNvSpPr>
          <p:nvPr>
            <p:ph type="title" hasCustomPrompt="1"/>
          </p:nvPr>
        </p:nvSpPr>
        <p:spPr>
          <a:xfrm>
            <a:off x="573852" y="408191"/>
            <a:ext cx="7968163" cy="266461"/>
          </a:xfrm>
        </p:spPr>
        <p:txBody>
          <a:bodyPr vert="horz" lIns="0" tIns="0" rIns="0" bIns="0" rtlCol="0" anchor="t" anchorCtr="0">
            <a:noAutofit/>
          </a:bodyPr>
          <a:lstStyle>
            <a:lvl1pPr>
              <a:defRPr lang="en-US" cap="all" baseline="0" dirty="0">
                <a:cs typeface="Arial" panose="020B0604020202020204" pitchFamily="34" charset="0"/>
              </a:defRPr>
            </a:lvl1pPr>
          </a:lstStyle>
          <a:p>
            <a:pPr lvl="0"/>
            <a:r>
              <a:rPr lang="it-IT" dirty="0" smtClean="0"/>
              <a:t>INSERT YOUR TITLE HERE</a:t>
            </a:r>
            <a:endParaRPr lang="en-US" dirty="0"/>
          </a:p>
        </p:txBody>
      </p:sp>
      <p:sp>
        <p:nvSpPr>
          <p:cNvPr id="12" name="Segnaposto immagine 5"/>
          <p:cNvSpPr>
            <a:spLocks noGrp="1"/>
          </p:cNvSpPr>
          <p:nvPr>
            <p:ph type="pic" sz="quarter" idx="11"/>
          </p:nvPr>
        </p:nvSpPr>
        <p:spPr>
          <a:xfrm>
            <a:off x="4025590" y="1417013"/>
            <a:ext cx="5118410" cy="3036887"/>
          </a:xfrm>
        </p:spPr>
        <p:txBody>
          <a:bodyPr/>
          <a:lstStyle/>
          <a:p>
            <a:r>
              <a:rPr lang="en-US" smtClean="0"/>
              <a:t>Click icon to add picture</a:t>
            </a:r>
            <a:endParaRPr lang="it-IT" dirty="0"/>
          </a:p>
        </p:txBody>
      </p:sp>
      <p:sp>
        <p:nvSpPr>
          <p:cNvPr id="7" name="Subtitle 2"/>
          <p:cNvSpPr>
            <a:spLocks noGrp="1"/>
          </p:cNvSpPr>
          <p:nvPr>
            <p:ph type="subTitle" idx="12" hasCustomPrompt="1"/>
          </p:nvPr>
        </p:nvSpPr>
        <p:spPr>
          <a:xfrm>
            <a:off x="573852" y="753750"/>
            <a:ext cx="7968163" cy="328820"/>
          </a:xfrm>
        </p:spPr>
        <p:txBody>
          <a:bodyPr lIns="0" bIns="0" anchor="ctr">
            <a:noAutofit/>
          </a:bodyPr>
          <a:lstStyle>
            <a:lvl1pPr marL="0" indent="0" algn="ctr">
              <a:buNone/>
              <a:defRPr sz="1600" b="0" cap="all">
                <a:solidFill>
                  <a:schemeClr val="tx1"/>
                </a:solidFill>
                <a:latin typeface="Arial Black" panose="020B0A04020102020204" pitchFamily="34" charset="0"/>
                <a:cs typeface="Arial Black" panose="020B0A0402010202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dirty="0" err="1" smtClean="0"/>
              <a:t>Insert</a:t>
            </a:r>
            <a:r>
              <a:rPr lang="it-IT" dirty="0" smtClean="0"/>
              <a:t> </a:t>
            </a:r>
            <a:r>
              <a:rPr lang="it-IT" dirty="0" err="1" smtClean="0"/>
              <a:t>your</a:t>
            </a:r>
            <a:r>
              <a:rPr lang="it-IT" dirty="0" smtClean="0"/>
              <a:t> </a:t>
            </a:r>
            <a:r>
              <a:rPr lang="it-IT" dirty="0" err="1" smtClean="0"/>
              <a:t>subtitle</a:t>
            </a:r>
            <a:r>
              <a:rPr lang="it-IT" dirty="0" smtClean="0"/>
              <a:t> </a:t>
            </a:r>
            <a:r>
              <a:rPr lang="it-IT" dirty="0" err="1" smtClean="0"/>
              <a:t>here</a:t>
            </a:r>
            <a:endParaRPr lang="en-US" dirty="0"/>
          </a:p>
        </p:txBody>
      </p:sp>
      <p:pic>
        <p:nvPicPr>
          <p:cNvPr id="9" name="Bild 5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645990" y="4806870"/>
            <a:ext cx="217532" cy="2175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532818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SERT Gradient + side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573853" y="1437651"/>
            <a:ext cx="2994538" cy="3037283"/>
          </a:xfrm>
        </p:spPr>
        <p:txBody>
          <a:bodyPr/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400"/>
            </a:lvl6pPr>
            <a:lvl7pPr>
              <a:defRPr sz="1600"/>
            </a:lvl7pPr>
            <a:lvl8pPr>
              <a:defRPr sz="1600"/>
            </a:lvl8pPr>
            <a:lvl9pPr>
              <a:defRPr sz="1400"/>
            </a:lvl9pPr>
          </a:lstStyle>
          <a:p>
            <a:pPr lvl="0"/>
            <a:r>
              <a:rPr lang="it-IT" dirty="0" smtClean="0"/>
              <a:t>Basic text</a:t>
            </a:r>
          </a:p>
          <a:p>
            <a:pPr lvl="1"/>
            <a:r>
              <a:rPr lang="it-IT" dirty="0" smtClean="0"/>
              <a:t>Text in CAPITAL </a:t>
            </a:r>
            <a:r>
              <a:rPr lang="it-IT" dirty="0" err="1" smtClean="0"/>
              <a:t>LeTTERS</a:t>
            </a:r>
            <a:endParaRPr lang="it-IT" dirty="0" smtClean="0"/>
          </a:p>
          <a:p>
            <a:pPr lvl="2"/>
            <a:r>
              <a:rPr lang="it-IT" dirty="0" smtClean="0"/>
              <a:t>Basic green text</a:t>
            </a:r>
          </a:p>
          <a:p>
            <a:pPr lvl="3"/>
            <a:r>
              <a:rPr lang="it-IT" dirty="0" smtClean="0"/>
              <a:t>First </a:t>
            </a:r>
            <a:r>
              <a:rPr lang="it-IT" dirty="0" err="1" smtClean="0"/>
              <a:t>bullet</a:t>
            </a:r>
            <a:r>
              <a:rPr lang="it-IT" dirty="0" smtClean="0"/>
              <a:t> </a:t>
            </a:r>
            <a:r>
              <a:rPr lang="it-IT" dirty="0" err="1" smtClean="0"/>
              <a:t>point</a:t>
            </a:r>
            <a:r>
              <a:rPr lang="it-IT" dirty="0" smtClean="0"/>
              <a:t> text</a:t>
            </a:r>
          </a:p>
          <a:p>
            <a:pPr lvl="4"/>
            <a:r>
              <a:rPr lang="it-IT" dirty="0" smtClean="0"/>
              <a:t>Second </a:t>
            </a:r>
            <a:r>
              <a:rPr lang="it-IT" dirty="0" err="1" smtClean="0"/>
              <a:t>bullet</a:t>
            </a:r>
            <a:r>
              <a:rPr lang="it-IT" dirty="0" smtClean="0"/>
              <a:t> </a:t>
            </a:r>
            <a:r>
              <a:rPr lang="it-IT" dirty="0" err="1" smtClean="0"/>
              <a:t>point</a:t>
            </a:r>
            <a:r>
              <a:rPr lang="it-IT" dirty="0" smtClean="0"/>
              <a:t> text</a:t>
            </a:r>
          </a:p>
          <a:p>
            <a:pPr lvl="5"/>
            <a:r>
              <a:rPr lang="it-IT" dirty="0" smtClean="0"/>
              <a:t>Third </a:t>
            </a:r>
            <a:r>
              <a:rPr lang="it-IT" dirty="0" err="1" smtClean="0"/>
              <a:t>bullet</a:t>
            </a:r>
            <a:r>
              <a:rPr lang="it-IT" dirty="0" smtClean="0"/>
              <a:t> </a:t>
            </a:r>
            <a:r>
              <a:rPr lang="it-IT" dirty="0" err="1" smtClean="0"/>
              <a:t>point</a:t>
            </a:r>
            <a:r>
              <a:rPr lang="it-IT" dirty="0" smtClean="0"/>
              <a:t> text</a:t>
            </a:r>
          </a:p>
          <a:p>
            <a:pPr lvl="6"/>
            <a:r>
              <a:rPr lang="it-IT" dirty="0" smtClean="0"/>
              <a:t>First </a:t>
            </a:r>
            <a:r>
              <a:rPr lang="it-IT" dirty="0" err="1" smtClean="0"/>
              <a:t>numbered</a:t>
            </a:r>
            <a:r>
              <a:rPr lang="it-IT" dirty="0" smtClean="0"/>
              <a:t> text</a:t>
            </a:r>
          </a:p>
          <a:p>
            <a:pPr lvl="7"/>
            <a:r>
              <a:rPr lang="it-IT" dirty="0" smtClean="0"/>
              <a:t>Second </a:t>
            </a:r>
            <a:r>
              <a:rPr lang="it-IT" dirty="0" err="1" smtClean="0"/>
              <a:t>numbered</a:t>
            </a:r>
            <a:r>
              <a:rPr lang="it-IT" dirty="0" smtClean="0"/>
              <a:t> text</a:t>
            </a:r>
          </a:p>
          <a:p>
            <a:pPr lvl="8"/>
            <a:r>
              <a:rPr lang="it-IT" dirty="0" smtClean="0"/>
              <a:t>Third </a:t>
            </a:r>
            <a:r>
              <a:rPr lang="it-IT" dirty="0" err="1" smtClean="0"/>
              <a:t>numbered</a:t>
            </a:r>
            <a:r>
              <a:rPr lang="it-IT" dirty="0" smtClean="0"/>
              <a:t> text</a:t>
            </a:r>
            <a:endParaRPr lang="en-US" dirty="0"/>
          </a:p>
        </p:txBody>
      </p:sp>
      <p:sp>
        <p:nvSpPr>
          <p:cNvPr id="15" name="Title 1"/>
          <p:cNvSpPr>
            <a:spLocks noGrp="1"/>
          </p:cNvSpPr>
          <p:nvPr>
            <p:ph type="title" hasCustomPrompt="1"/>
          </p:nvPr>
        </p:nvSpPr>
        <p:spPr>
          <a:xfrm>
            <a:off x="573852" y="408191"/>
            <a:ext cx="7968163" cy="266461"/>
          </a:xfrm>
        </p:spPr>
        <p:txBody>
          <a:bodyPr vert="horz" lIns="0" tIns="0" rIns="0" bIns="0" rtlCol="0" anchor="t" anchorCtr="0">
            <a:noAutofit/>
          </a:bodyPr>
          <a:lstStyle>
            <a:lvl1pPr>
              <a:defRPr lang="en-US" cap="all" baseline="0" dirty="0">
                <a:cs typeface="Arial" panose="020B0604020202020204" pitchFamily="34" charset="0"/>
              </a:defRPr>
            </a:lvl1pPr>
          </a:lstStyle>
          <a:p>
            <a:pPr lvl="0"/>
            <a:r>
              <a:rPr lang="it-IT" dirty="0" smtClean="0"/>
              <a:t>INSERT YOUR TITLE HERE</a:t>
            </a:r>
            <a:endParaRPr lang="en-US" dirty="0"/>
          </a:p>
        </p:txBody>
      </p:sp>
      <p:pic>
        <p:nvPicPr>
          <p:cNvPr id="2" name="Immagine 1"/>
          <p:cNvPicPr>
            <a:picLocks noChangeAspect="1"/>
          </p:cNvPicPr>
          <p:nvPr userDrawn="1"/>
        </p:nvPicPr>
        <p:blipFill>
          <a:blip r:embed="rId2" r:link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29395" y="1496815"/>
            <a:ext cx="5114604" cy="2876965"/>
          </a:xfrm>
          <a:prstGeom prst="rect">
            <a:avLst/>
          </a:prstGeom>
        </p:spPr>
      </p:pic>
      <p:sp>
        <p:nvSpPr>
          <p:cNvPr id="12" name="Content Placeholder 2"/>
          <p:cNvSpPr>
            <a:spLocks noGrp="1"/>
          </p:cNvSpPr>
          <p:nvPr>
            <p:ph sz="half" idx="11" hasCustomPrompt="1"/>
          </p:nvPr>
        </p:nvSpPr>
        <p:spPr>
          <a:xfrm>
            <a:off x="4352740" y="2858737"/>
            <a:ext cx="4616786" cy="619319"/>
          </a:xfrm>
        </p:spPr>
        <p:txBody>
          <a:bodyPr anchor="t"/>
          <a:lstStyle>
            <a:lvl1pPr>
              <a:defRPr sz="4000" cap="all" spc="-100">
                <a:solidFill>
                  <a:srgbClr val="FFFFFF"/>
                </a:solidFill>
                <a:latin typeface="Arial Black"/>
                <a:cs typeface="Arial Black"/>
              </a:defRPr>
            </a:lvl1pPr>
            <a:lvl2pPr>
              <a:defRPr sz="4000">
                <a:latin typeface="Arial Black"/>
                <a:cs typeface="Arial Black"/>
              </a:defRPr>
            </a:lvl2pPr>
            <a:lvl3pPr>
              <a:defRPr sz="4000">
                <a:latin typeface="Arial Black"/>
                <a:cs typeface="Arial Black"/>
              </a:defRPr>
            </a:lvl3pPr>
            <a:lvl4pPr>
              <a:defRPr sz="4000">
                <a:latin typeface="Arial Black"/>
                <a:cs typeface="Arial Black"/>
              </a:defRPr>
            </a:lvl4pPr>
            <a:lvl5pPr>
              <a:defRPr sz="4000">
                <a:latin typeface="Arial Black"/>
                <a:cs typeface="Arial Black"/>
              </a:defRPr>
            </a:lvl5pPr>
            <a:lvl6pPr>
              <a:defRPr sz="4000">
                <a:latin typeface="Arial Black"/>
                <a:cs typeface="Arial Black"/>
              </a:defRPr>
            </a:lvl6pPr>
            <a:lvl7pPr>
              <a:defRPr sz="4000">
                <a:latin typeface="Arial Black"/>
                <a:cs typeface="Arial Black"/>
              </a:defRPr>
            </a:lvl7pPr>
            <a:lvl8pPr>
              <a:defRPr sz="4000">
                <a:latin typeface="Arial Black"/>
                <a:cs typeface="Arial Black"/>
              </a:defRPr>
            </a:lvl8pPr>
            <a:lvl9pPr>
              <a:defRPr sz="4000">
                <a:latin typeface="Arial Black"/>
                <a:cs typeface="Arial Black"/>
              </a:defRPr>
            </a:lvl9pPr>
          </a:lstStyle>
          <a:p>
            <a:pPr lvl="0"/>
            <a:r>
              <a:rPr lang="en-US" dirty="0" smtClean="0"/>
              <a:t>TEXT</a:t>
            </a:r>
            <a:endParaRPr lang="en-US" dirty="0"/>
          </a:p>
        </p:txBody>
      </p:sp>
      <p:sp>
        <p:nvSpPr>
          <p:cNvPr id="13" name="Content Placeholder 2"/>
          <p:cNvSpPr>
            <a:spLocks noGrp="1"/>
          </p:cNvSpPr>
          <p:nvPr>
            <p:ph sz="half" idx="12" hasCustomPrompt="1"/>
          </p:nvPr>
        </p:nvSpPr>
        <p:spPr>
          <a:xfrm>
            <a:off x="4352740" y="1903019"/>
            <a:ext cx="4616786" cy="320156"/>
          </a:xfrm>
        </p:spPr>
        <p:txBody>
          <a:bodyPr/>
          <a:lstStyle>
            <a:lvl1pPr>
              <a:defRPr sz="1600">
                <a:solidFill>
                  <a:srgbClr val="FFFFFF"/>
                </a:solidFill>
              </a:defRPr>
            </a:lvl1pPr>
            <a:lvl2pPr marL="0" indent="0">
              <a:buFont typeface="+mj-lt"/>
              <a:buNone/>
              <a:defRPr sz="1400">
                <a:solidFill>
                  <a:schemeClr val="tx1"/>
                </a:solidFill>
              </a:defRPr>
            </a:lvl2pPr>
            <a:lvl3pPr marL="0" indent="0">
              <a:buFont typeface="+mj-lt"/>
              <a:buNone/>
              <a:defRPr sz="1400">
                <a:solidFill>
                  <a:schemeClr val="tx1"/>
                </a:solidFill>
              </a:defRPr>
            </a:lvl3pPr>
            <a:lvl4pPr marL="0" indent="0">
              <a:buFont typeface="+mj-lt"/>
              <a:buNone/>
              <a:defRPr sz="1400">
                <a:solidFill>
                  <a:schemeClr val="tx1"/>
                </a:solidFill>
              </a:defRPr>
            </a:lvl4pPr>
            <a:lvl5pPr marL="0" indent="0">
              <a:buFont typeface="+mj-lt"/>
              <a:buNone/>
              <a:defRPr sz="1400">
                <a:solidFill>
                  <a:schemeClr val="tx1"/>
                </a:solidFill>
              </a:defRPr>
            </a:lvl5pPr>
            <a:lvl6pPr marL="0" indent="0">
              <a:buFont typeface="+mj-lt"/>
              <a:buNone/>
              <a:defRPr sz="1400">
                <a:solidFill>
                  <a:schemeClr val="tx1"/>
                </a:solidFill>
              </a:defRPr>
            </a:lvl6pPr>
            <a:lvl7pPr marL="0" indent="0">
              <a:buFont typeface="+mj-lt"/>
              <a:buNone/>
              <a:defRPr sz="1400">
                <a:solidFill>
                  <a:schemeClr val="tx1"/>
                </a:solidFill>
              </a:defRPr>
            </a:lvl7pPr>
            <a:lvl8pPr marL="0" indent="0">
              <a:buFont typeface="+mj-lt"/>
              <a:buNone/>
              <a:defRPr sz="1400">
                <a:solidFill>
                  <a:schemeClr val="tx1"/>
                </a:solidFill>
              </a:defRPr>
            </a:lvl8pPr>
            <a:lvl9pPr marL="0" indent="0">
              <a:buFont typeface="+mj-lt"/>
              <a:buNone/>
              <a:defRPr sz="1400">
                <a:solidFill>
                  <a:schemeClr val="tx1"/>
                </a:solidFill>
              </a:defRPr>
            </a:lvl9pPr>
          </a:lstStyle>
          <a:p>
            <a:pPr lvl="0"/>
            <a:r>
              <a:rPr lang="it-IT" dirty="0" smtClean="0"/>
              <a:t>Basic text</a:t>
            </a:r>
          </a:p>
        </p:txBody>
      </p:sp>
      <p:sp>
        <p:nvSpPr>
          <p:cNvPr id="9" name="Subtitle 2"/>
          <p:cNvSpPr>
            <a:spLocks noGrp="1"/>
          </p:cNvSpPr>
          <p:nvPr>
            <p:ph type="subTitle" idx="13" hasCustomPrompt="1"/>
          </p:nvPr>
        </p:nvSpPr>
        <p:spPr>
          <a:xfrm>
            <a:off x="573852" y="753750"/>
            <a:ext cx="7968163" cy="328820"/>
          </a:xfrm>
        </p:spPr>
        <p:txBody>
          <a:bodyPr lIns="0" bIns="0" anchor="ctr">
            <a:noAutofit/>
          </a:bodyPr>
          <a:lstStyle>
            <a:lvl1pPr marL="0" indent="0" algn="ctr">
              <a:buNone/>
              <a:defRPr sz="1600" b="0" cap="all">
                <a:solidFill>
                  <a:schemeClr val="tx1"/>
                </a:solidFill>
                <a:latin typeface="Arial Black" panose="020B0A04020102020204" pitchFamily="34" charset="0"/>
                <a:cs typeface="Arial Black" panose="020B0A0402010202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dirty="0" err="1" smtClean="0"/>
              <a:t>Insert</a:t>
            </a:r>
            <a:r>
              <a:rPr lang="it-IT" dirty="0" smtClean="0"/>
              <a:t> </a:t>
            </a:r>
            <a:r>
              <a:rPr lang="it-IT" dirty="0" err="1" smtClean="0"/>
              <a:t>your</a:t>
            </a:r>
            <a:r>
              <a:rPr lang="it-IT" dirty="0" smtClean="0"/>
              <a:t> </a:t>
            </a:r>
            <a:r>
              <a:rPr lang="it-IT" dirty="0" err="1" smtClean="0"/>
              <a:t>subtitle</a:t>
            </a:r>
            <a:r>
              <a:rPr lang="it-IT" dirty="0" smtClean="0"/>
              <a:t> </a:t>
            </a:r>
            <a:r>
              <a:rPr lang="it-IT" dirty="0" err="1" smtClean="0"/>
              <a:t>here</a:t>
            </a:r>
            <a:endParaRPr lang="en-US" dirty="0"/>
          </a:p>
        </p:txBody>
      </p:sp>
      <p:pic>
        <p:nvPicPr>
          <p:cNvPr id="10" name="Bild 5"/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645990" y="4806870"/>
            <a:ext cx="217532" cy="2175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623505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mp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4912879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magine 7"/>
          <p:cNvPicPr>
            <a:picLocks/>
          </p:cNvPicPr>
          <p:nvPr userDrawn="1"/>
        </p:nvPicPr>
        <p:blipFill>
          <a:blip r:embed="rId2" r:link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" y="-1779"/>
            <a:ext cx="9180512" cy="5164038"/>
          </a:xfrm>
          <a:prstGeom prst="rect">
            <a:avLst/>
          </a:prstGeom>
        </p:spPr>
      </p:pic>
      <p:sp>
        <p:nvSpPr>
          <p:cNvPr id="10" name="Title 1"/>
          <p:cNvSpPr>
            <a:spLocks noGrp="1"/>
          </p:cNvSpPr>
          <p:nvPr>
            <p:ph type="ctrTitle" hasCustomPrompt="1"/>
          </p:nvPr>
        </p:nvSpPr>
        <p:spPr>
          <a:xfrm>
            <a:off x="1156023" y="2010229"/>
            <a:ext cx="7003440" cy="1321697"/>
          </a:xfrm>
        </p:spPr>
        <p:txBody>
          <a:bodyPr anchor="ctr"/>
          <a:lstStyle>
            <a:lvl1pPr>
              <a:lnSpc>
                <a:spcPct val="80000"/>
              </a:lnSpc>
              <a:defRPr lang="en-US" sz="6000" i="0" u="none" kern="1200" cap="all" spc="-100" baseline="0" dirty="0">
                <a:solidFill>
                  <a:srgbClr val="FFFFFF"/>
                </a:solidFill>
                <a:latin typeface="Arial Black"/>
                <a:ea typeface="+mj-ea"/>
                <a:cs typeface="Arial Black"/>
              </a:defRPr>
            </a:lvl1pPr>
          </a:lstStyle>
          <a:p>
            <a:r>
              <a:rPr lang="it-IT" dirty="0" err="1" smtClean="0"/>
              <a:t>Insert</a:t>
            </a:r>
            <a:r>
              <a:rPr lang="it-IT" dirty="0" smtClean="0"/>
              <a:t> </a:t>
            </a:r>
            <a:r>
              <a:rPr lang="it-IT" dirty="0" err="1" smtClean="0"/>
              <a:t>your</a:t>
            </a:r>
            <a:r>
              <a:rPr lang="it-IT" dirty="0" smtClean="0"/>
              <a:t> </a:t>
            </a:r>
            <a:r>
              <a:rPr lang="it-IT" dirty="0" err="1" smtClean="0"/>
              <a:t>title</a:t>
            </a:r>
            <a:r>
              <a:rPr lang="it-IT" dirty="0" smtClean="0"/>
              <a:t> </a:t>
            </a:r>
            <a:r>
              <a:rPr lang="it-IT" dirty="0" err="1" smtClean="0"/>
              <a:t>here</a:t>
            </a:r>
            <a:endParaRPr lang="en-US" dirty="0"/>
          </a:p>
        </p:txBody>
      </p:sp>
      <p:sp>
        <p:nvSpPr>
          <p:cNvPr id="7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156022" y="3375892"/>
            <a:ext cx="7003441" cy="328820"/>
          </a:xfrm>
        </p:spPr>
        <p:txBody>
          <a:bodyPr lIns="0" bIns="0" anchor="t">
            <a:noAutofit/>
          </a:bodyPr>
          <a:lstStyle>
            <a:lvl1pPr marL="0" indent="0" algn="ctr">
              <a:buNone/>
              <a:defRPr sz="1800" b="0" cap="none">
                <a:solidFill>
                  <a:srgbClr val="FFFFFF"/>
                </a:solidFill>
                <a:latin typeface="+mn-lt"/>
                <a:cs typeface="Arial Black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dirty="0" err="1" smtClean="0"/>
              <a:t>Insert</a:t>
            </a:r>
            <a:r>
              <a:rPr lang="it-IT" dirty="0" smtClean="0"/>
              <a:t> </a:t>
            </a:r>
            <a:r>
              <a:rPr lang="it-IT" dirty="0" err="1" smtClean="0"/>
              <a:t>your</a:t>
            </a:r>
            <a:r>
              <a:rPr lang="it-IT" dirty="0" smtClean="0"/>
              <a:t> </a:t>
            </a:r>
            <a:r>
              <a:rPr lang="it-IT" dirty="0" err="1" smtClean="0"/>
              <a:t>subtitle</a:t>
            </a:r>
            <a:r>
              <a:rPr lang="it-IT" dirty="0" smtClean="0"/>
              <a:t> </a:t>
            </a:r>
            <a:r>
              <a:rPr lang="it-IT" dirty="0" err="1" smtClean="0"/>
              <a:t>here</a:t>
            </a:r>
            <a:endParaRPr lang="en-US" dirty="0"/>
          </a:p>
        </p:txBody>
      </p:sp>
      <p:pic>
        <p:nvPicPr>
          <p:cNvPr id="9" name="Immagine 8"/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90625" y="4723811"/>
            <a:ext cx="888029" cy="2776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79412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eeting 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73852" y="408191"/>
            <a:ext cx="7968163" cy="266461"/>
          </a:xfrm>
        </p:spPr>
        <p:txBody>
          <a:bodyPr tIns="0" rIns="0" anchor="t" anchorCtr="0"/>
          <a:lstStyle>
            <a:lvl1pPr>
              <a:defRPr sz="3200" cap="all" baseline="0">
                <a:latin typeface="Arial Black" panose="020B0A04020102020204" pitchFamily="34" charset="0"/>
                <a:cs typeface="Arial" panose="020B0604020202020204" pitchFamily="34" charset="0"/>
              </a:defRPr>
            </a:lvl1pPr>
          </a:lstStyle>
          <a:p>
            <a:r>
              <a:rPr lang="it-IT" dirty="0" smtClean="0"/>
              <a:t>INSERT YOUR TITLE HERE</a:t>
            </a:r>
            <a:endParaRPr lang="en-US" dirty="0"/>
          </a:p>
        </p:txBody>
      </p:sp>
      <p:sp>
        <p:nvSpPr>
          <p:cNvPr id="18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73852" y="753750"/>
            <a:ext cx="7968163" cy="328820"/>
          </a:xfrm>
        </p:spPr>
        <p:txBody>
          <a:bodyPr lIns="0" bIns="0" anchor="ctr">
            <a:noAutofit/>
          </a:bodyPr>
          <a:lstStyle>
            <a:lvl1pPr marL="0" indent="0" algn="ctr">
              <a:buNone/>
              <a:defRPr sz="1600" b="0" cap="all">
                <a:solidFill>
                  <a:schemeClr val="tx1"/>
                </a:solidFill>
                <a:latin typeface="Arial Black" panose="020B0A04020102020204" pitchFamily="34" charset="0"/>
                <a:cs typeface="Arial Black" panose="020B0A0402010202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dirty="0" err="1" smtClean="0"/>
              <a:t>Insert</a:t>
            </a:r>
            <a:r>
              <a:rPr lang="it-IT" dirty="0" smtClean="0"/>
              <a:t> </a:t>
            </a:r>
            <a:r>
              <a:rPr lang="it-IT" dirty="0" err="1" smtClean="0"/>
              <a:t>your</a:t>
            </a:r>
            <a:r>
              <a:rPr lang="it-IT" dirty="0" smtClean="0"/>
              <a:t> </a:t>
            </a:r>
            <a:r>
              <a:rPr lang="it-IT" dirty="0" err="1" smtClean="0"/>
              <a:t>subtitle</a:t>
            </a:r>
            <a:r>
              <a:rPr lang="it-IT" dirty="0" smtClean="0"/>
              <a:t> </a:t>
            </a:r>
            <a:r>
              <a:rPr lang="it-IT" dirty="0" err="1" smtClean="0"/>
              <a:t>here</a:t>
            </a:r>
            <a:endParaRPr lang="en-US" dirty="0"/>
          </a:p>
        </p:txBody>
      </p:sp>
      <p:sp>
        <p:nvSpPr>
          <p:cNvPr id="6" name="Inhaltsplatzhalter 2"/>
          <p:cNvSpPr>
            <a:spLocks noGrp="1"/>
          </p:cNvSpPr>
          <p:nvPr>
            <p:ph idx="10"/>
          </p:nvPr>
        </p:nvSpPr>
        <p:spPr>
          <a:xfrm>
            <a:off x="603248" y="1594892"/>
            <a:ext cx="7937501" cy="2462213"/>
          </a:xfrm>
        </p:spPr>
        <p:txBody>
          <a:bodyPr/>
          <a:lstStyle>
            <a:lvl1pPr marL="500063" indent="-500063">
              <a:spcBef>
                <a:spcPts val="1200"/>
              </a:spcBef>
              <a:buClr>
                <a:schemeClr val="accent2"/>
              </a:buClr>
              <a:buSzPct val="100000"/>
              <a:buFont typeface="+mj-lt"/>
              <a:buAutoNum type="arabicPlain"/>
              <a:tabLst/>
              <a:defRPr/>
            </a:lvl1pPr>
            <a:lvl2pPr marL="982663" indent="-490538">
              <a:spcBef>
                <a:spcPts val="1200"/>
              </a:spcBef>
              <a:buClr>
                <a:schemeClr val="accent2"/>
              </a:buClr>
              <a:buSzPct val="100000"/>
              <a:buFont typeface="+mj-lt"/>
              <a:buAutoNum type="arabicPlain"/>
              <a:tabLst/>
              <a:defRPr cap="none">
                <a:solidFill>
                  <a:schemeClr val="tx1"/>
                </a:solidFill>
              </a:defRPr>
            </a:lvl2pPr>
            <a:lvl3pPr marL="1431925" indent="-450850">
              <a:spcBef>
                <a:spcPts val="1200"/>
              </a:spcBef>
              <a:buClr>
                <a:schemeClr val="accent2"/>
              </a:buClr>
              <a:buSzPct val="100000"/>
              <a:buFont typeface="+mj-lt"/>
              <a:buAutoNum type="arabicPlain"/>
              <a:tabLst/>
              <a:defRPr sz="1600">
                <a:solidFill>
                  <a:schemeClr val="tx1"/>
                </a:solidFill>
              </a:defRPr>
            </a:lvl3pPr>
            <a:lvl4pPr marL="1371600" indent="-342900">
              <a:buFont typeface="+mj-lt"/>
              <a:buAutoNum type="arabicPeriod"/>
              <a:defRPr/>
            </a:lvl4pPr>
            <a:lvl5pPr marL="1714500" indent="-342900">
              <a:buFont typeface="+mj-lt"/>
              <a:buAutoNum type="arabicPeriod"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pic>
        <p:nvPicPr>
          <p:cNvPr id="7" name="Bild 5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645990" y="4806870"/>
            <a:ext cx="217532" cy="2175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59333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 Cover Op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magine 6"/>
          <p:cNvPicPr>
            <a:picLocks/>
          </p:cNvPicPr>
          <p:nvPr userDrawn="1"/>
        </p:nvPicPr>
        <p:blipFill>
          <a:blip r:embed="rId2" r:link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" y="-1779"/>
            <a:ext cx="9180512" cy="5164038"/>
          </a:xfrm>
          <a:prstGeom prst="rect">
            <a:avLst/>
          </a:prstGeom>
        </p:spPr>
      </p:pic>
      <p:sp>
        <p:nvSpPr>
          <p:cNvPr id="16" name="Title 1"/>
          <p:cNvSpPr>
            <a:spLocks noGrp="1"/>
          </p:cNvSpPr>
          <p:nvPr>
            <p:ph type="ctrTitle" hasCustomPrompt="1"/>
          </p:nvPr>
        </p:nvSpPr>
        <p:spPr>
          <a:xfrm>
            <a:off x="780889" y="1371684"/>
            <a:ext cx="7582223" cy="1631422"/>
          </a:xfrm>
        </p:spPr>
        <p:txBody>
          <a:bodyPr anchor="b"/>
          <a:lstStyle>
            <a:lvl1pPr algn="ctr">
              <a:lnSpc>
                <a:spcPct val="80000"/>
              </a:lnSpc>
              <a:defRPr lang="en-US" sz="6000" i="0" u="none" kern="1200" cap="all" spc="-100" baseline="0" dirty="0">
                <a:solidFill>
                  <a:srgbClr val="FFFFFF"/>
                </a:solidFill>
                <a:latin typeface="Arial Black"/>
                <a:ea typeface="+mj-ea"/>
                <a:cs typeface="Arial Black"/>
              </a:defRPr>
            </a:lvl1pPr>
          </a:lstStyle>
          <a:p>
            <a:r>
              <a:rPr lang="it-IT" dirty="0" smtClean="0"/>
              <a:t>SECTION </a:t>
            </a:r>
            <a:br>
              <a:rPr lang="it-IT" dirty="0" smtClean="0"/>
            </a:br>
            <a:r>
              <a:rPr lang="it-IT" dirty="0" smtClean="0"/>
              <a:t>SLIDE</a:t>
            </a:r>
            <a:endParaRPr lang="en-US" dirty="0"/>
          </a:p>
        </p:txBody>
      </p:sp>
      <p:pic>
        <p:nvPicPr>
          <p:cNvPr id="8" name="Bild 5" descr="runningman.png"/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645308" y="4807868"/>
            <a:ext cx="217532" cy="2175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89526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tatement Cover Op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4"/>
          <p:cNvPicPr>
            <a:picLocks/>
          </p:cNvPicPr>
          <p:nvPr userDrawn="1"/>
        </p:nvPicPr>
        <p:blipFill>
          <a:blip r:embed="rId2" r:link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" y="-1779"/>
            <a:ext cx="9180512" cy="5164038"/>
          </a:xfrm>
          <a:prstGeom prst="rect">
            <a:avLst/>
          </a:prstGeom>
        </p:spPr>
      </p:pic>
      <p:sp>
        <p:nvSpPr>
          <p:cNvPr id="16" name="Title 1"/>
          <p:cNvSpPr>
            <a:spLocks noGrp="1"/>
          </p:cNvSpPr>
          <p:nvPr>
            <p:ph type="ctrTitle" hasCustomPrompt="1"/>
          </p:nvPr>
        </p:nvSpPr>
        <p:spPr>
          <a:xfrm>
            <a:off x="780889" y="1371684"/>
            <a:ext cx="7582223" cy="1631422"/>
          </a:xfrm>
        </p:spPr>
        <p:txBody>
          <a:bodyPr anchor="t"/>
          <a:lstStyle>
            <a:lvl1pPr algn="ctr">
              <a:lnSpc>
                <a:spcPct val="80000"/>
              </a:lnSpc>
              <a:defRPr lang="en-US" sz="5400" i="0" u="none" kern="1200" cap="all" spc="-100" baseline="0" dirty="0">
                <a:solidFill>
                  <a:srgbClr val="FFFFFF"/>
                </a:solidFill>
                <a:latin typeface="Arial Black"/>
                <a:ea typeface="+mj-ea"/>
                <a:cs typeface="Arial Black"/>
              </a:defRPr>
            </a:lvl1pPr>
          </a:lstStyle>
          <a:p>
            <a:r>
              <a:rPr lang="de-DE" dirty="0" smtClean="0"/>
              <a:t>STATEMENT </a:t>
            </a:r>
            <a:br>
              <a:rPr lang="de-DE" dirty="0" smtClean="0"/>
            </a:br>
            <a:r>
              <a:rPr lang="de-DE" dirty="0" smtClean="0"/>
              <a:t>CHART FOR IMPORTANT </a:t>
            </a:r>
            <a:br>
              <a:rPr lang="de-DE" dirty="0" smtClean="0"/>
            </a:br>
            <a:r>
              <a:rPr lang="de-DE" dirty="0" smtClean="0"/>
              <a:t>POINTS</a:t>
            </a:r>
            <a:endParaRPr lang="en-US" dirty="0"/>
          </a:p>
        </p:txBody>
      </p:sp>
      <p:pic>
        <p:nvPicPr>
          <p:cNvPr id="8" name="Bild 5" descr="runningman.png"/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645308" y="4807868"/>
            <a:ext cx="217532" cy="2175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93051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tem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780889" y="3823821"/>
            <a:ext cx="7582223" cy="328820"/>
          </a:xfrm>
        </p:spPr>
        <p:txBody>
          <a:bodyPr lIns="0" bIns="0" anchor="t">
            <a:noAutofit/>
          </a:bodyPr>
          <a:lstStyle>
            <a:lvl1pPr marL="0" indent="0" algn="ctr">
              <a:buNone/>
              <a:defRPr sz="2400" b="0" cap="none" baseline="0">
                <a:solidFill>
                  <a:schemeClr val="tx1"/>
                </a:solidFill>
                <a:latin typeface="+mj-lt"/>
                <a:cs typeface="Arial Black" panose="020B0A0402010202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dirty="0" smtClean="0"/>
              <a:t>INSERT YOUR SUBTITLE HERE</a:t>
            </a:r>
            <a:endParaRPr lang="en-US" dirty="0"/>
          </a:p>
        </p:txBody>
      </p:sp>
      <p:sp>
        <p:nvSpPr>
          <p:cNvPr id="5" name="Title 1"/>
          <p:cNvSpPr>
            <a:spLocks noGrp="1"/>
          </p:cNvSpPr>
          <p:nvPr>
            <p:ph type="ctrTitle" hasCustomPrompt="1"/>
          </p:nvPr>
        </p:nvSpPr>
        <p:spPr>
          <a:xfrm>
            <a:off x="780889" y="1937802"/>
            <a:ext cx="7582223" cy="1267896"/>
          </a:xfrm>
        </p:spPr>
        <p:txBody>
          <a:bodyPr anchor="ctr"/>
          <a:lstStyle>
            <a:lvl1pPr algn="ctr">
              <a:lnSpc>
                <a:spcPct val="100000"/>
              </a:lnSpc>
              <a:defRPr lang="en-US" sz="5400" i="0" u="none" kern="1200" cap="all" spc="-100" baseline="0" dirty="0">
                <a:solidFill>
                  <a:schemeClr val="tx1"/>
                </a:solidFill>
                <a:latin typeface="Arial Black"/>
                <a:ea typeface="+mj-ea"/>
                <a:cs typeface="Arial Black"/>
              </a:defRPr>
            </a:lvl1pPr>
          </a:lstStyle>
          <a:p>
            <a:r>
              <a:rPr lang="it-IT" dirty="0" err="1" smtClean="0"/>
              <a:t>Insert</a:t>
            </a:r>
            <a:r>
              <a:rPr lang="it-IT" dirty="0" smtClean="0"/>
              <a:t> </a:t>
            </a:r>
            <a:r>
              <a:rPr lang="it-IT" dirty="0" err="1" smtClean="0"/>
              <a:t>your</a:t>
            </a:r>
            <a:r>
              <a:rPr lang="it-IT" dirty="0" smtClean="0"/>
              <a:t> TEXT </a:t>
            </a:r>
            <a:r>
              <a:rPr lang="it-IT" dirty="0" err="1" smtClean="0"/>
              <a:t>here</a:t>
            </a:r>
            <a:endParaRPr lang="en-US" dirty="0"/>
          </a:p>
        </p:txBody>
      </p:sp>
      <p:pic>
        <p:nvPicPr>
          <p:cNvPr id="7" name="Bild 5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645990" y="4806870"/>
            <a:ext cx="217532" cy="2175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98554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tement with Background IM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d 9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51"/>
          <a:stretch/>
        </p:blipFill>
        <p:spPr>
          <a:xfrm>
            <a:off x="0" y="-7749"/>
            <a:ext cx="9144000" cy="5174110"/>
          </a:xfrm>
          <a:prstGeom prst="rect">
            <a:avLst/>
          </a:prstGeom>
        </p:spPr>
      </p:pic>
      <p:sp>
        <p:nvSpPr>
          <p:cNvPr id="8" name="Rechteck 6"/>
          <p:cNvSpPr/>
          <p:nvPr userDrawn="1"/>
        </p:nvSpPr>
        <p:spPr>
          <a:xfrm>
            <a:off x="0" y="1"/>
            <a:ext cx="9144000" cy="5166360"/>
          </a:xfrm>
          <a:prstGeom prst="rect">
            <a:avLst/>
          </a:prstGeom>
          <a:solidFill>
            <a:schemeClr val="bg1">
              <a:alpha val="50196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780889" y="3823821"/>
            <a:ext cx="7582223" cy="328820"/>
          </a:xfrm>
        </p:spPr>
        <p:txBody>
          <a:bodyPr lIns="0" bIns="0" anchor="t">
            <a:noAutofit/>
          </a:bodyPr>
          <a:lstStyle>
            <a:lvl1pPr marL="0" indent="0" algn="ctr">
              <a:buNone/>
              <a:defRPr sz="2400" b="0" cap="none" baseline="0">
                <a:solidFill>
                  <a:schemeClr val="tx1"/>
                </a:solidFill>
                <a:latin typeface="+mj-lt"/>
                <a:cs typeface="Arial Black" panose="020B0A0402010202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dirty="0" smtClean="0"/>
              <a:t>INSERT YOUR SUBTITLE HERE</a:t>
            </a:r>
            <a:endParaRPr lang="en-US" dirty="0"/>
          </a:p>
        </p:txBody>
      </p:sp>
      <p:sp>
        <p:nvSpPr>
          <p:cNvPr id="5" name="Title 1"/>
          <p:cNvSpPr>
            <a:spLocks noGrp="1"/>
          </p:cNvSpPr>
          <p:nvPr>
            <p:ph type="ctrTitle" hasCustomPrompt="1"/>
          </p:nvPr>
        </p:nvSpPr>
        <p:spPr>
          <a:xfrm>
            <a:off x="780889" y="1937802"/>
            <a:ext cx="7582223" cy="1267896"/>
          </a:xfrm>
        </p:spPr>
        <p:txBody>
          <a:bodyPr anchor="ctr"/>
          <a:lstStyle>
            <a:lvl1pPr algn="ctr">
              <a:lnSpc>
                <a:spcPct val="100000"/>
              </a:lnSpc>
              <a:defRPr lang="en-US" sz="5400" i="0" u="none" kern="1200" cap="all" spc="-100" baseline="0" dirty="0">
                <a:solidFill>
                  <a:schemeClr val="tx1"/>
                </a:solidFill>
                <a:latin typeface="Arial Black"/>
                <a:ea typeface="+mj-ea"/>
                <a:cs typeface="Arial Black"/>
              </a:defRPr>
            </a:lvl1pPr>
          </a:lstStyle>
          <a:p>
            <a:r>
              <a:rPr lang="it-IT" dirty="0" err="1" smtClean="0"/>
              <a:t>Insert</a:t>
            </a:r>
            <a:r>
              <a:rPr lang="it-IT" dirty="0" smtClean="0"/>
              <a:t> </a:t>
            </a:r>
            <a:r>
              <a:rPr lang="it-IT" dirty="0" err="1" smtClean="0"/>
              <a:t>your</a:t>
            </a:r>
            <a:r>
              <a:rPr lang="it-IT" dirty="0" smtClean="0"/>
              <a:t> TEXT </a:t>
            </a:r>
            <a:r>
              <a:rPr lang="it-IT" dirty="0" err="1" smtClean="0"/>
              <a:t>here</a:t>
            </a:r>
            <a:endParaRPr lang="en-US" dirty="0"/>
          </a:p>
        </p:txBody>
      </p:sp>
      <p:pic>
        <p:nvPicPr>
          <p:cNvPr id="7" name="Bild 5" descr="runningman.png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645308" y="4807868"/>
            <a:ext cx="217532" cy="2175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60512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screen image +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rafik 11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"/>
          <a:stretch/>
        </p:blipFill>
        <p:spPr>
          <a:xfrm>
            <a:off x="-1" y="0"/>
            <a:ext cx="9144000" cy="5135526"/>
          </a:xfrm>
          <a:custGeom>
            <a:avLst/>
            <a:gdLst>
              <a:gd name="connsiteX0" fmla="*/ 0 w 9144000"/>
              <a:gd name="connsiteY0" fmla="*/ 0 h 6858000"/>
              <a:gd name="connsiteX1" fmla="*/ 9144000 w 9144000"/>
              <a:gd name="connsiteY1" fmla="*/ 0 h 6858000"/>
              <a:gd name="connsiteX2" fmla="*/ 9144000 w 9144000"/>
              <a:gd name="connsiteY2" fmla="*/ 6858000 h 6858000"/>
              <a:gd name="connsiteX3" fmla="*/ 0 w 914400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144000" h="6858000">
                <a:moveTo>
                  <a:pt x="0" y="0"/>
                </a:moveTo>
                <a:lnTo>
                  <a:pt x="9144000" y="0"/>
                </a:lnTo>
                <a:lnTo>
                  <a:pt x="9144000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10" name="Rechteck 6"/>
          <p:cNvSpPr/>
          <p:nvPr userDrawn="1"/>
        </p:nvSpPr>
        <p:spPr>
          <a:xfrm>
            <a:off x="0" y="-9843"/>
            <a:ext cx="9144000" cy="5143499"/>
          </a:xfrm>
          <a:prstGeom prst="rect">
            <a:avLst/>
          </a:prstGeom>
          <a:solidFill>
            <a:schemeClr val="bg1">
              <a:alpha val="50196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780889" y="3823821"/>
            <a:ext cx="7582223" cy="328820"/>
          </a:xfrm>
        </p:spPr>
        <p:txBody>
          <a:bodyPr lIns="0" bIns="0" anchor="t">
            <a:noAutofit/>
          </a:bodyPr>
          <a:lstStyle>
            <a:lvl1pPr marL="0" indent="0" algn="ctr">
              <a:buNone/>
              <a:defRPr sz="2400" b="0" cap="none" baseline="0">
                <a:solidFill>
                  <a:schemeClr val="tx1"/>
                </a:solidFill>
                <a:latin typeface="+mj-lt"/>
                <a:cs typeface="Arial Black" panose="020B0A0402010202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dirty="0" smtClean="0"/>
              <a:t>INSERT YOUR SUBTITLE HERE</a:t>
            </a:r>
            <a:endParaRPr lang="en-US" dirty="0"/>
          </a:p>
        </p:txBody>
      </p:sp>
      <p:sp>
        <p:nvSpPr>
          <p:cNvPr id="5" name="Title 1"/>
          <p:cNvSpPr>
            <a:spLocks noGrp="1"/>
          </p:cNvSpPr>
          <p:nvPr>
            <p:ph type="ctrTitle" hasCustomPrompt="1"/>
          </p:nvPr>
        </p:nvSpPr>
        <p:spPr>
          <a:xfrm>
            <a:off x="780889" y="1937802"/>
            <a:ext cx="7582223" cy="1267896"/>
          </a:xfrm>
        </p:spPr>
        <p:txBody>
          <a:bodyPr anchor="ctr"/>
          <a:lstStyle>
            <a:lvl1pPr algn="ctr">
              <a:lnSpc>
                <a:spcPct val="100000"/>
              </a:lnSpc>
              <a:defRPr lang="en-US" sz="6000" i="0" u="none" kern="1200" cap="all" spc="-100" baseline="0" dirty="0">
                <a:solidFill>
                  <a:schemeClr val="tx1"/>
                </a:solidFill>
                <a:latin typeface="Arial Black"/>
                <a:ea typeface="+mj-ea"/>
                <a:cs typeface="Arial Black"/>
              </a:defRPr>
            </a:lvl1pPr>
          </a:lstStyle>
          <a:p>
            <a:r>
              <a:rPr lang="it-IT" dirty="0" err="1" smtClean="0"/>
              <a:t>Insert</a:t>
            </a:r>
            <a:r>
              <a:rPr lang="it-IT" dirty="0" smtClean="0"/>
              <a:t> </a:t>
            </a:r>
            <a:r>
              <a:rPr lang="it-IT" dirty="0" err="1" smtClean="0"/>
              <a:t>your</a:t>
            </a:r>
            <a:r>
              <a:rPr lang="it-IT" dirty="0" smtClean="0"/>
              <a:t> TEXT </a:t>
            </a:r>
            <a:r>
              <a:rPr lang="it-IT" dirty="0" err="1" smtClean="0"/>
              <a:t>here</a:t>
            </a:r>
            <a:endParaRPr lang="en-US" dirty="0"/>
          </a:p>
        </p:txBody>
      </p:sp>
      <p:pic>
        <p:nvPicPr>
          <p:cNvPr id="7" name="Bild 5" descr="runningman.png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645308" y="4807868"/>
            <a:ext cx="217532" cy="2175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58416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ly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573852" y="408191"/>
            <a:ext cx="7968163" cy="266461"/>
          </a:xfrm>
        </p:spPr>
        <p:txBody>
          <a:bodyPr vert="horz" lIns="0" tIns="0" rIns="0" bIns="0" rtlCol="0" anchor="t" anchorCtr="0">
            <a:noAutofit/>
          </a:bodyPr>
          <a:lstStyle>
            <a:lvl1pPr>
              <a:defRPr lang="en-US" cap="all" baseline="0" dirty="0">
                <a:cs typeface="Arial" panose="020B0604020202020204" pitchFamily="34" charset="0"/>
              </a:defRPr>
            </a:lvl1pPr>
          </a:lstStyle>
          <a:p>
            <a:pPr lvl="0"/>
            <a:r>
              <a:rPr lang="it-IT" dirty="0" smtClean="0"/>
              <a:t>INSERT YOUR TITLE HERE</a:t>
            </a:r>
            <a:endParaRPr lang="en-US" dirty="0"/>
          </a:p>
        </p:txBody>
      </p:sp>
      <p:sp>
        <p:nvSpPr>
          <p:cNvPr id="5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73852" y="753750"/>
            <a:ext cx="7968163" cy="328820"/>
          </a:xfrm>
        </p:spPr>
        <p:txBody>
          <a:bodyPr lIns="0" bIns="0" anchor="ctr">
            <a:noAutofit/>
          </a:bodyPr>
          <a:lstStyle>
            <a:lvl1pPr marL="0" indent="0" algn="ctr">
              <a:buNone/>
              <a:defRPr sz="1600" b="0" cap="all">
                <a:solidFill>
                  <a:schemeClr val="tx1"/>
                </a:solidFill>
                <a:latin typeface="Arial Black" panose="020B0A04020102020204" pitchFamily="34" charset="0"/>
                <a:cs typeface="Arial Black" panose="020B0A0402010202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dirty="0" err="1" smtClean="0"/>
              <a:t>Insert</a:t>
            </a:r>
            <a:r>
              <a:rPr lang="it-IT" dirty="0" smtClean="0"/>
              <a:t> </a:t>
            </a:r>
            <a:r>
              <a:rPr lang="it-IT" dirty="0" err="1" smtClean="0"/>
              <a:t>your</a:t>
            </a:r>
            <a:r>
              <a:rPr lang="it-IT" dirty="0" smtClean="0"/>
              <a:t> </a:t>
            </a:r>
            <a:r>
              <a:rPr lang="it-IT" dirty="0" err="1" smtClean="0"/>
              <a:t>subtitle</a:t>
            </a:r>
            <a:r>
              <a:rPr lang="it-IT" dirty="0" smtClean="0"/>
              <a:t> </a:t>
            </a:r>
            <a:r>
              <a:rPr lang="it-IT" dirty="0" err="1" smtClean="0"/>
              <a:t>here</a:t>
            </a:r>
            <a:endParaRPr lang="en-US" dirty="0"/>
          </a:p>
        </p:txBody>
      </p:sp>
      <p:pic>
        <p:nvPicPr>
          <p:cNvPr id="8" name="Bild 5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645990" y="4806870"/>
            <a:ext cx="217532" cy="2175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60677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73852" y="408191"/>
            <a:ext cx="7968163" cy="266461"/>
          </a:xfrm>
        </p:spPr>
        <p:txBody>
          <a:bodyPr tIns="0" rIns="0" anchor="t" anchorCtr="0"/>
          <a:lstStyle>
            <a:lvl1pPr>
              <a:defRPr sz="3200" cap="all" baseline="0">
                <a:latin typeface="Arial Black" panose="020B0A04020102020204" pitchFamily="34" charset="0"/>
                <a:cs typeface="Arial" panose="020B0604020202020204" pitchFamily="34" charset="0"/>
              </a:defRPr>
            </a:lvl1pPr>
          </a:lstStyle>
          <a:p>
            <a:r>
              <a:rPr lang="it-IT" dirty="0" smtClean="0"/>
              <a:t>INSERT YOUR TITLE HERE</a:t>
            </a:r>
            <a:endParaRPr lang="en-US" dirty="0"/>
          </a:p>
        </p:txBody>
      </p:sp>
      <p:sp>
        <p:nvSpPr>
          <p:cNvPr id="15" name="Segnaposto testo 14"/>
          <p:cNvSpPr>
            <a:spLocks noGrp="1"/>
          </p:cNvSpPr>
          <p:nvPr>
            <p:ph type="body" sz="quarter" idx="10" hasCustomPrompt="1"/>
          </p:nvPr>
        </p:nvSpPr>
        <p:spPr>
          <a:xfrm>
            <a:off x="573852" y="1401951"/>
            <a:ext cx="7968163" cy="3041814"/>
          </a:xfrm>
        </p:spPr>
        <p:txBody>
          <a:bodyPr lIns="0" bIns="0"/>
          <a:lstStyle>
            <a:lvl1pPr>
              <a:lnSpc>
                <a:spcPct val="100000"/>
              </a:lnSpc>
              <a:defRPr/>
            </a:lvl1pPr>
            <a:lvl2pPr>
              <a:lnSpc>
                <a:spcPct val="100000"/>
              </a:lnSpc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buClr>
                <a:schemeClr val="tx2"/>
              </a:buClr>
              <a:defRPr/>
            </a:lvl4pPr>
            <a:lvl6pPr>
              <a:defRPr sz="1700"/>
            </a:lvl6pPr>
            <a:lvl7pPr marL="180000" indent="-180000">
              <a:buClr>
                <a:schemeClr val="tx2"/>
              </a:buClr>
              <a:buAutoNum type="arabicPeriod"/>
              <a:defRPr lang="it-IT" sz="1800" kern="1200" baseline="0" dirty="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7pPr>
            <a:lvl8pPr>
              <a:buAutoNum type="arabicPeriod"/>
              <a:defRPr/>
            </a:lvl8pPr>
            <a:lvl9pPr>
              <a:defRPr sz="1700"/>
            </a:lvl9pPr>
          </a:lstStyle>
          <a:p>
            <a:pPr lvl="0"/>
            <a:r>
              <a:rPr lang="it-IT" dirty="0" smtClean="0"/>
              <a:t>Basic text</a:t>
            </a:r>
          </a:p>
          <a:p>
            <a:pPr lvl="1"/>
            <a:r>
              <a:rPr lang="it-IT" dirty="0" smtClean="0"/>
              <a:t>Text in CAPITAL </a:t>
            </a:r>
            <a:r>
              <a:rPr lang="it-IT" dirty="0" err="1" smtClean="0"/>
              <a:t>LeTTERS</a:t>
            </a:r>
            <a:endParaRPr lang="it-IT" dirty="0" smtClean="0"/>
          </a:p>
          <a:p>
            <a:pPr lvl="3"/>
            <a:r>
              <a:rPr lang="it-IT" dirty="0" smtClean="0"/>
              <a:t>First </a:t>
            </a:r>
            <a:r>
              <a:rPr lang="it-IT" dirty="0" err="1" smtClean="0"/>
              <a:t>bullet</a:t>
            </a:r>
            <a:r>
              <a:rPr lang="it-IT" dirty="0" smtClean="0"/>
              <a:t> </a:t>
            </a:r>
            <a:r>
              <a:rPr lang="it-IT" dirty="0" err="1" smtClean="0"/>
              <a:t>point</a:t>
            </a:r>
            <a:r>
              <a:rPr lang="it-IT" dirty="0" smtClean="0"/>
              <a:t> text</a:t>
            </a:r>
          </a:p>
          <a:p>
            <a:pPr lvl="4"/>
            <a:r>
              <a:rPr lang="it-IT" dirty="0" smtClean="0"/>
              <a:t>Second </a:t>
            </a:r>
            <a:r>
              <a:rPr lang="it-IT" dirty="0" err="1" smtClean="0"/>
              <a:t>bullet</a:t>
            </a:r>
            <a:r>
              <a:rPr lang="it-IT" dirty="0" smtClean="0"/>
              <a:t> </a:t>
            </a:r>
            <a:r>
              <a:rPr lang="it-IT" dirty="0" err="1" smtClean="0"/>
              <a:t>point</a:t>
            </a:r>
            <a:r>
              <a:rPr lang="it-IT" dirty="0" smtClean="0"/>
              <a:t> text</a:t>
            </a:r>
          </a:p>
          <a:p>
            <a:pPr lvl="5"/>
            <a:r>
              <a:rPr lang="it-IT" dirty="0" smtClean="0"/>
              <a:t>Third </a:t>
            </a:r>
            <a:r>
              <a:rPr lang="it-IT" dirty="0" err="1" smtClean="0"/>
              <a:t>bullet</a:t>
            </a:r>
            <a:r>
              <a:rPr lang="it-IT" dirty="0" smtClean="0"/>
              <a:t> </a:t>
            </a:r>
            <a:r>
              <a:rPr lang="it-IT" dirty="0" err="1" smtClean="0"/>
              <a:t>point</a:t>
            </a:r>
            <a:r>
              <a:rPr lang="it-IT" dirty="0" smtClean="0"/>
              <a:t> text</a:t>
            </a:r>
          </a:p>
          <a:p>
            <a:pPr marL="514350" lvl="6" indent="-514350" algn="l" defTabSz="457200" rtl="0" eaLnBrk="1" latinLnBrk="0" hangingPunct="1">
              <a:lnSpc>
                <a:spcPct val="150000"/>
              </a:lnSpc>
              <a:spcBef>
                <a:spcPts val="600"/>
              </a:spcBef>
              <a:buClr>
                <a:schemeClr val="tx2"/>
              </a:buClr>
              <a:buSzPct val="130000"/>
              <a:buFont typeface="+mj-lt"/>
              <a:buAutoNum type="arabicPeriod"/>
            </a:pPr>
            <a:r>
              <a:rPr lang="it-IT" dirty="0" smtClean="0"/>
              <a:t>First </a:t>
            </a:r>
            <a:r>
              <a:rPr lang="it-IT" dirty="0" err="1" smtClean="0"/>
              <a:t>numbered</a:t>
            </a:r>
            <a:r>
              <a:rPr lang="it-IT" dirty="0" smtClean="0"/>
              <a:t> text</a:t>
            </a:r>
          </a:p>
          <a:p>
            <a:pPr lvl="7"/>
            <a:r>
              <a:rPr lang="it-IT" dirty="0" smtClean="0"/>
              <a:t>Second </a:t>
            </a:r>
            <a:r>
              <a:rPr lang="it-IT" dirty="0" err="1" smtClean="0"/>
              <a:t>numbered</a:t>
            </a:r>
            <a:r>
              <a:rPr lang="it-IT" dirty="0" smtClean="0"/>
              <a:t> text</a:t>
            </a:r>
          </a:p>
          <a:p>
            <a:pPr lvl="8"/>
            <a:r>
              <a:rPr lang="it-IT" dirty="0" smtClean="0"/>
              <a:t>Third </a:t>
            </a:r>
            <a:r>
              <a:rPr lang="it-IT" dirty="0" err="1" smtClean="0"/>
              <a:t>numbered</a:t>
            </a:r>
            <a:r>
              <a:rPr lang="it-IT" dirty="0" smtClean="0"/>
              <a:t> text</a:t>
            </a:r>
            <a:endParaRPr lang="en-US" dirty="0"/>
          </a:p>
        </p:txBody>
      </p:sp>
      <p:sp>
        <p:nvSpPr>
          <p:cNvPr id="6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73852" y="753750"/>
            <a:ext cx="7968163" cy="328820"/>
          </a:xfrm>
        </p:spPr>
        <p:txBody>
          <a:bodyPr lIns="0" bIns="0" anchor="ctr">
            <a:noAutofit/>
          </a:bodyPr>
          <a:lstStyle>
            <a:lvl1pPr marL="0" indent="0" algn="ctr">
              <a:buNone/>
              <a:defRPr sz="1600" b="0" cap="all">
                <a:solidFill>
                  <a:schemeClr val="tx1"/>
                </a:solidFill>
                <a:latin typeface="Arial Black" panose="020B0A04020102020204" pitchFamily="34" charset="0"/>
                <a:cs typeface="Arial Black" panose="020B0A0402010202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dirty="0" err="1" smtClean="0"/>
              <a:t>Insert</a:t>
            </a:r>
            <a:r>
              <a:rPr lang="it-IT" dirty="0" smtClean="0"/>
              <a:t> </a:t>
            </a:r>
            <a:r>
              <a:rPr lang="it-IT" dirty="0" err="1" smtClean="0"/>
              <a:t>your</a:t>
            </a:r>
            <a:r>
              <a:rPr lang="it-IT" dirty="0" smtClean="0"/>
              <a:t> </a:t>
            </a:r>
            <a:r>
              <a:rPr lang="it-IT" dirty="0" err="1" smtClean="0"/>
              <a:t>subtitle</a:t>
            </a:r>
            <a:r>
              <a:rPr lang="it-IT" dirty="0" smtClean="0"/>
              <a:t> </a:t>
            </a:r>
            <a:r>
              <a:rPr lang="it-IT" dirty="0" err="1" smtClean="0"/>
              <a:t>here</a:t>
            </a:r>
            <a:endParaRPr lang="en-US" dirty="0"/>
          </a:p>
        </p:txBody>
      </p:sp>
      <p:pic>
        <p:nvPicPr>
          <p:cNvPr id="8" name="Bild 5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645990" y="4806870"/>
            <a:ext cx="217532" cy="2175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52456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0" tIns="45720" rIns="91440" bIns="0" rtlCol="0" anchor="t">
            <a:noAutofit/>
          </a:bodyPr>
          <a:lstStyle/>
          <a:p>
            <a:r>
              <a:rPr lang="it-IT" dirty="0" smtClean="0"/>
              <a:t>CLICK TO CHANGE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076782"/>
            <a:ext cx="8229600" cy="3394472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it-IT" dirty="0" smtClean="0"/>
              <a:t>Basic text</a:t>
            </a:r>
          </a:p>
          <a:p>
            <a:pPr lvl="1"/>
            <a:r>
              <a:rPr lang="it-IT" dirty="0" smtClean="0"/>
              <a:t>Text in CAPITAL </a:t>
            </a:r>
            <a:r>
              <a:rPr lang="it-IT" dirty="0" err="1" smtClean="0"/>
              <a:t>LeTTERS</a:t>
            </a:r>
            <a:endParaRPr lang="it-IT" dirty="0" smtClean="0"/>
          </a:p>
          <a:p>
            <a:pPr lvl="3"/>
            <a:r>
              <a:rPr lang="it-IT" dirty="0" smtClean="0"/>
              <a:t>First </a:t>
            </a:r>
            <a:r>
              <a:rPr lang="it-IT" dirty="0" err="1" smtClean="0"/>
              <a:t>bullet</a:t>
            </a:r>
            <a:r>
              <a:rPr lang="it-IT" dirty="0" smtClean="0"/>
              <a:t> </a:t>
            </a:r>
            <a:r>
              <a:rPr lang="it-IT" dirty="0" err="1" smtClean="0"/>
              <a:t>point</a:t>
            </a:r>
            <a:r>
              <a:rPr lang="it-IT" dirty="0" smtClean="0"/>
              <a:t> text</a:t>
            </a:r>
          </a:p>
          <a:p>
            <a:pPr lvl="4"/>
            <a:r>
              <a:rPr lang="it-IT" dirty="0" smtClean="0"/>
              <a:t>Second </a:t>
            </a:r>
            <a:r>
              <a:rPr lang="it-IT" dirty="0" err="1" smtClean="0"/>
              <a:t>bullet</a:t>
            </a:r>
            <a:r>
              <a:rPr lang="it-IT" dirty="0" smtClean="0"/>
              <a:t> </a:t>
            </a:r>
            <a:r>
              <a:rPr lang="it-IT" dirty="0" err="1" smtClean="0"/>
              <a:t>point</a:t>
            </a:r>
            <a:r>
              <a:rPr lang="it-IT" dirty="0" smtClean="0"/>
              <a:t> text</a:t>
            </a:r>
          </a:p>
          <a:p>
            <a:pPr lvl="5"/>
            <a:r>
              <a:rPr lang="it-IT" dirty="0" smtClean="0"/>
              <a:t>Third </a:t>
            </a:r>
            <a:r>
              <a:rPr lang="it-IT" dirty="0" err="1" smtClean="0"/>
              <a:t>bullet</a:t>
            </a:r>
            <a:r>
              <a:rPr lang="it-IT" dirty="0" smtClean="0"/>
              <a:t> </a:t>
            </a:r>
            <a:r>
              <a:rPr lang="it-IT" dirty="0" err="1" smtClean="0"/>
              <a:t>point</a:t>
            </a:r>
            <a:r>
              <a:rPr lang="it-IT" dirty="0" smtClean="0"/>
              <a:t> text</a:t>
            </a:r>
          </a:p>
          <a:p>
            <a:pPr lvl="6"/>
            <a:r>
              <a:rPr lang="it-IT" dirty="0" smtClean="0"/>
              <a:t>Fist </a:t>
            </a:r>
            <a:r>
              <a:rPr lang="it-IT" dirty="0" err="1" smtClean="0"/>
              <a:t>numbered</a:t>
            </a:r>
            <a:r>
              <a:rPr lang="it-IT" smtClean="0"/>
              <a:t> text</a:t>
            </a:r>
            <a:endParaRPr lang="it-IT" dirty="0" smtClean="0"/>
          </a:p>
          <a:p>
            <a:pPr lvl="7"/>
            <a:r>
              <a:rPr lang="it-IT" dirty="0" smtClean="0"/>
              <a:t>Second </a:t>
            </a:r>
            <a:r>
              <a:rPr lang="it-IT" dirty="0" err="1" smtClean="0"/>
              <a:t>numbered</a:t>
            </a:r>
            <a:r>
              <a:rPr lang="it-IT" dirty="0" smtClean="0"/>
              <a:t> text</a:t>
            </a:r>
          </a:p>
          <a:p>
            <a:pPr lvl="8"/>
            <a:r>
              <a:rPr lang="it-IT" dirty="0" smtClean="0"/>
              <a:t>Third </a:t>
            </a:r>
            <a:r>
              <a:rPr lang="it-IT" dirty="0" err="1" smtClean="0"/>
              <a:t>numbered</a:t>
            </a:r>
            <a:r>
              <a:rPr lang="it-IT" dirty="0" smtClean="0"/>
              <a:t> text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771123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81" r:id="rId4"/>
    <p:sldLayoutId id="2147483677" r:id="rId5"/>
    <p:sldLayoutId id="2147483683" r:id="rId6"/>
    <p:sldLayoutId id="2147483684" r:id="rId7"/>
    <p:sldLayoutId id="2147483666" r:id="rId8"/>
    <p:sldLayoutId id="2147483680" r:id="rId9"/>
    <p:sldLayoutId id="2147483664" r:id="rId10"/>
    <p:sldLayoutId id="2147483685" r:id="rId11"/>
    <p:sldLayoutId id="2147483678" r:id="rId12"/>
    <p:sldLayoutId id="2147483679" r:id="rId13"/>
    <p:sldLayoutId id="2147483667" r:id="rId14"/>
    <p:sldLayoutId id="2147483671" r:id="rId15"/>
  </p:sldLayoutIdLst>
  <p:hf sldNum="0" hdr="0" ftr="0" dt="0"/>
  <p:txStyles>
    <p:titleStyle>
      <a:lvl1pPr algn="ctr" defTabSz="914400" rtl="0" eaLnBrk="1" latinLnBrk="0" hangingPunct="1">
        <a:lnSpc>
          <a:spcPct val="80000"/>
        </a:lnSpc>
        <a:spcBef>
          <a:spcPct val="0"/>
        </a:spcBef>
        <a:buNone/>
        <a:defRPr sz="3200" kern="1200">
          <a:solidFill>
            <a:schemeClr val="tx1"/>
          </a:solidFill>
          <a:latin typeface="Arial Black" panose="020B0A04020102020204" pitchFamily="34" charset="0"/>
          <a:ea typeface="+mj-ea"/>
          <a:cs typeface="Arial Black" panose="020B0A04020102020204" pitchFamily="34" charset="0"/>
        </a:defRPr>
      </a:lvl1pPr>
    </p:titleStyle>
    <p:bodyStyle>
      <a:lvl1pPr marL="0" indent="0" algn="l" defTabSz="914400" rtl="0" eaLnBrk="1" latinLnBrk="0" hangingPunct="1">
        <a:lnSpc>
          <a:spcPct val="100000"/>
        </a:lnSpc>
        <a:spcBef>
          <a:spcPts val="600"/>
        </a:spcBef>
        <a:buFont typeface="Arial" pitchFamily="34" charset="0"/>
        <a:buNone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0" indent="0" algn="l" defTabSz="914400" rtl="0" eaLnBrk="1" latinLnBrk="0" hangingPunct="1">
        <a:lnSpc>
          <a:spcPct val="100000"/>
        </a:lnSpc>
        <a:spcBef>
          <a:spcPts val="1200"/>
        </a:spcBef>
        <a:spcAft>
          <a:spcPts val="600"/>
        </a:spcAft>
        <a:buFont typeface="Arial" pitchFamily="34" charset="0"/>
        <a:buNone/>
        <a:defRPr sz="1800" b="0" i="0" kern="1200" cap="all">
          <a:solidFill>
            <a:schemeClr val="tx2"/>
          </a:solidFill>
          <a:latin typeface="Arial"/>
          <a:ea typeface="+mn-ea"/>
          <a:cs typeface="Arial"/>
        </a:defRPr>
      </a:lvl2pPr>
      <a:lvl3pPr marL="0" indent="0" algn="l" defTabSz="914400" rtl="0" eaLnBrk="1" latinLnBrk="0" hangingPunct="1">
        <a:lnSpc>
          <a:spcPct val="120000"/>
        </a:lnSpc>
        <a:spcBef>
          <a:spcPts val="600"/>
        </a:spcBef>
        <a:buFont typeface="Arial" pitchFamily="34" charset="0"/>
        <a:buNone/>
        <a:defRPr sz="1400" b="0" i="0" kern="1200">
          <a:solidFill>
            <a:schemeClr val="tx2"/>
          </a:solidFill>
          <a:latin typeface="Arial"/>
          <a:ea typeface="+mn-ea"/>
          <a:cs typeface="Arial"/>
        </a:defRPr>
      </a:lvl3pPr>
      <a:lvl4pPr marL="180000" indent="-180000" algn="l" defTabSz="914400" rtl="0" eaLnBrk="1" latinLnBrk="0" hangingPunct="1">
        <a:lnSpc>
          <a:spcPct val="120000"/>
        </a:lnSpc>
        <a:spcBef>
          <a:spcPts val="600"/>
        </a:spcBef>
        <a:buClr>
          <a:schemeClr val="tx2"/>
        </a:buClr>
        <a:buSzPct val="130000"/>
        <a:buFont typeface="Wingdings" panose="05000000000000000000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360000" indent="-180000" algn="l" defTabSz="914400" rtl="0" eaLnBrk="1" latinLnBrk="0" hangingPunct="1">
        <a:lnSpc>
          <a:spcPct val="120000"/>
        </a:lnSpc>
        <a:spcBef>
          <a:spcPts val="600"/>
        </a:spcBef>
        <a:buClr>
          <a:schemeClr val="tx2"/>
        </a:buClr>
        <a:buFont typeface="Wingdings" panose="05000000000000000000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540000" indent="-180000" algn="l" defTabSz="914400" rtl="0" eaLnBrk="1" latinLnBrk="0" hangingPunct="1">
        <a:lnSpc>
          <a:spcPct val="120000"/>
        </a:lnSpc>
        <a:spcBef>
          <a:spcPts val="600"/>
        </a:spcBef>
        <a:buClr>
          <a:schemeClr val="tx2"/>
        </a:buClr>
        <a:buFont typeface="Wingdings" panose="05000000000000000000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0000" indent="-180000" algn="l" defTabSz="914400" rtl="0" eaLnBrk="1" latinLnBrk="0" hangingPunct="1">
        <a:lnSpc>
          <a:spcPct val="120000"/>
        </a:lnSpc>
        <a:spcBef>
          <a:spcPts val="600"/>
        </a:spcBef>
        <a:buClr>
          <a:schemeClr val="tx2"/>
        </a:buClr>
        <a:buSzPct val="130000"/>
        <a:buFont typeface="+mj-lt"/>
        <a:buAutoNum type="arabicPeriod"/>
        <a:defRPr lang="it-IT" sz="1800" kern="1200" baseline="0" dirty="0" smtClean="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7pPr>
      <a:lvl8pPr marL="360000" indent="-180000" algn="l" defTabSz="914400" rtl="0" eaLnBrk="1" latinLnBrk="0" hangingPunct="1">
        <a:lnSpc>
          <a:spcPct val="120000"/>
        </a:lnSpc>
        <a:spcBef>
          <a:spcPts val="600"/>
        </a:spcBef>
        <a:buClr>
          <a:schemeClr val="tx2"/>
        </a:buClr>
        <a:buFont typeface="+mj-lt"/>
        <a:buAutoNum type="arabicPeriod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540000" indent="-180000" algn="l" defTabSz="914400" rtl="0" eaLnBrk="1" latinLnBrk="0" hangingPunct="1">
        <a:lnSpc>
          <a:spcPct val="120000"/>
        </a:lnSpc>
        <a:spcBef>
          <a:spcPts val="600"/>
        </a:spcBef>
        <a:buClr>
          <a:schemeClr val="tx2"/>
        </a:buClr>
        <a:buFont typeface="+mj-lt"/>
        <a:buAutoNum type="arabicPeriod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tags" Target="../tags/tag10.xml"/><Relationship Id="rId7" Type="http://schemas.openxmlformats.org/officeDocument/2006/relationships/slideLayout" Target="../slideLayouts/slideLayout9.xml"/><Relationship Id="rId2" Type="http://schemas.openxmlformats.org/officeDocument/2006/relationships/tags" Target="../tags/tag9.xml"/><Relationship Id="rId1" Type="http://schemas.openxmlformats.org/officeDocument/2006/relationships/tags" Target="../tags/tag8.xml"/><Relationship Id="rId6" Type="http://schemas.openxmlformats.org/officeDocument/2006/relationships/tags" Target="../tags/tag13.xml"/><Relationship Id="rId5" Type="http://schemas.openxmlformats.org/officeDocument/2006/relationships/tags" Target="../tags/tag12.xml"/><Relationship Id="rId4" Type="http://schemas.openxmlformats.org/officeDocument/2006/relationships/tags" Target="../tags/tag11.xml"/><Relationship Id="rId9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tags" Target="../tags/tag16.xml"/><Relationship Id="rId7" Type="http://schemas.openxmlformats.org/officeDocument/2006/relationships/image" Target="../media/image14.png"/><Relationship Id="rId2" Type="http://schemas.openxmlformats.org/officeDocument/2006/relationships/tags" Target="../tags/tag15.xml"/><Relationship Id="rId1" Type="http://schemas.openxmlformats.org/officeDocument/2006/relationships/tags" Target="../tags/tag14.xml"/><Relationship Id="rId6" Type="http://schemas.openxmlformats.org/officeDocument/2006/relationships/image" Target="../media/image8.png"/><Relationship Id="rId5" Type="http://schemas.openxmlformats.org/officeDocument/2006/relationships/image" Target="../media/image12.png"/><Relationship Id="rId4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9.xml"/><Relationship Id="rId2" Type="http://schemas.openxmlformats.org/officeDocument/2006/relationships/tags" Target="../tags/tag18.xml"/><Relationship Id="rId1" Type="http://schemas.openxmlformats.org/officeDocument/2006/relationships/tags" Target="../tags/tag17.xml"/><Relationship Id="rId6" Type="http://schemas.openxmlformats.org/officeDocument/2006/relationships/image" Target="../media/image15.png"/><Relationship Id="rId5" Type="http://schemas.openxmlformats.org/officeDocument/2006/relationships/image" Target="../media/image8.png"/><Relationship Id="rId4" Type="http://schemas.openxmlformats.org/officeDocument/2006/relationships/image" Target="../media/image12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9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tags" Target="../tags/tag21.xml"/><Relationship Id="rId7" Type="http://schemas.openxmlformats.org/officeDocument/2006/relationships/image" Target="../media/image18.png"/><Relationship Id="rId2" Type="http://schemas.openxmlformats.org/officeDocument/2006/relationships/tags" Target="../tags/tag20.xml"/><Relationship Id="rId1" Type="http://schemas.openxmlformats.org/officeDocument/2006/relationships/tags" Target="../tags/tag19.xml"/><Relationship Id="rId6" Type="http://schemas.openxmlformats.org/officeDocument/2006/relationships/image" Target="../media/image17.png"/><Relationship Id="rId5" Type="http://schemas.openxmlformats.org/officeDocument/2006/relationships/slideLayout" Target="../slideLayouts/slideLayout9.xml"/><Relationship Id="rId4" Type="http://schemas.openxmlformats.org/officeDocument/2006/relationships/tags" Target="../tags/tag22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tags" Target="../tags/tag25.xml"/><Relationship Id="rId7" Type="http://schemas.openxmlformats.org/officeDocument/2006/relationships/image" Target="../media/image19.png"/><Relationship Id="rId2" Type="http://schemas.openxmlformats.org/officeDocument/2006/relationships/tags" Target="../tags/tag24.xml"/><Relationship Id="rId1" Type="http://schemas.openxmlformats.org/officeDocument/2006/relationships/tags" Target="../tags/tag23.xml"/><Relationship Id="rId6" Type="http://schemas.openxmlformats.org/officeDocument/2006/relationships/image" Target="../media/image17.png"/><Relationship Id="rId5" Type="http://schemas.openxmlformats.org/officeDocument/2006/relationships/slideLayout" Target="../slideLayouts/slideLayout9.xml"/><Relationship Id="rId4" Type="http://schemas.openxmlformats.org/officeDocument/2006/relationships/tags" Target="../tags/tag26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tags" Target="../tags/tag29.xml"/><Relationship Id="rId7" Type="http://schemas.openxmlformats.org/officeDocument/2006/relationships/slideLayout" Target="../slideLayouts/slideLayout9.xml"/><Relationship Id="rId2" Type="http://schemas.openxmlformats.org/officeDocument/2006/relationships/tags" Target="../tags/tag28.xml"/><Relationship Id="rId1" Type="http://schemas.openxmlformats.org/officeDocument/2006/relationships/tags" Target="../tags/tag27.xml"/><Relationship Id="rId6" Type="http://schemas.openxmlformats.org/officeDocument/2006/relationships/tags" Target="../tags/tag32.xml"/><Relationship Id="rId5" Type="http://schemas.openxmlformats.org/officeDocument/2006/relationships/tags" Target="../tags/tag31.xml"/><Relationship Id="rId10" Type="http://schemas.openxmlformats.org/officeDocument/2006/relationships/image" Target="../media/image8.png"/><Relationship Id="rId4" Type="http://schemas.openxmlformats.org/officeDocument/2006/relationships/tags" Target="../tags/tag30.xml"/><Relationship Id="rId9" Type="http://schemas.openxmlformats.org/officeDocument/2006/relationships/image" Target="../media/image21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tags" Target="../tags/tag35.xml"/><Relationship Id="rId7" Type="http://schemas.openxmlformats.org/officeDocument/2006/relationships/image" Target="../media/image8.png"/><Relationship Id="rId2" Type="http://schemas.openxmlformats.org/officeDocument/2006/relationships/tags" Target="../tags/tag34.xml"/><Relationship Id="rId1" Type="http://schemas.openxmlformats.org/officeDocument/2006/relationships/tags" Target="../tags/tag33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slideLayout" Target="../slideLayouts/slideLayout9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tags" Target="../tags/tag38.xml"/><Relationship Id="rId7" Type="http://schemas.openxmlformats.org/officeDocument/2006/relationships/image" Target="../media/image24.png"/><Relationship Id="rId2" Type="http://schemas.openxmlformats.org/officeDocument/2006/relationships/tags" Target="../tags/tag37.xml"/><Relationship Id="rId1" Type="http://schemas.openxmlformats.org/officeDocument/2006/relationships/tags" Target="../tags/tag36.xml"/><Relationship Id="rId6" Type="http://schemas.openxmlformats.org/officeDocument/2006/relationships/image" Target="../media/image8.png"/><Relationship Id="rId5" Type="http://schemas.openxmlformats.org/officeDocument/2006/relationships/slideLayout" Target="../slideLayouts/slideLayout9.xml"/><Relationship Id="rId4" Type="http://schemas.openxmlformats.org/officeDocument/2006/relationships/tags" Target="../tags/tag39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slideLayout" Target="../slideLayouts/slideLayout9.xml"/><Relationship Id="rId7" Type="http://schemas.openxmlformats.org/officeDocument/2006/relationships/image" Target="../media/image28.png"/><Relationship Id="rId2" Type="http://schemas.openxmlformats.org/officeDocument/2006/relationships/tags" Target="../tags/tag41.xml"/><Relationship Id="rId1" Type="http://schemas.openxmlformats.org/officeDocument/2006/relationships/tags" Target="../tags/tag40.xml"/><Relationship Id="rId6" Type="http://schemas.openxmlformats.org/officeDocument/2006/relationships/image" Target="../media/image27.png"/><Relationship Id="rId5" Type="http://schemas.openxmlformats.org/officeDocument/2006/relationships/image" Target="../media/image8.png"/><Relationship Id="rId10" Type="http://schemas.openxmlformats.org/officeDocument/2006/relationships/image" Target="../media/image31.png"/><Relationship Id="rId4" Type="http://schemas.openxmlformats.org/officeDocument/2006/relationships/image" Target="../media/image26.png"/><Relationship Id="rId9" Type="http://schemas.openxmlformats.org/officeDocument/2006/relationships/image" Target="../media/image30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9.xml"/><Relationship Id="rId2" Type="http://schemas.openxmlformats.org/officeDocument/2006/relationships/tags" Target="../tags/tag43.xml"/><Relationship Id="rId1" Type="http://schemas.openxmlformats.org/officeDocument/2006/relationships/tags" Target="../tags/tag42.xml"/><Relationship Id="rId6" Type="http://schemas.openxmlformats.org/officeDocument/2006/relationships/image" Target="../media/image8.png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9.xml"/><Relationship Id="rId2" Type="http://schemas.openxmlformats.org/officeDocument/2006/relationships/tags" Target="../tags/tag45.xml"/><Relationship Id="rId1" Type="http://schemas.openxmlformats.org/officeDocument/2006/relationships/tags" Target="../tags/tag44.xml"/><Relationship Id="rId6" Type="http://schemas.openxmlformats.org/officeDocument/2006/relationships/image" Target="../media/image35.png"/><Relationship Id="rId5" Type="http://schemas.openxmlformats.org/officeDocument/2006/relationships/image" Target="../media/image8.png"/><Relationship Id="rId4" Type="http://schemas.openxmlformats.org/officeDocument/2006/relationships/image" Target="../media/image34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3" Type="http://schemas.openxmlformats.org/officeDocument/2006/relationships/tags" Target="../tags/tag48.xml"/><Relationship Id="rId7" Type="http://schemas.openxmlformats.org/officeDocument/2006/relationships/image" Target="../media/image8.png"/><Relationship Id="rId2" Type="http://schemas.openxmlformats.org/officeDocument/2006/relationships/tags" Target="../tags/tag47.xml"/><Relationship Id="rId1" Type="http://schemas.openxmlformats.org/officeDocument/2006/relationships/tags" Target="../tags/tag46.xml"/><Relationship Id="rId6" Type="http://schemas.openxmlformats.org/officeDocument/2006/relationships/image" Target="../media/image36.png"/><Relationship Id="rId5" Type="http://schemas.openxmlformats.org/officeDocument/2006/relationships/slideLayout" Target="../slideLayouts/slideLayout9.xml"/><Relationship Id="rId4" Type="http://schemas.openxmlformats.org/officeDocument/2006/relationships/tags" Target="../tags/tag49.xml"/><Relationship Id="rId9" Type="http://schemas.openxmlformats.org/officeDocument/2006/relationships/image" Target="../media/image38.pn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png"/><Relationship Id="rId3" Type="http://schemas.openxmlformats.org/officeDocument/2006/relationships/tags" Target="../tags/tag52.xml"/><Relationship Id="rId7" Type="http://schemas.openxmlformats.org/officeDocument/2006/relationships/image" Target="../media/image40.png"/><Relationship Id="rId2" Type="http://schemas.openxmlformats.org/officeDocument/2006/relationships/tags" Target="../tags/tag51.xml"/><Relationship Id="rId1" Type="http://schemas.openxmlformats.org/officeDocument/2006/relationships/tags" Target="../tags/tag50.xml"/><Relationship Id="rId6" Type="http://schemas.openxmlformats.org/officeDocument/2006/relationships/image" Target="../media/image8.png"/><Relationship Id="rId5" Type="http://schemas.openxmlformats.org/officeDocument/2006/relationships/image" Target="../media/image39.png"/><Relationship Id="rId4" Type="http://schemas.openxmlformats.org/officeDocument/2006/relationships/slideLayout" Target="../slideLayouts/slideLayout9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9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9.xml"/><Relationship Id="rId2" Type="http://schemas.openxmlformats.org/officeDocument/2006/relationships/tags" Target="../tags/tag54.xml"/><Relationship Id="rId1" Type="http://schemas.openxmlformats.org/officeDocument/2006/relationships/tags" Target="../tags/tag53.xml"/><Relationship Id="rId6" Type="http://schemas.openxmlformats.org/officeDocument/2006/relationships/image" Target="../media/image42.png"/><Relationship Id="rId5" Type="http://schemas.openxmlformats.org/officeDocument/2006/relationships/image" Target="../media/image8.png"/><Relationship Id="rId4" Type="http://schemas.openxmlformats.org/officeDocument/2006/relationships/image" Target="../media/image22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tags" Target="../tags/tag57.xml"/><Relationship Id="rId7" Type="http://schemas.openxmlformats.org/officeDocument/2006/relationships/image" Target="../media/image44.png"/><Relationship Id="rId2" Type="http://schemas.openxmlformats.org/officeDocument/2006/relationships/tags" Target="../tags/tag56.xml"/><Relationship Id="rId1" Type="http://schemas.openxmlformats.org/officeDocument/2006/relationships/tags" Target="../tags/tag55.xml"/><Relationship Id="rId6" Type="http://schemas.openxmlformats.org/officeDocument/2006/relationships/image" Target="../media/image43.png"/><Relationship Id="rId5" Type="http://schemas.openxmlformats.org/officeDocument/2006/relationships/image" Target="../media/image22.png"/><Relationship Id="rId4" Type="http://schemas.openxmlformats.org/officeDocument/2006/relationships/slideLayout" Target="../slideLayouts/slideLayout9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9.xml"/><Relationship Id="rId2" Type="http://schemas.openxmlformats.org/officeDocument/2006/relationships/tags" Target="../tags/tag59.xml"/><Relationship Id="rId1" Type="http://schemas.openxmlformats.org/officeDocument/2006/relationships/tags" Target="../tags/tag58.xml"/><Relationship Id="rId6" Type="http://schemas.openxmlformats.org/officeDocument/2006/relationships/image" Target="../media/image45.png"/><Relationship Id="rId5" Type="http://schemas.openxmlformats.org/officeDocument/2006/relationships/image" Target="../media/image8.png"/><Relationship Id="rId4" Type="http://schemas.openxmlformats.org/officeDocument/2006/relationships/image" Target="../media/image44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9.xml"/><Relationship Id="rId2" Type="http://schemas.openxmlformats.org/officeDocument/2006/relationships/tags" Target="../tags/tag61.xml"/><Relationship Id="rId1" Type="http://schemas.openxmlformats.org/officeDocument/2006/relationships/tags" Target="../tags/tag60.xml"/><Relationship Id="rId6" Type="http://schemas.openxmlformats.org/officeDocument/2006/relationships/image" Target="../media/image47.png"/><Relationship Id="rId5" Type="http://schemas.openxmlformats.org/officeDocument/2006/relationships/image" Target="../media/image8.png"/><Relationship Id="rId4" Type="http://schemas.openxmlformats.org/officeDocument/2006/relationships/image" Target="../media/image46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slideLayout" Target="../slideLayouts/slideLayout9.xml"/><Relationship Id="rId1" Type="http://schemas.openxmlformats.org/officeDocument/2006/relationships/tags" Target="../tags/tag62.xml"/><Relationship Id="rId5" Type="http://schemas.openxmlformats.org/officeDocument/2006/relationships/image" Target="../media/image8.png"/><Relationship Id="rId4" Type="http://schemas.openxmlformats.org/officeDocument/2006/relationships/image" Target="../media/image49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9.xml"/><Relationship Id="rId2" Type="http://schemas.openxmlformats.org/officeDocument/2006/relationships/tags" Target="../tags/tag64.xml"/><Relationship Id="rId1" Type="http://schemas.openxmlformats.org/officeDocument/2006/relationships/tags" Target="../tags/tag63.xml"/><Relationship Id="rId6" Type="http://schemas.openxmlformats.org/officeDocument/2006/relationships/image" Target="../media/image51.png"/><Relationship Id="rId5" Type="http://schemas.openxmlformats.org/officeDocument/2006/relationships/image" Target="../media/image8.png"/><Relationship Id="rId4" Type="http://schemas.openxmlformats.org/officeDocument/2006/relationships/image" Target="../media/image50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slideLayout" Target="../slideLayouts/slideLayout9.xml"/><Relationship Id="rId1" Type="http://schemas.openxmlformats.org/officeDocument/2006/relationships/tags" Target="../tags/tag65.xml"/><Relationship Id="rId6" Type="http://schemas.openxmlformats.org/officeDocument/2006/relationships/image" Target="../media/image8.png"/><Relationship Id="rId5" Type="http://schemas.openxmlformats.org/officeDocument/2006/relationships/image" Target="../media/image54.png"/><Relationship Id="rId4" Type="http://schemas.openxmlformats.org/officeDocument/2006/relationships/image" Target="../media/image53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tags" Target="../tags/tag68.xml"/><Relationship Id="rId7" Type="http://schemas.openxmlformats.org/officeDocument/2006/relationships/image" Target="../media/image8.png"/><Relationship Id="rId2" Type="http://schemas.openxmlformats.org/officeDocument/2006/relationships/tags" Target="../tags/tag67.xml"/><Relationship Id="rId1" Type="http://schemas.openxmlformats.org/officeDocument/2006/relationships/tags" Target="../tags/tag66.xml"/><Relationship Id="rId6" Type="http://schemas.openxmlformats.org/officeDocument/2006/relationships/image" Target="../media/image55.png"/><Relationship Id="rId5" Type="http://schemas.openxmlformats.org/officeDocument/2006/relationships/image" Target="../media/image22.png"/><Relationship Id="rId4" Type="http://schemas.openxmlformats.org/officeDocument/2006/relationships/slideLayout" Target="../slideLayouts/slideLayout9.xml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tags" Target="../tags/tag71.xml"/><Relationship Id="rId7" Type="http://schemas.openxmlformats.org/officeDocument/2006/relationships/image" Target="../media/image57.png"/><Relationship Id="rId2" Type="http://schemas.openxmlformats.org/officeDocument/2006/relationships/tags" Target="../tags/tag70.xml"/><Relationship Id="rId1" Type="http://schemas.openxmlformats.org/officeDocument/2006/relationships/tags" Target="../tags/tag69.xml"/><Relationship Id="rId6" Type="http://schemas.openxmlformats.org/officeDocument/2006/relationships/image" Target="../media/image56.png"/><Relationship Id="rId5" Type="http://schemas.openxmlformats.org/officeDocument/2006/relationships/slideLayout" Target="../slideLayouts/slideLayout9.xml"/><Relationship Id="rId4" Type="http://schemas.openxmlformats.org/officeDocument/2006/relationships/tags" Target="../tags/tag72.xml"/><Relationship Id="rId9" Type="http://schemas.openxmlformats.org/officeDocument/2006/relationships/image" Target="../media/image58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9.xml"/><Relationship Id="rId2" Type="http://schemas.openxmlformats.org/officeDocument/2006/relationships/tags" Target="../tags/tag74.xml"/><Relationship Id="rId1" Type="http://schemas.openxmlformats.org/officeDocument/2006/relationships/tags" Target="../tags/tag73.xml"/><Relationship Id="rId6" Type="http://schemas.openxmlformats.org/officeDocument/2006/relationships/image" Target="../media/image60.png"/><Relationship Id="rId5" Type="http://schemas.openxmlformats.org/officeDocument/2006/relationships/image" Target="../media/image8.png"/><Relationship Id="rId4" Type="http://schemas.openxmlformats.org/officeDocument/2006/relationships/image" Target="../media/image59.png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slideLayout" Target="../slideLayouts/slideLayout9.xml"/><Relationship Id="rId1" Type="http://schemas.openxmlformats.org/officeDocument/2006/relationships/tags" Target="../tags/tag75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9.xml"/></Relationships>
</file>

<file path=ppt/slides/_rels/slide4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4.png"/><Relationship Id="rId3" Type="http://schemas.openxmlformats.org/officeDocument/2006/relationships/tags" Target="../tags/tag78.xml"/><Relationship Id="rId7" Type="http://schemas.openxmlformats.org/officeDocument/2006/relationships/image" Target="../media/image63.png"/><Relationship Id="rId2" Type="http://schemas.openxmlformats.org/officeDocument/2006/relationships/tags" Target="../tags/tag77.xml"/><Relationship Id="rId1" Type="http://schemas.openxmlformats.org/officeDocument/2006/relationships/tags" Target="../tags/tag76.xml"/><Relationship Id="rId6" Type="http://schemas.openxmlformats.org/officeDocument/2006/relationships/slideLayout" Target="../slideLayouts/slideLayout9.xml"/><Relationship Id="rId5" Type="http://schemas.openxmlformats.org/officeDocument/2006/relationships/tags" Target="../tags/tag80.xml"/><Relationship Id="rId4" Type="http://schemas.openxmlformats.org/officeDocument/2006/relationships/tags" Target="../tags/tag79.xml"/><Relationship Id="rId9" Type="http://schemas.openxmlformats.org/officeDocument/2006/relationships/image" Target="../media/image65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9.xml"/><Relationship Id="rId2" Type="http://schemas.openxmlformats.org/officeDocument/2006/relationships/tags" Target="../tags/tag82.xml"/><Relationship Id="rId1" Type="http://schemas.openxmlformats.org/officeDocument/2006/relationships/tags" Target="../tags/tag81.xml"/><Relationship Id="rId4" Type="http://schemas.openxmlformats.org/officeDocument/2006/relationships/image" Target="../media/image66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2" Type="http://schemas.openxmlformats.org/officeDocument/2006/relationships/slideLayout" Target="../slideLayouts/slideLayout9.xml"/><Relationship Id="rId1" Type="http://schemas.openxmlformats.org/officeDocument/2006/relationships/tags" Target="../tags/tag83.xml"/><Relationship Id="rId5" Type="http://schemas.openxmlformats.org/officeDocument/2006/relationships/image" Target="../media/image68.png"/><Relationship Id="rId4" Type="http://schemas.openxmlformats.org/officeDocument/2006/relationships/image" Target="../media/image8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png"/><Relationship Id="rId2" Type="http://schemas.openxmlformats.org/officeDocument/2006/relationships/slideLayout" Target="../slideLayouts/slideLayout9.xml"/><Relationship Id="rId1" Type="http://schemas.openxmlformats.org/officeDocument/2006/relationships/tags" Target="../tags/tag84.xml"/><Relationship Id="rId5" Type="http://schemas.openxmlformats.org/officeDocument/2006/relationships/image" Target="../media/image70.png"/><Relationship Id="rId4" Type="http://schemas.openxmlformats.org/officeDocument/2006/relationships/image" Target="../media/image8.pn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png"/><Relationship Id="rId2" Type="http://schemas.openxmlformats.org/officeDocument/2006/relationships/slideLayout" Target="../slideLayouts/slideLayout9.xml"/><Relationship Id="rId1" Type="http://schemas.openxmlformats.org/officeDocument/2006/relationships/tags" Target="../tags/tag85.xml"/><Relationship Id="rId5" Type="http://schemas.openxmlformats.org/officeDocument/2006/relationships/image" Target="../media/image72.png"/><Relationship Id="rId4" Type="http://schemas.openxmlformats.org/officeDocument/2006/relationships/image" Target="../media/image8.pn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9.xml"/><Relationship Id="rId2" Type="http://schemas.openxmlformats.org/officeDocument/2006/relationships/tags" Target="../tags/tag87.xml"/><Relationship Id="rId1" Type="http://schemas.openxmlformats.org/officeDocument/2006/relationships/tags" Target="../tags/tag86.xml"/><Relationship Id="rId5" Type="http://schemas.openxmlformats.org/officeDocument/2006/relationships/image" Target="../media/image74.png"/><Relationship Id="rId4" Type="http://schemas.openxmlformats.org/officeDocument/2006/relationships/image" Target="../media/image73.png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9.xml"/><Relationship Id="rId2" Type="http://schemas.openxmlformats.org/officeDocument/2006/relationships/tags" Target="../tags/tag89.xml"/><Relationship Id="rId1" Type="http://schemas.openxmlformats.org/officeDocument/2006/relationships/tags" Target="../tags/tag88.xml"/><Relationship Id="rId6" Type="http://schemas.openxmlformats.org/officeDocument/2006/relationships/image" Target="../media/image76.png"/><Relationship Id="rId5" Type="http://schemas.openxmlformats.org/officeDocument/2006/relationships/image" Target="../media/image75.png"/><Relationship Id="rId4" Type="http://schemas.openxmlformats.org/officeDocument/2006/relationships/image" Target="../media/image64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png"/><Relationship Id="rId2" Type="http://schemas.openxmlformats.org/officeDocument/2006/relationships/slideLayout" Target="../slideLayouts/slideLayout9.xml"/><Relationship Id="rId1" Type="http://schemas.openxmlformats.org/officeDocument/2006/relationships/tags" Target="../tags/tag90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9.xml"/><Relationship Id="rId2" Type="http://schemas.openxmlformats.org/officeDocument/2006/relationships/tags" Target="../tags/tag92.xml"/><Relationship Id="rId1" Type="http://schemas.openxmlformats.org/officeDocument/2006/relationships/tags" Target="../tags/tag91.xml"/><Relationship Id="rId4" Type="http://schemas.openxmlformats.org/officeDocument/2006/relationships/image" Target="../media/image78.png"/></Relationships>
</file>

<file path=ppt/slides/_rels/slide5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1.png"/><Relationship Id="rId3" Type="http://schemas.openxmlformats.org/officeDocument/2006/relationships/tags" Target="../tags/tag95.xml"/><Relationship Id="rId7" Type="http://schemas.openxmlformats.org/officeDocument/2006/relationships/image" Target="../media/image80.png"/><Relationship Id="rId2" Type="http://schemas.openxmlformats.org/officeDocument/2006/relationships/tags" Target="../tags/tag94.xml"/><Relationship Id="rId1" Type="http://schemas.openxmlformats.org/officeDocument/2006/relationships/tags" Target="../tags/tag93.xml"/><Relationship Id="rId6" Type="http://schemas.openxmlformats.org/officeDocument/2006/relationships/image" Target="../media/image79.png"/><Relationship Id="rId5" Type="http://schemas.openxmlformats.org/officeDocument/2006/relationships/slideLayout" Target="../slideLayouts/slideLayout9.xml"/><Relationship Id="rId4" Type="http://schemas.openxmlformats.org/officeDocument/2006/relationships/tags" Target="../tags/tag96.xml"/><Relationship Id="rId9" Type="http://schemas.openxmlformats.org/officeDocument/2006/relationships/image" Target="../media/image82.png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file://localhost/Users/anna/_LAVORI/REPLY/REPLY%20NEW%20LOGO/TEMPLATE%20COSTRUZIONE%20LOGO/PPT/2017-05-27%20Reply%20Gradients%20NEW%20FINAL/ORANGE/%3E%20Orange/16-9/Orange-Reply-Gradient_Orange.png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8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9.xml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tags" Target="../tags/tag5.xml"/><Relationship Id="rId7" Type="http://schemas.openxmlformats.org/officeDocument/2006/relationships/image" Target="../media/image8.png"/><Relationship Id="rId2" Type="http://schemas.openxmlformats.org/officeDocument/2006/relationships/tags" Target="../tags/tag4.xml"/><Relationship Id="rId1" Type="http://schemas.openxmlformats.org/officeDocument/2006/relationships/tags" Target="../tags/tag3.xml"/><Relationship Id="rId6" Type="http://schemas.openxmlformats.org/officeDocument/2006/relationships/slideLayout" Target="../slideLayouts/slideLayout9.xml"/><Relationship Id="rId5" Type="http://schemas.openxmlformats.org/officeDocument/2006/relationships/tags" Target="../tags/tag7.xml"/><Relationship Id="rId4" Type="http://schemas.openxmlformats.org/officeDocument/2006/relationships/tags" Target="../tags/tag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it-IT" dirty="0" smtClean="0"/>
              <a:t>Dynamics 365 – mailup</a:t>
            </a:r>
            <a:br>
              <a:rPr lang="it-IT" dirty="0" smtClean="0"/>
            </a:br>
            <a:r>
              <a:rPr lang="it-IT" dirty="0" smtClean="0"/>
              <a:t>connector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0723113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Account </a:t>
            </a:r>
            <a:r>
              <a:rPr lang="it-IT" dirty="0"/>
              <a:t>Administrator</a:t>
            </a: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61688" y="1175857"/>
            <a:ext cx="4734764" cy="131943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23" name="Rectangle 22"/>
          <p:cNvSpPr/>
          <p:nvPr/>
        </p:nvSpPr>
        <p:spPr bwMode="auto">
          <a:xfrm flipH="1">
            <a:off x="2575348" y="1952775"/>
            <a:ext cx="748342" cy="143153"/>
          </a:xfrm>
          <a:prstGeom prst="rect">
            <a:avLst/>
          </a:prstGeom>
          <a:noFill/>
          <a:ln w="19050">
            <a:solidFill>
              <a:schemeClr val="accent3"/>
            </a:solidFill>
            <a:round/>
            <a:headEnd/>
            <a:tailEnd/>
          </a:ln>
          <a:effectLst/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endParaRPr lang="en-AU" dirty="0">
              <a:solidFill>
                <a:prstClr val="black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70676" y="2214119"/>
            <a:ext cx="5553117" cy="269140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25" name="Rectangle 24"/>
          <p:cNvSpPr/>
          <p:nvPr/>
        </p:nvSpPr>
        <p:spPr>
          <a:xfrm>
            <a:off x="111829" y="2758180"/>
            <a:ext cx="1826213" cy="1209901"/>
          </a:xfrm>
          <a:prstGeom prst="rect">
            <a:avLst/>
          </a:prstGeom>
          <a:noFill/>
          <a:ln w="12700">
            <a:solidFill>
              <a:schemeClr val="accent3"/>
            </a:solidFill>
            <a:round/>
            <a:headEnd/>
            <a:tailEnd type="triangle"/>
          </a:ln>
          <a:effectLst/>
        </p:spPr>
        <p:txBody>
          <a:bodyPr wrap="square" lIns="180000" tIns="180000" rIns="180000" bIns="180000" rtlCol="0" anchor="t" anchorCtr="0">
            <a:spAutoFit/>
          </a:bodyPr>
          <a:lstStyle/>
          <a:p>
            <a:r>
              <a:rPr lang="en-AU" sz="1100" kern="0" dirty="0" smtClean="0">
                <a:solidFill>
                  <a:srgbClr val="000000"/>
                </a:solidFill>
                <a:cs typeface="Arial"/>
              </a:rPr>
              <a:t>Only </a:t>
            </a:r>
            <a:r>
              <a:rPr lang="en-AU" sz="1100" kern="0" dirty="0">
                <a:solidFill>
                  <a:srgbClr val="000000"/>
                </a:solidFill>
                <a:cs typeface="Arial"/>
              </a:rPr>
              <a:t>administrators can view and make changes to the "Configurations" section</a:t>
            </a:r>
          </a:p>
        </p:txBody>
      </p:sp>
      <p:sp>
        <p:nvSpPr>
          <p:cNvPr id="29" name="Rectangle 28"/>
          <p:cNvSpPr/>
          <p:nvPr/>
        </p:nvSpPr>
        <p:spPr bwMode="auto">
          <a:xfrm flipH="1">
            <a:off x="4293577" y="3184686"/>
            <a:ext cx="930587" cy="196501"/>
          </a:xfrm>
          <a:prstGeom prst="rect">
            <a:avLst/>
          </a:prstGeom>
          <a:noFill/>
          <a:ln w="19050">
            <a:solidFill>
              <a:schemeClr val="accent3"/>
            </a:solidFill>
            <a:round/>
            <a:headEnd/>
            <a:tailEnd/>
          </a:ln>
          <a:effectLst/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endParaRPr lang="en-AU" dirty="0">
              <a:solidFill>
                <a:prstClr val="black"/>
              </a:solidFill>
            </a:endParaRPr>
          </a:p>
        </p:txBody>
      </p:sp>
      <p:sp>
        <p:nvSpPr>
          <p:cNvPr id="30" name="Rectangular Callout 29"/>
          <p:cNvSpPr/>
          <p:nvPr>
            <p:custDataLst>
              <p:tags r:id="rId1"/>
            </p:custDataLst>
          </p:nvPr>
        </p:nvSpPr>
        <p:spPr bwMode="gray">
          <a:xfrm>
            <a:off x="2165860" y="2386117"/>
            <a:ext cx="1671472" cy="610684"/>
          </a:xfrm>
          <a:prstGeom prst="wedgeRectCallout">
            <a:avLst>
              <a:gd name="adj1" fmla="val 72416"/>
              <a:gd name="adj2" fmla="val 83675"/>
            </a:avLst>
          </a:prstGeom>
          <a:ln>
            <a:solidFill>
              <a:schemeClr val="accent3"/>
            </a:solidFill>
            <a:prstDash val="dash"/>
            <a:headEnd/>
            <a:tailEnd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vert="horz" wrap="square" lIns="144000" tIns="72000" rIns="144000" bIns="72000" numCol="1" rtlCol="0" anchor="ctr" anchorCtr="0" compatLnSpc="1">
            <a:prstTxWarp prst="textNoShape">
              <a:avLst/>
            </a:prstTxWarp>
            <a:noAutofit/>
          </a:bodyPr>
          <a:lstStyle/>
          <a:p>
            <a:r>
              <a:rPr lang="en-AU" sz="1100" kern="0" dirty="0" smtClean="0">
                <a:solidFill>
                  <a:srgbClr val="000000"/>
                </a:solidFill>
                <a:cs typeface="Arial"/>
              </a:rPr>
              <a:t>The </a:t>
            </a:r>
            <a:r>
              <a:rPr lang="en-AU" sz="1100" kern="0" dirty="0">
                <a:solidFill>
                  <a:srgbClr val="000000"/>
                </a:solidFill>
                <a:cs typeface="Arial"/>
              </a:rPr>
              <a:t>user can request and associate a Mail up test version</a:t>
            </a:r>
          </a:p>
        </p:txBody>
      </p:sp>
      <p:sp>
        <p:nvSpPr>
          <p:cNvPr id="33" name="Rectangular Callout 32"/>
          <p:cNvSpPr/>
          <p:nvPr>
            <p:custDataLst>
              <p:tags r:id="rId2"/>
            </p:custDataLst>
          </p:nvPr>
        </p:nvSpPr>
        <p:spPr bwMode="gray">
          <a:xfrm>
            <a:off x="7369676" y="3983010"/>
            <a:ext cx="1738802" cy="659091"/>
          </a:xfrm>
          <a:prstGeom prst="wedgeRectCallout">
            <a:avLst>
              <a:gd name="adj1" fmla="val -50127"/>
              <a:gd name="adj2" fmla="val 69083"/>
            </a:avLst>
          </a:prstGeom>
          <a:ln>
            <a:solidFill>
              <a:schemeClr val="accent3"/>
            </a:solidFill>
            <a:prstDash val="dash"/>
            <a:headEnd/>
            <a:tailEnd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vert="horz" wrap="square" lIns="144000" tIns="72000" rIns="144000" bIns="72000" numCol="1" rtlCol="0" anchor="ctr" anchorCtr="0" compatLnSpc="1">
            <a:prstTxWarp prst="textNoShape">
              <a:avLst/>
            </a:prstTxWarp>
            <a:noAutofit/>
          </a:bodyPr>
          <a:lstStyle/>
          <a:p>
            <a:r>
              <a:rPr lang="en-AU" sz="1100" kern="0" dirty="0" smtClean="0">
                <a:solidFill>
                  <a:srgbClr val="000000"/>
                </a:solidFill>
                <a:cs typeface="Arial"/>
              </a:rPr>
              <a:t>After </a:t>
            </a:r>
            <a:r>
              <a:rPr lang="en-AU" sz="1100" kern="0" dirty="0">
                <a:solidFill>
                  <a:srgbClr val="000000"/>
                </a:solidFill>
                <a:cs typeface="Arial"/>
              </a:rPr>
              <a:t>having configured  the account, </a:t>
            </a:r>
            <a:r>
              <a:rPr lang="en-AU" sz="1100" kern="0" dirty="0" smtClean="0">
                <a:solidFill>
                  <a:srgbClr val="000000"/>
                </a:solidFill>
                <a:cs typeface="Arial"/>
              </a:rPr>
              <a:t>user </a:t>
            </a:r>
            <a:r>
              <a:rPr lang="en-AU" sz="1100" kern="0" dirty="0">
                <a:solidFill>
                  <a:srgbClr val="000000"/>
                </a:solidFill>
                <a:cs typeface="Arial"/>
              </a:rPr>
              <a:t>can "Save“</a:t>
            </a:r>
          </a:p>
        </p:txBody>
      </p:sp>
      <p:sp>
        <p:nvSpPr>
          <p:cNvPr id="34" name="Rectangle 33"/>
          <p:cNvSpPr/>
          <p:nvPr/>
        </p:nvSpPr>
        <p:spPr bwMode="auto">
          <a:xfrm flipH="1">
            <a:off x="6121143" y="4481559"/>
            <a:ext cx="877907" cy="196501"/>
          </a:xfrm>
          <a:prstGeom prst="rect">
            <a:avLst/>
          </a:prstGeom>
          <a:noFill/>
          <a:ln w="19050">
            <a:solidFill>
              <a:schemeClr val="accent3"/>
            </a:solidFill>
            <a:round/>
            <a:headEnd/>
            <a:tailEnd/>
          </a:ln>
          <a:effectLst/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endParaRPr lang="en-AU" dirty="0">
              <a:solidFill>
                <a:prstClr val="black"/>
              </a:solidFill>
            </a:endParaRPr>
          </a:p>
        </p:txBody>
      </p:sp>
      <p:sp>
        <p:nvSpPr>
          <p:cNvPr id="14" name="Rectangle 13"/>
          <p:cNvSpPr/>
          <p:nvPr/>
        </p:nvSpPr>
        <p:spPr bwMode="auto">
          <a:xfrm flipH="1">
            <a:off x="4293577" y="2561253"/>
            <a:ext cx="3227969" cy="572477"/>
          </a:xfrm>
          <a:prstGeom prst="rect">
            <a:avLst/>
          </a:prstGeom>
          <a:noFill/>
          <a:ln w="19050">
            <a:solidFill>
              <a:schemeClr val="accent3"/>
            </a:solidFill>
            <a:round/>
            <a:headEnd/>
            <a:tailEnd/>
          </a:ln>
          <a:effectLst/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endParaRPr lang="en-AU" dirty="0">
              <a:solidFill>
                <a:prstClr val="black"/>
              </a:solidFill>
            </a:endParaRPr>
          </a:p>
        </p:txBody>
      </p:sp>
      <p:sp>
        <p:nvSpPr>
          <p:cNvPr id="28" name="Rectangular Callout 27"/>
          <p:cNvSpPr/>
          <p:nvPr>
            <p:custDataLst>
              <p:tags r:id="rId3"/>
            </p:custDataLst>
          </p:nvPr>
        </p:nvSpPr>
        <p:spPr bwMode="gray">
          <a:xfrm>
            <a:off x="5637350" y="1386907"/>
            <a:ext cx="3121085" cy="688360"/>
          </a:xfrm>
          <a:prstGeom prst="wedgeRectCallout">
            <a:avLst>
              <a:gd name="adj1" fmla="val -33690"/>
              <a:gd name="adj2" fmla="val 138064"/>
            </a:avLst>
          </a:prstGeom>
          <a:ln>
            <a:solidFill>
              <a:schemeClr val="accent3"/>
            </a:solidFill>
            <a:prstDash val="dash"/>
            <a:headEnd/>
            <a:tailEnd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vert="horz" wrap="square" lIns="144000" tIns="72000" rIns="144000" bIns="72000" numCol="1" rtlCol="0" anchor="ctr" anchorCtr="0" compatLnSpc="1">
            <a:prstTxWarp prst="textNoShape">
              <a:avLst/>
            </a:prstTxWarp>
            <a:noAutofit/>
          </a:bodyPr>
          <a:lstStyle/>
          <a:p>
            <a:r>
              <a:rPr lang="en-AU" sz="1100" kern="0" dirty="0">
                <a:solidFill>
                  <a:srgbClr val="000000"/>
                </a:solidFill>
                <a:cs typeface="Arial"/>
              </a:rPr>
              <a:t>If </a:t>
            </a:r>
            <a:r>
              <a:rPr lang="en-AU" sz="1100" kern="0" dirty="0" smtClean="0">
                <a:solidFill>
                  <a:srgbClr val="000000"/>
                </a:solidFill>
                <a:cs typeface="Arial"/>
              </a:rPr>
              <a:t>user has </a:t>
            </a:r>
            <a:r>
              <a:rPr lang="en-AU" sz="1100" kern="0" dirty="0">
                <a:solidFill>
                  <a:srgbClr val="000000"/>
                </a:solidFill>
                <a:cs typeface="Arial"/>
              </a:rPr>
              <a:t>already the credentials, he has to insert the login credentials related to the MailUp </a:t>
            </a:r>
            <a:r>
              <a:rPr lang="en-AU" sz="1100" kern="0" dirty="0" smtClean="0">
                <a:solidFill>
                  <a:srgbClr val="000000"/>
                </a:solidFill>
                <a:cs typeface="Arial"/>
              </a:rPr>
              <a:t>Administrator account</a:t>
            </a:r>
            <a:endParaRPr lang="en-AU" sz="1100" kern="0" dirty="0">
              <a:solidFill>
                <a:srgbClr val="000000"/>
              </a:solidFill>
              <a:cs typeface="Arial"/>
            </a:endParaRPr>
          </a:p>
        </p:txBody>
      </p:sp>
      <p:sp>
        <p:nvSpPr>
          <p:cNvPr id="15" name="Rectangle 14"/>
          <p:cNvSpPr/>
          <p:nvPr/>
        </p:nvSpPr>
        <p:spPr bwMode="auto">
          <a:xfrm flipH="1">
            <a:off x="4308169" y="4486425"/>
            <a:ext cx="866946" cy="196500"/>
          </a:xfrm>
          <a:prstGeom prst="rect">
            <a:avLst/>
          </a:prstGeom>
          <a:noFill/>
          <a:ln w="19050">
            <a:solidFill>
              <a:schemeClr val="accent3"/>
            </a:solidFill>
            <a:round/>
            <a:headEnd/>
            <a:tailEnd/>
          </a:ln>
          <a:effectLst/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endParaRPr lang="en-AU" dirty="0">
              <a:solidFill>
                <a:prstClr val="black"/>
              </a:solidFill>
            </a:endParaRPr>
          </a:p>
        </p:txBody>
      </p:sp>
      <p:sp>
        <p:nvSpPr>
          <p:cNvPr id="16" name="Rectangular Callout 15"/>
          <p:cNvSpPr/>
          <p:nvPr>
            <p:custDataLst>
              <p:tags r:id="rId4"/>
            </p:custDataLst>
          </p:nvPr>
        </p:nvSpPr>
        <p:spPr bwMode="gray">
          <a:xfrm>
            <a:off x="1991461" y="3512730"/>
            <a:ext cx="2045223" cy="631713"/>
          </a:xfrm>
          <a:prstGeom prst="wedgeRectCallout">
            <a:avLst>
              <a:gd name="adj1" fmla="val 63341"/>
              <a:gd name="adj2" fmla="val 113683"/>
            </a:avLst>
          </a:prstGeom>
          <a:ln>
            <a:solidFill>
              <a:schemeClr val="accent3"/>
            </a:solidFill>
            <a:prstDash val="dash"/>
            <a:headEnd/>
            <a:tailEnd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vert="horz" wrap="square" lIns="144000" tIns="72000" rIns="144000" bIns="72000" numCol="1" rtlCol="0" anchor="ctr" anchorCtr="0" compatLnSpc="1">
            <a:prstTxWarp prst="textNoShape">
              <a:avLst/>
            </a:prstTxWarp>
            <a:noAutofit/>
          </a:bodyPr>
          <a:lstStyle/>
          <a:p>
            <a:r>
              <a:rPr lang="en-AU" sz="1100" kern="0" dirty="0" smtClean="0">
                <a:solidFill>
                  <a:srgbClr val="000000"/>
                </a:solidFill>
                <a:cs typeface="Arial"/>
              </a:rPr>
              <a:t>By </a:t>
            </a:r>
            <a:r>
              <a:rPr lang="en-AU" sz="1100" kern="0" dirty="0">
                <a:solidFill>
                  <a:srgbClr val="000000"/>
                </a:solidFill>
                <a:cs typeface="Arial"/>
              </a:rPr>
              <a:t>clicking the </a:t>
            </a:r>
            <a:r>
              <a:rPr lang="en-AU" sz="1100" kern="0" dirty="0" err="1" smtClean="0">
                <a:solidFill>
                  <a:srgbClr val="000000"/>
                </a:solidFill>
                <a:cs typeface="Arial"/>
              </a:rPr>
              <a:t>button,user</a:t>
            </a:r>
            <a:r>
              <a:rPr lang="en-AU" sz="1100" kern="0" dirty="0" smtClean="0">
                <a:solidFill>
                  <a:srgbClr val="000000"/>
                </a:solidFill>
                <a:cs typeface="Arial"/>
              </a:rPr>
              <a:t> </a:t>
            </a:r>
            <a:r>
              <a:rPr lang="en-AU" sz="1100" kern="0" dirty="0">
                <a:solidFill>
                  <a:srgbClr val="000000"/>
                </a:solidFill>
                <a:cs typeface="Arial"/>
              </a:rPr>
              <a:t>can embed the MailUp email editor</a:t>
            </a:r>
          </a:p>
        </p:txBody>
      </p:sp>
      <p:sp>
        <p:nvSpPr>
          <p:cNvPr id="17" name="Rectangular Callout 16"/>
          <p:cNvSpPr/>
          <p:nvPr>
            <p:custDataLst>
              <p:tags r:id="rId5"/>
            </p:custDataLst>
          </p:nvPr>
        </p:nvSpPr>
        <p:spPr bwMode="gray">
          <a:xfrm>
            <a:off x="6496792" y="3249556"/>
            <a:ext cx="2045223" cy="526351"/>
          </a:xfrm>
          <a:prstGeom prst="wedgeRectCallout">
            <a:avLst>
              <a:gd name="adj1" fmla="val -31505"/>
              <a:gd name="adj2" fmla="val 181518"/>
            </a:avLst>
          </a:prstGeom>
          <a:ln>
            <a:solidFill>
              <a:schemeClr val="accent3"/>
            </a:solidFill>
            <a:prstDash val="dash"/>
            <a:headEnd/>
            <a:tailEnd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vert="horz" wrap="square" lIns="144000" tIns="72000" rIns="144000" bIns="72000" numCol="1" rtlCol="0" anchor="ctr" anchorCtr="0" compatLnSpc="1">
            <a:prstTxWarp prst="textNoShape">
              <a:avLst/>
            </a:prstTxWarp>
            <a:noAutofit/>
          </a:bodyPr>
          <a:lstStyle/>
          <a:p>
            <a:r>
              <a:rPr lang="en-AU" sz="1100" kern="0" dirty="0" smtClean="0">
                <a:solidFill>
                  <a:srgbClr val="000000"/>
                </a:solidFill>
                <a:cs typeface="Arial"/>
              </a:rPr>
              <a:t>Automatic </a:t>
            </a:r>
            <a:r>
              <a:rPr lang="en-AU" sz="1100" kern="0" dirty="0">
                <a:solidFill>
                  <a:srgbClr val="000000"/>
                </a:solidFill>
                <a:cs typeface="Arial"/>
              </a:rPr>
              <a:t>creation of default placeholders</a:t>
            </a:r>
          </a:p>
        </p:txBody>
      </p:sp>
      <p:sp>
        <p:nvSpPr>
          <p:cNvPr id="18" name="Rectangle 17"/>
          <p:cNvSpPr/>
          <p:nvPr/>
        </p:nvSpPr>
        <p:spPr bwMode="auto">
          <a:xfrm flipH="1">
            <a:off x="5224162" y="4492905"/>
            <a:ext cx="896979" cy="196501"/>
          </a:xfrm>
          <a:prstGeom prst="rect">
            <a:avLst/>
          </a:prstGeom>
          <a:noFill/>
          <a:ln w="19050">
            <a:solidFill>
              <a:schemeClr val="accent3"/>
            </a:solidFill>
            <a:round/>
            <a:headEnd/>
            <a:tailEnd/>
          </a:ln>
          <a:effectLst/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endParaRPr lang="en-AU" dirty="0">
              <a:solidFill>
                <a:prstClr val="black"/>
              </a:solidFill>
            </a:endParaRPr>
          </a:p>
        </p:txBody>
      </p:sp>
      <p:sp>
        <p:nvSpPr>
          <p:cNvPr id="20" name="Rectangular Callout 19"/>
          <p:cNvSpPr/>
          <p:nvPr>
            <p:custDataLst>
              <p:tags r:id="rId6"/>
            </p:custDataLst>
          </p:nvPr>
        </p:nvSpPr>
        <p:spPr bwMode="gray">
          <a:xfrm>
            <a:off x="4308169" y="3580504"/>
            <a:ext cx="2045223" cy="628789"/>
          </a:xfrm>
          <a:prstGeom prst="wedgeRectCallout">
            <a:avLst>
              <a:gd name="adj1" fmla="val 19006"/>
              <a:gd name="adj2" fmla="val 103863"/>
            </a:avLst>
          </a:prstGeom>
          <a:ln>
            <a:solidFill>
              <a:schemeClr val="accent3"/>
            </a:solidFill>
            <a:prstDash val="dash"/>
            <a:headEnd/>
            <a:tailEnd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vert="horz" wrap="square" lIns="144000" tIns="72000" rIns="144000" bIns="72000" numCol="1" rtlCol="0" anchor="ctr" anchorCtr="0" compatLnSpc="1">
            <a:prstTxWarp prst="textNoShape">
              <a:avLst/>
            </a:prstTxWarp>
            <a:noAutofit/>
          </a:bodyPr>
          <a:lstStyle/>
          <a:p>
            <a:r>
              <a:rPr lang="en-AU" sz="1100" kern="0" dirty="0" smtClean="0">
                <a:solidFill>
                  <a:srgbClr val="000000"/>
                </a:solidFill>
                <a:cs typeface="Arial"/>
              </a:rPr>
              <a:t>Automatically </a:t>
            </a:r>
            <a:r>
              <a:rPr lang="en-AU" sz="1100" kern="0" dirty="0">
                <a:solidFill>
                  <a:srgbClr val="000000"/>
                </a:solidFill>
                <a:cs typeface="Arial"/>
              </a:rPr>
              <a:t>set up 'Trial' codes in order to use email editor</a:t>
            </a:r>
          </a:p>
        </p:txBody>
      </p:sp>
    </p:spTree>
    <p:extLst>
      <p:ext uri="{BB962C8B-B14F-4D97-AF65-F5344CB8AC3E}">
        <p14:creationId xmlns:p14="http://schemas.microsoft.com/office/powerpoint/2010/main" val="34593260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Personal credentials</a:t>
            </a: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48886" y="1211870"/>
            <a:ext cx="4734764" cy="131943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23" name="Rectangle 22"/>
          <p:cNvSpPr/>
          <p:nvPr/>
        </p:nvSpPr>
        <p:spPr bwMode="auto">
          <a:xfrm flipH="1">
            <a:off x="2575348" y="2114615"/>
            <a:ext cx="748342" cy="143153"/>
          </a:xfrm>
          <a:prstGeom prst="rect">
            <a:avLst/>
          </a:prstGeom>
          <a:noFill/>
          <a:ln w="19050">
            <a:solidFill>
              <a:schemeClr val="accent3"/>
            </a:solidFill>
            <a:round/>
            <a:headEnd/>
            <a:tailEnd/>
          </a:ln>
          <a:effectLst/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endParaRPr lang="en-AU" dirty="0">
              <a:solidFill>
                <a:prstClr val="black"/>
              </a:solidFill>
            </a:endParaRPr>
          </a:p>
        </p:txBody>
      </p:sp>
      <p:pic>
        <p:nvPicPr>
          <p:cNvPr id="10" name="Picture 2" descr="http://www.clker.com/cliparts/9/1/1/6/12247849541307080526radacina_cursor_hand.svg.hi.png"/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879476" y="2186191"/>
            <a:ext cx="217853" cy="2895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9" name="Curved Connector 8"/>
          <p:cNvCxnSpPr>
            <a:stCxn id="10" idx="2"/>
            <a:endCxn id="6" idx="1"/>
          </p:cNvCxnSpPr>
          <p:nvPr/>
        </p:nvCxnSpPr>
        <p:spPr>
          <a:xfrm rot="16200000" flipH="1">
            <a:off x="2663269" y="2800827"/>
            <a:ext cx="985552" cy="335284"/>
          </a:xfrm>
          <a:prstGeom prst="curvedConnector2">
            <a:avLst/>
          </a:prstGeom>
          <a:noFill/>
          <a:ln w="12700">
            <a:solidFill>
              <a:schemeClr val="accent3"/>
            </a:solidFill>
            <a:round/>
            <a:headEnd/>
            <a:tailEnd type="triangle"/>
          </a:ln>
          <a:effectLst/>
        </p:spPr>
      </p:cxnSp>
      <p:sp>
        <p:nvSpPr>
          <p:cNvPr id="31" name="Rectangle 30"/>
          <p:cNvSpPr/>
          <p:nvPr/>
        </p:nvSpPr>
        <p:spPr bwMode="auto">
          <a:xfrm flipH="1">
            <a:off x="4422294" y="4460648"/>
            <a:ext cx="930587" cy="196501"/>
          </a:xfrm>
          <a:prstGeom prst="rect">
            <a:avLst/>
          </a:prstGeom>
          <a:noFill/>
          <a:ln w="19050">
            <a:solidFill>
              <a:schemeClr val="accent3"/>
            </a:solidFill>
            <a:round/>
            <a:headEnd/>
            <a:tailEnd/>
          </a:ln>
          <a:effectLst/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endParaRPr lang="en-AU" dirty="0">
              <a:solidFill>
                <a:prstClr val="black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323687" y="2064234"/>
            <a:ext cx="5739152" cy="279402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27" name="Rectangle 26"/>
          <p:cNvSpPr/>
          <p:nvPr/>
        </p:nvSpPr>
        <p:spPr bwMode="auto">
          <a:xfrm flipH="1">
            <a:off x="7806446" y="4507140"/>
            <a:ext cx="875490" cy="312916"/>
          </a:xfrm>
          <a:prstGeom prst="rect">
            <a:avLst/>
          </a:prstGeom>
          <a:noFill/>
          <a:ln w="19050">
            <a:solidFill>
              <a:schemeClr val="accent3"/>
            </a:solidFill>
            <a:round/>
            <a:headEnd/>
            <a:tailEnd/>
          </a:ln>
          <a:effectLst/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endParaRPr lang="en-AU" dirty="0">
              <a:solidFill>
                <a:prstClr val="black"/>
              </a:solidFill>
            </a:endParaRPr>
          </a:p>
        </p:txBody>
      </p:sp>
      <p:sp>
        <p:nvSpPr>
          <p:cNvPr id="28" name="Rectangular Callout 27"/>
          <p:cNvSpPr/>
          <p:nvPr>
            <p:custDataLst>
              <p:tags r:id="rId1"/>
            </p:custDataLst>
          </p:nvPr>
        </p:nvSpPr>
        <p:spPr bwMode="gray">
          <a:xfrm>
            <a:off x="443000" y="3377272"/>
            <a:ext cx="2473779" cy="615607"/>
          </a:xfrm>
          <a:prstGeom prst="wedgeRectCallout">
            <a:avLst>
              <a:gd name="adj1" fmla="val 74331"/>
              <a:gd name="adj2" fmla="val 54779"/>
            </a:avLst>
          </a:prstGeom>
          <a:ln>
            <a:solidFill>
              <a:schemeClr val="accent3"/>
            </a:solidFill>
            <a:prstDash val="dash"/>
            <a:headEnd/>
            <a:tailEnd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vert="horz" wrap="square" lIns="144000" tIns="72000" rIns="144000" bIns="72000" numCol="1" rtlCol="0" anchor="ctr" anchorCtr="0" compatLnSpc="1">
            <a:prstTxWarp prst="textNoShape">
              <a:avLst/>
            </a:prstTxWarp>
            <a:noAutofit/>
          </a:bodyPr>
          <a:lstStyle/>
          <a:p>
            <a:r>
              <a:rPr lang="en-AU" sz="1100" kern="0" dirty="0">
                <a:solidFill>
                  <a:srgbClr val="000000"/>
                </a:solidFill>
                <a:cs typeface="Arial"/>
              </a:rPr>
              <a:t>If </a:t>
            </a:r>
            <a:r>
              <a:rPr lang="en-AU" sz="1100" kern="0" dirty="0" smtClean="0">
                <a:solidFill>
                  <a:srgbClr val="000000"/>
                </a:solidFill>
                <a:cs typeface="Arial"/>
              </a:rPr>
              <a:t>user </a:t>
            </a:r>
            <a:r>
              <a:rPr lang="en-AU" sz="1100" kern="0" dirty="0">
                <a:solidFill>
                  <a:srgbClr val="000000"/>
                </a:solidFill>
                <a:cs typeface="Arial"/>
              </a:rPr>
              <a:t>has already its credentials he can insert them in order to access </a:t>
            </a:r>
            <a:r>
              <a:rPr lang="en-AU" sz="1100" kern="0" dirty="0" smtClean="0">
                <a:solidFill>
                  <a:srgbClr val="000000"/>
                </a:solidFill>
                <a:cs typeface="Arial"/>
              </a:rPr>
              <a:t>MailUp</a:t>
            </a:r>
            <a:endParaRPr lang="en-AU" sz="1100" kern="0" dirty="0">
              <a:solidFill>
                <a:srgbClr val="000000"/>
              </a:solidFill>
              <a:cs typeface="Arial"/>
            </a:endParaRPr>
          </a:p>
        </p:txBody>
      </p:sp>
      <p:sp>
        <p:nvSpPr>
          <p:cNvPr id="29" name="Rectangle 28"/>
          <p:cNvSpPr/>
          <p:nvPr/>
        </p:nvSpPr>
        <p:spPr bwMode="auto">
          <a:xfrm flipH="1">
            <a:off x="3448455" y="3577200"/>
            <a:ext cx="5359940" cy="778764"/>
          </a:xfrm>
          <a:prstGeom prst="rect">
            <a:avLst/>
          </a:prstGeom>
          <a:noFill/>
          <a:ln w="19050">
            <a:solidFill>
              <a:schemeClr val="accent3"/>
            </a:solidFill>
            <a:round/>
            <a:headEnd/>
            <a:tailEnd/>
          </a:ln>
          <a:effectLst/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endParaRPr lang="en-AU" dirty="0">
              <a:solidFill>
                <a:prstClr val="black"/>
              </a:solidFill>
            </a:endParaRPr>
          </a:p>
        </p:txBody>
      </p:sp>
      <p:sp>
        <p:nvSpPr>
          <p:cNvPr id="32" name="Rectangular Callout 31"/>
          <p:cNvSpPr/>
          <p:nvPr>
            <p:custDataLst>
              <p:tags r:id="rId2"/>
            </p:custDataLst>
          </p:nvPr>
        </p:nvSpPr>
        <p:spPr bwMode="gray">
          <a:xfrm>
            <a:off x="5821627" y="2186191"/>
            <a:ext cx="1792613" cy="569463"/>
          </a:xfrm>
          <a:prstGeom prst="wedgeRectCallout">
            <a:avLst>
              <a:gd name="adj1" fmla="val -19105"/>
              <a:gd name="adj2" fmla="val 129442"/>
            </a:avLst>
          </a:prstGeom>
          <a:ln>
            <a:solidFill>
              <a:schemeClr val="accent3"/>
            </a:solidFill>
            <a:prstDash val="dash"/>
            <a:headEnd/>
            <a:tailEnd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vert="horz" wrap="square" lIns="144000" tIns="72000" rIns="144000" bIns="72000" numCol="1" rtlCol="0" anchor="ctr" anchorCtr="0" compatLnSpc="1">
            <a:prstTxWarp prst="textNoShape">
              <a:avLst/>
            </a:prstTxWarp>
            <a:noAutofit/>
          </a:bodyPr>
          <a:lstStyle/>
          <a:p>
            <a:r>
              <a:rPr lang="en-AU" sz="1100" kern="0" dirty="0" smtClean="0">
                <a:solidFill>
                  <a:srgbClr val="000000"/>
                </a:solidFill>
                <a:cs typeface="Arial"/>
              </a:rPr>
              <a:t>Email </a:t>
            </a:r>
            <a:r>
              <a:rPr lang="en-AU" sz="1100" kern="0" dirty="0">
                <a:solidFill>
                  <a:srgbClr val="000000"/>
                </a:solidFill>
                <a:cs typeface="Arial"/>
              </a:rPr>
              <a:t>address </a:t>
            </a:r>
            <a:r>
              <a:rPr lang="en-AU" sz="1100" kern="0" dirty="0" smtClean="0">
                <a:solidFill>
                  <a:srgbClr val="000000"/>
                </a:solidFill>
                <a:cs typeface="Arial"/>
              </a:rPr>
              <a:t>associated to the account</a:t>
            </a:r>
            <a:endParaRPr lang="en-AU" sz="1100" kern="0" dirty="0">
              <a:solidFill>
                <a:srgbClr val="000000"/>
              </a:solidFill>
              <a:cs typeface="Arial"/>
            </a:endParaRPr>
          </a:p>
        </p:txBody>
      </p:sp>
      <p:sp>
        <p:nvSpPr>
          <p:cNvPr id="33" name="Rectangular Callout 32"/>
          <p:cNvSpPr/>
          <p:nvPr>
            <p:custDataLst>
              <p:tags r:id="rId3"/>
            </p:custDataLst>
          </p:nvPr>
        </p:nvSpPr>
        <p:spPr bwMode="gray">
          <a:xfrm>
            <a:off x="5162636" y="4331720"/>
            <a:ext cx="2045223" cy="710871"/>
          </a:xfrm>
          <a:prstGeom prst="wedgeRectCallout">
            <a:avLst>
              <a:gd name="adj1" fmla="val 86510"/>
              <a:gd name="adj2" fmla="val -4985"/>
            </a:avLst>
          </a:prstGeom>
          <a:ln>
            <a:solidFill>
              <a:schemeClr val="accent3"/>
            </a:solidFill>
            <a:prstDash val="dash"/>
            <a:headEnd/>
            <a:tailEnd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vert="horz" wrap="square" lIns="144000" tIns="72000" rIns="144000" bIns="72000" numCol="1" rtlCol="0" anchor="ctr" anchorCtr="0" compatLnSpc="1">
            <a:prstTxWarp prst="textNoShape">
              <a:avLst/>
            </a:prstTxWarp>
            <a:noAutofit/>
          </a:bodyPr>
          <a:lstStyle/>
          <a:p>
            <a:r>
              <a:rPr lang="en-AU" sz="1100" kern="0" dirty="0" smtClean="0">
                <a:solidFill>
                  <a:srgbClr val="000000"/>
                </a:solidFill>
                <a:cs typeface="Arial"/>
              </a:rPr>
              <a:t>After </a:t>
            </a:r>
            <a:r>
              <a:rPr lang="en-AU" sz="1100" kern="0" dirty="0">
                <a:solidFill>
                  <a:srgbClr val="000000"/>
                </a:solidFill>
                <a:cs typeface="Arial"/>
              </a:rPr>
              <a:t>having saved the information, </a:t>
            </a:r>
            <a:r>
              <a:rPr lang="en-AU" sz="1100" kern="0" dirty="0" smtClean="0">
                <a:solidFill>
                  <a:srgbClr val="000000"/>
                </a:solidFill>
                <a:cs typeface="Arial"/>
              </a:rPr>
              <a:t>system </a:t>
            </a:r>
            <a:r>
              <a:rPr lang="en-AU" sz="1100" kern="0" dirty="0">
                <a:solidFill>
                  <a:srgbClr val="000000"/>
                </a:solidFill>
                <a:cs typeface="Arial"/>
              </a:rPr>
              <a:t>will send a verification email to the </a:t>
            </a:r>
            <a:r>
              <a:rPr lang="en-AU" sz="1100" kern="0" dirty="0" smtClean="0">
                <a:solidFill>
                  <a:srgbClr val="000000"/>
                </a:solidFill>
                <a:cs typeface="Arial"/>
              </a:rPr>
              <a:t>specified address</a:t>
            </a:r>
            <a:endParaRPr lang="en-AU" sz="1100" kern="0" dirty="0">
              <a:solidFill>
                <a:srgbClr val="000000"/>
              </a:solidFill>
              <a:cs typeface="Arial"/>
            </a:endParaRPr>
          </a:p>
        </p:txBody>
      </p:sp>
      <p:sp>
        <p:nvSpPr>
          <p:cNvPr id="26" name="Rectangle 25"/>
          <p:cNvSpPr/>
          <p:nvPr/>
        </p:nvSpPr>
        <p:spPr bwMode="auto">
          <a:xfrm flipH="1">
            <a:off x="3448452" y="3127443"/>
            <a:ext cx="5359943" cy="333801"/>
          </a:xfrm>
          <a:prstGeom prst="rect">
            <a:avLst/>
          </a:prstGeom>
          <a:noFill/>
          <a:ln w="19050">
            <a:solidFill>
              <a:schemeClr val="accent3"/>
            </a:solidFill>
            <a:round/>
            <a:headEnd/>
            <a:tailEnd/>
          </a:ln>
          <a:effectLst/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endParaRPr lang="en-A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11565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View </a:t>
            </a:r>
            <a:r>
              <a:rPr lang="en-US" dirty="0" err="1"/>
              <a:t>MailUp</a:t>
            </a:r>
            <a:r>
              <a:rPr lang="en-US" dirty="0"/>
              <a:t> Lists</a:t>
            </a: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48886" y="1211870"/>
            <a:ext cx="4734764" cy="131943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23" name="Rectangle 22"/>
          <p:cNvSpPr/>
          <p:nvPr/>
        </p:nvSpPr>
        <p:spPr bwMode="auto">
          <a:xfrm flipH="1">
            <a:off x="2575348" y="2255667"/>
            <a:ext cx="748342" cy="143153"/>
          </a:xfrm>
          <a:prstGeom prst="rect">
            <a:avLst/>
          </a:prstGeom>
          <a:noFill/>
          <a:ln w="19050">
            <a:solidFill>
              <a:schemeClr val="accent3"/>
            </a:solidFill>
            <a:round/>
            <a:headEnd/>
            <a:tailEnd/>
          </a:ln>
          <a:effectLst/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endParaRPr lang="it-IT">
              <a:solidFill>
                <a:prstClr val="black"/>
              </a:solidFill>
            </a:endParaRPr>
          </a:p>
        </p:txBody>
      </p:sp>
      <p:pic>
        <p:nvPicPr>
          <p:cNvPr id="10" name="Picture 2" descr="http://www.clker.com/cliparts/9/1/1/6/12247849541307080526radacina_cursor_hand.svg.hi.png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77919" y="2330942"/>
            <a:ext cx="217853" cy="2895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9" name="Curved Connector 8"/>
          <p:cNvCxnSpPr>
            <a:stCxn id="10" idx="2"/>
            <a:endCxn id="5" idx="0"/>
          </p:cNvCxnSpPr>
          <p:nvPr/>
        </p:nvCxnSpPr>
        <p:spPr>
          <a:xfrm rot="16200000" flipH="1">
            <a:off x="4041759" y="1265531"/>
            <a:ext cx="160335" cy="2870160"/>
          </a:xfrm>
          <a:prstGeom prst="curvedConnector3">
            <a:avLst>
              <a:gd name="adj1" fmla="val 50000"/>
            </a:avLst>
          </a:prstGeom>
          <a:noFill/>
          <a:ln w="12700">
            <a:solidFill>
              <a:schemeClr val="accent3"/>
            </a:solidFill>
            <a:round/>
            <a:headEnd/>
            <a:tailEnd type="triangle"/>
          </a:ln>
          <a:effectLst/>
        </p:spPr>
      </p:cxn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196699" y="2780779"/>
            <a:ext cx="6720614" cy="192163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27" name="Rectangle 26"/>
          <p:cNvSpPr/>
          <p:nvPr/>
        </p:nvSpPr>
        <p:spPr bwMode="auto">
          <a:xfrm flipH="1">
            <a:off x="2294621" y="3711079"/>
            <a:ext cx="6524772" cy="452670"/>
          </a:xfrm>
          <a:prstGeom prst="rect">
            <a:avLst/>
          </a:prstGeom>
          <a:noFill/>
          <a:ln w="19050">
            <a:solidFill>
              <a:schemeClr val="accent3"/>
            </a:solidFill>
            <a:round/>
            <a:headEnd/>
            <a:tailEnd/>
          </a:ln>
          <a:effectLst/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endParaRPr lang="it-IT">
              <a:solidFill>
                <a:prstClr val="black"/>
              </a:solidFill>
            </a:endParaRPr>
          </a:p>
        </p:txBody>
      </p:sp>
      <p:sp>
        <p:nvSpPr>
          <p:cNvPr id="28" name="Rectangular Callout 27"/>
          <p:cNvSpPr/>
          <p:nvPr>
            <p:custDataLst>
              <p:tags r:id="rId1"/>
            </p:custDataLst>
          </p:nvPr>
        </p:nvSpPr>
        <p:spPr bwMode="gray">
          <a:xfrm>
            <a:off x="6065529" y="4201987"/>
            <a:ext cx="1841419" cy="530200"/>
          </a:xfrm>
          <a:prstGeom prst="wedgeRectCallout">
            <a:avLst>
              <a:gd name="adj1" fmla="val 11964"/>
              <a:gd name="adj2" fmla="val -88755"/>
            </a:avLst>
          </a:prstGeom>
          <a:ln>
            <a:solidFill>
              <a:schemeClr val="accent3"/>
            </a:solidFill>
            <a:prstDash val="dash"/>
            <a:headEnd/>
            <a:tailEnd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vert="horz" wrap="square" lIns="144000" tIns="72000" rIns="144000" bIns="72000" numCol="1" rtlCol="0" anchor="ctr" anchorCtr="0" compatLnSpc="1">
            <a:prstTxWarp prst="textNoShape">
              <a:avLst/>
            </a:prstTxWarp>
            <a:noAutofit/>
          </a:bodyPr>
          <a:lstStyle/>
          <a:p>
            <a:r>
              <a:rPr lang="en-US" sz="1100" kern="0" dirty="0">
                <a:solidFill>
                  <a:srgbClr val="000000"/>
                </a:solidFill>
                <a:cs typeface="Arial"/>
              </a:rPr>
              <a:t>All associated lists</a:t>
            </a:r>
            <a:endParaRPr lang="it-IT" sz="1100" kern="0" dirty="0">
              <a:solidFill>
                <a:srgbClr val="000000"/>
              </a:solidFill>
              <a:cs typeface="Arial"/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106538" y="2913508"/>
            <a:ext cx="1968562" cy="917513"/>
          </a:xfrm>
          <a:prstGeom prst="rect">
            <a:avLst/>
          </a:prstGeom>
          <a:noFill/>
          <a:ln w="12700">
            <a:solidFill>
              <a:schemeClr val="accent3"/>
            </a:solidFill>
            <a:round/>
            <a:headEnd/>
            <a:tailEnd type="triangle"/>
          </a:ln>
          <a:effectLst/>
        </p:spPr>
        <p:txBody>
          <a:bodyPr wrap="square" lIns="180000" tIns="180000" rIns="180000" bIns="180000" rtlCol="0" anchor="t" anchorCtr="0">
            <a:spAutoFit/>
          </a:bodyPr>
          <a:lstStyle/>
          <a:p>
            <a:r>
              <a:rPr lang="en-US" sz="1200" kern="0" dirty="0" smtClean="0">
                <a:solidFill>
                  <a:srgbClr val="000000"/>
                </a:solidFill>
                <a:cs typeface="Arial"/>
              </a:rPr>
              <a:t>The </a:t>
            </a:r>
            <a:r>
              <a:rPr lang="en-US" sz="1200" kern="0" dirty="0">
                <a:solidFill>
                  <a:srgbClr val="000000"/>
                </a:solidFill>
                <a:cs typeface="Arial"/>
              </a:rPr>
              <a:t>synchronization list is automatic only for </a:t>
            </a:r>
            <a:r>
              <a:rPr lang="en-US" sz="1200" kern="0" dirty="0" smtClean="0">
                <a:solidFill>
                  <a:srgbClr val="000000"/>
                </a:solidFill>
                <a:cs typeface="Arial"/>
              </a:rPr>
              <a:t>“</a:t>
            </a:r>
            <a:r>
              <a:rPr lang="en-US" sz="1200" kern="0" dirty="0">
                <a:solidFill>
                  <a:srgbClr val="000000"/>
                </a:solidFill>
                <a:cs typeface="Arial"/>
              </a:rPr>
              <a:t>Pro” version</a:t>
            </a:r>
            <a:endParaRPr lang="it-IT" sz="1200" kern="0" dirty="0">
              <a:solidFill>
                <a:srgbClr val="000000"/>
              </a:solidFill>
              <a:cs typeface="Arial"/>
            </a:endParaRPr>
          </a:p>
        </p:txBody>
      </p:sp>
      <p:sp>
        <p:nvSpPr>
          <p:cNvPr id="35" name="Rectangle 34"/>
          <p:cNvSpPr/>
          <p:nvPr/>
        </p:nvSpPr>
        <p:spPr bwMode="auto">
          <a:xfrm flipH="1">
            <a:off x="2686845" y="3074858"/>
            <a:ext cx="748342" cy="143153"/>
          </a:xfrm>
          <a:prstGeom prst="rect">
            <a:avLst/>
          </a:prstGeom>
          <a:noFill/>
          <a:ln w="19050">
            <a:solidFill>
              <a:schemeClr val="accent3"/>
            </a:solidFill>
            <a:round/>
            <a:headEnd/>
            <a:tailEnd/>
          </a:ln>
          <a:effectLst/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endParaRPr lang="it-IT">
              <a:solidFill>
                <a:prstClr val="black"/>
              </a:solidFill>
            </a:endParaRPr>
          </a:p>
        </p:txBody>
      </p:sp>
      <p:sp>
        <p:nvSpPr>
          <p:cNvPr id="37" name="Rectangular Callout 36"/>
          <p:cNvSpPr/>
          <p:nvPr>
            <p:custDataLst>
              <p:tags r:id="rId2"/>
            </p:custDataLst>
          </p:nvPr>
        </p:nvSpPr>
        <p:spPr bwMode="gray">
          <a:xfrm>
            <a:off x="4417669" y="2869920"/>
            <a:ext cx="1952708" cy="793868"/>
          </a:xfrm>
          <a:prstGeom prst="wedgeRectCallout">
            <a:avLst>
              <a:gd name="adj1" fmla="val -104904"/>
              <a:gd name="adj2" fmla="val -19590"/>
            </a:avLst>
          </a:prstGeom>
          <a:ln>
            <a:solidFill>
              <a:schemeClr val="accent3"/>
            </a:solidFill>
            <a:prstDash val="dash"/>
            <a:headEnd/>
            <a:tailEnd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vert="horz" wrap="square" lIns="144000" tIns="72000" rIns="144000" bIns="72000" numCol="1" rtlCol="0" anchor="ctr" anchorCtr="0" compatLnSpc="1">
            <a:prstTxWarp prst="textNoShape">
              <a:avLst/>
            </a:prstTxWarp>
            <a:noAutofit/>
          </a:bodyPr>
          <a:lstStyle/>
          <a:p>
            <a:r>
              <a:rPr lang="en-US" sz="1100" kern="0" dirty="0" smtClean="0">
                <a:solidFill>
                  <a:srgbClr val="000000"/>
                </a:solidFill>
                <a:cs typeface="Arial"/>
              </a:rPr>
              <a:t>User </a:t>
            </a:r>
            <a:r>
              <a:rPr lang="en-US" sz="1100" kern="0" dirty="0">
                <a:solidFill>
                  <a:srgbClr val="000000"/>
                </a:solidFill>
                <a:cs typeface="Arial"/>
              </a:rPr>
              <a:t>clicks on the button in order to synchronize MailUp lists in Dynamics 365</a:t>
            </a:r>
            <a:endParaRPr lang="it-IT" sz="1100" kern="0" dirty="0">
              <a:solidFill>
                <a:srgbClr val="000000"/>
              </a:solidFill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6031379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>
          <a:xfrm>
            <a:off x="780889" y="1371684"/>
            <a:ext cx="7905911" cy="1631422"/>
          </a:xfrm>
        </p:spPr>
        <p:txBody>
          <a:bodyPr/>
          <a:lstStyle/>
          <a:p>
            <a:r>
              <a:rPr lang="it-IT" dirty="0" smtClean="0"/>
              <a:t>Placeholders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3824738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12664" y="2289052"/>
            <a:ext cx="6969101" cy="178441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35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182072" y="1138263"/>
            <a:ext cx="8836502" cy="824880"/>
          </a:xfrm>
        </p:spPr>
        <p:txBody>
          <a:bodyPr/>
          <a:lstStyle/>
          <a:p>
            <a:r>
              <a:rPr lang="en-US" dirty="0">
                <a:solidFill>
                  <a:srgbClr val="000000"/>
                </a:solidFill>
              </a:rPr>
              <a:t>In </a:t>
            </a:r>
            <a:r>
              <a:rPr lang="en-US" dirty="0" smtClean="0">
                <a:solidFill>
                  <a:srgbClr val="000000"/>
                </a:solidFill>
              </a:rPr>
              <a:t>Placeholders </a:t>
            </a:r>
            <a:r>
              <a:rPr lang="en-US" dirty="0">
                <a:solidFill>
                  <a:srgbClr val="000000"/>
                </a:solidFill>
              </a:rPr>
              <a:t>section, </a:t>
            </a:r>
            <a:r>
              <a:rPr lang="en-US" dirty="0" smtClean="0">
                <a:solidFill>
                  <a:srgbClr val="000000"/>
                </a:solidFill>
              </a:rPr>
              <a:t>user </a:t>
            </a:r>
            <a:r>
              <a:rPr lang="en-US" dirty="0">
                <a:solidFill>
                  <a:srgbClr val="000000"/>
                </a:solidFill>
              </a:rPr>
              <a:t>can visualize and add new dynamic fields in order to use them for templates. </a:t>
            </a:r>
            <a:r>
              <a:rPr lang="en-US" dirty="0" smtClean="0">
                <a:solidFill>
                  <a:srgbClr val="000000"/>
                </a:solidFill>
              </a:rPr>
              <a:t>Dynamic </a:t>
            </a:r>
            <a:r>
              <a:rPr lang="en-US" dirty="0">
                <a:solidFill>
                  <a:srgbClr val="000000"/>
                </a:solidFill>
              </a:rPr>
              <a:t>fields are related to </a:t>
            </a:r>
            <a:r>
              <a:rPr lang="en-US" dirty="0" smtClean="0">
                <a:solidFill>
                  <a:srgbClr val="000000"/>
                </a:solidFill>
              </a:rPr>
              <a:t>Accounts</a:t>
            </a:r>
            <a:r>
              <a:rPr lang="en-US" dirty="0">
                <a:solidFill>
                  <a:srgbClr val="000000"/>
                </a:solidFill>
              </a:rPr>
              <a:t>, Lead and Contact entities of Microsoft Dynamics 365</a:t>
            </a:r>
            <a:endParaRPr lang="it-IT" dirty="0">
              <a:solidFill>
                <a:srgbClr val="000000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Placeholders</a:t>
            </a:r>
            <a:endParaRPr lang="it-IT" dirty="0"/>
          </a:p>
        </p:txBody>
      </p:sp>
      <p:sp>
        <p:nvSpPr>
          <p:cNvPr id="29" name="Rectangle 28"/>
          <p:cNvSpPr/>
          <p:nvPr/>
        </p:nvSpPr>
        <p:spPr bwMode="auto">
          <a:xfrm flipH="1">
            <a:off x="3266038" y="3087125"/>
            <a:ext cx="930587" cy="874697"/>
          </a:xfrm>
          <a:prstGeom prst="rect">
            <a:avLst/>
          </a:prstGeom>
          <a:noFill/>
          <a:ln w="19050">
            <a:solidFill>
              <a:schemeClr val="accent3"/>
            </a:solidFill>
            <a:round/>
            <a:headEnd/>
            <a:tailEnd/>
          </a:ln>
          <a:effectLst/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endParaRPr lang="it-IT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6550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24040" y="1129587"/>
            <a:ext cx="4490535" cy="114978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303398" y="2009670"/>
            <a:ext cx="5703198" cy="27432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Email placeholder</a:t>
            </a:r>
            <a:endParaRPr lang="it-IT" dirty="0"/>
          </a:p>
        </p:txBody>
      </p:sp>
      <p:sp>
        <p:nvSpPr>
          <p:cNvPr id="29" name="Rectangle 28"/>
          <p:cNvSpPr/>
          <p:nvPr/>
        </p:nvSpPr>
        <p:spPr bwMode="auto">
          <a:xfrm flipH="1">
            <a:off x="1633537" y="1743074"/>
            <a:ext cx="600076" cy="171451"/>
          </a:xfrm>
          <a:prstGeom prst="rect">
            <a:avLst/>
          </a:prstGeom>
          <a:noFill/>
          <a:ln w="19050">
            <a:solidFill>
              <a:schemeClr val="accent3"/>
            </a:solidFill>
            <a:round/>
            <a:headEnd/>
            <a:tailEnd/>
          </a:ln>
          <a:effectLst/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endParaRPr lang="it-IT">
              <a:solidFill>
                <a:prstClr val="black"/>
              </a:solidFill>
            </a:endParaRPr>
          </a:p>
        </p:txBody>
      </p:sp>
      <p:pic>
        <p:nvPicPr>
          <p:cNvPr id="8" name="Picture 2" descr="http://www.clker.com/cliparts/9/1/1/6/12247849541307080526radacina_cursor_hand.svg.hi.png"/>
          <p:cNvPicPr>
            <a:picLocks noChangeAspect="1" noChangeArrowheads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66697" y="1870581"/>
            <a:ext cx="217853" cy="2895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9" name="Curved Connector 8"/>
          <p:cNvCxnSpPr>
            <a:stCxn id="8" idx="2"/>
            <a:endCxn id="14" idx="1"/>
          </p:cNvCxnSpPr>
          <p:nvPr/>
        </p:nvCxnSpPr>
        <p:spPr>
          <a:xfrm rot="16200000" flipH="1">
            <a:off x="1478918" y="2556789"/>
            <a:ext cx="1221187" cy="427774"/>
          </a:xfrm>
          <a:prstGeom prst="curvedConnector2">
            <a:avLst/>
          </a:prstGeom>
          <a:noFill/>
          <a:ln w="12700">
            <a:solidFill>
              <a:schemeClr val="accent3"/>
            </a:solidFill>
            <a:round/>
            <a:headEnd/>
            <a:tailEnd type="triangle"/>
          </a:ln>
          <a:effectLst/>
        </p:spPr>
      </p:cxnSp>
      <p:sp>
        <p:nvSpPr>
          <p:cNvPr id="18" name="Rectangular Callout 17"/>
          <p:cNvSpPr/>
          <p:nvPr>
            <p:custDataLst>
              <p:tags r:id="rId1"/>
            </p:custDataLst>
          </p:nvPr>
        </p:nvSpPr>
        <p:spPr bwMode="gray">
          <a:xfrm>
            <a:off x="1933575" y="1164692"/>
            <a:ext cx="1952708" cy="475062"/>
          </a:xfrm>
          <a:prstGeom prst="wedgeRectCallout">
            <a:avLst>
              <a:gd name="adj1" fmla="val -41300"/>
              <a:gd name="adj2" fmla="val 79502"/>
            </a:avLst>
          </a:prstGeom>
          <a:ln>
            <a:solidFill>
              <a:schemeClr val="accent3"/>
            </a:solidFill>
            <a:prstDash val="dash"/>
            <a:headEnd/>
            <a:tailEnd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vert="horz" wrap="square" lIns="144000" tIns="72000" rIns="144000" bIns="72000" numCol="1" rtlCol="0" anchor="ctr" anchorCtr="0" compatLnSpc="1">
            <a:prstTxWarp prst="textNoShape">
              <a:avLst/>
            </a:prstTxWarp>
            <a:noAutofit/>
          </a:bodyPr>
          <a:lstStyle/>
          <a:p>
            <a:r>
              <a:rPr lang="it-IT" sz="1100" kern="0" dirty="0" smtClean="0">
                <a:solidFill>
                  <a:srgbClr val="000000"/>
                </a:solidFill>
                <a:cs typeface="Arial"/>
              </a:rPr>
              <a:t>User </a:t>
            </a:r>
            <a:r>
              <a:rPr lang="it-IT" sz="1100" kern="0" dirty="0">
                <a:solidFill>
                  <a:srgbClr val="000000"/>
                </a:solidFill>
                <a:cs typeface="Arial"/>
              </a:rPr>
              <a:t>clicks on Email Placeholders</a:t>
            </a:r>
          </a:p>
        </p:txBody>
      </p:sp>
      <p:sp>
        <p:nvSpPr>
          <p:cNvPr id="19" name="Rectangle 18"/>
          <p:cNvSpPr/>
          <p:nvPr/>
        </p:nvSpPr>
        <p:spPr>
          <a:xfrm>
            <a:off x="106538" y="2913508"/>
            <a:ext cx="1660159" cy="1471511"/>
          </a:xfrm>
          <a:prstGeom prst="rect">
            <a:avLst/>
          </a:prstGeom>
          <a:noFill/>
          <a:ln w="12700">
            <a:solidFill>
              <a:schemeClr val="accent3"/>
            </a:solidFill>
            <a:round/>
            <a:headEnd/>
            <a:tailEnd type="triangle"/>
          </a:ln>
          <a:effectLst/>
        </p:spPr>
        <p:txBody>
          <a:bodyPr wrap="square" lIns="180000" tIns="180000" rIns="180000" bIns="180000" rtlCol="0" anchor="t" anchorCtr="0">
            <a:spAutoFit/>
          </a:bodyPr>
          <a:lstStyle/>
          <a:p>
            <a:r>
              <a:rPr lang="en-US" sz="1200" kern="0" dirty="0" smtClean="0">
                <a:solidFill>
                  <a:srgbClr val="000000"/>
                </a:solidFill>
                <a:cs typeface="Arial"/>
              </a:rPr>
              <a:t>In </a:t>
            </a:r>
            <a:r>
              <a:rPr lang="en-US" sz="1200" kern="0" dirty="0">
                <a:solidFill>
                  <a:srgbClr val="000000"/>
                </a:solidFill>
                <a:cs typeface="Arial"/>
              </a:rPr>
              <a:t>the view are present both </a:t>
            </a:r>
            <a:r>
              <a:rPr lang="en-US" sz="1200" kern="0" dirty="0" smtClean="0">
                <a:solidFill>
                  <a:srgbClr val="000000"/>
                </a:solidFill>
                <a:cs typeface="Arial"/>
              </a:rPr>
              <a:t>manually </a:t>
            </a:r>
            <a:r>
              <a:rPr lang="en-US" sz="1200" kern="0" dirty="0">
                <a:solidFill>
                  <a:srgbClr val="000000"/>
                </a:solidFill>
                <a:cs typeface="Arial"/>
              </a:rPr>
              <a:t>and default records created by the system</a:t>
            </a:r>
            <a:endParaRPr lang="it-IT" sz="1200" kern="0" dirty="0">
              <a:solidFill>
                <a:srgbClr val="000000"/>
              </a:solidFill>
              <a:cs typeface="Arial"/>
            </a:endParaRPr>
          </a:p>
        </p:txBody>
      </p:sp>
      <p:sp>
        <p:nvSpPr>
          <p:cNvPr id="23" name="Rectangular Callout 22"/>
          <p:cNvSpPr/>
          <p:nvPr>
            <p:custDataLst>
              <p:tags r:id="rId2"/>
            </p:custDataLst>
          </p:nvPr>
        </p:nvSpPr>
        <p:spPr bwMode="gray">
          <a:xfrm>
            <a:off x="6427433" y="3554510"/>
            <a:ext cx="2536897" cy="692637"/>
          </a:xfrm>
          <a:prstGeom prst="wedgeRectCallout">
            <a:avLst>
              <a:gd name="adj1" fmla="val 3856"/>
              <a:gd name="adj2" fmla="val -172056"/>
            </a:avLst>
          </a:prstGeom>
          <a:ln>
            <a:solidFill>
              <a:schemeClr val="accent3"/>
            </a:solidFill>
            <a:prstDash val="dash"/>
            <a:headEnd/>
            <a:tailEnd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vert="horz" wrap="square" lIns="144000" tIns="72000" rIns="144000" bIns="72000" numCol="1" rtlCol="0" anchor="ctr" anchorCtr="0" compatLnSpc="1">
            <a:prstTxWarp prst="textNoShape">
              <a:avLst/>
            </a:prstTxWarp>
            <a:noAutofit/>
          </a:bodyPr>
          <a:lstStyle/>
          <a:p>
            <a:r>
              <a:rPr lang="en-US" sz="1100" kern="0" dirty="0">
                <a:solidFill>
                  <a:srgbClr val="000000"/>
                </a:solidFill>
                <a:cs typeface="Arial"/>
              </a:rPr>
              <a:t>By clicking on </a:t>
            </a:r>
            <a:r>
              <a:rPr lang="en-US" sz="1100" kern="0" dirty="0" smtClean="0">
                <a:solidFill>
                  <a:srgbClr val="000000"/>
                </a:solidFill>
                <a:cs typeface="Arial"/>
              </a:rPr>
              <a:t>'Filter‘, user </a:t>
            </a:r>
            <a:r>
              <a:rPr lang="en-US" sz="1100" kern="0" dirty="0">
                <a:solidFill>
                  <a:srgbClr val="000000"/>
                </a:solidFill>
                <a:cs typeface="Arial"/>
              </a:rPr>
              <a:t>can activate for each field the possibility to set specific filter criteria.</a:t>
            </a:r>
          </a:p>
        </p:txBody>
      </p:sp>
      <p:sp>
        <p:nvSpPr>
          <p:cNvPr id="25" name="Rectangle 24"/>
          <p:cNvSpPr/>
          <p:nvPr/>
        </p:nvSpPr>
        <p:spPr bwMode="auto">
          <a:xfrm flipH="1">
            <a:off x="7661867" y="2615327"/>
            <a:ext cx="140677" cy="171451"/>
          </a:xfrm>
          <a:prstGeom prst="rect">
            <a:avLst/>
          </a:prstGeom>
          <a:noFill/>
          <a:ln w="19050">
            <a:solidFill>
              <a:schemeClr val="accent3"/>
            </a:solidFill>
            <a:round/>
            <a:headEnd/>
            <a:tailEnd/>
          </a:ln>
          <a:effectLst/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endParaRPr lang="it-IT">
              <a:solidFill>
                <a:prstClr val="black"/>
              </a:solidFill>
            </a:endParaRPr>
          </a:p>
        </p:txBody>
      </p:sp>
      <p:sp>
        <p:nvSpPr>
          <p:cNvPr id="26" name="Rectangle 25"/>
          <p:cNvSpPr/>
          <p:nvPr/>
        </p:nvSpPr>
        <p:spPr bwMode="auto">
          <a:xfrm flipH="1">
            <a:off x="5017048" y="2742057"/>
            <a:ext cx="1074078" cy="1177788"/>
          </a:xfrm>
          <a:prstGeom prst="rect">
            <a:avLst/>
          </a:prstGeom>
          <a:noFill/>
          <a:ln w="19050">
            <a:solidFill>
              <a:schemeClr val="accent3"/>
            </a:solidFill>
            <a:round/>
            <a:headEnd/>
            <a:tailEnd/>
          </a:ln>
          <a:effectLst/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endParaRPr lang="it-IT">
              <a:solidFill>
                <a:prstClr val="black"/>
              </a:solidFill>
            </a:endParaRPr>
          </a:p>
        </p:txBody>
      </p:sp>
      <p:pic>
        <p:nvPicPr>
          <p:cNvPr id="27" name="Picture 2" descr="http://www.clker.com/cliparts/9/1/1/6/12247849541307080526radacina_cursor_hand.svg.hi.png"/>
          <p:cNvPicPr>
            <a:picLocks noChangeAspect="1" noChangeArrowheads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584691" y="2702042"/>
            <a:ext cx="217853" cy="2895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8" name="Curved Connector 27"/>
          <p:cNvCxnSpPr>
            <a:stCxn id="27" idx="2"/>
            <a:endCxn id="26" idx="1"/>
          </p:cNvCxnSpPr>
          <p:nvPr/>
        </p:nvCxnSpPr>
        <p:spPr>
          <a:xfrm rot="5400000">
            <a:off x="6722669" y="2360001"/>
            <a:ext cx="339407" cy="1602492"/>
          </a:xfrm>
          <a:prstGeom prst="curvedConnector2">
            <a:avLst/>
          </a:prstGeom>
          <a:noFill/>
          <a:ln w="12700">
            <a:solidFill>
              <a:schemeClr val="accent3"/>
            </a:solidFill>
            <a:round/>
            <a:headEnd/>
            <a:tailEnd type="triangle"/>
          </a:ln>
          <a:effectLst/>
        </p:spPr>
      </p:cxnSp>
      <p:sp>
        <p:nvSpPr>
          <p:cNvPr id="31" name="Rectangle 30"/>
          <p:cNvSpPr/>
          <p:nvPr/>
        </p:nvSpPr>
        <p:spPr bwMode="auto">
          <a:xfrm flipH="1">
            <a:off x="6091126" y="2409761"/>
            <a:ext cx="1768341" cy="171451"/>
          </a:xfrm>
          <a:prstGeom prst="rect">
            <a:avLst/>
          </a:prstGeom>
          <a:noFill/>
          <a:ln w="19050">
            <a:solidFill>
              <a:schemeClr val="accent3"/>
            </a:solidFill>
            <a:round/>
            <a:headEnd/>
            <a:tailEnd/>
          </a:ln>
          <a:effectLst/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endParaRPr lang="it-IT">
              <a:solidFill>
                <a:prstClr val="black"/>
              </a:solidFill>
            </a:endParaRPr>
          </a:p>
        </p:txBody>
      </p:sp>
      <p:sp>
        <p:nvSpPr>
          <p:cNvPr id="33" name="Rectangular Callout 32"/>
          <p:cNvSpPr/>
          <p:nvPr>
            <p:custDataLst>
              <p:tags r:id="rId3"/>
            </p:custDataLst>
          </p:nvPr>
        </p:nvSpPr>
        <p:spPr bwMode="gray">
          <a:xfrm>
            <a:off x="6827265" y="1569624"/>
            <a:ext cx="1378974" cy="378521"/>
          </a:xfrm>
          <a:prstGeom prst="wedgeRectCallout">
            <a:avLst>
              <a:gd name="adj1" fmla="val -37222"/>
              <a:gd name="adj2" fmla="val 183342"/>
            </a:avLst>
          </a:prstGeom>
          <a:ln>
            <a:solidFill>
              <a:schemeClr val="accent3"/>
            </a:solidFill>
            <a:prstDash val="dash"/>
            <a:headEnd/>
            <a:tailEnd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vert="horz" wrap="square" lIns="144000" tIns="72000" rIns="144000" bIns="72000" numCol="1" rtlCol="0" anchor="ctr" anchorCtr="0" compatLnSpc="1">
            <a:prstTxWarp prst="textNoShape">
              <a:avLst/>
            </a:prstTxWarp>
            <a:noAutofit/>
          </a:bodyPr>
          <a:lstStyle/>
          <a:p>
            <a:r>
              <a:rPr lang="en-US" sz="1100" kern="0" dirty="0">
                <a:solidFill>
                  <a:srgbClr val="000000"/>
                </a:solidFill>
                <a:cs typeface="Arial"/>
              </a:rPr>
              <a:t>Search box </a:t>
            </a:r>
          </a:p>
        </p:txBody>
      </p:sp>
      <p:sp>
        <p:nvSpPr>
          <p:cNvPr id="34" name="Rectangle 33"/>
          <p:cNvSpPr/>
          <p:nvPr/>
        </p:nvSpPr>
        <p:spPr bwMode="auto">
          <a:xfrm flipH="1">
            <a:off x="3501849" y="2377599"/>
            <a:ext cx="200967" cy="198441"/>
          </a:xfrm>
          <a:prstGeom prst="rect">
            <a:avLst/>
          </a:prstGeom>
          <a:noFill/>
          <a:ln w="19050">
            <a:solidFill>
              <a:schemeClr val="accent3"/>
            </a:solidFill>
            <a:round/>
            <a:headEnd/>
            <a:tailEnd/>
          </a:ln>
          <a:effectLst/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endParaRPr lang="it-IT">
              <a:solidFill>
                <a:prstClr val="black"/>
              </a:solidFill>
            </a:endParaRPr>
          </a:p>
        </p:txBody>
      </p:sp>
      <p:sp>
        <p:nvSpPr>
          <p:cNvPr id="36" name="Rectangular Callout 35"/>
          <p:cNvSpPr/>
          <p:nvPr>
            <p:custDataLst>
              <p:tags r:id="rId4"/>
            </p:custDataLst>
          </p:nvPr>
        </p:nvSpPr>
        <p:spPr bwMode="gray">
          <a:xfrm>
            <a:off x="4205131" y="1592745"/>
            <a:ext cx="1840981" cy="490495"/>
          </a:xfrm>
          <a:prstGeom prst="wedgeRectCallout">
            <a:avLst>
              <a:gd name="adj1" fmla="val -83763"/>
              <a:gd name="adj2" fmla="val 103710"/>
            </a:avLst>
          </a:prstGeom>
          <a:ln>
            <a:solidFill>
              <a:schemeClr val="accent3"/>
            </a:solidFill>
            <a:prstDash val="dash"/>
            <a:headEnd/>
            <a:tailEnd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vert="horz" wrap="square" lIns="144000" tIns="72000" rIns="144000" bIns="72000" numCol="1" rtlCol="0" anchor="ctr" anchorCtr="0" compatLnSpc="1">
            <a:prstTxWarp prst="textNoShape">
              <a:avLst/>
            </a:prstTxWarp>
            <a:noAutofit/>
          </a:bodyPr>
          <a:lstStyle/>
          <a:p>
            <a:r>
              <a:rPr lang="en-US" sz="1100" kern="0" dirty="0" smtClean="0">
                <a:solidFill>
                  <a:srgbClr val="000000"/>
                </a:solidFill>
                <a:cs typeface="Arial"/>
              </a:rPr>
              <a:t>System </a:t>
            </a:r>
            <a:r>
              <a:rPr lang="en-US" sz="1100" kern="0" dirty="0">
                <a:solidFill>
                  <a:srgbClr val="000000"/>
                </a:solidFill>
                <a:cs typeface="Arial"/>
              </a:rPr>
              <a:t>allows to select the reference view</a:t>
            </a:r>
            <a:endParaRPr lang="it-IT" sz="1100" kern="0" dirty="0">
              <a:solidFill>
                <a:srgbClr val="000000"/>
              </a:solidFill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6355400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24040" y="1129587"/>
            <a:ext cx="4490535" cy="114978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269705" y="2059800"/>
            <a:ext cx="5857370" cy="281311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Sms placeholder</a:t>
            </a:r>
            <a:endParaRPr lang="it-IT" dirty="0"/>
          </a:p>
        </p:txBody>
      </p:sp>
      <p:sp>
        <p:nvSpPr>
          <p:cNvPr id="29" name="Rectangle 28"/>
          <p:cNvSpPr/>
          <p:nvPr/>
        </p:nvSpPr>
        <p:spPr bwMode="auto">
          <a:xfrm flipH="1">
            <a:off x="1633537" y="1908960"/>
            <a:ext cx="600076" cy="171451"/>
          </a:xfrm>
          <a:prstGeom prst="rect">
            <a:avLst/>
          </a:prstGeom>
          <a:noFill/>
          <a:ln w="19050">
            <a:solidFill>
              <a:schemeClr val="accent3"/>
            </a:solidFill>
            <a:round/>
            <a:headEnd/>
            <a:tailEnd/>
          </a:ln>
          <a:effectLst/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endParaRPr lang="it-IT">
              <a:solidFill>
                <a:prstClr val="black"/>
              </a:solidFill>
            </a:endParaRPr>
          </a:p>
        </p:txBody>
      </p:sp>
      <p:pic>
        <p:nvPicPr>
          <p:cNvPr id="8" name="Picture 2" descr="http://www.clker.com/cliparts/9/1/1/6/12247849541307080526radacina_cursor_hand.svg.hi.png"/>
          <p:cNvPicPr>
            <a:picLocks noChangeAspect="1" noChangeArrowheads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66697" y="2036467"/>
            <a:ext cx="217853" cy="2895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9" name="Curved Connector 8"/>
          <p:cNvCxnSpPr>
            <a:stCxn id="8" idx="2"/>
            <a:endCxn id="7" idx="1"/>
          </p:cNvCxnSpPr>
          <p:nvPr/>
        </p:nvCxnSpPr>
        <p:spPr>
          <a:xfrm rot="16200000" flipH="1">
            <a:off x="1502470" y="2699122"/>
            <a:ext cx="1140389" cy="394081"/>
          </a:xfrm>
          <a:prstGeom prst="curvedConnector2">
            <a:avLst/>
          </a:prstGeom>
          <a:noFill/>
          <a:ln w="12700">
            <a:solidFill>
              <a:schemeClr val="accent3"/>
            </a:solidFill>
            <a:round/>
            <a:headEnd/>
            <a:tailEnd type="triangle"/>
          </a:ln>
          <a:effectLst/>
        </p:spPr>
      </p:cxnSp>
      <p:sp>
        <p:nvSpPr>
          <p:cNvPr id="18" name="Rectangular Callout 17"/>
          <p:cNvSpPr/>
          <p:nvPr>
            <p:custDataLst>
              <p:tags r:id="rId1"/>
            </p:custDataLst>
          </p:nvPr>
        </p:nvSpPr>
        <p:spPr bwMode="gray">
          <a:xfrm>
            <a:off x="2072664" y="957645"/>
            <a:ext cx="1952708" cy="775824"/>
          </a:xfrm>
          <a:prstGeom prst="wedgeRectCallout">
            <a:avLst>
              <a:gd name="adj1" fmla="val -54289"/>
              <a:gd name="adj2" fmla="val 111816"/>
            </a:avLst>
          </a:prstGeom>
          <a:ln>
            <a:solidFill>
              <a:schemeClr val="accent3"/>
            </a:solidFill>
            <a:prstDash val="dash"/>
            <a:headEnd/>
            <a:tailEnd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vert="horz" wrap="square" lIns="144000" tIns="72000" rIns="144000" bIns="72000" numCol="1" rtlCol="0" anchor="ctr" anchorCtr="0" compatLnSpc="1">
            <a:prstTxWarp prst="textNoShape">
              <a:avLst/>
            </a:prstTxWarp>
            <a:noAutofit/>
          </a:bodyPr>
          <a:lstStyle/>
          <a:p>
            <a:r>
              <a:rPr lang="it-IT" sz="1100" kern="0" dirty="0" smtClean="0">
                <a:solidFill>
                  <a:srgbClr val="000000"/>
                </a:solidFill>
                <a:cs typeface="Arial"/>
              </a:rPr>
              <a:t>User </a:t>
            </a:r>
            <a:r>
              <a:rPr lang="it-IT" sz="1100" kern="0" dirty="0">
                <a:solidFill>
                  <a:srgbClr val="000000"/>
                </a:solidFill>
                <a:cs typeface="Arial"/>
              </a:rPr>
              <a:t>clicks Email Placeholders </a:t>
            </a:r>
          </a:p>
          <a:p>
            <a:endParaRPr lang="it-IT" sz="1100" dirty="0">
              <a:solidFill>
                <a:schemeClr val="tx1"/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106538" y="2913508"/>
            <a:ext cx="2163167" cy="1225290"/>
          </a:xfrm>
          <a:prstGeom prst="rect">
            <a:avLst/>
          </a:prstGeom>
          <a:noFill/>
          <a:ln w="12700">
            <a:solidFill>
              <a:schemeClr val="accent3"/>
            </a:solidFill>
            <a:round/>
            <a:headEnd/>
            <a:tailEnd type="triangle"/>
          </a:ln>
          <a:effectLst/>
        </p:spPr>
        <p:txBody>
          <a:bodyPr wrap="square" lIns="180000" tIns="180000" rIns="180000" bIns="180000" rtlCol="0" anchor="t" anchorCtr="0">
            <a:spAutoFit/>
          </a:bodyPr>
          <a:lstStyle/>
          <a:p>
            <a:r>
              <a:rPr lang="en-US" sz="1100" kern="0" dirty="0">
                <a:solidFill>
                  <a:srgbClr val="000000"/>
                </a:solidFill>
                <a:cs typeface="Arial"/>
              </a:rPr>
              <a:t>In </a:t>
            </a:r>
            <a:r>
              <a:rPr lang="en-US" sz="1100" kern="0" dirty="0" smtClean="0">
                <a:solidFill>
                  <a:srgbClr val="000000"/>
                </a:solidFill>
                <a:cs typeface="Arial"/>
              </a:rPr>
              <a:t>view </a:t>
            </a:r>
            <a:r>
              <a:rPr lang="en-US" sz="1100" kern="0" dirty="0">
                <a:solidFill>
                  <a:srgbClr val="000000"/>
                </a:solidFill>
                <a:cs typeface="Arial"/>
              </a:rPr>
              <a:t>are visualized both the manually and default records created by the system</a:t>
            </a:r>
            <a:endParaRPr lang="it-IT" sz="1100" kern="0" dirty="0">
              <a:solidFill>
                <a:srgbClr val="000000"/>
              </a:solidFill>
              <a:cs typeface="Arial"/>
            </a:endParaRPr>
          </a:p>
          <a:p>
            <a:endParaRPr lang="it-IT" sz="1200" kern="0" dirty="0">
              <a:solidFill>
                <a:srgbClr val="000000"/>
              </a:solidFill>
              <a:cs typeface="Arial"/>
            </a:endParaRPr>
          </a:p>
        </p:txBody>
      </p:sp>
      <p:sp>
        <p:nvSpPr>
          <p:cNvPr id="23" name="Rectangular Callout 22"/>
          <p:cNvSpPr/>
          <p:nvPr>
            <p:custDataLst>
              <p:tags r:id="rId2"/>
            </p:custDataLst>
          </p:nvPr>
        </p:nvSpPr>
        <p:spPr bwMode="gray">
          <a:xfrm>
            <a:off x="6533965" y="3604600"/>
            <a:ext cx="2611084" cy="656565"/>
          </a:xfrm>
          <a:prstGeom prst="wedgeRectCallout">
            <a:avLst>
              <a:gd name="adj1" fmla="val 3102"/>
              <a:gd name="adj2" fmla="val -180234"/>
            </a:avLst>
          </a:prstGeom>
          <a:ln>
            <a:solidFill>
              <a:schemeClr val="accent3"/>
            </a:solidFill>
            <a:prstDash val="dash"/>
            <a:headEnd/>
            <a:tailEnd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vert="horz" wrap="square" lIns="144000" tIns="72000" rIns="144000" bIns="72000" numCol="1" rtlCol="0" anchor="ctr" anchorCtr="0" compatLnSpc="1">
            <a:prstTxWarp prst="textNoShape">
              <a:avLst/>
            </a:prstTxWarp>
            <a:noAutofit/>
          </a:bodyPr>
          <a:lstStyle/>
          <a:p>
            <a:r>
              <a:rPr lang="en-US" sz="1100" kern="0" dirty="0">
                <a:solidFill>
                  <a:srgbClr val="000000"/>
                </a:solidFill>
                <a:cs typeface="Arial"/>
              </a:rPr>
              <a:t>By clicking on </a:t>
            </a:r>
            <a:r>
              <a:rPr lang="en-US" sz="1100" kern="0" dirty="0" smtClean="0">
                <a:solidFill>
                  <a:srgbClr val="000000"/>
                </a:solidFill>
                <a:cs typeface="Arial"/>
              </a:rPr>
              <a:t>'Filter‘, user </a:t>
            </a:r>
            <a:r>
              <a:rPr lang="en-US" sz="1100" kern="0" dirty="0">
                <a:solidFill>
                  <a:srgbClr val="000000"/>
                </a:solidFill>
                <a:cs typeface="Arial"/>
              </a:rPr>
              <a:t>can activate for each field the possibility to set specific filter criteria</a:t>
            </a:r>
            <a:r>
              <a:rPr lang="en-US" sz="1100" kern="0" dirty="0" smtClean="0">
                <a:solidFill>
                  <a:srgbClr val="000000"/>
                </a:solidFill>
                <a:cs typeface="Arial"/>
              </a:rPr>
              <a:t>.</a:t>
            </a:r>
            <a:endParaRPr lang="en-US" sz="1100" kern="0" dirty="0">
              <a:solidFill>
                <a:srgbClr val="000000"/>
              </a:solidFill>
              <a:cs typeface="Arial"/>
            </a:endParaRPr>
          </a:p>
          <a:p>
            <a:endParaRPr lang="en-US" sz="1100" kern="0" dirty="0">
              <a:solidFill>
                <a:sysClr val="windowText" lastClr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5" name="Rectangle 24"/>
          <p:cNvSpPr/>
          <p:nvPr/>
        </p:nvSpPr>
        <p:spPr bwMode="auto">
          <a:xfrm flipH="1">
            <a:off x="7757323" y="2615327"/>
            <a:ext cx="140677" cy="171451"/>
          </a:xfrm>
          <a:prstGeom prst="rect">
            <a:avLst/>
          </a:prstGeom>
          <a:noFill/>
          <a:ln w="19050">
            <a:solidFill>
              <a:schemeClr val="accent3"/>
            </a:solidFill>
            <a:round/>
            <a:headEnd/>
            <a:tailEnd/>
          </a:ln>
          <a:effectLst/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endParaRPr lang="it-IT">
              <a:solidFill>
                <a:prstClr val="black"/>
              </a:solidFill>
            </a:endParaRPr>
          </a:p>
        </p:txBody>
      </p:sp>
      <p:sp>
        <p:nvSpPr>
          <p:cNvPr id="26" name="Rectangle 25"/>
          <p:cNvSpPr/>
          <p:nvPr/>
        </p:nvSpPr>
        <p:spPr bwMode="auto">
          <a:xfrm flipH="1">
            <a:off x="5017048" y="2742057"/>
            <a:ext cx="1074078" cy="1177788"/>
          </a:xfrm>
          <a:prstGeom prst="rect">
            <a:avLst/>
          </a:prstGeom>
          <a:noFill/>
          <a:ln w="19050">
            <a:solidFill>
              <a:schemeClr val="accent3"/>
            </a:solidFill>
            <a:round/>
            <a:headEnd/>
            <a:tailEnd/>
          </a:ln>
          <a:effectLst/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endParaRPr lang="it-IT">
              <a:solidFill>
                <a:prstClr val="black"/>
              </a:solidFill>
            </a:endParaRPr>
          </a:p>
        </p:txBody>
      </p:sp>
      <p:pic>
        <p:nvPicPr>
          <p:cNvPr id="27" name="Picture 2" descr="http://www.clker.com/cliparts/9/1/1/6/12247849541307080526radacina_cursor_hand.svg.hi.png"/>
          <p:cNvPicPr>
            <a:picLocks noChangeAspect="1" noChangeArrowheads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718734" y="2764821"/>
            <a:ext cx="217853" cy="2895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8" name="Curved Connector 27"/>
          <p:cNvCxnSpPr>
            <a:stCxn id="27" idx="2"/>
            <a:endCxn id="26" idx="1"/>
          </p:cNvCxnSpPr>
          <p:nvPr/>
        </p:nvCxnSpPr>
        <p:spPr>
          <a:xfrm rot="5400000">
            <a:off x="6821080" y="2324370"/>
            <a:ext cx="276628" cy="1736535"/>
          </a:xfrm>
          <a:prstGeom prst="curvedConnector2">
            <a:avLst/>
          </a:prstGeom>
          <a:noFill/>
          <a:ln w="12700">
            <a:solidFill>
              <a:schemeClr val="accent3"/>
            </a:solidFill>
            <a:round/>
            <a:headEnd/>
            <a:tailEnd type="triangle"/>
          </a:ln>
          <a:effectLst/>
        </p:spPr>
      </p:cxnSp>
      <p:sp>
        <p:nvSpPr>
          <p:cNvPr id="31" name="Rectangle 30"/>
          <p:cNvSpPr/>
          <p:nvPr/>
        </p:nvSpPr>
        <p:spPr bwMode="auto">
          <a:xfrm flipH="1">
            <a:off x="6188475" y="2439954"/>
            <a:ext cx="1768341" cy="171451"/>
          </a:xfrm>
          <a:prstGeom prst="rect">
            <a:avLst/>
          </a:prstGeom>
          <a:noFill/>
          <a:ln w="19050">
            <a:solidFill>
              <a:schemeClr val="accent3"/>
            </a:solidFill>
            <a:round/>
            <a:headEnd/>
            <a:tailEnd/>
          </a:ln>
          <a:effectLst/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endParaRPr lang="it-IT">
              <a:solidFill>
                <a:prstClr val="black"/>
              </a:solidFill>
            </a:endParaRPr>
          </a:p>
        </p:txBody>
      </p:sp>
      <p:sp>
        <p:nvSpPr>
          <p:cNvPr id="33" name="Rectangular Callout 32"/>
          <p:cNvSpPr/>
          <p:nvPr>
            <p:custDataLst>
              <p:tags r:id="rId3"/>
            </p:custDataLst>
          </p:nvPr>
        </p:nvSpPr>
        <p:spPr bwMode="gray">
          <a:xfrm>
            <a:off x="6842586" y="969085"/>
            <a:ext cx="2228460" cy="647797"/>
          </a:xfrm>
          <a:prstGeom prst="wedgeRectCallout">
            <a:avLst>
              <a:gd name="adj1" fmla="val -40721"/>
              <a:gd name="adj2" fmla="val 173437"/>
            </a:avLst>
          </a:prstGeom>
          <a:ln>
            <a:solidFill>
              <a:schemeClr val="accent3"/>
            </a:solidFill>
            <a:prstDash val="dash"/>
            <a:headEnd/>
            <a:tailEnd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vert="horz" wrap="square" lIns="144000" tIns="72000" rIns="144000" bIns="72000" numCol="1" rtlCol="0" anchor="ctr" anchorCtr="0" compatLnSpc="1">
            <a:prstTxWarp prst="textNoShape">
              <a:avLst/>
            </a:prstTxWarp>
            <a:noAutofit/>
          </a:bodyPr>
          <a:lstStyle/>
          <a:p>
            <a:r>
              <a:rPr lang="en-US" sz="1100" kern="0" dirty="0">
                <a:solidFill>
                  <a:srgbClr val="000000"/>
                </a:solidFill>
                <a:cs typeface="Arial"/>
              </a:rPr>
              <a:t>Search box</a:t>
            </a:r>
          </a:p>
        </p:txBody>
      </p:sp>
      <p:sp>
        <p:nvSpPr>
          <p:cNvPr id="24" name="Rectangle 23"/>
          <p:cNvSpPr/>
          <p:nvPr/>
        </p:nvSpPr>
        <p:spPr bwMode="auto">
          <a:xfrm flipH="1">
            <a:off x="3447322" y="2450755"/>
            <a:ext cx="200967" cy="198441"/>
          </a:xfrm>
          <a:prstGeom prst="rect">
            <a:avLst/>
          </a:prstGeom>
          <a:noFill/>
          <a:ln w="19050">
            <a:solidFill>
              <a:schemeClr val="accent3"/>
            </a:solidFill>
            <a:round/>
            <a:headEnd/>
            <a:tailEnd/>
          </a:ln>
          <a:effectLst/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endParaRPr lang="it-IT">
              <a:solidFill>
                <a:prstClr val="black"/>
              </a:solidFill>
            </a:endParaRPr>
          </a:p>
        </p:txBody>
      </p:sp>
      <p:sp>
        <p:nvSpPr>
          <p:cNvPr id="30" name="Rectangular Callout 29"/>
          <p:cNvSpPr/>
          <p:nvPr>
            <p:custDataLst>
              <p:tags r:id="rId4"/>
            </p:custDataLst>
          </p:nvPr>
        </p:nvSpPr>
        <p:spPr bwMode="gray">
          <a:xfrm>
            <a:off x="4261240" y="1616882"/>
            <a:ext cx="1840981" cy="655752"/>
          </a:xfrm>
          <a:prstGeom prst="wedgeRectCallout">
            <a:avLst>
              <a:gd name="adj1" fmla="val -83763"/>
              <a:gd name="adj2" fmla="val 95567"/>
            </a:avLst>
          </a:prstGeom>
          <a:ln>
            <a:solidFill>
              <a:schemeClr val="accent3"/>
            </a:solidFill>
            <a:prstDash val="dash"/>
            <a:headEnd/>
            <a:tailEnd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vert="horz" wrap="square" lIns="144000" tIns="72000" rIns="144000" bIns="72000" numCol="1" rtlCol="0" anchor="ctr" anchorCtr="0" compatLnSpc="1">
            <a:prstTxWarp prst="textNoShape">
              <a:avLst/>
            </a:prstTxWarp>
            <a:noAutofit/>
          </a:bodyPr>
          <a:lstStyle/>
          <a:p>
            <a:r>
              <a:rPr lang="en-US" sz="1100" kern="0" dirty="0" smtClean="0">
                <a:solidFill>
                  <a:srgbClr val="000000"/>
                </a:solidFill>
                <a:cs typeface="Arial"/>
              </a:rPr>
              <a:t>System </a:t>
            </a:r>
            <a:r>
              <a:rPr lang="en-US" sz="1100" kern="0" dirty="0">
                <a:solidFill>
                  <a:srgbClr val="000000"/>
                </a:solidFill>
                <a:cs typeface="Arial"/>
              </a:rPr>
              <a:t>allows you to select the reference view</a:t>
            </a:r>
            <a:endParaRPr lang="it-IT" sz="1100" kern="0" dirty="0">
              <a:solidFill>
                <a:srgbClr val="000000"/>
              </a:solidFill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9995017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78577" y="1105253"/>
            <a:ext cx="3193286" cy="167397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33" name="Picture 32"/>
          <p:cNvPicPr>
            <a:picLocks noChangeAspect="1"/>
          </p:cNvPicPr>
          <p:nvPr/>
        </p:nvPicPr>
        <p:blipFill rotWithShape="1"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106894" y="1942241"/>
            <a:ext cx="6993562" cy="224551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Creating a new placeholder</a:t>
            </a:r>
          </a:p>
        </p:txBody>
      </p:sp>
      <p:sp>
        <p:nvSpPr>
          <p:cNvPr id="15" name="Rectangle 14"/>
          <p:cNvSpPr/>
          <p:nvPr/>
        </p:nvSpPr>
        <p:spPr>
          <a:xfrm>
            <a:off x="106538" y="3094483"/>
            <a:ext cx="1819916" cy="871347"/>
          </a:xfrm>
          <a:prstGeom prst="rect">
            <a:avLst/>
          </a:prstGeom>
          <a:noFill/>
          <a:ln w="12700">
            <a:solidFill>
              <a:schemeClr val="accent3"/>
            </a:solidFill>
            <a:round/>
            <a:headEnd/>
            <a:tailEnd type="triangle"/>
          </a:ln>
          <a:effectLst/>
        </p:spPr>
        <p:txBody>
          <a:bodyPr wrap="square" lIns="180000" tIns="180000" rIns="180000" bIns="180000" rtlCol="0" anchor="t" anchorCtr="0">
            <a:spAutoFit/>
          </a:bodyPr>
          <a:lstStyle/>
          <a:p>
            <a:r>
              <a:rPr lang="en-AU" sz="1100" kern="0" dirty="0">
                <a:solidFill>
                  <a:srgbClr val="000000"/>
                </a:solidFill>
                <a:cs typeface="Arial"/>
              </a:rPr>
              <a:t>The creation activity works for both contact </a:t>
            </a:r>
            <a:r>
              <a:rPr lang="en-AU" sz="1100" kern="0" dirty="0" smtClean="0">
                <a:solidFill>
                  <a:srgbClr val="000000"/>
                </a:solidFill>
                <a:cs typeface="Arial"/>
              </a:rPr>
              <a:t>modes </a:t>
            </a:r>
            <a:r>
              <a:rPr lang="en-AU" sz="1100" kern="0" dirty="0">
                <a:solidFill>
                  <a:srgbClr val="000000"/>
                </a:solidFill>
                <a:cs typeface="Arial"/>
              </a:rPr>
              <a:t>(Email, SMS)</a:t>
            </a:r>
          </a:p>
        </p:txBody>
      </p:sp>
      <p:sp>
        <p:nvSpPr>
          <p:cNvPr id="18" name="Rectangle 17"/>
          <p:cNvSpPr/>
          <p:nvPr/>
        </p:nvSpPr>
        <p:spPr bwMode="auto">
          <a:xfrm flipH="1">
            <a:off x="299443" y="1231433"/>
            <a:ext cx="259586" cy="191583"/>
          </a:xfrm>
          <a:prstGeom prst="rect">
            <a:avLst/>
          </a:prstGeom>
          <a:noFill/>
          <a:ln w="19050">
            <a:solidFill>
              <a:schemeClr val="accent3"/>
            </a:solidFill>
            <a:round/>
            <a:headEnd/>
            <a:tailEnd/>
          </a:ln>
          <a:effectLst/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endParaRPr lang="en-AU" dirty="0">
              <a:solidFill>
                <a:prstClr val="black"/>
              </a:solidFill>
            </a:endParaRPr>
          </a:p>
        </p:txBody>
      </p:sp>
      <p:pic>
        <p:nvPicPr>
          <p:cNvPr id="19" name="Picture 2" descr="http://www.clker.com/cliparts/9/1/1/6/12247849541307080526radacina_cursor_hand.svg.hi.png"/>
          <p:cNvPicPr>
            <a:picLocks noChangeAspect="1" noChangeArrowheads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0310" y="1366129"/>
            <a:ext cx="217853" cy="2895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0" name="Curved Connector 19"/>
          <p:cNvCxnSpPr>
            <a:stCxn id="19" idx="2"/>
            <a:endCxn id="33" idx="1"/>
          </p:cNvCxnSpPr>
          <p:nvPr/>
        </p:nvCxnSpPr>
        <p:spPr>
          <a:xfrm rot="16200000" flipH="1">
            <a:off x="563381" y="1521486"/>
            <a:ext cx="1409368" cy="1677657"/>
          </a:xfrm>
          <a:prstGeom prst="curvedConnector2">
            <a:avLst/>
          </a:prstGeom>
          <a:noFill/>
          <a:ln w="12700">
            <a:solidFill>
              <a:schemeClr val="accent3"/>
            </a:solidFill>
            <a:round/>
            <a:headEnd/>
            <a:tailEnd type="triangle"/>
          </a:ln>
          <a:effectLst/>
        </p:spPr>
      </p:cxnSp>
      <p:sp>
        <p:nvSpPr>
          <p:cNvPr id="17" name="Rectangular Callout 16"/>
          <p:cNvSpPr/>
          <p:nvPr>
            <p:custDataLst>
              <p:tags r:id="rId1"/>
            </p:custDataLst>
          </p:nvPr>
        </p:nvSpPr>
        <p:spPr bwMode="gray">
          <a:xfrm>
            <a:off x="1207612" y="1131014"/>
            <a:ext cx="1952708" cy="529068"/>
          </a:xfrm>
          <a:prstGeom prst="wedgeRectCallout">
            <a:avLst>
              <a:gd name="adj1" fmla="val -84940"/>
              <a:gd name="adj2" fmla="val -20379"/>
            </a:avLst>
          </a:prstGeom>
          <a:ln>
            <a:solidFill>
              <a:schemeClr val="accent3"/>
            </a:solidFill>
            <a:prstDash val="dash"/>
            <a:headEnd/>
            <a:tailEnd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vert="horz" wrap="square" lIns="144000" tIns="72000" rIns="144000" bIns="72000" numCol="1" rtlCol="0" anchor="ctr" anchorCtr="0" compatLnSpc="1">
            <a:prstTxWarp prst="textNoShape">
              <a:avLst/>
            </a:prstTxWarp>
            <a:noAutofit/>
          </a:bodyPr>
          <a:lstStyle/>
          <a:p>
            <a:r>
              <a:rPr lang="en-AU" sz="1100" kern="0" dirty="0" smtClean="0">
                <a:solidFill>
                  <a:srgbClr val="000000"/>
                </a:solidFill>
                <a:cs typeface="Arial"/>
              </a:rPr>
              <a:t>Within </a:t>
            </a:r>
            <a:r>
              <a:rPr lang="en-AU" sz="1100" kern="0" dirty="0">
                <a:solidFill>
                  <a:srgbClr val="000000"/>
                </a:solidFill>
                <a:cs typeface="Arial"/>
              </a:rPr>
              <a:t>the main view, </a:t>
            </a:r>
            <a:r>
              <a:rPr lang="en-AU" sz="1100" kern="0" dirty="0" smtClean="0">
                <a:solidFill>
                  <a:srgbClr val="000000"/>
                </a:solidFill>
                <a:cs typeface="Arial"/>
              </a:rPr>
              <a:t>user </a:t>
            </a:r>
            <a:r>
              <a:rPr lang="en-AU" sz="1100" kern="0" dirty="0">
                <a:solidFill>
                  <a:srgbClr val="000000"/>
                </a:solidFill>
                <a:cs typeface="Arial"/>
              </a:rPr>
              <a:t>clicks «New»</a:t>
            </a:r>
          </a:p>
        </p:txBody>
      </p:sp>
      <p:sp>
        <p:nvSpPr>
          <p:cNvPr id="30" name="Rectangle 29"/>
          <p:cNvSpPr/>
          <p:nvPr/>
        </p:nvSpPr>
        <p:spPr bwMode="auto">
          <a:xfrm flipH="1">
            <a:off x="3912111" y="3343925"/>
            <a:ext cx="2346622" cy="153169"/>
          </a:xfrm>
          <a:prstGeom prst="rect">
            <a:avLst/>
          </a:prstGeom>
          <a:noFill/>
          <a:ln w="19050">
            <a:solidFill>
              <a:schemeClr val="accent3"/>
            </a:solidFill>
            <a:round/>
            <a:headEnd/>
            <a:tailEnd/>
          </a:ln>
          <a:effectLst/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endParaRPr lang="en-AU" dirty="0">
              <a:solidFill>
                <a:prstClr val="black"/>
              </a:solidFill>
            </a:endParaRPr>
          </a:p>
        </p:txBody>
      </p:sp>
      <p:sp>
        <p:nvSpPr>
          <p:cNvPr id="31" name="Rectangular Callout 30"/>
          <p:cNvSpPr/>
          <p:nvPr>
            <p:custDataLst>
              <p:tags r:id="rId2"/>
            </p:custDataLst>
          </p:nvPr>
        </p:nvSpPr>
        <p:spPr bwMode="gray">
          <a:xfrm>
            <a:off x="4487398" y="2878727"/>
            <a:ext cx="1306026" cy="223089"/>
          </a:xfrm>
          <a:prstGeom prst="wedgeRectCallout">
            <a:avLst>
              <a:gd name="adj1" fmla="val -43396"/>
              <a:gd name="adj2" fmla="val 171042"/>
            </a:avLst>
          </a:prstGeom>
          <a:ln>
            <a:solidFill>
              <a:schemeClr val="accent3"/>
            </a:solidFill>
            <a:prstDash val="dash"/>
            <a:headEnd/>
            <a:tailEnd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vert="horz" wrap="square" lIns="144000" tIns="72000" rIns="144000" bIns="72000" numCol="1" rtlCol="0" anchor="ctr" anchorCtr="0" compatLnSpc="1">
            <a:prstTxWarp prst="textNoShape">
              <a:avLst/>
            </a:prstTxWarp>
            <a:noAutofit/>
          </a:bodyPr>
          <a:lstStyle/>
          <a:p>
            <a:r>
              <a:rPr lang="en-AU" sz="1100" kern="0" dirty="0" smtClean="0">
                <a:solidFill>
                  <a:srgbClr val="000000"/>
                </a:solidFill>
                <a:cs typeface="Arial"/>
              </a:rPr>
              <a:t>Record </a:t>
            </a:r>
            <a:r>
              <a:rPr lang="en-AU" sz="1100" kern="0" dirty="0">
                <a:solidFill>
                  <a:srgbClr val="000000"/>
                </a:solidFill>
                <a:cs typeface="Arial"/>
              </a:rPr>
              <a:t>name</a:t>
            </a:r>
          </a:p>
        </p:txBody>
      </p:sp>
      <p:sp>
        <p:nvSpPr>
          <p:cNvPr id="36" name="Rectangle 35"/>
          <p:cNvSpPr/>
          <p:nvPr/>
        </p:nvSpPr>
        <p:spPr bwMode="auto">
          <a:xfrm flipH="1">
            <a:off x="3912111" y="3525509"/>
            <a:ext cx="2346622" cy="153169"/>
          </a:xfrm>
          <a:prstGeom prst="rect">
            <a:avLst/>
          </a:prstGeom>
          <a:noFill/>
          <a:ln w="19050">
            <a:solidFill>
              <a:schemeClr val="accent3"/>
            </a:solidFill>
            <a:round/>
            <a:headEnd/>
            <a:tailEnd/>
          </a:ln>
          <a:effectLst/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endParaRPr lang="en-AU" dirty="0">
              <a:solidFill>
                <a:prstClr val="black"/>
              </a:solidFill>
            </a:endParaRPr>
          </a:p>
        </p:txBody>
      </p:sp>
      <p:sp>
        <p:nvSpPr>
          <p:cNvPr id="37" name="Rectangular Callout 36"/>
          <p:cNvSpPr/>
          <p:nvPr>
            <p:custDataLst>
              <p:tags r:id="rId3"/>
            </p:custDataLst>
          </p:nvPr>
        </p:nvSpPr>
        <p:spPr bwMode="gray">
          <a:xfrm>
            <a:off x="2594388" y="3981312"/>
            <a:ext cx="2521794" cy="1017672"/>
          </a:xfrm>
          <a:prstGeom prst="wedgeRectCallout">
            <a:avLst>
              <a:gd name="adj1" fmla="val 18455"/>
              <a:gd name="adj2" fmla="val -88999"/>
            </a:avLst>
          </a:prstGeom>
          <a:ln>
            <a:solidFill>
              <a:schemeClr val="accent3"/>
            </a:solidFill>
            <a:prstDash val="dash"/>
            <a:headEnd/>
            <a:tailEnd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vert="horz" wrap="square" lIns="144000" tIns="72000" rIns="144000" bIns="72000" numCol="1" rtlCol="0" anchor="ctr" anchorCtr="0" compatLnSpc="1">
            <a:prstTxWarp prst="textNoShape">
              <a:avLst/>
            </a:prstTxWarp>
            <a:noAutofit/>
          </a:bodyPr>
          <a:lstStyle/>
          <a:p>
            <a:r>
              <a:rPr lang="en-AU" sz="1100" kern="0" dirty="0" smtClean="0">
                <a:solidFill>
                  <a:srgbClr val="000000"/>
                </a:solidFill>
                <a:cs typeface="Arial"/>
              </a:rPr>
              <a:t>Regarding </a:t>
            </a:r>
            <a:r>
              <a:rPr lang="en-AU" sz="1100" kern="0" dirty="0">
                <a:solidFill>
                  <a:srgbClr val="000000"/>
                </a:solidFill>
                <a:cs typeface="Arial"/>
              </a:rPr>
              <a:t>entity from which taking the </a:t>
            </a:r>
            <a:r>
              <a:rPr lang="en-AU" sz="1100" kern="0" dirty="0" smtClean="0">
                <a:solidFill>
                  <a:srgbClr val="000000"/>
                </a:solidFill>
                <a:cs typeface="Arial"/>
              </a:rPr>
              <a:t>information. User </a:t>
            </a:r>
            <a:r>
              <a:rPr lang="en-AU" sz="1100" kern="0" dirty="0">
                <a:solidFill>
                  <a:srgbClr val="000000"/>
                </a:solidFill>
                <a:cs typeface="Arial"/>
              </a:rPr>
              <a:t>can select: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AU" sz="1100" b="1" kern="0" dirty="0" smtClean="0">
                <a:solidFill>
                  <a:srgbClr val="000000"/>
                </a:solidFill>
                <a:cs typeface="Arial"/>
              </a:rPr>
              <a:t>Lead</a:t>
            </a:r>
            <a:endParaRPr lang="en-AU" sz="1100" b="1" kern="0" dirty="0">
              <a:solidFill>
                <a:srgbClr val="000000"/>
              </a:solidFill>
              <a:cs typeface="Arial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AU" sz="1100" b="1" kern="0" dirty="0" smtClean="0">
                <a:solidFill>
                  <a:srgbClr val="000000"/>
                </a:solidFill>
                <a:cs typeface="Arial"/>
              </a:rPr>
              <a:t>Account</a:t>
            </a:r>
            <a:endParaRPr lang="en-AU" sz="1100" b="1" kern="0" dirty="0">
              <a:solidFill>
                <a:srgbClr val="000000"/>
              </a:solidFill>
              <a:cs typeface="Arial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AU" sz="1100" b="1" kern="0" dirty="0">
                <a:solidFill>
                  <a:srgbClr val="000000"/>
                </a:solidFill>
                <a:cs typeface="Arial"/>
              </a:rPr>
              <a:t>Contact</a:t>
            </a:r>
          </a:p>
          <a:p>
            <a:endParaRPr lang="en-AU" sz="1100" dirty="0">
              <a:solidFill>
                <a:schemeClr val="tx1"/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38" name="Rectangular Callout 37"/>
          <p:cNvSpPr/>
          <p:nvPr>
            <p:custDataLst>
              <p:tags r:id="rId4"/>
            </p:custDataLst>
          </p:nvPr>
        </p:nvSpPr>
        <p:spPr bwMode="gray">
          <a:xfrm>
            <a:off x="5566494" y="4085340"/>
            <a:ext cx="3485850" cy="507466"/>
          </a:xfrm>
          <a:prstGeom prst="wedgeRectCallout">
            <a:avLst>
              <a:gd name="adj1" fmla="val 34045"/>
              <a:gd name="adj2" fmla="val -143711"/>
            </a:avLst>
          </a:prstGeom>
          <a:ln>
            <a:solidFill>
              <a:schemeClr val="accent3"/>
            </a:solidFill>
            <a:prstDash val="dash"/>
            <a:headEnd/>
            <a:tailEnd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vert="horz" wrap="square" lIns="144000" tIns="72000" rIns="144000" bIns="72000" numCol="1" rtlCol="0" anchor="ctr" anchorCtr="0" compatLnSpc="1">
            <a:prstTxWarp prst="textNoShape">
              <a:avLst/>
            </a:prstTxWarp>
            <a:noAutofit/>
          </a:bodyPr>
          <a:lstStyle/>
          <a:p>
            <a:endParaRPr lang="en-AU" sz="1100" kern="0" dirty="0" smtClean="0">
              <a:solidFill>
                <a:srgbClr val="000000"/>
              </a:solidFill>
              <a:cs typeface="Arial"/>
            </a:endParaRPr>
          </a:p>
          <a:p>
            <a:r>
              <a:rPr lang="en-AU" sz="1100" kern="0" dirty="0" smtClean="0">
                <a:solidFill>
                  <a:srgbClr val="000000"/>
                </a:solidFill>
                <a:cs typeface="Arial"/>
              </a:rPr>
              <a:t>This </a:t>
            </a:r>
            <a:r>
              <a:rPr lang="en-AU" sz="1100" kern="0" dirty="0">
                <a:solidFill>
                  <a:srgbClr val="000000"/>
                </a:solidFill>
                <a:cs typeface="Arial"/>
              </a:rPr>
              <a:t>characters sequence must be in the following format: </a:t>
            </a:r>
            <a:r>
              <a:rPr lang="en-AU" sz="1100" b="1" kern="0" dirty="0" smtClean="0">
                <a:solidFill>
                  <a:srgbClr val="000000"/>
                </a:solidFill>
                <a:cs typeface="Arial"/>
              </a:rPr>
              <a:t>{{</a:t>
            </a:r>
            <a:r>
              <a:rPr lang="en-AU" sz="1100" b="1" kern="0" dirty="0" err="1" smtClean="0">
                <a:solidFill>
                  <a:srgbClr val="000000"/>
                </a:solidFill>
                <a:cs typeface="Arial"/>
              </a:rPr>
              <a:t>RegardingEntity.Namefield</a:t>
            </a:r>
            <a:r>
              <a:rPr lang="en-AU" sz="1100" b="1" kern="0" dirty="0" smtClean="0">
                <a:solidFill>
                  <a:srgbClr val="000000"/>
                </a:solidFill>
                <a:cs typeface="Arial"/>
              </a:rPr>
              <a:t>}}</a:t>
            </a:r>
          </a:p>
          <a:p>
            <a:endParaRPr lang="en-AU" sz="1100" b="1" kern="0" dirty="0">
              <a:solidFill>
                <a:srgbClr val="000000"/>
              </a:solidFill>
              <a:cs typeface="Arial"/>
            </a:endParaRPr>
          </a:p>
        </p:txBody>
      </p:sp>
      <p:sp>
        <p:nvSpPr>
          <p:cNvPr id="39" name="Rectangular Callout 38"/>
          <p:cNvSpPr/>
          <p:nvPr>
            <p:custDataLst>
              <p:tags r:id="rId5"/>
            </p:custDataLst>
          </p:nvPr>
        </p:nvSpPr>
        <p:spPr bwMode="gray">
          <a:xfrm>
            <a:off x="6908337" y="2254813"/>
            <a:ext cx="1952708" cy="745950"/>
          </a:xfrm>
          <a:prstGeom prst="wedgeRectCallout">
            <a:avLst>
              <a:gd name="adj1" fmla="val -40271"/>
              <a:gd name="adj2" fmla="val 129587"/>
            </a:avLst>
          </a:prstGeom>
          <a:ln>
            <a:solidFill>
              <a:schemeClr val="accent3"/>
            </a:solidFill>
            <a:prstDash val="dash"/>
            <a:headEnd/>
            <a:tailEnd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vert="horz" wrap="square" lIns="144000" tIns="72000" rIns="144000" bIns="72000" numCol="1" rtlCol="0" anchor="ctr" anchorCtr="0" compatLnSpc="1">
            <a:prstTxWarp prst="textNoShape">
              <a:avLst/>
            </a:prstTxWarp>
            <a:noAutofit/>
          </a:bodyPr>
          <a:lstStyle/>
          <a:p>
            <a:r>
              <a:rPr lang="en-AU" sz="1100" kern="0" dirty="0" smtClean="0">
                <a:solidFill>
                  <a:srgbClr val="000000"/>
                </a:solidFill>
                <a:cs typeface="Arial"/>
              </a:rPr>
              <a:t>Through </a:t>
            </a:r>
            <a:r>
              <a:rPr lang="en-AU" sz="1100" kern="0" dirty="0">
                <a:solidFill>
                  <a:srgbClr val="000000"/>
                </a:solidFill>
                <a:cs typeface="Arial"/>
              </a:rPr>
              <a:t>the </a:t>
            </a:r>
            <a:r>
              <a:rPr lang="en-AU" sz="1100" kern="0" dirty="0" smtClean="0">
                <a:solidFill>
                  <a:srgbClr val="000000"/>
                </a:solidFill>
                <a:cs typeface="Arial"/>
              </a:rPr>
              <a:t>tag, user </a:t>
            </a:r>
            <a:r>
              <a:rPr lang="en-AU" sz="1100" kern="0" dirty="0">
                <a:solidFill>
                  <a:srgbClr val="000000"/>
                </a:solidFill>
                <a:cs typeface="Arial"/>
              </a:rPr>
              <a:t>specifies the field from which retrieve the information  </a:t>
            </a:r>
          </a:p>
        </p:txBody>
      </p:sp>
      <p:sp>
        <p:nvSpPr>
          <p:cNvPr id="41" name="Rectangle 40"/>
          <p:cNvSpPr/>
          <p:nvPr/>
        </p:nvSpPr>
        <p:spPr bwMode="auto">
          <a:xfrm flipH="1">
            <a:off x="6653688" y="3522402"/>
            <a:ext cx="2388172" cy="153169"/>
          </a:xfrm>
          <a:prstGeom prst="rect">
            <a:avLst/>
          </a:prstGeom>
          <a:noFill/>
          <a:ln w="19050">
            <a:solidFill>
              <a:schemeClr val="accent3"/>
            </a:solidFill>
            <a:round/>
            <a:headEnd/>
            <a:tailEnd/>
          </a:ln>
          <a:effectLst/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endParaRPr lang="en-AU" dirty="0">
              <a:solidFill>
                <a:prstClr val="black"/>
              </a:solidFill>
            </a:endParaRPr>
          </a:p>
        </p:txBody>
      </p:sp>
      <p:sp>
        <p:nvSpPr>
          <p:cNvPr id="42" name="Rectangle 41"/>
          <p:cNvSpPr/>
          <p:nvPr/>
        </p:nvSpPr>
        <p:spPr bwMode="auto">
          <a:xfrm flipH="1">
            <a:off x="2527549" y="2270644"/>
            <a:ext cx="683015" cy="137970"/>
          </a:xfrm>
          <a:prstGeom prst="rect">
            <a:avLst/>
          </a:prstGeom>
          <a:noFill/>
          <a:ln w="19050">
            <a:solidFill>
              <a:schemeClr val="accent3"/>
            </a:solidFill>
            <a:round/>
            <a:headEnd/>
            <a:tailEnd/>
          </a:ln>
          <a:effectLst/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endParaRPr lang="en-AU" dirty="0">
              <a:solidFill>
                <a:prstClr val="black"/>
              </a:solidFill>
            </a:endParaRPr>
          </a:p>
        </p:txBody>
      </p:sp>
      <p:sp>
        <p:nvSpPr>
          <p:cNvPr id="44" name="Rectangular Callout 43"/>
          <p:cNvSpPr/>
          <p:nvPr>
            <p:custDataLst>
              <p:tags r:id="rId6"/>
            </p:custDataLst>
          </p:nvPr>
        </p:nvSpPr>
        <p:spPr bwMode="gray">
          <a:xfrm>
            <a:off x="3386898" y="1546797"/>
            <a:ext cx="1952708" cy="529539"/>
          </a:xfrm>
          <a:prstGeom prst="wedgeRectCallout">
            <a:avLst>
              <a:gd name="adj1" fmla="val -58820"/>
              <a:gd name="adj2" fmla="val 79842"/>
            </a:avLst>
          </a:prstGeom>
          <a:ln>
            <a:solidFill>
              <a:schemeClr val="accent3"/>
            </a:solidFill>
            <a:prstDash val="dash"/>
            <a:headEnd/>
            <a:tailEnd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vert="horz" wrap="square" lIns="144000" tIns="72000" rIns="144000" bIns="72000" numCol="1" rtlCol="0" anchor="ctr" anchorCtr="0" compatLnSpc="1">
            <a:prstTxWarp prst="textNoShape">
              <a:avLst/>
            </a:prstTxWarp>
            <a:noAutofit/>
          </a:bodyPr>
          <a:lstStyle/>
          <a:p>
            <a:r>
              <a:rPr lang="en-AU" sz="1100" kern="0" dirty="0" smtClean="0">
                <a:solidFill>
                  <a:srgbClr val="000000"/>
                </a:solidFill>
                <a:cs typeface="Arial"/>
              </a:rPr>
              <a:t>After </a:t>
            </a:r>
            <a:r>
              <a:rPr lang="en-AU" sz="1100" kern="0" dirty="0">
                <a:solidFill>
                  <a:srgbClr val="000000"/>
                </a:solidFill>
                <a:cs typeface="Arial"/>
              </a:rPr>
              <a:t>having inserted all the required information, the user clicks Save</a:t>
            </a:r>
          </a:p>
        </p:txBody>
      </p:sp>
    </p:spTree>
    <p:extLst>
      <p:ext uri="{BB962C8B-B14F-4D97-AF65-F5344CB8AC3E}">
        <p14:creationId xmlns:p14="http://schemas.microsoft.com/office/powerpoint/2010/main" val="2771018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>
          <a:xfrm>
            <a:off x="780889" y="1371684"/>
            <a:ext cx="7905911" cy="3500666"/>
          </a:xfrm>
        </p:spPr>
        <p:txBody>
          <a:bodyPr/>
          <a:lstStyle/>
          <a:p>
            <a:r>
              <a:rPr lang="it-IT" dirty="0"/>
              <a:t>Template Generation</a:t>
            </a:r>
            <a:r>
              <a:rPr lang="it-IT" dirty="0" smtClean="0"/>
              <a:t/>
            </a:r>
            <a:br>
              <a:rPr lang="it-IT" dirty="0" smtClean="0"/>
            </a:br>
            <a:r>
              <a:rPr lang="it-IT" dirty="0" smtClean="0"/>
              <a:t/>
            </a:r>
            <a:br>
              <a:rPr lang="it-IT" dirty="0" smtClean="0"/>
            </a:b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7136332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55895" y="2775624"/>
            <a:ext cx="6969101" cy="178441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35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182072" y="1138263"/>
            <a:ext cx="8836502" cy="2065960"/>
          </a:xfrm>
        </p:spPr>
        <p:txBody>
          <a:bodyPr/>
          <a:lstStyle/>
          <a:p>
            <a:r>
              <a:rPr lang="en-US" dirty="0" smtClean="0">
                <a:solidFill>
                  <a:srgbClr val="000000"/>
                </a:solidFill>
                <a:latin typeface="+mj-lt"/>
              </a:rPr>
              <a:t>Within </a:t>
            </a:r>
            <a:r>
              <a:rPr lang="en-US" dirty="0">
                <a:solidFill>
                  <a:srgbClr val="000000"/>
                </a:solidFill>
                <a:latin typeface="+mj-lt"/>
              </a:rPr>
              <a:t>the Templates area, </a:t>
            </a:r>
            <a:r>
              <a:rPr lang="en-US" dirty="0" smtClean="0">
                <a:solidFill>
                  <a:srgbClr val="000000"/>
                </a:solidFill>
                <a:latin typeface="+mj-lt"/>
              </a:rPr>
              <a:t>user </a:t>
            </a:r>
            <a:r>
              <a:rPr lang="en-US" dirty="0">
                <a:solidFill>
                  <a:srgbClr val="000000"/>
                </a:solidFill>
                <a:latin typeface="+mj-lt"/>
              </a:rPr>
              <a:t>can view all templates or create other ones in order to use them in Email or SMS </a:t>
            </a:r>
            <a:r>
              <a:rPr lang="en-US" dirty="0" smtClean="0">
                <a:solidFill>
                  <a:srgbClr val="000000"/>
                </a:solidFill>
                <a:latin typeface="+mj-lt"/>
              </a:rPr>
              <a:t>communications</a:t>
            </a:r>
            <a:r>
              <a:rPr lang="en-US" dirty="0">
                <a:solidFill>
                  <a:srgbClr val="000000"/>
                </a:solidFill>
                <a:latin typeface="+mj-lt"/>
              </a:rPr>
              <a:t>.</a:t>
            </a:r>
            <a:r>
              <a:rPr lang="it-IT" dirty="0">
                <a:solidFill>
                  <a:srgbClr val="000000"/>
                </a:solidFill>
                <a:latin typeface="+mj-lt"/>
              </a:rPr>
              <a:t> 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Templates</a:t>
            </a:r>
            <a:endParaRPr lang="it-IT" dirty="0"/>
          </a:p>
        </p:txBody>
      </p:sp>
      <p:sp>
        <p:nvSpPr>
          <p:cNvPr id="29" name="Rectangle 28"/>
          <p:cNvSpPr/>
          <p:nvPr/>
        </p:nvSpPr>
        <p:spPr bwMode="auto">
          <a:xfrm flipH="1">
            <a:off x="1729499" y="3573697"/>
            <a:ext cx="930587" cy="874697"/>
          </a:xfrm>
          <a:prstGeom prst="rect">
            <a:avLst/>
          </a:prstGeom>
          <a:noFill/>
          <a:ln w="19050">
            <a:solidFill>
              <a:schemeClr val="accent3"/>
            </a:solidFill>
            <a:round/>
            <a:headEnd/>
            <a:tailEnd/>
          </a:ln>
          <a:effectLst/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endParaRPr lang="it-IT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20747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o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INDex</a:t>
            </a:r>
            <a:endParaRPr lang="it-IT" dirty="0"/>
          </a:p>
        </p:txBody>
      </p:sp>
      <p:sp>
        <p:nvSpPr>
          <p:cNvPr id="2" name="Content Placeholder 1"/>
          <p:cNvSpPr>
            <a:spLocks noGrp="1"/>
          </p:cNvSpPr>
          <p:nvPr>
            <p:ph idx="10"/>
          </p:nvPr>
        </p:nvSpPr>
        <p:spPr>
          <a:xfrm>
            <a:off x="518188" y="1030126"/>
            <a:ext cx="7937501" cy="3732374"/>
          </a:xfrm>
        </p:spPr>
        <p:txBody>
          <a:bodyPr/>
          <a:lstStyle/>
          <a:p>
            <a:r>
              <a:rPr lang="it-IT" dirty="0" smtClean="0"/>
              <a:t>Introduction</a:t>
            </a:r>
          </a:p>
          <a:p>
            <a:r>
              <a:rPr lang="it-IT" dirty="0" smtClean="0"/>
              <a:t>Navigation Path</a:t>
            </a:r>
          </a:p>
          <a:p>
            <a:r>
              <a:rPr lang="it-IT" dirty="0" smtClean="0"/>
              <a:t>Account/List configuration</a:t>
            </a:r>
          </a:p>
          <a:p>
            <a:r>
              <a:rPr lang="it-IT" dirty="0" smtClean="0"/>
              <a:t>Placeholders</a:t>
            </a:r>
          </a:p>
          <a:p>
            <a:r>
              <a:rPr lang="it-IT" dirty="0" smtClean="0"/>
              <a:t>Template Generation</a:t>
            </a:r>
          </a:p>
          <a:p>
            <a:r>
              <a:rPr lang="it-IT" dirty="0" smtClean="0"/>
              <a:t>Single Sends</a:t>
            </a:r>
          </a:p>
          <a:p>
            <a:r>
              <a:rPr lang="it-IT" dirty="0" err="1" smtClean="0"/>
              <a:t>Campaign</a:t>
            </a:r>
            <a:r>
              <a:rPr lang="it-IT" dirty="0" smtClean="0"/>
              <a:t> </a:t>
            </a:r>
            <a:r>
              <a:rPr lang="it-IT" dirty="0" err="1" smtClean="0"/>
              <a:t>Configuration</a:t>
            </a:r>
            <a:endParaRPr lang="it-IT" dirty="0" smtClean="0"/>
          </a:p>
          <a:p>
            <a:r>
              <a:rPr lang="it-IT" dirty="0" err="1"/>
              <a:t>Subscriptions</a:t>
            </a:r>
            <a:endParaRPr lang="it-IT" dirty="0"/>
          </a:p>
          <a:p>
            <a:r>
              <a:rPr lang="it-IT" smtClean="0"/>
              <a:t>Dashboards</a:t>
            </a:r>
            <a:endParaRPr lang="it-IT" dirty="0"/>
          </a:p>
          <a:p>
            <a:endParaRPr lang="it-IT" dirty="0" smtClean="0"/>
          </a:p>
          <a:p>
            <a:endParaRPr lang="it-IT" dirty="0" smtClean="0"/>
          </a:p>
        </p:txBody>
      </p:sp>
    </p:spTree>
    <p:extLst>
      <p:ext uri="{BB962C8B-B14F-4D97-AF65-F5344CB8AC3E}">
        <p14:creationId xmlns:p14="http://schemas.microsoft.com/office/powerpoint/2010/main" val="30789553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4796" y="1192751"/>
            <a:ext cx="4782599" cy="122457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868129" y="2130084"/>
            <a:ext cx="6776140" cy="245366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Template view</a:t>
            </a:r>
            <a:endParaRPr lang="it-IT" dirty="0"/>
          </a:p>
        </p:txBody>
      </p:sp>
      <p:sp>
        <p:nvSpPr>
          <p:cNvPr id="29" name="Rectangle 28"/>
          <p:cNvSpPr/>
          <p:nvPr/>
        </p:nvSpPr>
        <p:spPr bwMode="auto">
          <a:xfrm flipH="1">
            <a:off x="856036" y="1892028"/>
            <a:ext cx="583658" cy="146220"/>
          </a:xfrm>
          <a:prstGeom prst="rect">
            <a:avLst/>
          </a:prstGeom>
          <a:noFill/>
          <a:ln w="19050">
            <a:solidFill>
              <a:schemeClr val="accent3"/>
            </a:solidFill>
            <a:round/>
            <a:headEnd/>
            <a:tailEnd/>
          </a:ln>
          <a:effectLst/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endParaRPr lang="it-IT">
              <a:solidFill>
                <a:prstClr val="black"/>
              </a:solidFill>
            </a:endParaRPr>
          </a:p>
        </p:txBody>
      </p:sp>
      <p:pic>
        <p:nvPicPr>
          <p:cNvPr id="6" name="Picture 2" descr="http://www.clker.com/cliparts/9/1/1/6/12247849541307080526radacina_cursor_hand.svg.hi.png"/>
          <p:cNvPicPr>
            <a:picLocks noChangeAspect="1" noChangeArrowheads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47865" y="2015262"/>
            <a:ext cx="217853" cy="2895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7" name="Curved Connector 6"/>
          <p:cNvCxnSpPr>
            <a:stCxn id="6" idx="2"/>
            <a:endCxn id="5" idx="1"/>
          </p:cNvCxnSpPr>
          <p:nvPr/>
        </p:nvCxnSpPr>
        <p:spPr>
          <a:xfrm rot="16200000" flipH="1">
            <a:off x="1036385" y="2525170"/>
            <a:ext cx="1052151" cy="611337"/>
          </a:xfrm>
          <a:prstGeom prst="curvedConnector2">
            <a:avLst/>
          </a:prstGeom>
          <a:noFill/>
          <a:ln w="12700">
            <a:solidFill>
              <a:schemeClr val="accent3"/>
            </a:solidFill>
            <a:round/>
            <a:headEnd/>
            <a:tailEnd type="triangle"/>
          </a:ln>
          <a:effectLst/>
        </p:spPr>
      </p:cxnSp>
      <p:sp>
        <p:nvSpPr>
          <p:cNvPr id="8" name="Rectangular Callout 7"/>
          <p:cNvSpPr/>
          <p:nvPr>
            <p:custDataLst>
              <p:tags r:id="rId1"/>
            </p:custDataLst>
          </p:nvPr>
        </p:nvSpPr>
        <p:spPr bwMode="gray">
          <a:xfrm>
            <a:off x="6594007" y="4100206"/>
            <a:ext cx="2410909" cy="651152"/>
          </a:xfrm>
          <a:prstGeom prst="wedgeRectCallout">
            <a:avLst>
              <a:gd name="adj1" fmla="val 27272"/>
              <a:gd name="adj2" fmla="val -237680"/>
            </a:avLst>
          </a:prstGeom>
          <a:ln>
            <a:solidFill>
              <a:schemeClr val="accent3"/>
            </a:solidFill>
            <a:prstDash val="dash"/>
            <a:headEnd/>
            <a:tailEnd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vert="horz" wrap="square" lIns="144000" tIns="72000" rIns="144000" bIns="72000" numCol="1" rtlCol="0" anchor="ctr" anchorCtr="0" compatLnSpc="1">
            <a:prstTxWarp prst="textNoShape">
              <a:avLst/>
            </a:prstTxWarp>
            <a:noAutofit/>
          </a:bodyPr>
          <a:lstStyle/>
          <a:p>
            <a:r>
              <a:rPr lang="en-US" sz="1100" kern="0" dirty="0" smtClean="0">
                <a:solidFill>
                  <a:sysClr val="windowText" lastClr="000000"/>
                </a:solidFill>
                <a:latin typeface="Arial" pitchFamily="34" charset="0"/>
                <a:cs typeface="Arial" pitchFamily="34" charset="0"/>
              </a:rPr>
              <a:t>By </a:t>
            </a:r>
            <a:r>
              <a:rPr lang="en-US" sz="1100" kern="0" dirty="0">
                <a:solidFill>
                  <a:sysClr val="windowText" lastClr="000000"/>
                </a:solidFill>
                <a:latin typeface="Arial" pitchFamily="34" charset="0"/>
                <a:cs typeface="Arial" pitchFamily="34" charset="0"/>
              </a:rPr>
              <a:t>clicking on </a:t>
            </a:r>
            <a:r>
              <a:rPr lang="en-US" sz="1100" kern="0" dirty="0" smtClean="0">
                <a:solidFill>
                  <a:sysClr val="windowText" lastClr="000000"/>
                </a:solidFill>
                <a:latin typeface="Arial" pitchFamily="34" charset="0"/>
                <a:cs typeface="Arial" pitchFamily="34" charset="0"/>
              </a:rPr>
              <a:t>'Filter‘, user </a:t>
            </a:r>
            <a:r>
              <a:rPr lang="en-US" sz="1100" kern="0" dirty="0">
                <a:solidFill>
                  <a:sysClr val="windowText" lastClr="000000"/>
                </a:solidFill>
                <a:latin typeface="Arial" pitchFamily="34" charset="0"/>
                <a:cs typeface="Arial" pitchFamily="34" charset="0"/>
              </a:rPr>
              <a:t>can activate for each field the possibility to set specific filter criteria.</a:t>
            </a:r>
          </a:p>
        </p:txBody>
      </p:sp>
      <p:sp>
        <p:nvSpPr>
          <p:cNvPr id="9" name="Rectangle 8"/>
          <p:cNvSpPr/>
          <p:nvPr/>
        </p:nvSpPr>
        <p:spPr bwMode="auto">
          <a:xfrm flipH="1">
            <a:off x="4553664" y="2877478"/>
            <a:ext cx="1149303" cy="1177788"/>
          </a:xfrm>
          <a:prstGeom prst="rect">
            <a:avLst/>
          </a:prstGeom>
          <a:noFill/>
          <a:ln w="19050">
            <a:solidFill>
              <a:schemeClr val="accent3"/>
            </a:solidFill>
            <a:round/>
            <a:headEnd/>
            <a:tailEnd/>
          </a:ln>
          <a:effectLst/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endParaRPr lang="it-IT">
              <a:solidFill>
                <a:prstClr val="black"/>
              </a:solidFill>
            </a:endParaRPr>
          </a:p>
        </p:txBody>
      </p:sp>
      <p:pic>
        <p:nvPicPr>
          <p:cNvPr id="10" name="Picture 2" descr="http://www.clker.com/cliparts/9/1/1/6/12247849541307080526radacina_cursor_hand.svg.hi.png"/>
          <p:cNvPicPr>
            <a:picLocks noChangeAspect="1" noChangeArrowheads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04351" y="2924357"/>
            <a:ext cx="217853" cy="2895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Rectangle 10"/>
          <p:cNvSpPr/>
          <p:nvPr/>
        </p:nvSpPr>
        <p:spPr bwMode="auto">
          <a:xfrm flipH="1">
            <a:off x="6386078" y="2578322"/>
            <a:ext cx="2155936" cy="171451"/>
          </a:xfrm>
          <a:prstGeom prst="rect">
            <a:avLst/>
          </a:prstGeom>
          <a:noFill/>
          <a:ln w="19050">
            <a:solidFill>
              <a:schemeClr val="accent3"/>
            </a:solidFill>
            <a:round/>
            <a:headEnd/>
            <a:tailEnd/>
          </a:ln>
          <a:effectLst/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endParaRPr lang="it-IT">
              <a:solidFill>
                <a:prstClr val="black"/>
              </a:solidFill>
            </a:endParaRPr>
          </a:p>
        </p:txBody>
      </p:sp>
      <p:sp>
        <p:nvSpPr>
          <p:cNvPr id="12" name="Rectangular Callout 11"/>
          <p:cNvSpPr/>
          <p:nvPr>
            <p:custDataLst>
              <p:tags r:id="rId2"/>
            </p:custDataLst>
          </p:nvPr>
        </p:nvSpPr>
        <p:spPr bwMode="gray">
          <a:xfrm>
            <a:off x="6044189" y="1611985"/>
            <a:ext cx="2228460" cy="268974"/>
          </a:xfrm>
          <a:prstGeom prst="wedgeRectCallout">
            <a:avLst>
              <a:gd name="adj1" fmla="val -11975"/>
              <a:gd name="adj2" fmla="val 320769"/>
            </a:avLst>
          </a:prstGeom>
          <a:ln>
            <a:solidFill>
              <a:schemeClr val="accent3"/>
            </a:solidFill>
            <a:prstDash val="dash"/>
            <a:headEnd/>
            <a:tailEnd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vert="horz" wrap="square" lIns="144000" tIns="72000" rIns="144000" bIns="72000" numCol="1" rtlCol="0" anchor="ctr" anchorCtr="0" compatLnSpc="1">
            <a:prstTxWarp prst="textNoShape">
              <a:avLst/>
            </a:prstTxWarp>
            <a:noAutofit/>
          </a:bodyPr>
          <a:lstStyle/>
          <a:p>
            <a:r>
              <a:rPr lang="en-US" sz="1100" kern="0" dirty="0">
                <a:solidFill>
                  <a:srgbClr val="000000"/>
                </a:solidFill>
                <a:cs typeface="Arial"/>
              </a:rPr>
              <a:t>Search box</a:t>
            </a:r>
          </a:p>
        </p:txBody>
      </p:sp>
      <p:sp>
        <p:nvSpPr>
          <p:cNvPr id="13" name="Rectangle 12"/>
          <p:cNvSpPr/>
          <p:nvPr/>
        </p:nvSpPr>
        <p:spPr bwMode="auto">
          <a:xfrm flipH="1">
            <a:off x="3166795" y="2595741"/>
            <a:ext cx="200967" cy="198441"/>
          </a:xfrm>
          <a:prstGeom prst="rect">
            <a:avLst/>
          </a:prstGeom>
          <a:noFill/>
          <a:ln w="19050">
            <a:solidFill>
              <a:schemeClr val="accent3"/>
            </a:solidFill>
            <a:round/>
            <a:headEnd/>
            <a:tailEnd/>
          </a:ln>
          <a:effectLst/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endParaRPr lang="it-IT">
              <a:solidFill>
                <a:prstClr val="black"/>
              </a:solidFill>
            </a:endParaRPr>
          </a:p>
        </p:txBody>
      </p:sp>
      <p:sp>
        <p:nvSpPr>
          <p:cNvPr id="14" name="Rectangular Callout 13"/>
          <p:cNvSpPr/>
          <p:nvPr>
            <p:custDataLst>
              <p:tags r:id="rId3"/>
            </p:custDataLst>
          </p:nvPr>
        </p:nvSpPr>
        <p:spPr bwMode="gray">
          <a:xfrm>
            <a:off x="3633175" y="1538460"/>
            <a:ext cx="1840981" cy="629195"/>
          </a:xfrm>
          <a:prstGeom prst="wedgeRectCallout">
            <a:avLst>
              <a:gd name="adj1" fmla="val -66510"/>
              <a:gd name="adj2" fmla="val 135609"/>
            </a:avLst>
          </a:prstGeom>
          <a:ln>
            <a:solidFill>
              <a:schemeClr val="accent3"/>
            </a:solidFill>
            <a:prstDash val="dash"/>
            <a:headEnd/>
            <a:tailEnd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vert="horz" wrap="square" lIns="144000" tIns="72000" rIns="144000" bIns="72000" numCol="1" rtlCol="0" anchor="ctr" anchorCtr="0" compatLnSpc="1">
            <a:prstTxWarp prst="textNoShape">
              <a:avLst/>
            </a:prstTxWarp>
            <a:noAutofit/>
          </a:bodyPr>
          <a:lstStyle/>
          <a:p>
            <a:r>
              <a:rPr lang="en-US" sz="1100" kern="0" dirty="0" smtClean="0">
                <a:solidFill>
                  <a:srgbClr val="000000"/>
                </a:solidFill>
                <a:cs typeface="Arial"/>
              </a:rPr>
              <a:t>The </a:t>
            </a:r>
            <a:r>
              <a:rPr lang="en-US" sz="1100" kern="0" dirty="0">
                <a:solidFill>
                  <a:srgbClr val="000000"/>
                </a:solidFill>
                <a:cs typeface="Arial"/>
              </a:rPr>
              <a:t>system allows you to select the reference view</a:t>
            </a:r>
            <a:endParaRPr lang="it-IT" sz="1100" kern="0" dirty="0">
              <a:solidFill>
                <a:srgbClr val="000000"/>
              </a:solidFill>
              <a:cs typeface="Arial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84796" y="3078128"/>
            <a:ext cx="1967484" cy="917513"/>
          </a:xfrm>
          <a:prstGeom prst="rect">
            <a:avLst/>
          </a:prstGeom>
          <a:noFill/>
          <a:ln w="12700">
            <a:solidFill>
              <a:schemeClr val="accent3"/>
            </a:solidFill>
            <a:round/>
            <a:headEnd/>
            <a:tailEnd type="triangle"/>
          </a:ln>
          <a:effectLst/>
        </p:spPr>
        <p:txBody>
          <a:bodyPr wrap="square" lIns="180000" tIns="180000" rIns="180000" bIns="180000" rtlCol="0" anchor="t" anchorCtr="0">
            <a:spAutoFit/>
          </a:bodyPr>
          <a:lstStyle/>
          <a:p>
            <a:r>
              <a:rPr lang="en-US" sz="1200" kern="0" dirty="0" smtClean="0">
                <a:solidFill>
                  <a:srgbClr val="000000"/>
                </a:solidFill>
                <a:cs typeface="Arial"/>
              </a:rPr>
              <a:t>Search </a:t>
            </a:r>
            <a:r>
              <a:rPr lang="en-US" sz="1200" kern="0" dirty="0">
                <a:solidFill>
                  <a:srgbClr val="000000"/>
                </a:solidFill>
                <a:cs typeface="Arial"/>
              </a:rPr>
              <a:t>/ filter features are available also in the SMS view</a:t>
            </a:r>
            <a:endParaRPr lang="it-IT" sz="1200" kern="0" dirty="0">
              <a:solidFill>
                <a:srgbClr val="000000"/>
              </a:solidFill>
              <a:cs typeface="Arial"/>
            </a:endParaRPr>
          </a:p>
        </p:txBody>
      </p:sp>
      <p:cxnSp>
        <p:nvCxnSpPr>
          <p:cNvPr id="21" name="Curved Connector 20"/>
          <p:cNvCxnSpPr>
            <a:stCxn id="10" idx="2"/>
            <a:endCxn id="9" idx="1"/>
          </p:cNvCxnSpPr>
          <p:nvPr/>
        </p:nvCxnSpPr>
        <p:spPr>
          <a:xfrm rot="5400000">
            <a:off x="6881867" y="2034960"/>
            <a:ext cx="252513" cy="2610311"/>
          </a:xfrm>
          <a:prstGeom prst="curvedConnector2">
            <a:avLst/>
          </a:prstGeom>
          <a:noFill/>
          <a:ln w="12700">
            <a:solidFill>
              <a:schemeClr val="accent3"/>
            </a:solidFill>
            <a:round/>
            <a:headEnd/>
            <a:tailEnd type="triangle"/>
          </a:ln>
          <a:effectLst/>
        </p:spPr>
      </p:cxnSp>
    </p:spTree>
    <p:extLst>
      <p:ext uri="{BB962C8B-B14F-4D97-AF65-F5344CB8AC3E}">
        <p14:creationId xmlns:p14="http://schemas.microsoft.com/office/powerpoint/2010/main" val="9285560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Create </a:t>
            </a:r>
            <a:r>
              <a:rPr lang="it-IT" dirty="0"/>
              <a:t>email template</a:t>
            </a:r>
          </a:p>
        </p:txBody>
      </p:sp>
      <p:pic>
        <p:nvPicPr>
          <p:cNvPr id="6" name="Picture 2" descr="http://www.clker.com/cliparts/9/1/1/6/12247849541307080526radacina_cursor_hand.svg.hi.png"/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323174" y="2849095"/>
            <a:ext cx="217853" cy="2895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7" name="Curved Connector 6"/>
          <p:cNvCxnSpPr>
            <a:stCxn id="6" idx="2"/>
          </p:cNvCxnSpPr>
          <p:nvPr/>
        </p:nvCxnSpPr>
        <p:spPr>
          <a:xfrm rot="16200000" flipH="1">
            <a:off x="3168701" y="3401996"/>
            <a:ext cx="866377" cy="339577"/>
          </a:xfrm>
          <a:prstGeom prst="curvedConnector3">
            <a:avLst>
              <a:gd name="adj1" fmla="val 50000"/>
            </a:avLst>
          </a:prstGeom>
          <a:noFill/>
          <a:ln w="12700">
            <a:solidFill>
              <a:schemeClr val="accent3"/>
            </a:solidFill>
            <a:round/>
            <a:headEnd/>
            <a:tailEnd type="triangle"/>
          </a:ln>
          <a:effectLst/>
        </p:spPr>
      </p:cxnSp>
      <p:sp>
        <p:nvSpPr>
          <p:cNvPr id="9" name="Rectangle 8"/>
          <p:cNvSpPr/>
          <p:nvPr/>
        </p:nvSpPr>
        <p:spPr bwMode="auto">
          <a:xfrm flipH="1">
            <a:off x="4553664" y="2993846"/>
            <a:ext cx="1149303" cy="1177788"/>
          </a:xfrm>
          <a:prstGeom prst="rect">
            <a:avLst/>
          </a:prstGeom>
          <a:noFill/>
          <a:ln w="19050">
            <a:solidFill>
              <a:schemeClr val="accent3"/>
            </a:solidFill>
            <a:round/>
            <a:headEnd/>
            <a:tailEnd/>
          </a:ln>
          <a:effectLst/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endParaRPr lang="it-IT">
              <a:solidFill>
                <a:prstClr val="black"/>
              </a:solidFill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69069" y="1059092"/>
            <a:ext cx="3154105" cy="132883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20" name="Rectangle 19"/>
          <p:cNvSpPr/>
          <p:nvPr/>
        </p:nvSpPr>
        <p:spPr bwMode="auto">
          <a:xfrm flipH="1">
            <a:off x="169500" y="1208229"/>
            <a:ext cx="259586" cy="191583"/>
          </a:xfrm>
          <a:prstGeom prst="rect">
            <a:avLst/>
          </a:prstGeom>
          <a:noFill/>
          <a:ln w="19050">
            <a:solidFill>
              <a:schemeClr val="accent3"/>
            </a:solidFill>
            <a:round/>
            <a:headEnd/>
            <a:tailEnd/>
          </a:ln>
          <a:effectLst/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endParaRPr lang="it-IT">
              <a:solidFill>
                <a:prstClr val="black"/>
              </a:solidFill>
            </a:endParaRPr>
          </a:p>
        </p:txBody>
      </p:sp>
      <p:pic>
        <p:nvPicPr>
          <p:cNvPr id="22" name="Picture 2" descr="http://www.clker.com/cliparts/9/1/1/6/12247849541307080526radacina_cursor_hand.svg.hi.png"/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90367" y="1342925"/>
            <a:ext cx="217853" cy="2895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3" name="Curved Connector 22"/>
          <p:cNvCxnSpPr>
            <a:stCxn id="22" idx="2"/>
            <a:endCxn id="19" idx="1"/>
          </p:cNvCxnSpPr>
          <p:nvPr/>
        </p:nvCxnSpPr>
        <p:spPr>
          <a:xfrm rot="16200000" flipH="1">
            <a:off x="347457" y="1584264"/>
            <a:ext cx="1639416" cy="1735742"/>
          </a:xfrm>
          <a:prstGeom prst="curvedConnector2">
            <a:avLst/>
          </a:prstGeom>
          <a:noFill/>
          <a:ln w="12700">
            <a:solidFill>
              <a:schemeClr val="accent3"/>
            </a:solidFill>
            <a:round/>
            <a:headEnd/>
            <a:tailEnd type="triangle"/>
          </a:ln>
          <a:effectLst/>
        </p:spPr>
      </p:cxnSp>
      <p:pic>
        <p:nvPicPr>
          <p:cNvPr id="19" name="Picture 18"/>
          <p:cNvPicPr>
            <a:picLocks noChangeAspect="1"/>
          </p:cNvPicPr>
          <p:nvPr/>
        </p:nvPicPr>
        <p:blipFill rotWithShape="1"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35036" y="1709845"/>
            <a:ext cx="6186558" cy="312399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28" name="Rectangular Callout 27"/>
          <p:cNvSpPr/>
          <p:nvPr>
            <p:custDataLst>
              <p:tags r:id="rId1"/>
            </p:custDataLst>
          </p:nvPr>
        </p:nvSpPr>
        <p:spPr bwMode="gray">
          <a:xfrm>
            <a:off x="4858153" y="2404663"/>
            <a:ext cx="1952708" cy="249701"/>
          </a:xfrm>
          <a:prstGeom prst="wedgeRectCallout">
            <a:avLst>
              <a:gd name="adj1" fmla="val -18633"/>
              <a:gd name="adj2" fmla="val 243089"/>
            </a:avLst>
          </a:prstGeom>
          <a:ln>
            <a:solidFill>
              <a:schemeClr val="accent3"/>
            </a:solidFill>
            <a:prstDash val="dash"/>
            <a:headEnd/>
            <a:tailEnd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vert="horz" wrap="square" lIns="144000" tIns="72000" rIns="144000" bIns="72000" numCol="1" rtlCol="0" anchor="ctr" anchorCtr="0" compatLnSpc="1">
            <a:prstTxWarp prst="textNoShape">
              <a:avLst/>
            </a:prstTxWarp>
            <a:noAutofit/>
          </a:bodyPr>
          <a:lstStyle/>
          <a:p>
            <a:r>
              <a:rPr lang="it-IT" sz="1100" kern="0" dirty="0" smtClean="0">
                <a:solidFill>
                  <a:srgbClr val="000000"/>
                </a:solidFill>
                <a:cs typeface="Arial"/>
              </a:rPr>
              <a:t>Template </a:t>
            </a:r>
            <a:r>
              <a:rPr lang="it-IT" sz="1100" kern="0" dirty="0">
                <a:solidFill>
                  <a:srgbClr val="000000"/>
                </a:solidFill>
                <a:cs typeface="Arial"/>
              </a:rPr>
              <a:t>Name</a:t>
            </a:r>
          </a:p>
        </p:txBody>
      </p:sp>
      <p:sp>
        <p:nvSpPr>
          <p:cNvPr id="30" name="Rectangle 29"/>
          <p:cNvSpPr/>
          <p:nvPr/>
        </p:nvSpPr>
        <p:spPr bwMode="auto">
          <a:xfrm flipH="1">
            <a:off x="3601889" y="3067186"/>
            <a:ext cx="3649288" cy="122700"/>
          </a:xfrm>
          <a:prstGeom prst="rect">
            <a:avLst/>
          </a:prstGeom>
          <a:noFill/>
          <a:ln w="19050">
            <a:solidFill>
              <a:schemeClr val="accent3"/>
            </a:solidFill>
            <a:round/>
            <a:headEnd/>
            <a:tailEnd/>
          </a:ln>
          <a:effectLst/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endParaRPr lang="it-IT">
              <a:solidFill>
                <a:prstClr val="black"/>
              </a:solidFill>
            </a:endParaRPr>
          </a:p>
        </p:txBody>
      </p:sp>
      <p:sp>
        <p:nvSpPr>
          <p:cNvPr id="37" name="Rectangle 36"/>
          <p:cNvSpPr/>
          <p:nvPr/>
        </p:nvSpPr>
        <p:spPr bwMode="auto">
          <a:xfrm flipH="1">
            <a:off x="3601889" y="3356501"/>
            <a:ext cx="3649288" cy="122700"/>
          </a:xfrm>
          <a:prstGeom prst="rect">
            <a:avLst/>
          </a:prstGeom>
          <a:noFill/>
          <a:ln w="19050">
            <a:solidFill>
              <a:schemeClr val="accent3"/>
            </a:solidFill>
            <a:round/>
            <a:headEnd/>
            <a:tailEnd/>
          </a:ln>
          <a:effectLst/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endParaRPr lang="it-IT">
              <a:solidFill>
                <a:prstClr val="black"/>
              </a:solidFill>
            </a:endParaRPr>
          </a:p>
        </p:txBody>
      </p:sp>
      <p:sp>
        <p:nvSpPr>
          <p:cNvPr id="38" name="Rectangular Callout 37"/>
          <p:cNvSpPr/>
          <p:nvPr>
            <p:custDataLst>
              <p:tags r:id="rId2"/>
            </p:custDataLst>
          </p:nvPr>
        </p:nvSpPr>
        <p:spPr bwMode="gray">
          <a:xfrm>
            <a:off x="5168742" y="3797764"/>
            <a:ext cx="3646784" cy="1036077"/>
          </a:xfrm>
          <a:prstGeom prst="wedgeRectCallout">
            <a:avLst>
              <a:gd name="adj1" fmla="val -69205"/>
              <a:gd name="adj2" fmla="val -86588"/>
            </a:avLst>
          </a:prstGeom>
          <a:ln>
            <a:solidFill>
              <a:schemeClr val="accent3"/>
            </a:solidFill>
            <a:prstDash val="dash"/>
            <a:headEnd/>
            <a:tailEnd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vert="horz" wrap="square" lIns="144000" tIns="72000" rIns="144000" bIns="72000" numCol="1" rtlCol="0" anchor="ctr" anchorCtr="0" compatLnSpc="1">
            <a:prstTxWarp prst="textNoShape">
              <a:avLst/>
            </a:prstTxWarp>
            <a:noAutofit/>
          </a:bodyPr>
          <a:lstStyle/>
          <a:p>
            <a:r>
              <a:rPr lang="en-US" sz="1100" kern="0" dirty="0" smtClean="0">
                <a:solidFill>
                  <a:srgbClr val="000000"/>
                </a:solidFill>
                <a:cs typeface="Arial"/>
              </a:rPr>
              <a:t>Regarding </a:t>
            </a:r>
            <a:r>
              <a:rPr lang="en-US" sz="1100" kern="0" dirty="0">
                <a:solidFill>
                  <a:srgbClr val="000000"/>
                </a:solidFill>
                <a:cs typeface="Arial"/>
              </a:rPr>
              <a:t>entities to specify for creating dynamic templates. The only possible values to select are: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100" b="1" kern="0" dirty="0" smtClean="0">
                <a:solidFill>
                  <a:srgbClr val="000000"/>
                </a:solidFill>
                <a:cs typeface="Arial"/>
              </a:rPr>
              <a:t>Contact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100" b="1" kern="0" dirty="0" smtClean="0">
                <a:solidFill>
                  <a:srgbClr val="000000"/>
                </a:solidFill>
                <a:cs typeface="Arial"/>
              </a:rPr>
              <a:t>Account</a:t>
            </a:r>
            <a:endParaRPr lang="en-US" sz="1100" b="1" kern="0" dirty="0">
              <a:solidFill>
                <a:srgbClr val="000000"/>
              </a:solidFill>
              <a:cs typeface="Arial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100" b="1" kern="0" dirty="0">
                <a:solidFill>
                  <a:srgbClr val="000000"/>
                </a:solidFill>
                <a:cs typeface="Arial"/>
              </a:rPr>
              <a:t>L</a:t>
            </a:r>
            <a:r>
              <a:rPr lang="en-US" sz="1100" b="1" kern="0" dirty="0" smtClean="0">
                <a:solidFill>
                  <a:srgbClr val="000000"/>
                </a:solidFill>
                <a:cs typeface="Arial"/>
              </a:rPr>
              <a:t>ead</a:t>
            </a:r>
            <a:endParaRPr lang="it-IT" sz="1100" b="1" kern="0" dirty="0">
              <a:solidFill>
                <a:srgbClr val="000000"/>
              </a:solidFill>
              <a:cs typeface="Arial"/>
            </a:endParaRPr>
          </a:p>
        </p:txBody>
      </p:sp>
      <p:sp>
        <p:nvSpPr>
          <p:cNvPr id="39" name="Rectangle 38"/>
          <p:cNvSpPr/>
          <p:nvPr/>
        </p:nvSpPr>
        <p:spPr>
          <a:xfrm>
            <a:off x="84796" y="3263764"/>
            <a:ext cx="1356308" cy="1471511"/>
          </a:xfrm>
          <a:prstGeom prst="rect">
            <a:avLst/>
          </a:prstGeom>
          <a:noFill/>
          <a:ln w="12700">
            <a:solidFill>
              <a:schemeClr val="accent3"/>
            </a:solidFill>
            <a:round/>
            <a:headEnd/>
            <a:tailEnd type="triangle"/>
          </a:ln>
          <a:effectLst/>
        </p:spPr>
        <p:txBody>
          <a:bodyPr wrap="square" lIns="180000" tIns="180000" rIns="180000" bIns="180000" rtlCol="0" anchor="t" anchorCtr="0">
            <a:spAutoFit/>
          </a:bodyPr>
          <a:lstStyle/>
          <a:p>
            <a:r>
              <a:rPr lang="en-US" sz="1200" kern="0" dirty="0" smtClean="0">
                <a:solidFill>
                  <a:srgbClr val="000000"/>
                </a:solidFill>
                <a:cs typeface="Arial"/>
              </a:rPr>
              <a:t>Only after saving </a:t>
            </a:r>
            <a:r>
              <a:rPr lang="en-US" sz="1200" kern="0" dirty="0">
                <a:solidFill>
                  <a:srgbClr val="000000"/>
                </a:solidFill>
                <a:cs typeface="Arial"/>
              </a:rPr>
              <a:t>record </a:t>
            </a:r>
            <a:r>
              <a:rPr lang="en-US" sz="1200" kern="0" dirty="0" smtClean="0">
                <a:solidFill>
                  <a:srgbClr val="000000"/>
                </a:solidFill>
                <a:cs typeface="Arial"/>
              </a:rPr>
              <a:t>user </a:t>
            </a:r>
            <a:r>
              <a:rPr lang="en-US" sz="1200" kern="0" dirty="0">
                <a:solidFill>
                  <a:srgbClr val="000000"/>
                </a:solidFill>
                <a:cs typeface="Arial"/>
              </a:rPr>
              <a:t>can use the features of the HTML editor</a:t>
            </a:r>
            <a:endParaRPr lang="it-IT" sz="1200" kern="0" dirty="0">
              <a:solidFill>
                <a:srgbClr val="000000"/>
              </a:solidFill>
              <a:cs typeface="Arial"/>
            </a:endParaRPr>
          </a:p>
        </p:txBody>
      </p:sp>
      <p:sp>
        <p:nvSpPr>
          <p:cNvPr id="42" name="Rectangle 41"/>
          <p:cNvSpPr/>
          <p:nvPr/>
        </p:nvSpPr>
        <p:spPr bwMode="auto">
          <a:xfrm flipH="1">
            <a:off x="2070919" y="1986283"/>
            <a:ext cx="294052" cy="137970"/>
          </a:xfrm>
          <a:prstGeom prst="rect">
            <a:avLst/>
          </a:prstGeom>
          <a:noFill/>
          <a:ln w="19050">
            <a:solidFill>
              <a:schemeClr val="accent3"/>
            </a:solidFill>
            <a:round/>
            <a:headEnd/>
            <a:tailEnd/>
          </a:ln>
          <a:effectLst/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endParaRPr lang="it-IT">
              <a:solidFill>
                <a:prstClr val="black"/>
              </a:solidFill>
            </a:endParaRPr>
          </a:p>
        </p:txBody>
      </p:sp>
      <p:sp>
        <p:nvSpPr>
          <p:cNvPr id="43" name="Rectangular Callout 42"/>
          <p:cNvSpPr/>
          <p:nvPr>
            <p:custDataLst>
              <p:tags r:id="rId3"/>
            </p:custDataLst>
          </p:nvPr>
        </p:nvSpPr>
        <p:spPr bwMode="gray">
          <a:xfrm>
            <a:off x="3045621" y="1632427"/>
            <a:ext cx="2110186" cy="647054"/>
          </a:xfrm>
          <a:prstGeom prst="wedgeRectCallout">
            <a:avLst>
              <a:gd name="adj1" fmla="val -83628"/>
              <a:gd name="adj2" fmla="val 13470"/>
            </a:avLst>
          </a:prstGeom>
          <a:ln>
            <a:solidFill>
              <a:schemeClr val="accent3"/>
            </a:solidFill>
            <a:prstDash val="dash"/>
            <a:headEnd/>
            <a:tailEnd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vert="horz" wrap="square" lIns="144000" tIns="72000" rIns="144000" bIns="72000" numCol="1" rtlCol="0" anchor="ctr" anchorCtr="0" compatLnSpc="1">
            <a:prstTxWarp prst="textNoShape">
              <a:avLst/>
            </a:prstTxWarp>
            <a:noAutofit/>
          </a:bodyPr>
          <a:lstStyle/>
          <a:p>
            <a:r>
              <a:rPr lang="en-US" sz="1100" kern="0" dirty="0">
                <a:solidFill>
                  <a:srgbClr val="000000"/>
                </a:solidFill>
                <a:cs typeface="Arial"/>
              </a:rPr>
              <a:t>After having inserted all the required information, </a:t>
            </a:r>
            <a:r>
              <a:rPr lang="en-US" sz="1100" kern="0" dirty="0" smtClean="0">
                <a:solidFill>
                  <a:srgbClr val="000000"/>
                </a:solidFill>
                <a:cs typeface="Arial"/>
              </a:rPr>
              <a:t>user </a:t>
            </a:r>
            <a:r>
              <a:rPr lang="en-US" sz="1100" kern="0" dirty="0">
                <a:solidFill>
                  <a:srgbClr val="000000"/>
                </a:solidFill>
                <a:cs typeface="Arial"/>
              </a:rPr>
              <a:t>clicks «Save»</a:t>
            </a:r>
            <a:endParaRPr lang="it-IT" sz="1100" kern="0" dirty="0">
              <a:solidFill>
                <a:srgbClr val="000000"/>
              </a:solidFill>
              <a:cs typeface="Arial"/>
            </a:endParaRPr>
          </a:p>
          <a:p>
            <a:endParaRPr lang="it-IT" sz="1100" dirty="0">
              <a:solidFill>
                <a:schemeClr val="tx1"/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24" name="Rectangular Callout 23"/>
          <p:cNvSpPr/>
          <p:nvPr>
            <p:custDataLst>
              <p:tags r:id="rId4"/>
            </p:custDataLst>
          </p:nvPr>
        </p:nvSpPr>
        <p:spPr bwMode="gray">
          <a:xfrm>
            <a:off x="1207520" y="993798"/>
            <a:ext cx="1952708" cy="548342"/>
          </a:xfrm>
          <a:prstGeom prst="wedgeRectCallout">
            <a:avLst>
              <a:gd name="adj1" fmla="val -89725"/>
              <a:gd name="adj2" fmla="val 13201"/>
            </a:avLst>
          </a:prstGeom>
          <a:ln>
            <a:solidFill>
              <a:schemeClr val="accent3"/>
            </a:solidFill>
            <a:prstDash val="dash"/>
            <a:headEnd/>
            <a:tailEnd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vert="horz" wrap="square" lIns="144000" tIns="72000" rIns="144000" bIns="72000" numCol="1" rtlCol="0" anchor="ctr" anchorCtr="0" compatLnSpc="1">
            <a:prstTxWarp prst="textNoShape">
              <a:avLst/>
            </a:prstTxWarp>
            <a:noAutofit/>
          </a:bodyPr>
          <a:lstStyle/>
          <a:p>
            <a:r>
              <a:rPr lang="en-US" sz="1100" kern="0" dirty="0" smtClean="0">
                <a:solidFill>
                  <a:srgbClr val="000000"/>
                </a:solidFill>
                <a:cs typeface="Arial"/>
              </a:rPr>
              <a:t>Within </a:t>
            </a:r>
            <a:r>
              <a:rPr lang="en-US" sz="1100" kern="0" dirty="0">
                <a:solidFill>
                  <a:srgbClr val="000000"/>
                </a:solidFill>
                <a:cs typeface="Arial"/>
              </a:rPr>
              <a:t>the main view, </a:t>
            </a:r>
            <a:r>
              <a:rPr lang="en-US" sz="1100" kern="0" dirty="0" smtClean="0">
                <a:solidFill>
                  <a:srgbClr val="000000"/>
                </a:solidFill>
                <a:cs typeface="Arial"/>
              </a:rPr>
              <a:t>user </a:t>
            </a:r>
            <a:r>
              <a:rPr lang="en-US" sz="1100" kern="0" dirty="0">
                <a:solidFill>
                  <a:srgbClr val="000000"/>
                </a:solidFill>
                <a:cs typeface="Arial"/>
              </a:rPr>
              <a:t>clicks «New»</a:t>
            </a:r>
            <a:endParaRPr lang="it-IT" sz="1100" kern="0" dirty="0">
              <a:solidFill>
                <a:srgbClr val="000000"/>
              </a:solidFill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2052989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Open </a:t>
            </a:r>
            <a:r>
              <a:rPr lang="en-US" dirty="0" smtClean="0"/>
              <a:t>editor Email</a:t>
            </a:r>
            <a:r>
              <a:rPr lang="en-US" dirty="0"/>
              <a:t/>
            </a:r>
            <a:br>
              <a:rPr lang="en-US" dirty="0"/>
            </a:br>
            <a:endParaRPr lang="it-IT" b="1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50572" y="1200565"/>
            <a:ext cx="4524849" cy="216462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32" name="Rectangle 31"/>
          <p:cNvSpPr/>
          <p:nvPr/>
        </p:nvSpPr>
        <p:spPr bwMode="auto">
          <a:xfrm flipH="1">
            <a:off x="304866" y="2428191"/>
            <a:ext cx="4311694" cy="191583"/>
          </a:xfrm>
          <a:prstGeom prst="rect">
            <a:avLst/>
          </a:prstGeom>
          <a:noFill/>
          <a:ln w="19050">
            <a:solidFill>
              <a:schemeClr val="accent3"/>
            </a:solidFill>
            <a:round/>
            <a:headEnd/>
            <a:tailEnd/>
          </a:ln>
          <a:effectLst/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endParaRPr lang="it-IT">
              <a:solidFill>
                <a:prstClr val="black"/>
              </a:solidFill>
            </a:endParaRPr>
          </a:p>
        </p:txBody>
      </p:sp>
      <p:pic>
        <p:nvPicPr>
          <p:cNvPr id="33" name="Picture 2" descr="http://www.clker.com/cliparts/9/1/1/6/12247849541307080526radacina_cursor_hand.svg.hi.png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0756" y="2566845"/>
            <a:ext cx="217853" cy="2895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35" name="Curved Connector 34"/>
          <p:cNvCxnSpPr>
            <a:stCxn id="33" idx="2"/>
          </p:cNvCxnSpPr>
          <p:nvPr/>
        </p:nvCxnSpPr>
        <p:spPr>
          <a:xfrm rot="16200000" flipH="1">
            <a:off x="802403" y="2733626"/>
            <a:ext cx="411827" cy="657267"/>
          </a:xfrm>
          <a:prstGeom prst="curvedConnector2">
            <a:avLst/>
          </a:prstGeom>
          <a:noFill/>
          <a:ln w="12700">
            <a:solidFill>
              <a:schemeClr val="accent3"/>
            </a:solidFill>
            <a:round/>
            <a:headEnd/>
            <a:tailEnd type="triangle"/>
          </a:ln>
          <a:effectLst/>
        </p:spPr>
      </p:cxnSp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297020" y="2409344"/>
            <a:ext cx="4147226" cy="183912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41" name="Rectangle 40"/>
          <p:cNvSpPr/>
          <p:nvPr/>
        </p:nvSpPr>
        <p:spPr bwMode="auto">
          <a:xfrm flipH="1">
            <a:off x="4161544" y="2585952"/>
            <a:ext cx="1281354" cy="196425"/>
          </a:xfrm>
          <a:prstGeom prst="rect">
            <a:avLst/>
          </a:prstGeom>
          <a:noFill/>
          <a:ln w="19050">
            <a:solidFill>
              <a:schemeClr val="accent3"/>
            </a:solidFill>
            <a:round/>
            <a:headEnd/>
            <a:tailEnd/>
          </a:ln>
          <a:effectLst/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endParaRPr lang="it-IT">
              <a:solidFill>
                <a:prstClr val="black"/>
              </a:solidFill>
            </a:endParaRPr>
          </a:p>
        </p:txBody>
      </p:sp>
      <p:sp>
        <p:nvSpPr>
          <p:cNvPr id="44" name="Rectangular Callout 43"/>
          <p:cNvSpPr/>
          <p:nvPr>
            <p:custDataLst>
              <p:tags r:id="rId1"/>
            </p:custDataLst>
          </p:nvPr>
        </p:nvSpPr>
        <p:spPr bwMode="gray">
          <a:xfrm>
            <a:off x="3823488" y="1921145"/>
            <a:ext cx="1720350" cy="280090"/>
          </a:xfrm>
          <a:prstGeom prst="wedgeRectCallout">
            <a:avLst>
              <a:gd name="adj1" fmla="val 9017"/>
              <a:gd name="adj2" fmla="val 198124"/>
            </a:avLst>
          </a:prstGeom>
          <a:ln>
            <a:solidFill>
              <a:schemeClr val="accent3"/>
            </a:solidFill>
            <a:prstDash val="dash"/>
            <a:headEnd/>
            <a:tailEnd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vert="horz" wrap="square" lIns="144000" tIns="72000" rIns="144000" bIns="72000" numCol="1" rtlCol="0" anchor="ctr" anchorCtr="0" compatLnSpc="1">
            <a:prstTxWarp prst="textNoShape">
              <a:avLst/>
            </a:prstTxWarp>
            <a:noAutofit/>
          </a:bodyPr>
          <a:lstStyle/>
          <a:p>
            <a:r>
              <a:rPr lang="it-IT" sz="1200" kern="0" dirty="0" smtClean="0">
                <a:solidFill>
                  <a:srgbClr val="000000"/>
                </a:solidFill>
                <a:cs typeface="Arial"/>
              </a:rPr>
              <a:t>Control </a:t>
            </a:r>
            <a:r>
              <a:rPr lang="it-IT" sz="1200" kern="0" dirty="0">
                <a:solidFill>
                  <a:srgbClr val="000000"/>
                </a:solidFill>
                <a:cs typeface="Arial"/>
              </a:rPr>
              <a:t>panel area</a:t>
            </a:r>
          </a:p>
        </p:txBody>
      </p:sp>
      <p:sp>
        <p:nvSpPr>
          <p:cNvPr id="45" name="Rectangle 44"/>
          <p:cNvSpPr/>
          <p:nvPr/>
        </p:nvSpPr>
        <p:spPr>
          <a:xfrm>
            <a:off x="95041" y="4314661"/>
            <a:ext cx="4635909" cy="732848"/>
          </a:xfrm>
          <a:prstGeom prst="rect">
            <a:avLst/>
          </a:prstGeom>
          <a:solidFill>
            <a:srgbClr val="FFFFFF"/>
          </a:solidFill>
          <a:ln w="12700">
            <a:solidFill>
              <a:schemeClr val="accent3"/>
            </a:solidFill>
            <a:round/>
            <a:headEnd/>
            <a:tailEnd type="triangle"/>
          </a:ln>
          <a:effectLst/>
        </p:spPr>
        <p:txBody>
          <a:bodyPr wrap="square" lIns="180000" tIns="180000" rIns="180000" bIns="180000" rtlCol="0" anchor="t" anchorCtr="0">
            <a:spAutoFit/>
          </a:bodyPr>
          <a:lstStyle/>
          <a:p>
            <a:r>
              <a:rPr lang="en-US" sz="1200" kern="0" dirty="0" smtClean="0">
                <a:solidFill>
                  <a:srgbClr val="000000"/>
                </a:solidFill>
                <a:cs typeface="Arial"/>
              </a:rPr>
              <a:t>Within </a:t>
            </a:r>
            <a:r>
              <a:rPr lang="en-US" sz="1200" kern="0" dirty="0">
                <a:solidFill>
                  <a:srgbClr val="000000"/>
                </a:solidFill>
                <a:cs typeface="Arial"/>
              </a:rPr>
              <a:t>the editor, </a:t>
            </a:r>
            <a:r>
              <a:rPr lang="en-US" sz="1200" kern="0" dirty="0" smtClean="0">
                <a:solidFill>
                  <a:srgbClr val="000000"/>
                </a:solidFill>
                <a:cs typeface="Arial"/>
              </a:rPr>
              <a:t>user </a:t>
            </a:r>
            <a:r>
              <a:rPr lang="en-US" sz="1200" kern="0" dirty="0">
                <a:solidFill>
                  <a:srgbClr val="000000"/>
                </a:solidFill>
                <a:cs typeface="Arial"/>
              </a:rPr>
              <a:t>can use simple drag and drop operations to configure the template</a:t>
            </a:r>
            <a:endParaRPr lang="it-IT" sz="1200" kern="0" dirty="0">
              <a:solidFill>
                <a:srgbClr val="000000"/>
              </a:solidFill>
              <a:cs typeface="Arial"/>
            </a:endParaRPr>
          </a:p>
        </p:txBody>
      </p:sp>
      <p:pic>
        <p:nvPicPr>
          <p:cNvPr id="55" name="Picture 54"/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34609" y="3320179"/>
            <a:ext cx="1364612" cy="158163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60" name="Picture 59"/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48266" y="3187686"/>
            <a:ext cx="1351133" cy="143177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61" name="Picture 60"/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78435" y="1775671"/>
            <a:ext cx="2783827" cy="33365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cxnSp>
        <p:nvCxnSpPr>
          <p:cNvPr id="63" name="Curved Connector 62"/>
          <p:cNvCxnSpPr>
            <a:stCxn id="62" idx="2"/>
          </p:cNvCxnSpPr>
          <p:nvPr/>
        </p:nvCxnSpPr>
        <p:spPr>
          <a:xfrm rot="5400000">
            <a:off x="5335880" y="2275740"/>
            <a:ext cx="940945" cy="882947"/>
          </a:xfrm>
          <a:prstGeom prst="curvedConnector3">
            <a:avLst>
              <a:gd name="adj1" fmla="val 50000"/>
            </a:avLst>
          </a:prstGeom>
          <a:noFill/>
          <a:ln w="12700">
            <a:solidFill>
              <a:schemeClr val="accent3"/>
            </a:solidFill>
            <a:round/>
            <a:headEnd/>
            <a:tailEnd type="triangle"/>
          </a:ln>
          <a:effectLst/>
        </p:spPr>
      </p:cxnSp>
      <p:cxnSp>
        <p:nvCxnSpPr>
          <p:cNvPr id="66" name="Curved Connector 65"/>
          <p:cNvCxnSpPr>
            <a:stCxn id="65" idx="2"/>
            <a:endCxn id="55" idx="0"/>
          </p:cNvCxnSpPr>
          <p:nvPr/>
        </p:nvCxnSpPr>
        <p:spPr>
          <a:xfrm rot="5400000">
            <a:off x="6564636" y="2638032"/>
            <a:ext cx="1034427" cy="329867"/>
          </a:xfrm>
          <a:prstGeom prst="curvedConnector3">
            <a:avLst>
              <a:gd name="adj1" fmla="val 50000"/>
            </a:avLst>
          </a:prstGeom>
          <a:noFill/>
          <a:ln w="12700">
            <a:solidFill>
              <a:schemeClr val="accent3"/>
            </a:solidFill>
            <a:round/>
            <a:headEnd/>
            <a:tailEnd type="triangle"/>
          </a:ln>
          <a:effectLst/>
        </p:spPr>
      </p:cxnSp>
      <p:cxnSp>
        <p:nvCxnSpPr>
          <p:cNvPr id="70" name="Curved Connector 69"/>
          <p:cNvCxnSpPr>
            <a:stCxn id="69" idx="2"/>
            <a:endCxn id="60" idx="0"/>
          </p:cNvCxnSpPr>
          <p:nvPr/>
        </p:nvCxnSpPr>
        <p:spPr>
          <a:xfrm rot="16200000" flipH="1">
            <a:off x="7730528" y="2494380"/>
            <a:ext cx="977039" cy="409572"/>
          </a:xfrm>
          <a:prstGeom prst="curvedConnector3">
            <a:avLst>
              <a:gd name="adj1" fmla="val 50000"/>
            </a:avLst>
          </a:prstGeom>
          <a:noFill/>
          <a:ln w="12700">
            <a:solidFill>
              <a:schemeClr val="accent3"/>
            </a:solidFill>
            <a:round/>
            <a:headEnd/>
            <a:tailEnd type="triangle"/>
          </a:ln>
          <a:effectLst/>
        </p:spPr>
      </p:cxnSp>
      <p:sp>
        <p:nvSpPr>
          <p:cNvPr id="72" name="Rectangle 71"/>
          <p:cNvSpPr/>
          <p:nvPr/>
        </p:nvSpPr>
        <p:spPr bwMode="auto">
          <a:xfrm flipH="1">
            <a:off x="5884341" y="1806714"/>
            <a:ext cx="784319" cy="259000"/>
          </a:xfrm>
          <a:prstGeom prst="rect">
            <a:avLst/>
          </a:prstGeom>
          <a:noFill/>
          <a:ln w="19050">
            <a:solidFill>
              <a:schemeClr val="accent3"/>
            </a:solidFill>
            <a:round/>
            <a:headEnd/>
            <a:tailEnd/>
          </a:ln>
          <a:effectLst/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endParaRPr lang="it-IT">
              <a:solidFill>
                <a:prstClr val="black"/>
              </a:solidFill>
            </a:endParaRPr>
          </a:p>
        </p:txBody>
      </p:sp>
      <p:sp>
        <p:nvSpPr>
          <p:cNvPr id="73" name="Rectangle 72"/>
          <p:cNvSpPr/>
          <p:nvPr/>
        </p:nvSpPr>
        <p:spPr bwMode="auto">
          <a:xfrm flipH="1">
            <a:off x="6737764" y="1807346"/>
            <a:ext cx="861457" cy="259000"/>
          </a:xfrm>
          <a:prstGeom prst="rect">
            <a:avLst/>
          </a:prstGeom>
          <a:noFill/>
          <a:ln w="19050">
            <a:solidFill>
              <a:schemeClr val="accent3"/>
            </a:solidFill>
            <a:round/>
            <a:headEnd/>
            <a:tailEnd/>
          </a:ln>
          <a:effectLst/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endParaRPr lang="it-IT">
              <a:solidFill>
                <a:prstClr val="black"/>
              </a:solidFill>
            </a:endParaRPr>
          </a:p>
        </p:txBody>
      </p:sp>
      <p:sp>
        <p:nvSpPr>
          <p:cNvPr id="74" name="Rectangle 73"/>
          <p:cNvSpPr/>
          <p:nvPr/>
        </p:nvSpPr>
        <p:spPr bwMode="auto">
          <a:xfrm flipH="1">
            <a:off x="7712551" y="1797079"/>
            <a:ext cx="716748" cy="259000"/>
          </a:xfrm>
          <a:prstGeom prst="rect">
            <a:avLst/>
          </a:prstGeom>
          <a:noFill/>
          <a:ln w="19050">
            <a:solidFill>
              <a:schemeClr val="accent3"/>
            </a:solidFill>
            <a:round/>
            <a:headEnd/>
            <a:tailEnd/>
          </a:ln>
          <a:effectLst/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endParaRPr lang="it-IT">
              <a:solidFill>
                <a:prstClr val="black"/>
              </a:solidFill>
            </a:endParaRPr>
          </a:p>
        </p:txBody>
      </p:sp>
      <p:pic>
        <p:nvPicPr>
          <p:cNvPr id="62" name="Picture 2" descr="http://www.clker.com/cliparts/9/1/1/6/12247849541307080526radacina_cursor_hand.svg.hi.png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38898" y="1957239"/>
            <a:ext cx="217853" cy="2895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5" name="Picture 2" descr="http://www.clker.com/cliparts/9/1/1/6/12247849541307080526radacina_cursor_hand.svg.hi.png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37855" y="1996250"/>
            <a:ext cx="217853" cy="2895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9" name="Picture 2" descr="http://www.clker.com/cliparts/9/1/1/6/12247849541307080526radacina_cursor_hand.svg.hi.png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905334" y="1921145"/>
            <a:ext cx="217853" cy="2895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4" name="Picture 83"/>
          <p:cNvPicPr>
            <a:picLocks noChangeAspect="1"/>
          </p:cNvPicPr>
          <p:nvPr/>
        </p:nvPicPr>
        <p:blipFill rotWithShape="1"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695398" y="3178302"/>
            <a:ext cx="1311314" cy="149178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85" name="Rectangle 84"/>
          <p:cNvSpPr/>
          <p:nvPr/>
        </p:nvSpPr>
        <p:spPr bwMode="auto">
          <a:xfrm flipH="1">
            <a:off x="1372242" y="2591084"/>
            <a:ext cx="2680375" cy="1548197"/>
          </a:xfrm>
          <a:prstGeom prst="rect">
            <a:avLst/>
          </a:prstGeom>
          <a:noFill/>
          <a:ln w="19050">
            <a:solidFill>
              <a:schemeClr val="accent3"/>
            </a:solidFill>
            <a:round/>
            <a:headEnd/>
            <a:tailEnd/>
          </a:ln>
          <a:effectLst/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endParaRPr lang="it-IT">
              <a:solidFill>
                <a:prstClr val="black"/>
              </a:solidFill>
            </a:endParaRPr>
          </a:p>
        </p:txBody>
      </p:sp>
      <p:sp>
        <p:nvSpPr>
          <p:cNvPr id="86" name="Rectangular Callout 85"/>
          <p:cNvSpPr/>
          <p:nvPr>
            <p:custDataLst>
              <p:tags r:id="rId2"/>
            </p:custDataLst>
          </p:nvPr>
        </p:nvSpPr>
        <p:spPr bwMode="gray">
          <a:xfrm>
            <a:off x="958788" y="1431670"/>
            <a:ext cx="2132962" cy="714717"/>
          </a:xfrm>
          <a:prstGeom prst="wedgeRectCallout">
            <a:avLst>
              <a:gd name="adj1" fmla="val 13079"/>
              <a:gd name="adj2" fmla="val 165559"/>
            </a:avLst>
          </a:prstGeom>
          <a:ln>
            <a:solidFill>
              <a:schemeClr val="accent3"/>
            </a:solidFill>
            <a:prstDash val="dash"/>
            <a:headEnd/>
            <a:tailEnd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vert="horz" wrap="square" lIns="144000" tIns="72000" rIns="144000" bIns="72000" numCol="1" rtlCol="0" anchor="ctr" anchorCtr="0" compatLnSpc="1">
            <a:prstTxWarp prst="textNoShape">
              <a:avLst/>
            </a:prstTxWarp>
            <a:noAutofit/>
          </a:bodyPr>
          <a:lstStyle/>
          <a:p>
            <a:r>
              <a:rPr lang="en-US" sz="1200" kern="0" dirty="0" smtClean="0">
                <a:solidFill>
                  <a:srgbClr val="000000"/>
                </a:solidFill>
                <a:cs typeface="Arial"/>
              </a:rPr>
              <a:t>Area </a:t>
            </a:r>
            <a:r>
              <a:rPr lang="en-US" sz="1200" kern="0" dirty="0">
                <a:solidFill>
                  <a:srgbClr val="000000"/>
                </a:solidFill>
                <a:cs typeface="Arial"/>
              </a:rPr>
              <a:t>in which </a:t>
            </a:r>
            <a:r>
              <a:rPr lang="en-US" sz="1200" kern="0" dirty="0" smtClean="0">
                <a:solidFill>
                  <a:srgbClr val="000000"/>
                </a:solidFill>
                <a:cs typeface="Arial"/>
              </a:rPr>
              <a:t>user </a:t>
            </a:r>
            <a:r>
              <a:rPr lang="en-US" sz="1200" kern="0" dirty="0">
                <a:solidFill>
                  <a:srgbClr val="000000"/>
                </a:solidFill>
                <a:cs typeface="Arial"/>
              </a:rPr>
              <a:t>can drag the elements presented in the </a:t>
            </a:r>
            <a:r>
              <a:rPr lang="en-US" sz="1200" kern="0" dirty="0" smtClean="0">
                <a:solidFill>
                  <a:srgbClr val="000000"/>
                </a:solidFill>
                <a:cs typeface="Arial"/>
              </a:rPr>
              <a:t>control panel</a:t>
            </a:r>
            <a:endParaRPr lang="it-IT" sz="1200" kern="0" dirty="0">
              <a:solidFill>
                <a:srgbClr val="000000"/>
              </a:solidFill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9776388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46160" y="1167998"/>
            <a:ext cx="4054738" cy="203661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Drag and Drop email</a:t>
            </a:r>
            <a:endParaRPr lang="en-US" dirty="0"/>
          </a:p>
        </p:txBody>
      </p:sp>
      <p:sp>
        <p:nvSpPr>
          <p:cNvPr id="30" name="Rectangle 29"/>
          <p:cNvSpPr/>
          <p:nvPr/>
        </p:nvSpPr>
        <p:spPr bwMode="auto">
          <a:xfrm flipH="1">
            <a:off x="304866" y="1306865"/>
            <a:ext cx="2830798" cy="1666958"/>
          </a:xfrm>
          <a:prstGeom prst="rect">
            <a:avLst/>
          </a:prstGeom>
          <a:noFill/>
          <a:ln w="19050">
            <a:solidFill>
              <a:schemeClr val="accent3"/>
            </a:solidFill>
            <a:round/>
            <a:headEnd/>
            <a:tailEnd/>
          </a:ln>
          <a:effectLst/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endParaRPr lang="it-IT">
              <a:solidFill>
                <a:prstClr val="black"/>
              </a:solidFill>
            </a:endParaRPr>
          </a:p>
        </p:txBody>
      </p:sp>
      <p:sp>
        <p:nvSpPr>
          <p:cNvPr id="29" name="Rectangular Callout 28"/>
          <p:cNvSpPr/>
          <p:nvPr>
            <p:custDataLst>
              <p:tags r:id="rId1"/>
            </p:custDataLst>
          </p:nvPr>
        </p:nvSpPr>
        <p:spPr bwMode="gray">
          <a:xfrm>
            <a:off x="233635" y="3352563"/>
            <a:ext cx="2902029" cy="941100"/>
          </a:xfrm>
          <a:prstGeom prst="wedgeRectCallout">
            <a:avLst>
              <a:gd name="adj1" fmla="val 23672"/>
              <a:gd name="adj2" fmla="val -130400"/>
            </a:avLst>
          </a:prstGeom>
          <a:ln>
            <a:solidFill>
              <a:schemeClr val="accent3"/>
            </a:solidFill>
            <a:prstDash val="dash"/>
            <a:headEnd/>
            <a:tailEnd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vert="horz" wrap="square" lIns="144000" tIns="72000" rIns="144000" bIns="72000" numCol="1" rtlCol="0" anchor="ctr" anchorCtr="0" compatLnSpc="1">
            <a:prstTxWarp prst="textNoShape">
              <a:avLst/>
            </a:prstTxWarp>
            <a:noAutofit/>
          </a:bodyPr>
          <a:lstStyle/>
          <a:p>
            <a:r>
              <a:rPr lang="en-US" sz="1200" kern="0" dirty="0" smtClean="0">
                <a:solidFill>
                  <a:srgbClr val="000000"/>
                </a:solidFill>
                <a:cs typeface="Arial"/>
              </a:rPr>
              <a:t>User, by </a:t>
            </a:r>
            <a:r>
              <a:rPr lang="en-US" sz="1200" kern="0" dirty="0">
                <a:solidFill>
                  <a:srgbClr val="000000"/>
                </a:solidFill>
                <a:cs typeface="Arial"/>
              </a:rPr>
              <a:t>dragging the different elements from the control </a:t>
            </a:r>
            <a:r>
              <a:rPr lang="en-US" sz="1200" kern="0" dirty="0" smtClean="0">
                <a:solidFill>
                  <a:srgbClr val="000000"/>
                </a:solidFill>
                <a:cs typeface="Arial"/>
              </a:rPr>
              <a:t>panel, </a:t>
            </a:r>
            <a:r>
              <a:rPr lang="en-US" sz="1200" kern="0" dirty="0">
                <a:solidFill>
                  <a:srgbClr val="000000"/>
                </a:solidFill>
                <a:cs typeface="Arial"/>
              </a:rPr>
              <a:t>can </a:t>
            </a:r>
            <a:r>
              <a:rPr lang="en-US" sz="1200" kern="0" dirty="0" smtClean="0">
                <a:solidFill>
                  <a:srgbClr val="000000"/>
                </a:solidFill>
                <a:cs typeface="Arial"/>
              </a:rPr>
              <a:t>set: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kern="0" dirty="0" smtClean="0">
                <a:solidFill>
                  <a:srgbClr val="000000"/>
                </a:solidFill>
                <a:cs typeface="Arial"/>
              </a:rPr>
              <a:t>the content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kern="0" dirty="0" smtClean="0">
                <a:solidFill>
                  <a:srgbClr val="000000"/>
                </a:solidFill>
                <a:cs typeface="Arial"/>
              </a:rPr>
              <a:t>structure</a:t>
            </a:r>
            <a:endParaRPr lang="it-IT" sz="1200" kern="0" dirty="0">
              <a:solidFill>
                <a:srgbClr val="000000"/>
              </a:solidFill>
              <a:cs typeface="Arial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594051" y="1952200"/>
            <a:ext cx="4714768" cy="237864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34" name="Rectangle 33"/>
          <p:cNvSpPr/>
          <p:nvPr/>
        </p:nvSpPr>
        <p:spPr bwMode="auto">
          <a:xfrm>
            <a:off x="3190353" y="1459265"/>
            <a:ext cx="331594" cy="269051"/>
          </a:xfrm>
          <a:prstGeom prst="rect">
            <a:avLst/>
          </a:prstGeom>
          <a:noFill/>
          <a:ln w="19050">
            <a:solidFill>
              <a:schemeClr val="accent3"/>
            </a:solidFill>
            <a:round/>
            <a:headEnd/>
            <a:tailEnd/>
          </a:ln>
          <a:effectLst/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endParaRPr lang="it-IT">
              <a:solidFill>
                <a:prstClr val="black"/>
              </a:solidFill>
            </a:endParaRPr>
          </a:p>
        </p:txBody>
      </p:sp>
      <p:cxnSp>
        <p:nvCxnSpPr>
          <p:cNvPr id="36" name="Curved Connector 35"/>
          <p:cNvCxnSpPr>
            <a:stCxn id="37" idx="2"/>
            <a:endCxn id="10" idx="1"/>
          </p:cNvCxnSpPr>
          <p:nvPr/>
        </p:nvCxnSpPr>
        <p:spPr>
          <a:xfrm rot="16200000" flipH="1">
            <a:off x="2885108" y="2432577"/>
            <a:ext cx="1189320" cy="228565"/>
          </a:xfrm>
          <a:prstGeom prst="curvedConnector2">
            <a:avLst/>
          </a:prstGeom>
          <a:noFill/>
          <a:ln w="12700">
            <a:solidFill>
              <a:schemeClr val="accent3"/>
            </a:solidFill>
            <a:round/>
            <a:headEnd/>
            <a:tailEnd type="triangle"/>
          </a:ln>
          <a:effectLst/>
        </p:spPr>
      </p:cxnSp>
      <p:pic>
        <p:nvPicPr>
          <p:cNvPr id="37" name="Picture 2" descr="http://www.clker.com/cliparts/9/1/1/6/12247849541307080526radacina_cursor_hand.svg.hi.png"/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56559" y="1662698"/>
            <a:ext cx="217853" cy="2895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8" name="Rectangular Callout 37"/>
          <p:cNvSpPr/>
          <p:nvPr>
            <p:custDataLst>
              <p:tags r:id="rId2"/>
            </p:custDataLst>
          </p:nvPr>
        </p:nvSpPr>
        <p:spPr bwMode="gray">
          <a:xfrm>
            <a:off x="4497073" y="1545313"/>
            <a:ext cx="3219325" cy="674772"/>
          </a:xfrm>
          <a:prstGeom prst="wedgeRectCallout">
            <a:avLst>
              <a:gd name="adj1" fmla="val -25178"/>
              <a:gd name="adj2" fmla="val 132222"/>
            </a:avLst>
          </a:prstGeom>
          <a:ln>
            <a:solidFill>
              <a:schemeClr val="accent3"/>
            </a:solidFill>
            <a:prstDash val="dash"/>
            <a:headEnd/>
            <a:tailEnd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vert="horz" wrap="square" lIns="144000" tIns="72000" rIns="144000" bIns="72000" numCol="1" rtlCol="0" anchor="ctr" anchorCtr="0" compatLnSpc="1">
            <a:prstTxWarp prst="textNoShape">
              <a:avLst/>
            </a:prstTxWarp>
            <a:noAutofit/>
          </a:bodyPr>
          <a:lstStyle/>
          <a:p>
            <a:r>
              <a:rPr lang="en-US" sz="1200" kern="0" dirty="0" smtClean="0">
                <a:solidFill>
                  <a:srgbClr val="000000"/>
                </a:solidFill>
                <a:cs typeface="Arial"/>
              </a:rPr>
              <a:t>By </a:t>
            </a:r>
            <a:r>
              <a:rPr lang="en-US" sz="1200" kern="0" dirty="0">
                <a:solidFill>
                  <a:srgbClr val="000000"/>
                </a:solidFill>
                <a:cs typeface="Arial"/>
              </a:rPr>
              <a:t>inserting a text area, </a:t>
            </a:r>
            <a:r>
              <a:rPr lang="en-US" sz="1200" kern="0" dirty="0" smtClean="0">
                <a:solidFill>
                  <a:srgbClr val="000000"/>
                </a:solidFill>
                <a:cs typeface="Arial"/>
              </a:rPr>
              <a:t>user </a:t>
            </a:r>
            <a:r>
              <a:rPr lang="en-US" sz="1200" kern="0" dirty="0">
                <a:solidFill>
                  <a:srgbClr val="000000"/>
                </a:solidFill>
                <a:cs typeface="Arial"/>
              </a:rPr>
              <a:t>can specify a dynamic field in the body message by clicking on "Merge tags"</a:t>
            </a:r>
            <a:endParaRPr lang="it-IT" sz="1200" kern="0" dirty="0">
              <a:solidFill>
                <a:srgbClr val="000000"/>
              </a:solidFill>
              <a:cs typeface="Arial"/>
            </a:endParaRPr>
          </a:p>
        </p:txBody>
      </p:sp>
      <p:sp>
        <p:nvSpPr>
          <p:cNvPr id="39" name="Rectangle 38"/>
          <p:cNvSpPr/>
          <p:nvPr/>
        </p:nvSpPr>
        <p:spPr bwMode="auto">
          <a:xfrm flipV="1">
            <a:off x="5099537" y="2773344"/>
            <a:ext cx="351693" cy="90435"/>
          </a:xfrm>
          <a:prstGeom prst="rect">
            <a:avLst/>
          </a:prstGeom>
          <a:noFill/>
          <a:ln w="19050">
            <a:solidFill>
              <a:schemeClr val="accent3"/>
            </a:solidFill>
            <a:round/>
            <a:headEnd/>
            <a:tailEnd/>
          </a:ln>
          <a:effectLst/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endParaRPr lang="it-IT">
              <a:solidFill>
                <a:prstClr val="black"/>
              </a:solidFill>
            </a:endParaRPr>
          </a:p>
        </p:txBody>
      </p:sp>
      <p:sp>
        <p:nvSpPr>
          <p:cNvPr id="42" name="Rectangle 41"/>
          <p:cNvSpPr/>
          <p:nvPr/>
        </p:nvSpPr>
        <p:spPr bwMode="auto">
          <a:xfrm>
            <a:off x="5743819" y="2606451"/>
            <a:ext cx="1757275" cy="1322454"/>
          </a:xfrm>
          <a:prstGeom prst="rect">
            <a:avLst/>
          </a:prstGeom>
          <a:noFill/>
          <a:ln w="19050">
            <a:solidFill>
              <a:schemeClr val="accent3"/>
            </a:solidFill>
            <a:round/>
            <a:headEnd/>
            <a:tailEnd/>
          </a:ln>
          <a:effectLst/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endParaRPr lang="it-IT">
              <a:solidFill>
                <a:prstClr val="black"/>
              </a:solidFill>
            </a:endParaRPr>
          </a:p>
        </p:txBody>
      </p:sp>
      <p:sp>
        <p:nvSpPr>
          <p:cNvPr id="40" name="Rectangle 39"/>
          <p:cNvSpPr/>
          <p:nvPr/>
        </p:nvSpPr>
        <p:spPr>
          <a:xfrm flipH="1">
            <a:off x="3021614" y="4293663"/>
            <a:ext cx="5520401" cy="732848"/>
          </a:xfrm>
          <a:prstGeom prst="rect">
            <a:avLst/>
          </a:prstGeom>
          <a:noFill/>
          <a:ln w="12700">
            <a:solidFill>
              <a:schemeClr val="accent3"/>
            </a:solidFill>
            <a:round/>
            <a:headEnd/>
            <a:tailEnd type="triangle"/>
          </a:ln>
          <a:effectLst/>
        </p:spPr>
        <p:txBody>
          <a:bodyPr wrap="square" lIns="180000" tIns="180000" rIns="180000" bIns="180000" rtlCol="0" anchor="t" anchorCtr="0">
            <a:spAutoFit/>
          </a:bodyPr>
          <a:lstStyle/>
          <a:p>
            <a:r>
              <a:rPr lang="en-US" sz="1200" kern="0" dirty="0">
                <a:solidFill>
                  <a:srgbClr val="000000"/>
                </a:solidFill>
                <a:cs typeface="Arial"/>
              </a:rPr>
              <a:t>In order to specify a dynamic field, it must be present in the Placeholder section and the related entity must be </a:t>
            </a:r>
            <a:r>
              <a:rPr lang="en-US" sz="1200" kern="0" dirty="0" smtClean="0">
                <a:solidFill>
                  <a:srgbClr val="000000"/>
                </a:solidFill>
                <a:cs typeface="Arial"/>
              </a:rPr>
              <a:t>selected </a:t>
            </a:r>
            <a:r>
              <a:rPr lang="en-US" sz="1200" kern="0" dirty="0">
                <a:solidFill>
                  <a:srgbClr val="000000"/>
                </a:solidFill>
                <a:cs typeface="Arial"/>
              </a:rPr>
              <a:t>during the creation</a:t>
            </a:r>
            <a:r>
              <a:rPr lang="it-IT" sz="1200" kern="0" dirty="0">
                <a:solidFill>
                  <a:srgbClr val="000000"/>
                </a:solidFill>
                <a:cs typeface="Arial"/>
              </a:rPr>
              <a:t>      </a:t>
            </a:r>
          </a:p>
        </p:txBody>
      </p:sp>
    </p:spTree>
    <p:extLst>
      <p:ext uri="{BB962C8B-B14F-4D97-AF65-F5344CB8AC3E}">
        <p14:creationId xmlns:p14="http://schemas.microsoft.com/office/powerpoint/2010/main" val="6097829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view template email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7878" y="1261932"/>
            <a:ext cx="3562388" cy="138053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cxnSp>
        <p:nvCxnSpPr>
          <p:cNvPr id="15" name="Curved Connector 14"/>
          <p:cNvCxnSpPr>
            <a:stCxn id="16" idx="2"/>
            <a:endCxn id="4" idx="0"/>
          </p:cNvCxnSpPr>
          <p:nvPr/>
        </p:nvCxnSpPr>
        <p:spPr>
          <a:xfrm rot="16200000" flipH="1">
            <a:off x="4215790" y="917420"/>
            <a:ext cx="378234" cy="1868790"/>
          </a:xfrm>
          <a:prstGeom prst="curvedConnector3">
            <a:avLst>
              <a:gd name="adj1" fmla="val 50000"/>
            </a:avLst>
          </a:prstGeom>
          <a:noFill/>
          <a:ln w="12700">
            <a:solidFill>
              <a:schemeClr val="accent3"/>
            </a:solidFill>
            <a:round/>
            <a:headEnd/>
            <a:tailEnd type="triangle"/>
          </a:ln>
          <a:effectLst/>
        </p:spPr>
      </p:cxnSp>
      <p:pic>
        <p:nvPicPr>
          <p:cNvPr id="16" name="Picture 2" descr="http://www.clker.com/cliparts/9/1/1/6/12247849541307080526radacina_cursor_hand.svg.hi.png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361585" y="1373196"/>
            <a:ext cx="217853" cy="2895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Rectangular Callout 16"/>
          <p:cNvSpPr/>
          <p:nvPr>
            <p:custDataLst>
              <p:tags r:id="rId1"/>
            </p:custDataLst>
          </p:nvPr>
        </p:nvSpPr>
        <p:spPr bwMode="gray">
          <a:xfrm>
            <a:off x="4375826" y="1129242"/>
            <a:ext cx="2902029" cy="476105"/>
          </a:xfrm>
          <a:prstGeom prst="wedgeRectCallout">
            <a:avLst>
              <a:gd name="adj1" fmla="val -76515"/>
              <a:gd name="adj2" fmla="val -5530"/>
            </a:avLst>
          </a:prstGeom>
          <a:ln>
            <a:solidFill>
              <a:schemeClr val="accent3"/>
            </a:solidFill>
            <a:prstDash val="dash"/>
            <a:headEnd/>
            <a:tailEnd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vert="horz" wrap="square" lIns="144000" tIns="72000" rIns="144000" bIns="72000" numCol="1" rtlCol="0" anchor="ctr" anchorCtr="0" compatLnSpc="1">
            <a:prstTxWarp prst="textNoShape">
              <a:avLst/>
            </a:prstTxWarp>
            <a:noAutofit/>
          </a:bodyPr>
          <a:lstStyle/>
          <a:p>
            <a:r>
              <a:rPr lang="en-AU" sz="1200" kern="0" dirty="0" smtClean="0">
                <a:solidFill>
                  <a:srgbClr val="000000"/>
                </a:solidFill>
                <a:cs typeface="Arial"/>
              </a:rPr>
              <a:t>After </a:t>
            </a:r>
            <a:r>
              <a:rPr lang="en-AU" sz="1200" kern="0" dirty="0">
                <a:solidFill>
                  <a:srgbClr val="000000"/>
                </a:solidFill>
                <a:cs typeface="Arial"/>
              </a:rPr>
              <a:t>having configured the template, </a:t>
            </a:r>
            <a:r>
              <a:rPr lang="en-AU" sz="1200" kern="0" dirty="0" smtClean="0">
                <a:solidFill>
                  <a:srgbClr val="000000"/>
                </a:solidFill>
                <a:cs typeface="Arial"/>
              </a:rPr>
              <a:t>user </a:t>
            </a:r>
            <a:r>
              <a:rPr lang="en-AU" sz="1200" kern="0" dirty="0">
                <a:solidFill>
                  <a:srgbClr val="000000"/>
                </a:solidFill>
                <a:cs typeface="Arial"/>
              </a:rPr>
              <a:t>clicks on «Save»</a:t>
            </a:r>
          </a:p>
        </p:txBody>
      </p:sp>
      <p:sp>
        <p:nvSpPr>
          <p:cNvPr id="18" name="Rectangle 17"/>
          <p:cNvSpPr/>
          <p:nvPr/>
        </p:nvSpPr>
        <p:spPr bwMode="auto">
          <a:xfrm flipV="1">
            <a:off x="3256559" y="1289248"/>
            <a:ext cx="351693" cy="90435"/>
          </a:xfrm>
          <a:prstGeom prst="rect">
            <a:avLst/>
          </a:prstGeom>
          <a:noFill/>
          <a:ln w="19050">
            <a:solidFill>
              <a:schemeClr val="accent3"/>
            </a:solidFill>
            <a:round/>
            <a:headEnd/>
            <a:tailEnd/>
          </a:ln>
          <a:effectLst/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endParaRPr lang="en-AU" dirty="0">
              <a:solidFill>
                <a:prstClr val="black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593229" y="2040932"/>
            <a:ext cx="5492145" cy="265176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23" name="Rectangle 22"/>
          <p:cNvSpPr/>
          <p:nvPr/>
        </p:nvSpPr>
        <p:spPr bwMode="auto">
          <a:xfrm flipV="1">
            <a:off x="2645284" y="2399181"/>
            <a:ext cx="5338131" cy="2236161"/>
          </a:xfrm>
          <a:prstGeom prst="rect">
            <a:avLst/>
          </a:prstGeom>
          <a:noFill/>
          <a:ln w="19050">
            <a:solidFill>
              <a:schemeClr val="accent3"/>
            </a:solidFill>
            <a:round/>
            <a:headEnd/>
            <a:tailEnd/>
          </a:ln>
          <a:effectLst/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endParaRPr lang="en-AU" dirty="0">
              <a:solidFill>
                <a:prstClr val="black"/>
              </a:solidFill>
            </a:endParaRPr>
          </a:p>
        </p:txBody>
      </p:sp>
      <p:sp>
        <p:nvSpPr>
          <p:cNvPr id="25" name="Rectangular Callout 24"/>
          <p:cNvSpPr/>
          <p:nvPr>
            <p:custDataLst>
              <p:tags r:id="rId2"/>
            </p:custDataLst>
          </p:nvPr>
        </p:nvSpPr>
        <p:spPr bwMode="gray">
          <a:xfrm>
            <a:off x="5437022" y="2266596"/>
            <a:ext cx="3530105" cy="840755"/>
          </a:xfrm>
          <a:prstGeom prst="wedgeRectCallout">
            <a:avLst>
              <a:gd name="adj1" fmla="val -79791"/>
              <a:gd name="adj2" fmla="val 121759"/>
            </a:avLst>
          </a:prstGeom>
          <a:ln>
            <a:solidFill>
              <a:schemeClr val="accent3"/>
            </a:solidFill>
            <a:prstDash val="dash"/>
            <a:headEnd/>
            <a:tailEnd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vert="horz" wrap="square" lIns="144000" tIns="72000" rIns="144000" bIns="72000" numCol="1" rtlCol="0" anchor="ctr" anchorCtr="0" compatLnSpc="1">
            <a:prstTxWarp prst="textNoShape">
              <a:avLst/>
            </a:prstTxWarp>
            <a:noAutofit/>
          </a:bodyPr>
          <a:lstStyle/>
          <a:p>
            <a:r>
              <a:rPr lang="en-AU" sz="1200" kern="0" dirty="0" smtClean="0">
                <a:solidFill>
                  <a:srgbClr val="000000"/>
                </a:solidFill>
                <a:cs typeface="Arial"/>
              </a:rPr>
              <a:t>System </a:t>
            </a:r>
            <a:r>
              <a:rPr lang="en-AU" sz="1200" kern="0" dirty="0">
                <a:solidFill>
                  <a:srgbClr val="000000"/>
                </a:solidFill>
                <a:cs typeface="Arial"/>
              </a:rPr>
              <a:t>updates the template page; </a:t>
            </a:r>
            <a:r>
              <a:rPr lang="en-AU" sz="1200" kern="0" dirty="0" smtClean="0">
                <a:solidFill>
                  <a:srgbClr val="000000"/>
                </a:solidFill>
                <a:cs typeface="Arial"/>
              </a:rPr>
              <a:t>user </a:t>
            </a:r>
            <a:r>
              <a:rPr lang="en-AU" sz="1200" kern="0" dirty="0">
                <a:solidFill>
                  <a:srgbClr val="000000"/>
                </a:solidFill>
                <a:cs typeface="Arial"/>
              </a:rPr>
              <a:t>visualizes  in two different sections (Editor, HTML) both the template created and its html code</a:t>
            </a:r>
          </a:p>
        </p:txBody>
      </p:sp>
      <p:sp>
        <p:nvSpPr>
          <p:cNvPr id="11" name="Rettangolo 10"/>
          <p:cNvSpPr/>
          <p:nvPr/>
        </p:nvSpPr>
        <p:spPr>
          <a:xfrm>
            <a:off x="217138" y="2855692"/>
            <a:ext cx="2266832" cy="1859746"/>
          </a:xfrm>
          <a:prstGeom prst="rect">
            <a:avLst/>
          </a:prstGeom>
          <a:solidFill>
            <a:schemeClr val="bg1"/>
          </a:solidFill>
          <a:ln w="28575">
            <a:solidFill>
              <a:schemeClr val="tx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6" name="CasellaDiTesto 5"/>
          <p:cNvSpPr txBox="1"/>
          <p:nvPr/>
        </p:nvSpPr>
        <p:spPr>
          <a:xfrm>
            <a:off x="421405" y="3093067"/>
            <a:ext cx="1858297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400" dirty="0" smtClean="0"/>
              <a:t>Once </a:t>
            </a:r>
            <a:r>
              <a:rPr lang="it-IT" sz="1400" dirty="0" err="1" smtClean="0"/>
              <a:t>created</a:t>
            </a:r>
            <a:r>
              <a:rPr lang="it-IT" sz="1400" dirty="0" smtClean="0"/>
              <a:t> and </a:t>
            </a:r>
            <a:r>
              <a:rPr lang="it-IT" sz="1400" dirty="0" err="1" smtClean="0"/>
              <a:t>saved</a:t>
            </a:r>
            <a:r>
              <a:rPr lang="it-IT" sz="1400" dirty="0" smtClean="0"/>
              <a:t>, </a:t>
            </a:r>
            <a:r>
              <a:rPr lang="it-IT" sz="1400" dirty="0" err="1" smtClean="0"/>
              <a:t>contents</a:t>
            </a:r>
            <a:r>
              <a:rPr lang="it-IT" sz="1400" dirty="0" smtClean="0"/>
              <a:t> and images </a:t>
            </a:r>
            <a:r>
              <a:rPr lang="it-IT" sz="1400" dirty="0" err="1" smtClean="0"/>
              <a:t>loaded</a:t>
            </a:r>
            <a:r>
              <a:rPr lang="it-IT" sz="1400" dirty="0" smtClean="0"/>
              <a:t> in the email editor are </a:t>
            </a:r>
            <a:r>
              <a:rPr lang="it-IT" sz="1400" dirty="0" err="1" smtClean="0"/>
              <a:t>visible</a:t>
            </a:r>
            <a:r>
              <a:rPr lang="it-IT" sz="1400" dirty="0" smtClean="0"/>
              <a:t> for </a:t>
            </a:r>
            <a:r>
              <a:rPr lang="it-IT" sz="1400" dirty="0" err="1" smtClean="0"/>
              <a:t>each</a:t>
            </a:r>
            <a:r>
              <a:rPr lang="it-IT" sz="1400" dirty="0" smtClean="0"/>
              <a:t> Business Unit</a:t>
            </a:r>
            <a:endParaRPr lang="it-IT" sz="1400" dirty="0" smtClean="0"/>
          </a:p>
        </p:txBody>
      </p:sp>
    </p:spTree>
    <p:extLst>
      <p:ext uri="{BB962C8B-B14F-4D97-AF65-F5344CB8AC3E}">
        <p14:creationId xmlns:p14="http://schemas.microsoft.com/office/powerpoint/2010/main" val="17610349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/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0896" y="1050345"/>
            <a:ext cx="3668263" cy="122457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Create sms template</a:t>
            </a:r>
            <a:endParaRPr lang="it-IT" dirty="0"/>
          </a:p>
        </p:txBody>
      </p:sp>
      <p:sp>
        <p:nvSpPr>
          <p:cNvPr id="20" name="Rectangle 19"/>
          <p:cNvSpPr/>
          <p:nvPr/>
        </p:nvSpPr>
        <p:spPr bwMode="auto">
          <a:xfrm flipH="1">
            <a:off x="850425" y="1851587"/>
            <a:ext cx="551320" cy="191583"/>
          </a:xfrm>
          <a:prstGeom prst="rect">
            <a:avLst/>
          </a:prstGeom>
          <a:noFill/>
          <a:ln w="19050">
            <a:solidFill>
              <a:schemeClr val="accent3"/>
            </a:solidFill>
            <a:round/>
            <a:headEnd/>
            <a:tailEnd/>
          </a:ln>
          <a:effectLst/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endParaRPr lang="it-IT">
              <a:solidFill>
                <a:prstClr val="black"/>
              </a:solidFill>
            </a:endParaRPr>
          </a:p>
        </p:txBody>
      </p:sp>
      <p:pic>
        <p:nvPicPr>
          <p:cNvPr id="22" name="Picture 2" descr="http://www.clker.com/cliparts/9/1/1/6/12247849541307080526radacina_cursor_hand.svg.hi.png"/>
          <p:cNvPicPr>
            <a:picLocks noChangeAspect="1" noChangeArrowheads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71292" y="1986283"/>
            <a:ext cx="217853" cy="2895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3" name="Curved Connector 22"/>
          <p:cNvCxnSpPr>
            <a:stCxn id="22" idx="2"/>
            <a:endCxn id="4" idx="1"/>
          </p:cNvCxnSpPr>
          <p:nvPr/>
        </p:nvCxnSpPr>
        <p:spPr>
          <a:xfrm rot="16200000" flipH="1">
            <a:off x="853445" y="2402558"/>
            <a:ext cx="849252" cy="595705"/>
          </a:xfrm>
          <a:prstGeom prst="curvedConnector2">
            <a:avLst/>
          </a:prstGeom>
          <a:noFill/>
          <a:ln w="12700">
            <a:solidFill>
              <a:schemeClr val="accent3"/>
            </a:solidFill>
            <a:round/>
            <a:headEnd/>
            <a:tailEnd type="triangle"/>
          </a:ln>
          <a:effectLst/>
        </p:spPr>
      </p:cxn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575924" y="2089867"/>
            <a:ext cx="4699070" cy="207034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25" name="Rectangle 24"/>
          <p:cNvSpPr/>
          <p:nvPr/>
        </p:nvSpPr>
        <p:spPr bwMode="auto">
          <a:xfrm flipH="1">
            <a:off x="1573038" y="2327620"/>
            <a:ext cx="332818" cy="191583"/>
          </a:xfrm>
          <a:prstGeom prst="rect">
            <a:avLst/>
          </a:prstGeom>
          <a:noFill/>
          <a:ln w="19050">
            <a:solidFill>
              <a:schemeClr val="accent3"/>
            </a:solidFill>
            <a:round/>
            <a:headEnd/>
            <a:tailEnd/>
          </a:ln>
          <a:effectLst/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endParaRPr lang="it-IT">
              <a:solidFill>
                <a:prstClr val="black"/>
              </a:solidFill>
            </a:endParaRPr>
          </a:p>
        </p:txBody>
      </p:sp>
      <p:pic>
        <p:nvPicPr>
          <p:cNvPr id="26" name="Picture 2" descr="http://www.clker.com/cliparts/9/1/1/6/12247849541307080526radacina_cursor_hand.svg.hi.png"/>
          <p:cNvPicPr>
            <a:picLocks noChangeAspect="1" noChangeArrowheads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93905" y="2462316"/>
            <a:ext cx="217853" cy="2895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7" name="Curved Connector 26"/>
          <p:cNvCxnSpPr>
            <a:stCxn id="26" idx="2"/>
            <a:endCxn id="14" idx="1"/>
          </p:cNvCxnSpPr>
          <p:nvPr/>
        </p:nvCxnSpPr>
        <p:spPr>
          <a:xfrm rot="16200000" flipH="1">
            <a:off x="1916029" y="2538620"/>
            <a:ext cx="1002293" cy="1428687"/>
          </a:xfrm>
          <a:prstGeom prst="curvedConnector2">
            <a:avLst/>
          </a:prstGeom>
          <a:noFill/>
          <a:ln w="12700">
            <a:solidFill>
              <a:schemeClr val="accent3"/>
            </a:solidFill>
            <a:round/>
            <a:headEnd/>
            <a:tailEnd type="triangle"/>
          </a:ln>
          <a:effectLst/>
        </p:spPr>
      </p:cxnSp>
      <p:sp>
        <p:nvSpPr>
          <p:cNvPr id="31" name="Rectangular Callout 30"/>
          <p:cNvSpPr/>
          <p:nvPr>
            <p:custDataLst>
              <p:tags r:id="rId1"/>
            </p:custDataLst>
          </p:nvPr>
        </p:nvSpPr>
        <p:spPr bwMode="gray">
          <a:xfrm>
            <a:off x="2485905" y="1944416"/>
            <a:ext cx="2228137" cy="478995"/>
          </a:xfrm>
          <a:prstGeom prst="wedgeRectCallout">
            <a:avLst>
              <a:gd name="adj1" fmla="val -77869"/>
              <a:gd name="adj2" fmla="val 26432"/>
            </a:avLst>
          </a:prstGeom>
          <a:ln>
            <a:solidFill>
              <a:schemeClr val="accent3"/>
            </a:solidFill>
            <a:prstDash val="dash"/>
            <a:headEnd/>
            <a:tailEnd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vert="horz" wrap="square" lIns="144000" tIns="72000" rIns="144000" bIns="72000" numCol="1" rtlCol="0" anchor="ctr" anchorCtr="0" compatLnSpc="1">
            <a:prstTxWarp prst="textNoShape">
              <a:avLst/>
            </a:prstTxWarp>
            <a:noAutofit/>
          </a:bodyPr>
          <a:lstStyle/>
          <a:p>
            <a:r>
              <a:rPr lang="en-US" sz="1100" kern="0" dirty="0" smtClean="0">
                <a:solidFill>
                  <a:srgbClr val="000000"/>
                </a:solidFill>
                <a:cs typeface="Arial"/>
              </a:rPr>
              <a:t>User </a:t>
            </a:r>
            <a:r>
              <a:rPr lang="en-US" sz="1100" kern="0" dirty="0">
                <a:solidFill>
                  <a:srgbClr val="000000"/>
                </a:solidFill>
                <a:cs typeface="Arial"/>
              </a:rPr>
              <a:t>clicks «new» to create a new template</a:t>
            </a:r>
            <a:endParaRPr lang="it-IT" sz="1100" kern="0" dirty="0">
              <a:solidFill>
                <a:srgbClr val="000000"/>
              </a:solidFill>
              <a:cs typeface="Arial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131519" y="2650609"/>
            <a:ext cx="5300248" cy="220700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41" name="Rectangle 40"/>
          <p:cNvSpPr/>
          <p:nvPr/>
        </p:nvSpPr>
        <p:spPr bwMode="auto">
          <a:xfrm flipH="1">
            <a:off x="4361617" y="3643008"/>
            <a:ext cx="3002220" cy="142409"/>
          </a:xfrm>
          <a:prstGeom prst="rect">
            <a:avLst/>
          </a:prstGeom>
          <a:noFill/>
          <a:ln w="19050">
            <a:solidFill>
              <a:schemeClr val="accent3"/>
            </a:solidFill>
            <a:round/>
            <a:headEnd/>
            <a:tailEnd/>
          </a:ln>
          <a:effectLst/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endParaRPr lang="it-IT">
              <a:solidFill>
                <a:prstClr val="black"/>
              </a:solidFill>
            </a:endParaRPr>
          </a:p>
        </p:txBody>
      </p:sp>
      <p:sp>
        <p:nvSpPr>
          <p:cNvPr id="44" name="Rectangle 43"/>
          <p:cNvSpPr/>
          <p:nvPr/>
        </p:nvSpPr>
        <p:spPr bwMode="auto">
          <a:xfrm flipH="1">
            <a:off x="4363240" y="3819728"/>
            <a:ext cx="3002220" cy="142409"/>
          </a:xfrm>
          <a:prstGeom prst="rect">
            <a:avLst/>
          </a:prstGeom>
          <a:noFill/>
          <a:ln w="19050">
            <a:solidFill>
              <a:schemeClr val="accent3"/>
            </a:solidFill>
            <a:round/>
            <a:headEnd/>
            <a:tailEnd/>
          </a:ln>
          <a:effectLst/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endParaRPr lang="it-IT">
              <a:solidFill>
                <a:prstClr val="black"/>
              </a:solidFill>
            </a:endParaRPr>
          </a:p>
        </p:txBody>
      </p:sp>
      <p:sp>
        <p:nvSpPr>
          <p:cNvPr id="45" name="Rectangular Callout 44"/>
          <p:cNvSpPr/>
          <p:nvPr>
            <p:custDataLst>
              <p:tags r:id="rId2"/>
            </p:custDataLst>
          </p:nvPr>
        </p:nvSpPr>
        <p:spPr bwMode="gray">
          <a:xfrm>
            <a:off x="5642047" y="3020190"/>
            <a:ext cx="675322" cy="248028"/>
          </a:xfrm>
          <a:prstGeom prst="wedgeRectCallout">
            <a:avLst>
              <a:gd name="adj1" fmla="val -75885"/>
              <a:gd name="adj2" fmla="val 223239"/>
            </a:avLst>
          </a:prstGeom>
          <a:ln>
            <a:solidFill>
              <a:schemeClr val="accent3"/>
            </a:solidFill>
            <a:prstDash val="dash"/>
            <a:headEnd/>
            <a:tailEnd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vert="horz" wrap="square" lIns="144000" tIns="72000" rIns="144000" bIns="72000" numCol="1" rtlCol="0" anchor="ctr" anchorCtr="0" compatLnSpc="1">
            <a:prstTxWarp prst="textNoShape">
              <a:avLst/>
            </a:prstTxWarp>
            <a:noAutofit/>
          </a:bodyPr>
          <a:lstStyle/>
          <a:p>
            <a:r>
              <a:rPr lang="it-IT" sz="1100" kern="0" dirty="0" smtClean="0">
                <a:solidFill>
                  <a:srgbClr val="000000"/>
                </a:solidFill>
                <a:cs typeface="Arial"/>
              </a:rPr>
              <a:t>Name</a:t>
            </a:r>
            <a:endParaRPr lang="it-IT" sz="1100" dirty="0">
              <a:solidFill>
                <a:schemeClr val="tx1"/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46" name="Rectangular Callout 45"/>
          <p:cNvSpPr/>
          <p:nvPr>
            <p:custDataLst>
              <p:tags r:id="rId3"/>
            </p:custDataLst>
          </p:nvPr>
        </p:nvSpPr>
        <p:spPr bwMode="gray">
          <a:xfrm>
            <a:off x="5372087" y="4050858"/>
            <a:ext cx="2997225" cy="1010590"/>
          </a:xfrm>
          <a:prstGeom prst="wedgeRectCallout">
            <a:avLst>
              <a:gd name="adj1" fmla="val -34886"/>
              <a:gd name="adj2" fmla="val -63813"/>
            </a:avLst>
          </a:prstGeom>
          <a:ln>
            <a:solidFill>
              <a:schemeClr val="accent3"/>
            </a:solidFill>
            <a:prstDash val="dash"/>
            <a:headEnd/>
            <a:tailEnd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vert="horz" wrap="square" lIns="144000" tIns="72000" rIns="144000" bIns="72000" numCol="1" rtlCol="0" anchor="ctr" anchorCtr="0" compatLnSpc="1">
            <a:prstTxWarp prst="textNoShape">
              <a:avLst/>
            </a:prstTxWarp>
            <a:noAutofit/>
          </a:bodyPr>
          <a:lstStyle/>
          <a:p>
            <a:r>
              <a:rPr lang="en-US" sz="1100" kern="0" dirty="0" smtClean="0">
                <a:solidFill>
                  <a:srgbClr val="000000"/>
                </a:solidFill>
                <a:cs typeface="Arial"/>
              </a:rPr>
              <a:t>Regarding </a:t>
            </a:r>
            <a:r>
              <a:rPr lang="en-US" sz="1100" kern="0" dirty="0">
                <a:solidFill>
                  <a:srgbClr val="000000"/>
                </a:solidFill>
                <a:cs typeface="Arial"/>
              </a:rPr>
              <a:t>entities to specify for creating dynamic templates. The only possible values to select </a:t>
            </a:r>
            <a:r>
              <a:rPr lang="en-US" sz="1100" kern="0" dirty="0" smtClean="0">
                <a:solidFill>
                  <a:srgbClr val="000000"/>
                </a:solidFill>
                <a:cs typeface="Arial"/>
              </a:rPr>
              <a:t>are: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100" kern="0" dirty="0" smtClean="0">
                <a:solidFill>
                  <a:srgbClr val="000000"/>
                </a:solidFill>
                <a:cs typeface="Arial"/>
              </a:rPr>
              <a:t>Contact</a:t>
            </a:r>
            <a:endParaRPr lang="en-US" sz="1100" kern="0" dirty="0">
              <a:solidFill>
                <a:srgbClr val="000000"/>
              </a:solidFill>
              <a:cs typeface="Arial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100" kern="0" dirty="0" smtClean="0">
                <a:solidFill>
                  <a:srgbClr val="000000"/>
                </a:solidFill>
                <a:cs typeface="Arial"/>
              </a:rPr>
              <a:t>Account</a:t>
            </a:r>
            <a:endParaRPr lang="en-US" sz="1100" kern="0" dirty="0">
              <a:solidFill>
                <a:srgbClr val="000000"/>
              </a:solidFill>
              <a:cs typeface="Arial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100" kern="0" dirty="0">
                <a:solidFill>
                  <a:srgbClr val="000000"/>
                </a:solidFill>
                <a:cs typeface="Arial"/>
              </a:rPr>
              <a:t>L</a:t>
            </a:r>
            <a:r>
              <a:rPr lang="en-US" sz="1100" kern="0" dirty="0" smtClean="0">
                <a:solidFill>
                  <a:srgbClr val="000000"/>
                </a:solidFill>
                <a:cs typeface="Arial"/>
              </a:rPr>
              <a:t>ead</a:t>
            </a:r>
            <a:endParaRPr lang="it-IT" sz="1100" kern="0" dirty="0">
              <a:solidFill>
                <a:srgbClr val="000000"/>
              </a:solidFill>
              <a:cs typeface="Arial"/>
            </a:endParaRPr>
          </a:p>
        </p:txBody>
      </p:sp>
      <p:sp>
        <p:nvSpPr>
          <p:cNvPr id="47" name="Rectangle 46"/>
          <p:cNvSpPr/>
          <p:nvPr/>
        </p:nvSpPr>
        <p:spPr>
          <a:xfrm>
            <a:off x="86697" y="4178350"/>
            <a:ext cx="2972681" cy="917513"/>
          </a:xfrm>
          <a:prstGeom prst="rect">
            <a:avLst/>
          </a:prstGeom>
          <a:noFill/>
          <a:ln w="12700">
            <a:solidFill>
              <a:schemeClr val="accent3"/>
            </a:solidFill>
            <a:round/>
            <a:headEnd/>
            <a:tailEnd type="triangle"/>
          </a:ln>
          <a:effectLst/>
        </p:spPr>
        <p:txBody>
          <a:bodyPr wrap="square" lIns="180000" tIns="180000" rIns="180000" bIns="180000" rtlCol="0" anchor="t" anchorCtr="0">
            <a:spAutoFit/>
          </a:bodyPr>
          <a:lstStyle/>
          <a:p>
            <a:r>
              <a:rPr lang="en-US" sz="1200" kern="0" dirty="0" smtClean="0">
                <a:solidFill>
                  <a:srgbClr val="000000"/>
                </a:solidFill>
                <a:cs typeface="Arial"/>
              </a:rPr>
              <a:t>If </a:t>
            </a:r>
            <a:r>
              <a:rPr lang="it-IT" sz="1200" kern="0" dirty="0" smtClean="0">
                <a:solidFill>
                  <a:srgbClr val="000000"/>
                </a:solidFill>
                <a:cs typeface="Arial"/>
              </a:rPr>
              <a:t>«</a:t>
            </a:r>
            <a:r>
              <a:rPr lang="en-US" sz="1200" b="1" kern="0" dirty="0" smtClean="0">
                <a:solidFill>
                  <a:srgbClr val="000000"/>
                </a:solidFill>
                <a:cs typeface="Arial"/>
              </a:rPr>
              <a:t>Regarding Entity</a:t>
            </a:r>
            <a:r>
              <a:rPr lang="it-IT" sz="1200" kern="0" dirty="0" smtClean="0">
                <a:solidFill>
                  <a:srgbClr val="000000"/>
                </a:solidFill>
                <a:cs typeface="Arial"/>
              </a:rPr>
              <a:t>»</a:t>
            </a:r>
            <a:r>
              <a:rPr lang="en-US" sz="1200" kern="0" dirty="0" smtClean="0">
                <a:solidFill>
                  <a:srgbClr val="000000"/>
                </a:solidFill>
                <a:cs typeface="Arial"/>
              </a:rPr>
              <a:t> </a:t>
            </a:r>
            <a:r>
              <a:rPr lang="en-US" sz="1200" kern="0" dirty="0">
                <a:solidFill>
                  <a:srgbClr val="000000"/>
                </a:solidFill>
                <a:cs typeface="Arial"/>
              </a:rPr>
              <a:t>field is populated, the record is automatically saved</a:t>
            </a:r>
            <a:endParaRPr lang="it-IT" sz="1200" kern="0" dirty="0">
              <a:solidFill>
                <a:srgbClr val="000000"/>
              </a:solidFill>
              <a:cs typeface="Arial"/>
            </a:endParaRPr>
          </a:p>
        </p:txBody>
      </p:sp>
      <p:sp>
        <p:nvSpPr>
          <p:cNvPr id="48" name="Rectangle 47"/>
          <p:cNvSpPr/>
          <p:nvPr/>
        </p:nvSpPr>
        <p:spPr bwMode="auto">
          <a:xfrm flipH="1">
            <a:off x="3122967" y="2856686"/>
            <a:ext cx="296305" cy="127467"/>
          </a:xfrm>
          <a:prstGeom prst="rect">
            <a:avLst/>
          </a:prstGeom>
          <a:noFill/>
          <a:ln w="19050">
            <a:solidFill>
              <a:schemeClr val="accent3"/>
            </a:solidFill>
            <a:round/>
            <a:headEnd/>
            <a:tailEnd/>
          </a:ln>
          <a:effectLst/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endParaRPr lang="it-IT">
              <a:solidFill>
                <a:prstClr val="black"/>
              </a:solidFill>
            </a:endParaRPr>
          </a:p>
        </p:txBody>
      </p:sp>
      <p:sp>
        <p:nvSpPr>
          <p:cNvPr id="49" name="Rectangular Callout 48"/>
          <p:cNvSpPr/>
          <p:nvPr>
            <p:custDataLst>
              <p:tags r:id="rId4"/>
            </p:custDataLst>
          </p:nvPr>
        </p:nvSpPr>
        <p:spPr bwMode="gray">
          <a:xfrm>
            <a:off x="3581579" y="2650609"/>
            <a:ext cx="1952708" cy="584730"/>
          </a:xfrm>
          <a:prstGeom prst="wedgeRectCallout">
            <a:avLst>
              <a:gd name="adj1" fmla="val -58528"/>
              <a:gd name="adj2" fmla="val -10419"/>
            </a:avLst>
          </a:prstGeom>
          <a:ln>
            <a:solidFill>
              <a:schemeClr val="accent3"/>
            </a:solidFill>
            <a:prstDash val="dash"/>
            <a:headEnd/>
            <a:tailEnd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vert="horz" wrap="square" lIns="144000" tIns="72000" rIns="144000" bIns="72000" numCol="1" rtlCol="0" anchor="ctr" anchorCtr="0" compatLnSpc="1">
            <a:prstTxWarp prst="textNoShape">
              <a:avLst/>
            </a:prstTxWarp>
            <a:noAutofit/>
          </a:bodyPr>
          <a:lstStyle/>
          <a:p>
            <a:r>
              <a:rPr lang="en-US" sz="1100" kern="0" dirty="0">
                <a:solidFill>
                  <a:srgbClr val="000000"/>
                </a:solidFill>
                <a:cs typeface="Arial"/>
              </a:rPr>
              <a:t>After having inserted all the required information, </a:t>
            </a:r>
            <a:r>
              <a:rPr lang="en-US" sz="1100" kern="0" dirty="0" smtClean="0">
                <a:solidFill>
                  <a:srgbClr val="000000"/>
                </a:solidFill>
                <a:cs typeface="Arial"/>
              </a:rPr>
              <a:t>user </a:t>
            </a:r>
            <a:r>
              <a:rPr lang="en-US" sz="1100" kern="0" dirty="0">
                <a:solidFill>
                  <a:srgbClr val="000000"/>
                </a:solidFill>
                <a:cs typeface="Arial"/>
              </a:rPr>
              <a:t>clicks «Save»</a:t>
            </a:r>
            <a:endParaRPr lang="it-IT" sz="1100" kern="0" dirty="0">
              <a:solidFill>
                <a:srgbClr val="000000"/>
              </a:solidFill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7466977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message and dynamic fieds</a:t>
            </a:r>
            <a:endParaRPr lang="it-IT" dirty="0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27687" y="959552"/>
            <a:ext cx="3016487" cy="169123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24" name="Rectangle 23"/>
          <p:cNvSpPr/>
          <p:nvPr/>
        </p:nvSpPr>
        <p:spPr bwMode="auto">
          <a:xfrm flipH="1">
            <a:off x="227687" y="1173801"/>
            <a:ext cx="296305" cy="127467"/>
          </a:xfrm>
          <a:prstGeom prst="rect">
            <a:avLst/>
          </a:prstGeom>
          <a:noFill/>
          <a:ln w="19050">
            <a:solidFill>
              <a:schemeClr val="accent3"/>
            </a:solidFill>
            <a:round/>
            <a:headEnd/>
            <a:tailEnd/>
          </a:ln>
          <a:effectLst/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endParaRPr lang="it-IT">
              <a:solidFill>
                <a:prstClr val="black"/>
              </a:solidFill>
            </a:endParaRPr>
          </a:p>
        </p:txBody>
      </p:sp>
      <p:pic>
        <p:nvPicPr>
          <p:cNvPr id="28" name="Picture 2" descr="http://www.clker.com/cliparts/9/1/1/6/12247849541307080526radacina_cursor_hand.svg.hi.png"/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6139" y="1261899"/>
            <a:ext cx="217853" cy="2895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9" name="Curved Connector 28"/>
          <p:cNvCxnSpPr>
            <a:stCxn id="28" idx="2"/>
            <a:endCxn id="9" idx="1"/>
          </p:cNvCxnSpPr>
          <p:nvPr/>
        </p:nvCxnSpPr>
        <p:spPr>
          <a:xfrm rot="16200000" flipH="1">
            <a:off x="373838" y="1592628"/>
            <a:ext cx="1099386" cy="1016931"/>
          </a:xfrm>
          <a:prstGeom prst="curvedConnector2">
            <a:avLst/>
          </a:prstGeom>
          <a:noFill/>
          <a:ln w="12700">
            <a:solidFill>
              <a:schemeClr val="accent3"/>
            </a:solidFill>
            <a:round/>
            <a:headEnd/>
            <a:tailEnd type="triangle"/>
          </a:ln>
          <a:effectLst/>
        </p:spPr>
      </p:cxn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431997" y="1522053"/>
            <a:ext cx="3781257" cy="225746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32" name="Rectangle 31"/>
          <p:cNvSpPr/>
          <p:nvPr/>
        </p:nvSpPr>
        <p:spPr bwMode="auto">
          <a:xfrm flipH="1">
            <a:off x="1431997" y="2564102"/>
            <a:ext cx="2369745" cy="845754"/>
          </a:xfrm>
          <a:prstGeom prst="rect">
            <a:avLst/>
          </a:prstGeom>
          <a:noFill/>
          <a:ln w="19050">
            <a:solidFill>
              <a:schemeClr val="accent3"/>
            </a:solidFill>
            <a:round/>
            <a:headEnd/>
            <a:tailEnd/>
          </a:ln>
          <a:effectLst/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endParaRPr lang="it-IT">
              <a:solidFill>
                <a:prstClr val="black"/>
              </a:solidFill>
            </a:endParaRPr>
          </a:p>
        </p:txBody>
      </p:sp>
      <p:sp>
        <p:nvSpPr>
          <p:cNvPr id="33" name="Rectangular Callout 32"/>
          <p:cNvSpPr/>
          <p:nvPr>
            <p:custDataLst>
              <p:tags r:id="rId1"/>
            </p:custDataLst>
          </p:nvPr>
        </p:nvSpPr>
        <p:spPr bwMode="gray">
          <a:xfrm>
            <a:off x="2310372" y="1380458"/>
            <a:ext cx="2902029" cy="662540"/>
          </a:xfrm>
          <a:prstGeom prst="wedgeRectCallout">
            <a:avLst>
              <a:gd name="adj1" fmla="val -7697"/>
              <a:gd name="adj2" fmla="val 137347"/>
            </a:avLst>
          </a:prstGeom>
          <a:ln>
            <a:solidFill>
              <a:schemeClr val="accent3"/>
            </a:solidFill>
            <a:prstDash val="dash"/>
            <a:headEnd/>
            <a:tailEnd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vert="horz" wrap="square" lIns="144000" tIns="72000" rIns="144000" bIns="72000" numCol="1" rtlCol="0" anchor="ctr" anchorCtr="0" compatLnSpc="1">
            <a:prstTxWarp prst="textNoShape">
              <a:avLst/>
            </a:prstTxWarp>
            <a:noAutofit/>
          </a:bodyPr>
          <a:lstStyle/>
          <a:p>
            <a:r>
              <a:rPr lang="en-US" sz="1200" kern="0" dirty="0" smtClean="0">
                <a:solidFill>
                  <a:srgbClr val="000000"/>
                </a:solidFill>
                <a:cs typeface="Arial"/>
              </a:rPr>
              <a:t>System </a:t>
            </a:r>
            <a:r>
              <a:rPr lang="en-US" sz="1200" kern="0" dirty="0">
                <a:solidFill>
                  <a:srgbClr val="000000"/>
                </a:solidFill>
                <a:cs typeface="Arial"/>
              </a:rPr>
              <a:t>displays a new area in which </a:t>
            </a:r>
            <a:r>
              <a:rPr lang="en-US" sz="1200" kern="0" dirty="0" smtClean="0">
                <a:solidFill>
                  <a:srgbClr val="000000"/>
                </a:solidFill>
                <a:cs typeface="Arial"/>
              </a:rPr>
              <a:t>user </a:t>
            </a:r>
            <a:r>
              <a:rPr lang="en-US" sz="1200" kern="0" dirty="0">
                <a:solidFill>
                  <a:srgbClr val="000000"/>
                </a:solidFill>
                <a:cs typeface="Arial"/>
              </a:rPr>
              <a:t>can specify the message</a:t>
            </a:r>
            <a:endParaRPr lang="it-IT" sz="1200" kern="0" dirty="0">
              <a:solidFill>
                <a:srgbClr val="000000"/>
              </a:solidFill>
              <a:cs typeface="Arial"/>
            </a:endParaRPr>
          </a:p>
        </p:txBody>
      </p:sp>
      <p:pic>
        <p:nvPicPr>
          <p:cNvPr id="37" name="Picture 2" descr="http://www.clker.com/cliparts/9/1/1/6/12247849541307080526radacina_cursor_hand.svg.hi.png"/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737782" y="2980407"/>
            <a:ext cx="217853" cy="2895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38" name="Curved Connector 37"/>
          <p:cNvCxnSpPr>
            <a:stCxn id="37" idx="2"/>
            <a:endCxn id="3" idx="1"/>
          </p:cNvCxnSpPr>
          <p:nvPr/>
        </p:nvCxnSpPr>
        <p:spPr>
          <a:xfrm rot="16200000" flipH="1">
            <a:off x="3410891" y="2705727"/>
            <a:ext cx="340087" cy="1468450"/>
          </a:xfrm>
          <a:prstGeom prst="curvedConnector2">
            <a:avLst/>
          </a:prstGeom>
          <a:noFill/>
          <a:ln w="12700">
            <a:solidFill>
              <a:schemeClr val="accent3"/>
            </a:solidFill>
            <a:round/>
            <a:headEnd/>
            <a:tailEnd type="triangle"/>
          </a:ln>
          <a:effectLst/>
        </p:spPr>
      </p:cxn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315159" y="2287637"/>
            <a:ext cx="3647569" cy="264471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43" name="Rectangular Callout 42"/>
          <p:cNvSpPr/>
          <p:nvPr>
            <p:custDataLst>
              <p:tags r:id="rId2"/>
            </p:custDataLst>
          </p:nvPr>
        </p:nvSpPr>
        <p:spPr bwMode="gray">
          <a:xfrm>
            <a:off x="5278125" y="2402803"/>
            <a:ext cx="2902029" cy="722355"/>
          </a:xfrm>
          <a:prstGeom prst="wedgeRectCallout">
            <a:avLst>
              <a:gd name="adj1" fmla="val -49017"/>
              <a:gd name="adj2" fmla="val 165850"/>
            </a:avLst>
          </a:prstGeom>
          <a:ln>
            <a:solidFill>
              <a:schemeClr val="accent3"/>
            </a:solidFill>
            <a:prstDash val="dash"/>
            <a:headEnd/>
            <a:tailEnd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vert="horz" wrap="square" lIns="144000" tIns="72000" rIns="144000" bIns="72000" numCol="1" rtlCol="0" anchor="ctr" anchorCtr="0" compatLnSpc="1">
            <a:prstTxWarp prst="textNoShape">
              <a:avLst/>
            </a:prstTxWarp>
            <a:noAutofit/>
          </a:bodyPr>
          <a:lstStyle/>
          <a:p>
            <a:r>
              <a:rPr lang="en-US" sz="1200" kern="0" dirty="0">
                <a:solidFill>
                  <a:srgbClr val="000000"/>
                </a:solidFill>
                <a:cs typeface="Arial"/>
              </a:rPr>
              <a:t>In order to enter a dynamic field, </a:t>
            </a:r>
            <a:r>
              <a:rPr lang="en-US" sz="1200" kern="0" dirty="0" smtClean="0">
                <a:solidFill>
                  <a:srgbClr val="000000"/>
                </a:solidFill>
                <a:cs typeface="Arial"/>
              </a:rPr>
              <a:t>user </a:t>
            </a:r>
            <a:r>
              <a:rPr lang="en-US" sz="1200" kern="0" dirty="0">
                <a:solidFill>
                  <a:srgbClr val="000000"/>
                </a:solidFill>
                <a:cs typeface="Arial"/>
              </a:rPr>
              <a:t>inserts the @ symbol and selects </a:t>
            </a:r>
            <a:r>
              <a:rPr lang="it-IT" sz="1200" kern="0" dirty="0">
                <a:solidFill>
                  <a:srgbClr val="000000"/>
                </a:solidFill>
                <a:cs typeface="Arial"/>
              </a:rPr>
              <a:t>the </a:t>
            </a:r>
            <a:r>
              <a:rPr lang="it-IT" sz="1200" kern="0" dirty="0" err="1">
                <a:solidFill>
                  <a:srgbClr val="000000"/>
                </a:solidFill>
                <a:cs typeface="Arial"/>
              </a:rPr>
              <a:t>related</a:t>
            </a:r>
            <a:r>
              <a:rPr lang="it-IT" sz="1200" kern="0" dirty="0">
                <a:solidFill>
                  <a:srgbClr val="000000"/>
                </a:solidFill>
                <a:cs typeface="Arial"/>
              </a:rPr>
              <a:t> </a:t>
            </a:r>
            <a:r>
              <a:rPr lang="it-IT" sz="1200" kern="0" dirty="0" err="1">
                <a:solidFill>
                  <a:srgbClr val="000000"/>
                </a:solidFill>
                <a:cs typeface="Arial"/>
              </a:rPr>
              <a:t>placeholders</a:t>
            </a:r>
            <a:endParaRPr lang="it-IT" sz="1200" kern="0" dirty="0">
              <a:solidFill>
                <a:srgbClr val="000000"/>
              </a:solidFill>
              <a:cs typeface="Arial"/>
            </a:endParaRPr>
          </a:p>
        </p:txBody>
      </p:sp>
      <p:sp>
        <p:nvSpPr>
          <p:cNvPr id="50" name="Rectangle 49"/>
          <p:cNvSpPr/>
          <p:nvPr/>
        </p:nvSpPr>
        <p:spPr bwMode="auto">
          <a:xfrm flipV="1">
            <a:off x="4756682" y="3562254"/>
            <a:ext cx="629462" cy="1307037"/>
          </a:xfrm>
          <a:prstGeom prst="rect">
            <a:avLst/>
          </a:prstGeom>
          <a:noFill/>
          <a:ln w="19050">
            <a:solidFill>
              <a:schemeClr val="accent3"/>
            </a:solidFill>
            <a:round/>
            <a:headEnd/>
            <a:tailEnd/>
          </a:ln>
          <a:effectLst/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endParaRPr lang="it-IT">
              <a:solidFill>
                <a:prstClr val="black"/>
              </a:solidFill>
            </a:endParaRPr>
          </a:p>
        </p:txBody>
      </p:sp>
      <p:sp>
        <p:nvSpPr>
          <p:cNvPr id="51" name="Rectangle 50"/>
          <p:cNvSpPr/>
          <p:nvPr/>
        </p:nvSpPr>
        <p:spPr>
          <a:xfrm>
            <a:off x="227687" y="3939884"/>
            <a:ext cx="2972681" cy="917513"/>
          </a:xfrm>
          <a:prstGeom prst="rect">
            <a:avLst/>
          </a:prstGeom>
          <a:noFill/>
          <a:ln w="12700">
            <a:solidFill>
              <a:schemeClr val="accent3"/>
            </a:solidFill>
            <a:round/>
            <a:headEnd/>
            <a:tailEnd type="triangle"/>
          </a:ln>
          <a:effectLst/>
        </p:spPr>
        <p:txBody>
          <a:bodyPr wrap="square" lIns="180000" tIns="180000" rIns="180000" bIns="180000" rtlCol="0" anchor="t" anchorCtr="0">
            <a:spAutoFit/>
          </a:bodyPr>
          <a:lstStyle/>
          <a:p>
            <a:r>
              <a:rPr lang="en-US" sz="1200" kern="0" dirty="0" smtClean="0">
                <a:solidFill>
                  <a:srgbClr val="000000"/>
                </a:solidFill>
                <a:cs typeface="Arial"/>
              </a:rPr>
              <a:t>User </a:t>
            </a:r>
            <a:r>
              <a:rPr lang="en-US" sz="1200" kern="0" dirty="0">
                <a:solidFill>
                  <a:srgbClr val="000000"/>
                </a:solidFill>
                <a:cs typeface="Arial"/>
              </a:rPr>
              <a:t>can enter only the placeholder configured according to the specified entity</a:t>
            </a:r>
            <a:endParaRPr lang="it-IT" sz="1200" kern="0" dirty="0">
              <a:solidFill>
                <a:srgbClr val="000000"/>
              </a:solidFill>
              <a:cs typeface="Arial"/>
            </a:endParaRPr>
          </a:p>
        </p:txBody>
      </p:sp>
      <p:sp>
        <p:nvSpPr>
          <p:cNvPr id="52" name="Rectangle 51"/>
          <p:cNvSpPr/>
          <p:nvPr/>
        </p:nvSpPr>
        <p:spPr bwMode="auto">
          <a:xfrm flipH="1">
            <a:off x="6657552" y="4187999"/>
            <a:ext cx="297291" cy="190557"/>
          </a:xfrm>
          <a:prstGeom prst="rect">
            <a:avLst/>
          </a:prstGeom>
          <a:noFill/>
          <a:ln w="19050">
            <a:solidFill>
              <a:schemeClr val="accent3"/>
            </a:solidFill>
            <a:round/>
            <a:headEnd/>
            <a:tailEnd/>
          </a:ln>
          <a:effectLst/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endParaRPr lang="it-IT">
              <a:solidFill>
                <a:prstClr val="black"/>
              </a:solidFill>
            </a:endParaRPr>
          </a:p>
        </p:txBody>
      </p:sp>
      <p:sp>
        <p:nvSpPr>
          <p:cNvPr id="53" name="Rectangular Callout 52"/>
          <p:cNvSpPr/>
          <p:nvPr>
            <p:custDataLst>
              <p:tags r:id="rId3"/>
            </p:custDataLst>
          </p:nvPr>
        </p:nvSpPr>
        <p:spPr bwMode="gray">
          <a:xfrm>
            <a:off x="7198322" y="3991323"/>
            <a:ext cx="1720456" cy="563218"/>
          </a:xfrm>
          <a:prstGeom prst="wedgeRectCallout">
            <a:avLst>
              <a:gd name="adj1" fmla="val -66629"/>
              <a:gd name="adj2" fmla="val -3904"/>
            </a:avLst>
          </a:prstGeom>
          <a:ln>
            <a:solidFill>
              <a:schemeClr val="accent3"/>
            </a:solidFill>
            <a:prstDash val="dash"/>
            <a:headEnd/>
            <a:tailEnd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vert="horz" wrap="square" lIns="144000" tIns="72000" rIns="144000" bIns="72000" numCol="1" rtlCol="0" anchor="ctr" anchorCtr="0" compatLnSpc="1">
            <a:prstTxWarp prst="textNoShape">
              <a:avLst/>
            </a:prstTxWarp>
            <a:noAutofit/>
          </a:bodyPr>
          <a:lstStyle/>
          <a:p>
            <a:r>
              <a:rPr lang="en-US" sz="1200" kern="0" dirty="0">
                <a:solidFill>
                  <a:srgbClr val="000000"/>
                </a:solidFill>
                <a:cs typeface="Arial"/>
              </a:rPr>
              <a:t>U</a:t>
            </a:r>
            <a:r>
              <a:rPr lang="en-US" sz="1200" kern="0" dirty="0" smtClean="0">
                <a:solidFill>
                  <a:srgbClr val="000000"/>
                </a:solidFill>
                <a:cs typeface="Arial"/>
              </a:rPr>
              <a:t>ser </a:t>
            </a:r>
            <a:r>
              <a:rPr lang="en-US" sz="1200" kern="0" dirty="0">
                <a:solidFill>
                  <a:srgbClr val="000000"/>
                </a:solidFill>
                <a:cs typeface="Arial"/>
              </a:rPr>
              <a:t>clicks on </a:t>
            </a:r>
            <a:r>
              <a:rPr lang="it-IT" sz="1200" kern="0" dirty="0" smtClean="0">
                <a:solidFill>
                  <a:srgbClr val="000000"/>
                </a:solidFill>
                <a:cs typeface="Arial"/>
              </a:rPr>
              <a:t>«</a:t>
            </a:r>
            <a:r>
              <a:rPr lang="en-US" sz="1200" kern="0" dirty="0" smtClean="0">
                <a:solidFill>
                  <a:srgbClr val="000000"/>
                </a:solidFill>
                <a:cs typeface="Arial"/>
              </a:rPr>
              <a:t>Save» in </a:t>
            </a:r>
            <a:r>
              <a:rPr lang="en-US" sz="1200" kern="0" dirty="0">
                <a:solidFill>
                  <a:srgbClr val="000000"/>
                </a:solidFill>
                <a:cs typeface="Arial"/>
              </a:rPr>
              <a:t>order save the message</a:t>
            </a:r>
            <a:endParaRPr lang="it-IT" sz="1200" kern="0" dirty="0">
              <a:solidFill>
                <a:srgbClr val="000000"/>
              </a:solidFill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1242715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>
          <a:xfrm>
            <a:off x="780889" y="1371684"/>
            <a:ext cx="7905911" cy="1631422"/>
          </a:xfrm>
        </p:spPr>
        <p:txBody>
          <a:bodyPr/>
          <a:lstStyle/>
          <a:p>
            <a:r>
              <a:rPr lang="it-IT" dirty="0" smtClean="0"/>
              <a:t>Single sends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5993985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44672" y="2365025"/>
            <a:ext cx="6969101" cy="178441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35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182072" y="1138263"/>
            <a:ext cx="8836502" cy="2065960"/>
          </a:xfrm>
        </p:spPr>
        <p:txBody>
          <a:bodyPr/>
          <a:lstStyle/>
          <a:p>
            <a:r>
              <a:rPr lang="en-US" dirty="0">
                <a:solidFill>
                  <a:srgbClr val="000000"/>
                </a:solidFill>
              </a:rPr>
              <a:t>In </a:t>
            </a:r>
            <a:r>
              <a:rPr lang="en-US" dirty="0" smtClean="0">
                <a:solidFill>
                  <a:srgbClr val="000000"/>
                </a:solidFill>
              </a:rPr>
              <a:t>communication </a:t>
            </a:r>
            <a:r>
              <a:rPr lang="en-US" dirty="0">
                <a:solidFill>
                  <a:srgbClr val="000000"/>
                </a:solidFill>
              </a:rPr>
              <a:t>section </a:t>
            </a:r>
            <a:r>
              <a:rPr lang="en-US" dirty="0" smtClean="0">
                <a:solidFill>
                  <a:srgbClr val="000000"/>
                </a:solidFill>
              </a:rPr>
              <a:t>user </a:t>
            </a:r>
            <a:r>
              <a:rPr lang="en-US" dirty="0">
                <a:solidFill>
                  <a:srgbClr val="000000"/>
                </a:solidFill>
              </a:rPr>
              <a:t>can: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0000"/>
                </a:solidFill>
              </a:rPr>
              <a:t>Visualize all the email/</a:t>
            </a:r>
            <a:r>
              <a:rPr lang="en-US" dirty="0" err="1">
                <a:solidFill>
                  <a:srgbClr val="000000"/>
                </a:solidFill>
              </a:rPr>
              <a:t>sms</a:t>
            </a:r>
            <a:r>
              <a:rPr lang="en-US" dirty="0">
                <a:solidFill>
                  <a:srgbClr val="000000"/>
                </a:solidFill>
              </a:rPr>
              <a:t> managed </a:t>
            </a:r>
            <a:endParaRPr lang="en-US" dirty="0" smtClean="0">
              <a:solidFill>
                <a:srgbClr val="00000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000000"/>
                </a:solidFill>
              </a:rPr>
              <a:t>Create </a:t>
            </a:r>
            <a:r>
              <a:rPr lang="en-US" dirty="0">
                <a:solidFill>
                  <a:srgbClr val="000000"/>
                </a:solidFill>
              </a:rPr>
              <a:t>new single email/</a:t>
            </a:r>
            <a:r>
              <a:rPr lang="en-US" dirty="0" err="1">
                <a:solidFill>
                  <a:srgbClr val="000000"/>
                </a:solidFill>
              </a:rPr>
              <a:t>sms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Single Sends</a:t>
            </a:r>
            <a:endParaRPr lang="it-IT" dirty="0"/>
          </a:p>
        </p:txBody>
      </p:sp>
      <p:sp>
        <p:nvSpPr>
          <p:cNvPr id="29" name="Rectangle 28"/>
          <p:cNvSpPr/>
          <p:nvPr/>
        </p:nvSpPr>
        <p:spPr bwMode="auto">
          <a:xfrm flipH="1">
            <a:off x="845323" y="3190125"/>
            <a:ext cx="930587" cy="874697"/>
          </a:xfrm>
          <a:prstGeom prst="rect">
            <a:avLst/>
          </a:prstGeom>
          <a:noFill/>
          <a:ln w="19050">
            <a:solidFill>
              <a:schemeClr val="accent3"/>
            </a:solidFill>
            <a:round/>
            <a:headEnd/>
            <a:tailEnd/>
          </a:ln>
          <a:effectLst/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endParaRPr lang="it-IT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94747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8193" y="1192751"/>
            <a:ext cx="4782599" cy="122457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0266" y="408191"/>
            <a:ext cx="8271749" cy="266461"/>
          </a:xfrm>
        </p:spPr>
        <p:txBody>
          <a:bodyPr/>
          <a:lstStyle/>
          <a:p>
            <a:r>
              <a:rPr lang="it-IT" dirty="0" smtClean="0"/>
              <a:t>Email View</a:t>
            </a:r>
            <a:endParaRPr lang="it-IT" dirty="0"/>
          </a:p>
        </p:txBody>
      </p:sp>
      <p:sp>
        <p:nvSpPr>
          <p:cNvPr id="29" name="Rectangle 28"/>
          <p:cNvSpPr/>
          <p:nvPr/>
        </p:nvSpPr>
        <p:spPr bwMode="auto">
          <a:xfrm flipH="1">
            <a:off x="153347" y="1892028"/>
            <a:ext cx="583658" cy="146220"/>
          </a:xfrm>
          <a:prstGeom prst="rect">
            <a:avLst/>
          </a:prstGeom>
          <a:noFill/>
          <a:ln w="19050">
            <a:solidFill>
              <a:schemeClr val="accent3"/>
            </a:solidFill>
            <a:round/>
            <a:headEnd/>
            <a:tailEnd/>
          </a:ln>
          <a:effectLst/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endParaRPr lang="it-IT">
              <a:solidFill>
                <a:prstClr val="black"/>
              </a:solidFill>
            </a:endParaRPr>
          </a:p>
        </p:txBody>
      </p:sp>
      <p:pic>
        <p:nvPicPr>
          <p:cNvPr id="6" name="Picture 2" descr="http://www.clker.com/cliparts/9/1/1/6/12247849541307080526radacina_cursor_hand.svg.hi.png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10226" y="1938283"/>
            <a:ext cx="217853" cy="2895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7" name="Curved Connector 6"/>
          <p:cNvCxnSpPr>
            <a:stCxn id="6" idx="2"/>
            <a:endCxn id="15" idx="1"/>
          </p:cNvCxnSpPr>
          <p:nvPr/>
        </p:nvCxnSpPr>
        <p:spPr>
          <a:xfrm rot="16200000" flipH="1">
            <a:off x="607624" y="2139313"/>
            <a:ext cx="1063839" cy="1240781"/>
          </a:xfrm>
          <a:prstGeom prst="curvedConnector2">
            <a:avLst/>
          </a:prstGeom>
          <a:noFill/>
          <a:ln w="12700">
            <a:solidFill>
              <a:schemeClr val="accent3"/>
            </a:solidFill>
            <a:round/>
            <a:headEnd/>
            <a:tailEnd type="triangle"/>
          </a:ln>
          <a:effectLst/>
        </p:spPr>
      </p:cxnSp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759934" y="1805036"/>
            <a:ext cx="6667941" cy="297317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31" name="Rectangle 30"/>
          <p:cNvSpPr/>
          <p:nvPr/>
        </p:nvSpPr>
        <p:spPr bwMode="auto">
          <a:xfrm flipH="1">
            <a:off x="3505133" y="2883290"/>
            <a:ext cx="783602" cy="1904325"/>
          </a:xfrm>
          <a:prstGeom prst="rect">
            <a:avLst/>
          </a:prstGeom>
          <a:noFill/>
          <a:ln w="19050">
            <a:solidFill>
              <a:schemeClr val="accent3"/>
            </a:solidFill>
            <a:round/>
            <a:headEnd/>
            <a:tailEnd/>
          </a:ln>
          <a:effectLst/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endParaRPr lang="it-IT">
              <a:solidFill>
                <a:prstClr val="black"/>
              </a:solidFill>
            </a:endParaRPr>
          </a:p>
        </p:txBody>
      </p:sp>
      <p:sp>
        <p:nvSpPr>
          <p:cNvPr id="32" name="Rectangular Callout 31"/>
          <p:cNvSpPr/>
          <p:nvPr>
            <p:custDataLst>
              <p:tags r:id="rId1"/>
            </p:custDataLst>
          </p:nvPr>
        </p:nvSpPr>
        <p:spPr bwMode="gray">
          <a:xfrm>
            <a:off x="2062684" y="1938282"/>
            <a:ext cx="1455625" cy="933407"/>
          </a:xfrm>
          <a:prstGeom prst="wedgeRectCallout">
            <a:avLst>
              <a:gd name="adj1" fmla="val 52960"/>
              <a:gd name="adj2" fmla="val 67263"/>
            </a:avLst>
          </a:prstGeom>
          <a:ln>
            <a:solidFill>
              <a:schemeClr val="accent3"/>
            </a:solidFill>
            <a:prstDash val="dash"/>
            <a:headEnd/>
            <a:tailEnd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vert="horz" wrap="square" lIns="144000" tIns="72000" rIns="144000" bIns="72000" numCol="1" rtlCol="0" anchor="ctr" anchorCtr="0" compatLnSpc="1">
            <a:prstTxWarp prst="textNoShape">
              <a:avLst/>
            </a:prstTxWarp>
            <a:noAutofit/>
          </a:bodyPr>
          <a:lstStyle/>
          <a:p>
            <a:r>
              <a:rPr lang="it-IT" sz="1200" kern="0" dirty="0">
                <a:solidFill>
                  <a:srgbClr val="000000"/>
                </a:solidFill>
                <a:cs typeface="Arial"/>
              </a:rPr>
              <a:t>U</a:t>
            </a:r>
            <a:r>
              <a:rPr lang="it-IT" sz="1200" kern="0" dirty="0" smtClean="0">
                <a:solidFill>
                  <a:srgbClr val="000000"/>
                </a:solidFill>
                <a:cs typeface="Arial"/>
              </a:rPr>
              <a:t>ser </a:t>
            </a:r>
            <a:r>
              <a:rPr lang="it-IT" sz="1200" kern="0" dirty="0">
                <a:solidFill>
                  <a:srgbClr val="000000"/>
                </a:solidFill>
                <a:cs typeface="Arial"/>
              </a:rPr>
              <a:t>visualizes the sender of the communication</a:t>
            </a:r>
          </a:p>
        </p:txBody>
      </p:sp>
      <p:sp>
        <p:nvSpPr>
          <p:cNvPr id="33" name="Rectangle 32"/>
          <p:cNvSpPr/>
          <p:nvPr/>
        </p:nvSpPr>
        <p:spPr bwMode="auto">
          <a:xfrm flipH="1">
            <a:off x="4338370" y="2871690"/>
            <a:ext cx="783602" cy="1904325"/>
          </a:xfrm>
          <a:prstGeom prst="rect">
            <a:avLst/>
          </a:prstGeom>
          <a:noFill/>
          <a:ln w="19050">
            <a:solidFill>
              <a:schemeClr val="accent3"/>
            </a:solidFill>
            <a:round/>
            <a:headEnd/>
            <a:tailEnd/>
          </a:ln>
          <a:effectLst/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endParaRPr lang="it-IT">
              <a:solidFill>
                <a:prstClr val="black"/>
              </a:solidFill>
            </a:endParaRPr>
          </a:p>
        </p:txBody>
      </p:sp>
      <p:sp>
        <p:nvSpPr>
          <p:cNvPr id="34" name="Rectangular Callout 33"/>
          <p:cNvSpPr/>
          <p:nvPr>
            <p:custDataLst>
              <p:tags r:id="rId2"/>
            </p:custDataLst>
          </p:nvPr>
        </p:nvSpPr>
        <p:spPr bwMode="gray">
          <a:xfrm>
            <a:off x="4138700" y="1715334"/>
            <a:ext cx="1322852" cy="861814"/>
          </a:xfrm>
          <a:prstGeom prst="wedgeRectCallout">
            <a:avLst>
              <a:gd name="adj1" fmla="val -17143"/>
              <a:gd name="adj2" fmla="val 90864"/>
            </a:avLst>
          </a:prstGeom>
          <a:ln>
            <a:solidFill>
              <a:schemeClr val="accent3"/>
            </a:solidFill>
            <a:prstDash val="dash"/>
            <a:headEnd/>
            <a:tailEnd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vert="horz" wrap="square" lIns="144000" tIns="72000" rIns="144000" bIns="72000" numCol="1" rtlCol="0" anchor="ctr" anchorCtr="0" compatLnSpc="1">
            <a:prstTxWarp prst="textNoShape">
              <a:avLst/>
            </a:prstTxWarp>
            <a:noAutofit/>
          </a:bodyPr>
          <a:lstStyle/>
          <a:p>
            <a:r>
              <a:rPr lang="it-IT" sz="1200" kern="0" dirty="0">
                <a:solidFill>
                  <a:srgbClr val="000000"/>
                </a:solidFill>
                <a:cs typeface="Arial"/>
              </a:rPr>
              <a:t>U</a:t>
            </a:r>
            <a:r>
              <a:rPr lang="it-IT" sz="1200" kern="0" dirty="0" smtClean="0">
                <a:solidFill>
                  <a:srgbClr val="000000"/>
                </a:solidFill>
                <a:cs typeface="Arial"/>
              </a:rPr>
              <a:t>ser </a:t>
            </a:r>
            <a:r>
              <a:rPr lang="it-IT" sz="1200" kern="0" dirty="0">
                <a:solidFill>
                  <a:srgbClr val="000000"/>
                </a:solidFill>
                <a:cs typeface="Arial"/>
              </a:rPr>
              <a:t>visualizes the recipient of the communication</a:t>
            </a:r>
          </a:p>
        </p:txBody>
      </p:sp>
    </p:spTree>
    <p:extLst>
      <p:ext uri="{BB962C8B-B14F-4D97-AF65-F5344CB8AC3E}">
        <p14:creationId xmlns:p14="http://schemas.microsoft.com/office/powerpoint/2010/main" val="37491196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it-IT" dirty="0"/>
              <a:t>Introduction</a:t>
            </a:r>
          </a:p>
        </p:txBody>
      </p:sp>
    </p:spTree>
    <p:extLst>
      <p:ext uri="{BB962C8B-B14F-4D97-AF65-F5344CB8AC3E}">
        <p14:creationId xmlns:p14="http://schemas.microsoft.com/office/powerpoint/2010/main" val="28677066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3"/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8193" y="1003214"/>
            <a:ext cx="4782599" cy="122457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35" name="Picture 34"/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54765" y="1465170"/>
            <a:ext cx="5021204" cy="230571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55" name="Picture 54"/>
          <p:cNvPicPr>
            <a:picLocks noChangeAspect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710359" y="2063439"/>
            <a:ext cx="5857527" cy="281001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0266" y="408191"/>
            <a:ext cx="8271749" cy="266461"/>
          </a:xfrm>
        </p:spPr>
        <p:txBody>
          <a:bodyPr/>
          <a:lstStyle/>
          <a:p>
            <a:r>
              <a:rPr lang="it-IT" dirty="0" smtClean="0"/>
              <a:t>CreatE new Email</a:t>
            </a:r>
            <a:endParaRPr lang="it-IT" dirty="0"/>
          </a:p>
        </p:txBody>
      </p:sp>
      <p:sp>
        <p:nvSpPr>
          <p:cNvPr id="25" name="Rectangle 24"/>
          <p:cNvSpPr/>
          <p:nvPr/>
        </p:nvSpPr>
        <p:spPr bwMode="auto">
          <a:xfrm flipH="1">
            <a:off x="185715" y="1700892"/>
            <a:ext cx="583658" cy="146220"/>
          </a:xfrm>
          <a:prstGeom prst="rect">
            <a:avLst/>
          </a:prstGeom>
          <a:noFill/>
          <a:ln w="19050">
            <a:solidFill>
              <a:schemeClr val="accent3"/>
            </a:solidFill>
            <a:round/>
            <a:headEnd/>
            <a:tailEnd/>
          </a:ln>
          <a:effectLst/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endParaRPr lang="it-IT">
              <a:solidFill>
                <a:prstClr val="black"/>
              </a:solidFill>
            </a:endParaRPr>
          </a:p>
        </p:txBody>
      </p:sp>
      <p:pic>
        <p:nvPicPr>
          <p:cNvPr id="26" name="Picture 2" descr="http://www.clker.com/cliparts/9/1/1/6/12247849541307080526radacina_cursor_hand.svg.hi.png"/>
          <p:cNvPicPr>
            <a:picLocks noChangeAspect="1" noChangeArrowheads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6607" y="1793532"/>
            <a:ext cx="217853" cy="2895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7" name="Curved Connector 26"/>
          <p:cNvCxnSpPr>
            <a:stCxn id="26" idx="2"/>
            <a:endCxn id="35" idx="1"/>
          </p:cNvCxnSpPr>
          <p:nvPr/>
        </p:nvCxnSpPr>
        <p:spPr>
          <a:xfrm rot="16200000" flipH="1">
            <a:off x="417652" y="2080915"/>
            <a:ext cx="534995" cy="539231"/>
          </a:xfrm>
          <a:prstGeom prst="curvedConnector2">
            <a:avLst/>
          </a:prstGeom>
          <a:noFill/>
          <a:ln w="12700">
            <a:solidFill>
              <a:schemeClr val="accent3"/>
            </a:solidFill>
            <a:round/>
            <a:headEnd/>
            <a:tailEnd type="triangle"/>
          </a:ln>
          <a:effectLst/>
        </p:spPr>
      </p:cxnSp>
      <p:sp>
        <p:nvSpPr>
          <p:cNvPr id="42" name="Rectangle 41"/>
          <p:cNvSpPr/>
          <p:nvPr/>
        </p:nvSpPr>
        <p:spPr bwMode="auto">
          <a:xfrm flipH="1">
            <a:off x="1371032" y="1772605"/>
            <a:ext cx="364710" cy="146220"/>
          </a:xfrm>
          <a:prstGeom prst="rect">
            <a:avLst/>
          </a:prstGeom>
          <a:noFill/>
          <a:ln w="19050">
            <a:solidFill>
              <a:schemeClr val="accent3"/>
            </a:solidFill>
            <a:round/>
            <a:headEnd/>
            <a:tailEnd/>
          </a:ln>
          <a:effectLst/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endParaRPr lang="it-IT">
              <a:solidFill>
                <a:prstClr val="black"/>
              </a:solidFill>
            </a:endParaRPr>
          </a:p>
        </p:txBody>
      </p:sp>
      <p:pic>
        <p:nvPicPr>
          <p:cNvPr id="43" name="Picture 2" descr="http://www.clker.com/cliparts/9/1/1/6/12247849541307080526radacina_cursor_hand.svg.hi.png"/>
          <p:cNvPicPr>
            <a:picLocks noChangeAspect="1" noChangeArrowheads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40750" y="1865245"/>
            <a:ext cx="217853" cy="2895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44" name="Curved Connector 43"/>
          <p:cNvCxnSpPr>
            <a:stCxn id="43" idx="2"/>
            <a:endCxn id="55" idx="1"/>
          </p:cNvCxnSpPr>
          <p:nvPr/>
        </p:nvCxnSpPr>
        <p:spPr>
          <a:xfrm rot="16200000" flipH="1">
            <a:off x="1473169" y="2231255"/>
            <a:ext cx="1313698" cy="1160682"/>
          </a:xfrm>
          <a:prstGeom prst="curvedConnector2">
            <a:avLst/>
          </a:prstGeom>
          <a:noFill/>
          <a:ln w="12700">
            <a:solidFill>
              <a:schemeClr val="accent3"/>
            </a:solidFill>
            <a:round/>
            <a:headEnd/>
            <a:tailEnd type="triangle"/>
          </a:ln>
          <a:effectLst/>
        </p:spPr>
      </p:cxnSp>
      <p:sp>
        <p:nvSpPr>
          <p:cNvPr id="45" name="Rectangular Callout 44"/>
          <p:cNvSpPr/>
          <p:nvPr>
            <p:custDataLst>
              <p:tags r:id="rId1"/>
            </p:custDataLst>
          </p:nvPr>
        </p:nvSpPr>
        <p:spPr bwMode="gray">
          <a:xfrm>
            <a:off x="2166047" y="1259295"/>
            <a:ext cx="1455625" cy="604239"/>
          </a:xfrm>
          <a:prstGeom prst="wedgeRectCallout">
            <a:avLst>
              <a:gd name="adj1" fmla="val -75083"/>
              <a:gd name="adj2" fmla="val 36537"/>
            </a:avLst>
          </a:prstGeom>
          <a:ln>
            <a:solidFill>
              <a:schemeClr val="accent3"/>
            </a:solidFill>
            <a:prstDash val="dash"/>
            <a:headEnd/>
            <a:tailEnd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vert="horz" wrap="square" lIns="144000" tIns="72000" rIns="144000" bIns="72000" numCol="1" rtlCol="0" anchor="ctr" anchorCtr="0" compatLnSpc="1">
            <a:prstTxWarp prst="textNoShape">
              <a:avLst/>
            </a:prstTxWarp>
            <a:noAutofit/>
          </a:bodyPr>
          <a:lstStyle/>
          <a:p>
            <a:r>
              <a:rPr lang="it-IT" sz="1200" kern="0" dirty="0" smtClean="0">
                <a:solidFill>
                  <a:srgbClr val="000000"/>
                </a:solidFill>
                <a:cs typeface="Arial"/>
              </a:rPr>
              <a:t>User </a:t>
            </a:r>
            <a:r>
              <a:rPr lang="it-IT" sz="1200" kern="0" dirty="0">
                <a:solidFill>
                  <a:srgbClr val="000000"/>
                </a:solidFill>
                <a:cs typeface="Arial"/>
              </a:rPr>
              <a:t>clicks on Email</a:t>
            </a:r>
          </a:p>
        </p:txBody>
      </p:sp>
      <p:sp>
        <p:nvSpPr>
          <p:cNvPr id="47" name="Rectangle 46"/>
          <p:cNvSpPr/>
          <p:nvPr/>
        </p:nvSpPr>
        <p:spPr bwMode="auto">
          <a:xfrm flipH="1">
            <a:off x="3341331" y="3025989"/>
            <a:ext cx="3229550" cy="146220"/>
          </a:xfrm>
          <a:prstGeom prst="rect">
            <a:avLst/>
          </a:prstGeom>
          <a:noFill/>
          <a:ln w="19050">
            <a:solidFill>
              <a:schemeClr val="accent3"/>
            </a:solidFill>
            <a:round/>
            <a:headEnd/>
            <a:tailEnd/>
          </a:ln>
          <a:effectLst/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endParaRPr lang="it-IT">
              <a:solidFill>
                <a:prstClr val="black"/>
              </a:solidFill>
            </a:endParaRPr>
          </a:p>
        </p:txBody>
      </p:sp>
      <p:sp>
        <p:nvSpPr>
          <p:cNvPr id="48" name="Rectangular Callout 47"/>
          <p:cNvSpPr/>
          <p:nvPr>
            <p:custDataLst>
              <p:tags r:id="rId2"/>
            </p:custDataLst>
          </p:nvPr>
        </p:nvSpPr>
        <p:spPr bwMode="gray">
          <a:xfrm>
            <a:off x="4308631" y="2001844"/>
            <a:ext cx="1455625" cy="676348"/>
          </a:xfrm>
          <a:prstGeom prst="wedgeRectCallout">
            <a:avLst>
              <a:gd name="adj1" fmla="val -51863"/>
              <a:gd name="adj2" fmla="val 116761"/>
            </a:avLst>
          </a:prstGeom>
          <a:ln>
            <a:solidFill>
              <a:schemeClr val="accent3"/>
            </a:solidFill>
            <a:prstDash val="dash"/>
            <a:headEnd/>
            <a:tailEnd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vert="horz" wrap="square" lIns="144000" tIns="72000" rIns="144000" bIns="72000" numCol="1" rtlCol="0" anchor="ctr" anchorCtr="0" compatLnSpc="1">
            <a:prstTxWarp prst="textNoShape">
              <a:avLst/>
            </a:prstTxWarp>
            <a:noAutofit/>
          </a:bodyPr>
          <a:lstStyle/>
          <a:p>
            <a:r>
              <a:rPr lang="it-IT" sz="1200" kern="0" dirty="0" smtClean="0">
                <a:solidFill>
                  <a:srgbClr val="000000"/>
                </a:solidFill>
                <a:cs typeface="Arial"/>
              </a:rPr>
              <a:t>User </a:t>
            </a:r>
            <a:r>
              <a:rPr lang="it-IT" sz="1200" kern="0" dirty="0">
                <a:solidFill>
                  <a:srgbClr val="000000"/>
                </a:solidFill>
                <a:cs typeface="Arial"/>
              </a:rPr>
              <a:t>selects the template to </a:t>
            </a:r>
            <a:r>
              <a:rPr lang="it-IT" sz="1200" kern="0" dirty="0" smtClean="0">
                <a:solidFill>
                  <a:srgbClr val="000000"/>
                </a:solidFill>
                <a:cs typeface="Arial"/>
              </a:rPr>
              <a:t>use</a:t>
            </a:r>
            <a:endParaRPr lang="it-IT" sz="1200" kern="0" dirty="0">
              <a:solidFill>
                <a:srgbClr val="000000"/>
              </a:solidFill>
              <a:cs typeface="Arial"/>
            </a:endParaRPr>
          </a:p>
        </p:txBody>
      </p:sp>
      <p:sp>
        <p:nvSpPr>
          <p:cNvPr id="49" name="Rectangle 48"/>
          <p:cNvSpPr/>
          <p:nvPr/>
        </p:nvSpPr>
        <p:spPr bwMode="auto">
          <a:xfrm flipH="1">
            <a:off x="3348702" y="3241130"/>
            <a:ext cx="3229550" cy="133831"/>
          </a:xfrm>
          <a:prstGeom prst="rect">
            <a:avLst/>
          </a:prstGeom>
          <a:noFill/>
          <a:ln w="19050">
            <a:solidFill>
              <a:schemeClr val="accent3"/>
            </a:solidFill>
            <a:round/>
            <a:headEnd/>
            <a:tailEnd/>
          </a:ln>
          <a:effectLst/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endParaRPr lang="it-IT">
              <a:solidFill>
                <a:prstClr val="black"/>
              </a:solidFill>
            </a:endParaRPr>
          </a:p>
        </p:txBody>
      </p:sp>
      <p:sp>
        <p:nvSpPr>
          <p:cNvPr id="52" name="Rectangle 51"/>
          <p:cNvSpPr/>
          <p:nvPr/>
        </p:nvSpPr>
        <p:spPr>
          <a:xfrm>
            <a:off x="138663" y="3875118"/>
            <a:ext cx="2426044" cy="1102179"/>
          </a:xfrm>
          <a:prstGeom prst="rect">
            <a:avLst/>
          </a:prstGeom>
          <a:noFill/>
          <a:ln w="12700">
            <a:solidFill>
              <a:schemeClr val="accent3"/>
            </a:solidFill>
            <a:round/>
            <a:headEnd/>
            <a:tailEnd type="triangle"/>
          </a:ln>
          <a:effectLst/>
        </p:spPr>
        <p:txBody>
          <a:bodyPr wrap="square" lIns="180000" tIns="180000" rIns="180000" bIns="180000" rtlCol="0" anchor="t" anchorCtr="0">
            <a:spAutoFit/>
          </a:bodyPr>
          <a:lstStyle/>
          <a:p>
            <a:r>
              <a:rPr lang="it-IT" sz="1200" kern="0" dirty="0" smtClean="0">
                <a:solidFill>
                  <a:srgbClr val="000000"/>
                </a:solidFill>
                <a:cs typeface="Arial"/>
              </a:rPr>
              <a:t>If </a:t>
            </a:r>
            <a:r>
              <a:rPr lang="it-IT" sz="1200" kern="0" dirty="0">
                <a:solidFill>
                  <a:srgbClr val="000000"/>
                </a:solidFill>
                <a:cs typeface="Arial"/>
              </a:rPr>
              <a:t>it has been already inserted a template it is not necessary inserting none information in the object and body message</a:t>
            </a:r>
          </a:p>
        </p:txBody>
      </p:sp>
      <p:sp>
        <p:nvSpPr>
          <p:cNvPr id="53" name="Rectangle 52"/>
          <p:cNvSpPr/>
          <p:nvPr/>
        </p:nvSpPr>
        <p:spPr bwMode="auto">
          <a:xfrm flipH="1">
            <a:off x="3341331" y="3500334"/>
            <a:ext cx="3229550" cy="133831"/>
          </a:xfrm>
          <a:prstGeom prst="rect">
            <a:avLst/>
          </a:prstGeom>
          <a:noFill/>
          <a:ln w="19050">
            <a:solidFill>
              <a:schemeClr val="accent3"/>
            </a:solidFill>
            <a:round/>
            <a:headEnd/>
            <a:tailEnd/>
          </a:ln>
          <a:effectLst/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endParaRPr lang="it-IT">
              <a:solidFill>
                <a:prstClr val="black"/>
              </a:solidFill>
            </a:endParaRPr>
          </a:p>
        </p:txBody>
      </p:sp>
      <p:sp>
        <p:nvSpPr>
          <p:cNvPr id="54" name="Rectangular Callout 53"/>
          <p:cNvSpPr/>
          <p:nvPr>
            <p:custDataLst>
              <p:tags r:id="rId3"/>
            </p:custDataLst>
          </p:nvPr>
        </p:nvSpPr>
        <p:spPr bwMode="gray">
          <a:xfrm>
            <a:off x="3873016" y="3795160"/>
            <a:ext cx="2035551" cy="363205"/>
          </a:xfrm>
          <a:prstGeom prst="wedgeRectCallout">
            <a:avLst>
              <a:gd name="adj1" fmla="val -19744"/>
              <a:gd name="adj2" fmla="val -100857"/>
            </a:avLst>
          </a:prstGeom>
          <a:ln>
            <a:solidFill>
              <a:schemeClr val="accent3"/>
            </a:solidFill>
            <a:prstDash val="dash"/>
            <a:headEnd/>
            <a:tailEnd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vert="horz" wrap="square" lIns="144000" tIns="72000" rIns="144000" bIns="72000" numCol="1" rtlCol="0" anchor="ctr" anchorCtr="0" compatLnSpc="1">
            <a:prstTxWarp prst="textNoShape">
              <a:avLst/>
            </a:prstTxWarp>
            <a:noAutofit/>
          </a:bodyPr>
          <a:lstStyle/>
          <a:p>
            <a:r>
              <a:rPr lang="it-IT" sz="1200" kern="0" dirty="0" smtClean="0">
                <a:solidFill>
                  <a:srgbClr val="000000"/>
                </a:solidFill>
                <a:cs typeface="Arial"/>
              </a:rPr>
              <a:t>Contact, Account,  Lead</a:t>
            </a:r>
            <a:endParaRPr lang="it-IT" sz="1200" kern="0" dirty="0">
              <a:solidFill>
                <a:srgbClr val="000000"/>
              </a:solidFill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1982927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0266" y="408191"/>
            <a:ext cx="8271749" cy="266461"/>
          </a:xfrm>
        </p:spPr>
        <p:txBody>
          <a:bodyPr/>
          <a:lstStyle/>
          <a:p>
            <a:r>
              <a:rPr lang="it-IT" dirty="0" smtClean="0"/>
              <a:t>Template association</a:t>
            </a:r>
            <a:endParaRPr lang="it-IT" dirty="0"/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58078" y="887782"/>
            <a:ext cx="5857527" cy="281001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21" name="Rectangle 20"/>
          <p:cNvSpPr/>
          <p:nvPr/>
        </p:nvSpPr>
        <p:spPr bwMode="auto">
          <a:xfrm flipH="1">
            <a:off x="200548" y="1079269"/>
            <a:ext cx="246604" cy="146220"/>
          </a:xfrm>
          <a:prstGeom prst="rect">
            <a:avLst/>
          </a:prstGeom>
          <a:noFill/>
          <a:ln w="19050">
            <a:solidFill>
              <a:schemeClr val="accent3"/>
            </a:solidFill>
            <a:round/>
            <a:headEnd/>
            <a:tailEnd/>
          </a:ln>
          <a:effectLst/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endParaRPr lang="it-IT">
              <a:solidFill>
                <a:prstClr val="black"/>
              </a:solidFill>
            </a:endParaRPr>
          </a:p>
        </p:txBody>
      </p:sp>
      <p:pic>
        <p:nvPicPr>
          <p:cNvPr id="22" name="Picture 2" descr="http://www.clker.com/cliparts/9/1/1/6/12247849541307080526radacina_cursor_hand.svg.hi.png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70266" y="1171909"/>
            <a:ext cx="217853" cy="2895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3" name="Curved Connector 22"/>
          <p:cNvCxnSpPr>
            <a:stCxn id="22" idx="2"/>
            <a:endCxn id="3" idx="1"/>
          </p:cNvCxnSpPr>
          <p:nvPr/>
        </p:nvCxnSpPr>
        <p:spPr>
          <a:xfrm rot="16200000" flipH="1">
            <a:off x="120109" y="1720495"/>
            <a:ext cx="1979714" cy="1461546"/>
          </a:xfrm>
          <a:prstGeom prst="curvedConnector2">
            <a:avLst/>
          </a:prstGeom>
          <a:noFill/>
          <a:ln w="12700">
            <a:solidFill>
              <a:schemeClr val="accent3"/>
            </a:solidFill>
            <a:round/>
            <a:headEnd/>
            <a:tailEnd type="triangle"/>
          </a:ln>
          <a:effectLst/>
        </p:spPr>
      </p:cxnSp>
      <p:sp>
        <p:nvSpPr>
          <p:cNvPr id="28" name="Rectangular Callout 27"/>
          <p:cNvSpPr/>
          <p:nvPr>
            <p:custDataLst>
              <p:tags r:id="rId1"/>
            </p:custDataLst>
          </p:nvPr>
        </p:nvSpPr>
        <p:spPr bwMode="gray">
          <a:xfrm>
            <a:off x="1515542" y="954436"/>
            <a:ext cx="2023872" cy="837393"/>
          </a:xfrm>
          <a:prstGeom prst="wedgeRectCallout">
            <a:avLst>
              <a:gd name="adj1" fmla="val -101884"/>
              <a:gd name="adj2" fmla="val -23574"/>
            </a:avLst>
          </a:prstGeom>
          <a:ln>
            <a:solidFill>
              <a:schemeClr val="accent3"/>
            </a:solidFill>
            <a:prstDash val="dash"/>
            <a:headEnd/>
            <a:tailEnd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vert="horz" wrap="square" lIns="144000" tIns="72000" rIns="144000" bIns="72000" numCol="1" rtlCol="0" anchor="ctr" anchorCtr="0" compatLnSpc="1">
            <a:prstTxWarp prst="textNoShape">
              <a:avLst/>
            </a:prstTxWarp>
            <a:noAutofit/>
          </a:bodyPr>
          <a:lstStyle/>
          <a:p>
            <a:r>
              <a:rPr lang="en-US" sz="1200" kern="0" dirty="0">
                <a:solidFill>
                  <a:srgbClr val="000000"/>
                </a:solidFill>
                <a:cs typeface="Arial"/>
              </a:rPr>
              <a:t>After having inserted all the required information, </a:t>
            </a:r>
            <a:r>
              <a:rPr lang="en-US" sz="1200" kern="0" dirty="0" smtClean="0">
                <a:solidFill>
                  <a:srgbClr val="000000"/>
                </a:solidFill>
                <a:cs typeface="Arial"/>
              </a:rPr>
              <a:t>user </a:t>
            </a:r>
            <a:r>
              <a:rPr lang="en-US" sz="1200" kern="0" dirty="0">
                <a:solidFill>
                  <a:srgbClr val="000000"/>
                </a:solidFill>
                <a:cs typeface="Arial"/>
              </a:rPr>
              <a:t>clicks «Save</a:t>
            </a:r>
            <a:r>
              <a:rPr lang="en-US" sz="1200" kern="0" dirty="0" smtClean="0">
                <a:solidFill>
                  <a:srgbClr val="000000"/>
                </a:solidFill>
                <a:cs typeface="Arial"/>
              </a:rPr>
              <a:t>»</a:t>
            </a:r>
            <a:endParaRPr lang="it-IT" sz="1200" kern="0" dirty="0">
              <a:solidFill>
                <a:srgbClr val="000000"/>
              </a:solidFill>
              <a:cs typeface="Arial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840739" y="1878608"/>
            <a:ext cx="6501436" cy="312503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29" name="Rectangle 28"/>
          <p:cNvSpPr/>
          <p:nvPr/>
        </p:nvSpPr>
        <p:spPr bwMode="auto">
          <a:xfrm flipH="1">
            <a:off x="2158211" y="3786072"/>
            <a:ext cx="3725754" cy="1037589"/>
          </a:xfrm>
          <a:prstGeom prst="rect">
            <a:avLst/>
          </a:prstGeom>
          <a:noFill/>
          <a:ln w="19050">
            <a:solidFill>
              <a:schemeClr val="accent3"/>
            </a:solidFill>
            <a:round/>
            <a:headEnd/>
            <a:tailEnd/>
          </a:ln>
          <a:effectLst/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endParaRPr lang="it-IT">
              <a:solidFill>
                <a:prstClr val="black"/>
              </a:solidFill>
            </a:endParaRPr>
          </a:p>
        </p:txBody>
      </p:sp>
      <p:sp>
        <p:nvSpPr>
          <p:cNvPr id="30" name="Rectangular Callout 29"/>
          <p:cNvSpPr/>
          <p:nvPr>
            <p:custDataLst>
              <p:tags r:id="rId2"/>
            </p:custDataLst>
          </p:nvPr>
        </p:nvSpPr>
        <p:spPr bwMode="gray">
          <a:xfrm>
            <a:off x="6570704" y="3324726"/>
            <a:ext cx="2023872" cy="889902"/>
          </a:xfrm>
          <a:prstGeom prst="wedgeRectCallout">
            <a:avLst>
              <a:gd name="adj1" fmla="val -102214"/>
              <a:gd name="adj2" fmla="val 55186"/>
            </a:avLst>
          </a:prstGeom>
          <a:ln>
            <a:solidFill>
              <a:schemeClr val="accent3"/>
            </a:solidFill>
            <a:prstDash val="dash"/>
            <a:headEnd/>
            <a:tailEnd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vert="horz" wrap="square" lIns="144000" tIns="72000" rIns="144000" bIns="72000" numCol="1" rtlCol="0" anchor="ctr" anchorCtr="0" compatLnSpc="1">
            <a:prstTxWarp prst="textNoShape">
              <a:avLst/>
            </a:prstTxWarp>
            <a:noAutofit/>
          </a:bodyPr>
          <a:lstStyle/>
          <a:p>
            <a:r>
              <a:rPr lang="en-US" sz="1200" dirty="0" smtClean="0"/>
              <a:t>System </a:t>
            </a:r>
            <a:r>
              <a:rPr lang="en-US" sz="1200" dirty="0"/>
              <a:t>automatically inserts the template populating </a:t>
            </a:r>
            <a:r>
              <a:rPr lang="en-US" sz="1200" dirty="0" smtClean="0"/>
              <a:t>dynamic </a:t>
            </a:r>
            <a:r>
              <a:rPr lang="en-US" sz="1200" dirty="0"/>
              <a:t>fields</a:t>
            </a:r>
            <a:endParaRPr lang="it-IT" sz="1200" kern="0" dirty="0">
              <a:solidFill>
                <a:srgbClr val="FF0000"/>
              </a:solidFill>
              <a:cs typeface="Arial"/>
            </a:endParaRPr>
          </a:p>
        </p:txBody>
      </p:sp>
      <p:sp>
        <p:nvSpPr>
          <p:cNvPr id="31" name="Rectangle 30"/>
          <p:cNvSpPr/>
          <p:nvPr/>
        </p:nvSpPr>
        <p:spPr bwMode="auto">
          <a:xfrm flipH="1">
            <a:off x="2527478" y="3208919"/>
            <a:ext cx="3725754" cy="171315"/>
          </a:xfrm>
          <a:prstGeom prst="rect">
            <a:avLst/>
          </a:prstGeom>
          <a:noFill/>
          <a:ln w="19050">
            <a:solidFill>
              <a:schemeClr val="accent3"/>
            </a:solidFill>
            <a:round/>
            <a:headEnd/>
            <a:tailEnd/>
          </a:ln>
          <a:effectLst/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endParaRPr lang="it-IT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27911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0548" y="970709"/>
            <a:ext cx="6501436" cy="159406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0266" y="408191"/>
            <a:ext cx="8271749" cy="266461"/>
          </a:xfrm>
        </p:spPr>
        <p:txBody>
          <a:bodyPr/>
          <a:lstStyle/>
          <a:p>
            <a:r>
              <a:rPr lang="it-IT" dirty="0" smtClean="0"/>
              <a:t>EMAIL SEND</a:t>
            </a:r>
            <a:endParaRPr lang="it-IT" dirty="0"/>
          </a:p>
        </p:txBody>
      </p:sp>
      <p:sp>
        <p:nvSpPr>
          <p:cNvPr id="21" name="Rectangle 20"/>
          <p:cNvSpPr/>
          <p:nvPr/>
        </p:nvSpPr>
        <p:spPr bwMode="auto">
          <a:xfrm flipH="1">
            <a:off x="200548" y="1218893"/>
            <a:ext cx="549146" cy="92640"/>
          </a:xfrm>
          <a:prstGeom prst="rect">
            <a:avLst/>
          </a:prstGeom>
          <a:noFill/>
          <a:ln w="19050">
            <a:solidFill>
              <a:schemeClr val="accent3"/>
            </a:solidFill>
            <a:round/>
            <a:headEnd/>
            <a:tailEnd/>
          </a:ln>
          <a:effectLst/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endParaRPr lang="it-IT">
              <a:solidFill>
                <a:prstClr val="black"/>
              </a:solidFill>
            </a:endParaRPr>
          </a:p>
        </p:txBody>
      </p:sp>
      <p:pic>
        <p:nvPicPr>
          <p:cNvPr id="22" name="Picture 2" descr="http://www.clker.com/cliparts/9/1/1/6/12247849541307080526radacina_cursor_hand.svg.hi.png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70266" y="1311533"/>
            <a:ext cx="217853" cy="2895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3" name="Curved Connector 22"/>
          <p:cNvCxnSpPr>
            <a:stCxn id="22" idx="2"/>
            <a:endCxn id="5" idx="1"/>
          </p:cNvCxnSpPr>
          <p:nvPr/>
        </p:nvCxnSpPr>
        <p:spPr>
          <a:xfrm rot="16200000" flipH="1">
            <a:off x="-117303" y="2097531"/>
            <a:ext cx="1492921" cy="499928"/>
          </a:xfrm>
          <a:prstGeom prst="curvedConnector2">
            <a:avLst/>
          </a:prstGeom>
          <a:noFill/>
          <a:ln w="12700">
            <a:solidFill>
              <a:schemeClr val="accent3"/>
            </a:solidFill>
            <a:round/>
            <a:headEnd/>
            <a:tailEnd type="triangle"/>
          </a:ln>
          <a:effectLst/>
        </p:spPr>
      </p:cxnSp>
      <p:sp>
        <p:nvSpPr>
          <p:cNvPr id="28" name="Rectangular Callout 27"/>
          <p:cNvSpPr/>
          <p:nvPr>
            <p:custDataLst>
              <p:tags r:id="rId1"/>
            </p:custDataLst>
          </p:nvPr>
        </p:nvSpPr>
        <p:spPr bwMode="gray">
          <a:xfrm>
            <a:off x="1712603" y="1058496"/>
            <a:ext cx="1882448" cy="673608"/>
          </a:xfrm>
          <a:prstGeom prst="wedgeRectCallout">
            <a:avLst>
              <a:gd name="adj1" fmla="val -102214"/>
              <a:gd name="adj2" fmla="val -15604"/>
            </a:avLst>
          </a:prstGeom>
          <a:ln>
            <a:solidFill>
              <a:schemeClr val="accent3"/>
            </a:solidFill>
            <a:prstDash val="dash"/>
            <a:headEnd/>
            <a:tailEnd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vert="horz" wrap="square" lIns="144000" tIns="72000" rIns="144000" bIns="72000" numCol="1" rtlCol="0" anchor="ctr" anchorCtr="0" compatLnSpc="1">
            <a:prstTxWarp prst="textNoShape">
              <a:avLst/>
            </a:prstTxWarp>
            <a:noAutofit/>
          </a:bodyPr>
          <a:lstStyle/>
          <a:p>
            <a:r>
              <a:rPr lang="en-US" sz="1200" kern="0" dirty="0" smtClean="0">
                <a:solidFill>
                  <a:srgbClr val="000000"/>
                </a:solidFill>
                <a:cs typeface="Arial"/>
              </a:rPr>
              <a:t>User </a:t>
            </a:r>
            <a:r>
              <a:rPr lang="en-US" sz="1200" kern="0" dirty="0">
                <a:solidFill>
                  <a:srgbClr val="000000"/>
                </a:solidFill>
                <a:cs typeface="Arial"/>
              </a:rPr>
              <a:t>clicks «Send to MailUp» to send the email</a:t>
            </a:r>
            <a:endParaRPr lang="it-IT" sz="1200" kern="0" dirty="0">
              <a:solidFill>
                <a:srgbClr val="000000"/>
              </a:solidFill>
              <a:cs typeface="Arial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79121" y="2006445"/>
            <a:ext cx="7695453" cy="217502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29" name="Rectangle 28"/>
          <p:cNvSpPr/>
          <p:nvPr/>
        </p:nvSpPr>
        <p:spPr bwMode="auto">
          <a:xfrm flipH="1">
            <a:off x="988049" y="3051156"/>
            <a:ext cx="5463409" cy="156434"/>
          </a:xfrm>
          <a:prstGeom prst="rect">
            <a:avLst/>
          </a:prstGeom>
          <a:noFill/>
          <a:ln w="19050">
            <a:solidFill>
              <a:schemeClr val="accent3"/>
            </a:solidFill>
            <a:round/>
            <a:headEnd/>
            <a:tailEnd/>
          </a:ln>
          <a:effectLst/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endParaRPr lang="it-IT">
              <a:solidFill>
                <a:prstClr val="black"/>
              </a:solidFill>
            </a:endParaRPr>
          </a:p>
        </p:txBody>
      </p:sp>
      <p:sp>
        <p:nvSpPr>
          <p:cNvPr id="30" name="Rectangular Callout 29"/>
          <p:cNvSpPr/>
          <p:nvPr>
            <p:custDataLst>
              <p:tags r:id="rId2"/>
            </p:custDataLst>
          </p:nvPr>
        </p:nvSpPr>
        <p:spPr bwMode="gray">
          <a:xfrm>
            <a:off x="6132959" y="2273968"/>
            <a:ext cx="2023872" cy="696216"/>
          </a:xfrm>
          <a:prstGeom prst="wedgeRectCallout">
            <a:avLst>
              <a:gd name="adj1" fmla="val -82027"/>
              <a:gd name="adj2" fmla="val 68864"/>
            </a:avLst>
          </a:prstGeom>
          <a:ln>
            <a:solidFill>
              <a:schemeClr val="accent3"/>
            </a:solidFill>
            <a:prstDash val="dash"/>
            <a:headEnd/>
            <a:tailEnd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vert="horz" wrap="square" lIns="144000" tIns="72000" rIns="144000" bIns="72000" numCol="1" rtlCol="0" anchor="ctr" anchorCtr="0" compatLnSpc="1">
            <a:prstTxWarp prst="textNoShape">
              <a:avLst/>
            </a:prstTxWarp>
            <a:noAutofit/>
          </a:bodyPr>
          <a:lstStyle/>
          <a:p>
            <a:r>
              <a:rPr lang="en-US" sz="1200" kern="0" dirty="0" smtClean="0">
                <a:solidFill>
                  <a:srgbClr val="000000"/>
                </a:solidFill>
                <a:cs typeface="Arial"/>
              </a:rPr>
              <a:t>Within </a:t>
            </a:r>
            <a:r>
              <a:rPr lang="en-US" sz="1200" kern="0" dirty="0">
                <a:solidFill>
                  <a:srgbClr val="000000"/>
                </a:solidFill>
                <a:cs typeface="Arial"/>
              </a:rPr>
              <a:t>the main view, the user can </a:t>
            </a:r>
            <a:r>
              <a:rPr lang="en-US" sz="1200" kern="0" dirty="0" smtClean="0">
                <a:solidFill>
                  <a:srgbClr val="000000"/>
                </a:solidFill>
                <a:cs typeface="Arial"/>
              </a:rPr>
              <a:t>visualize emails </a:t>
            </a:r>
            <a:r>
              <a:rPr lang="en-US" sz="1200" kern="0" dirty="0">
                <a:solidFill>
                  <a:srgbClr val="000000"/>
                </a:solidFill>
                <a:cs typeface="Arial"/>
              </a:rPr>
              <a:t>previously sent and their status</a:t>
            </a:r>
            <a:endParaRPr lang="it-IT" sz="1200" kern="0" dirty="0">
              <a:solidFill>
                <a:srgbClr val="000000"/>
              </a:solidFill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9217729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0266" y="408191"/>
            <a:ext cx="8271749" cy="266461"/>
          </a:xfrm>
        </p:spPr>
        <p:txBody>
          <a:bodyPr/>
          <a:lstStyle/>
          <a:p>
            <a:r>
              <a:rPr lang="it-IT" dirty="0"/>
              <a:t>Mailup Email Statistics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2111" y="892945"/>
            <a:ext cx="5311060" cy="150110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29" name="Rectangle 28"/>
          <p:cNvSpPr/>
          <p:nvPr/>
        </p:nvSpPr>
        <p:spPr bwMode="auto">
          <a:xfrm flipH="1">
            <a:off x="112111" y="1643496"/>
            <a:ext cx="5126234" cy="124951"/>
          </a:xfrm>
          <a:prstGeom prst="rect">
            <a:avLst/>
          </a:prstGeom>
          <a:noFill/>
          <a:ln w="19050">
            <a:solidFill>
              <a:schemeClr val="accent3"/>
            </a:solidFill>
            <a:round/>
            <a:headEnd/>
            <a:tailEnd/>
          </a:ln>
          <a:effectLst/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endParaRPr lang="it-IT">
              <a:solidFill>
                <a:prstClr val="black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219414" y="1604585"/>
            <a:ext cx="6312932" cy="304473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2" name="Picture 2" descr="http://www.clker.com/cliparts/9/1/1/6/12247849541307080526radacina_cursor_hand.svg.hi.png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7316" y="1705971"/>
            <a:ext cx="217853" cy="2895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3" name="Curved Connector 12"/>
          <p:cNvCxnSpPr>
            <a:stCxn id="12" idx="2"/>
            <a:endCxn id="4" idx="1"/>
          </p:cNvCxnSpPr>
          <p:nvPr/>
        </p:nvCxnSpPr>
        <p:spPr>
          <a:xfrm rot="16200000" flipH="1">
            <a:off x="407090" y="2314625"/>
            <a:ext cx="1131477" cy="493171"/>
          </a:xfrm>
          <a:prstGeom prst="curvedConnector2">
            <a:avLst/>
          </a:prstGeom>
          <a:noFill/>
          <a:ln w="12700">
            <a:solidFill>
              <a:schemeClr val="accent3"/>
            </a:solidFill>
            <a:round/>
            <a:headEnd/>
            <a:tailEnd type="triangle"/>
          </a:ln>
          <a:effectLst/>
        </p:spPr>
      </p:cxnSp>
      <p:sp>
        <p:nvSpPr>
          <p:cNvPr id="25" name="Rectangle 24"/>
          <p:cNvSpPr/>
          <p:nvPr/>
        </p:nvSpPr>
        <p:spPr bwMode="auto">
          <a:xfrm flipH="1">
            <a:off x="5634179" y="3064473"/>
            <a:ext cx="1442693" cy="685540"/>
          </a:xfrm>
          <a:prstGeom prst="rect">
            <a:avLst/>
          </a:prstGeom>
          <a:noFill/>
          <a:ln w="19050">
            <a:solidFill>
              <a:schemeClr val="accent3"/>
            </a:solidFill>
            <a:round/>
            <a:headEnd/>
            <a:tailEnd/>
          </a:ln>
          <a:effectLst/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endParaRPr lang="it-IT">
              <a:solidFill>
                <a:prstClr val="black"/>
              </a:solidFill>
            </a:endParaRPr>
          </a:p>
        </p:txBody>
      </p:sp>
      <p:sp>
        <p:nvSpPr>
          <p:cNvPr id="26" name="Rectangular Callout 25"/>
          <p:cNvSpPr/>
          <p:nvPr>
            <p:custDataLst>
              <p:tags r:id="rId1"/>
            </p:custDataLst>
          </p:nvPr>
        </p:nvSpPr>
        <p:spPr bwMode="gray">
          <a:xfrm>
            <a:off x="5423170" y="2237874"/>
            <a:ext cx="1350491" cy="457656"/>
          </a:xfrm>
          <a:prstGeom prst="wedgeRectCallout">
            <a:avLst>
              <a:gd name="adj1" fmla="val 20657"/>
              <a:gd name="adj2" fmla="val 189520"/>
            </a:avLst>
          </a:prstGeom>
          <a:ln>
            <a:solidFill>
              <a:schemeClr val="accent3"/>
            </a:solidFill>
            <a:prstDash val="dash"/>
            <a:headEnd/>
            <a:tailEnd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vert="horz" wrap="square" lIns="144000" tIns="72000" rIns="144000" bIns="72000" numCol="1" rtlCol="0" anchor="ctr" anchorCtr="0" compatLnSpc="1">
            <a:prstTxWarp prst="textNoShape">
              <a:avLst/>
            </a:prstTxWarp>
            <a:noAutofit/>
          </a:bodyPr>
          <a:lstStyle/>
          <a:p>
            <a:r>
              <a:rPr lang="it-IT" sz="1200" kern="0" dirty="0" smtClean="0">
                <a:solidFill>
                  <a:srgbClr val="000000"/>
                </a:solidFill>
                <a:cs typeface="Arial"/>
              </a:rPr>
              <a:t>Statistics </a:t>
            </a:r>
            <a:r>
              <a:rPr lang="it-IT" sz="1200" kern="0" dirty="0">
                <a:solidFill>
                  <a:srgbClr val="000000"/>
                </a:solidFill>
                <a:cs typeface="Arial"/>
              </a:rPr>
              <a:t>counter</a:t>
            </a:r>
          </a:p>
        </p:txBody>
      </p:sp>
    </p:spTree>
    <p:extLst>
      <p:ext uri="{BB962C8B-B14F-4D97-AF65-F5344CB8AC3E}">
        <p14:creationId xmlns:p14="http://schemas.microsoft.com/office/powerpoint/2010/main" val="13024798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0266" y="408191"/>
            <a:ext cx="8271749" cy="266461"/>
          </a:xfrm>
        </p:spPr>
        <p:txBody>
          <a:bodyPr/>
          <a:lstStyle/>
          <a:p>
            <a:r>
              <a:rPr lang="it-IT" dirty="0" smtClean="0"/>
              <a:t>Statistics MailUp UPDATE</a:t>
            </a:r>
            <a:endParaRPr lang="it-IT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19896" y="982014"/>
            <a:ext cx="4425061" cy="195087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10" name="Rectangle 9"/>
          <p:cNvSpPr/>
          <p:nvPr/>
        </p:nvSpPr>
        <p:spPr bwMode="auto">
          <a:xfrm flipH="1">
            <a:off x="1232589" y="1201367"/>
            <a:ext cx="571892" cy="115497"/>
          </a:xfrm>
          <a:prstGeom prst="rect">
            <a:avLst/>
          </a:prstGeom>
          <a:noFill/>
          <a:ln w="19050">
            <a:solidFill>
              <a:schemeClr val="accent3"/>
            </a:solidFill>
            <a:round/>
            <a:headEnd/>
            <a:tailEnd/>
          </a:ln>
          <a:effectLst/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endParaRPr lang="it-IT">
              <a:solidFill>
                <a:prstClr val="black"/>
              </a:solidFill>
            </a:endParaRPr>
          </a:p>
        </p:txBody>
      </p:sp>
      <p:pic>
        <p:nvPicPr>
          <p:cNvPr id="11" name="Picture 2" descr="http://www.clker.com/cliparts/9/1/1/6/12247849541307080526radacina_cursor_hand.svg.hi.png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82054" y="1246715"/>
            <a:ext cx="217853" cy="2895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4" name="Curved Connector 13"/>
          <p:cNvCxnSpPr>
            <a:stCxn id="11" idx="2"/>
            <a:endCxn id="3" idx="1"/>
          </p:cNvCxnSpPr>
          <p:nvPr/>
        </p:nvCxnSpPr>
        <p:spPr>
          <a:xfrm rot="16200000" flipH="1">
            <a:off x="1432897" y="1694300"/>
            <a:ext cx="1704034" cy="1387867"/>
          </a:xfrm>
          <a:prstGeom prst="curvedConnector2">
            <a:avLst/>
          </a:prstGeom>
          <a:noFill/>
          <a:ln w="12700">
            <a:solidFill>
              <a:schemeClr val="accent3"/>
            </a:solidFill>
            <a:round/>
            <a:headEnd/>
            <a:tailEnd type="triangle"/>
          </a:ln>
          <a:effectLst/>
        </p:spPr>
      </p:cxnSp>
      <p:sp>
        <p:nvSpPr>
          <p:cNvPr id="15" name="Rectangular Callout 14"/>
          <p:cNvSpPr/>
          <p:nvPr>
            <p:custDataLst>
              <p:tags r:id="rId1"/>
            </p:custDataLst>
          </p:nvPr>
        </p:nvSpPr>
        <p:spPr bwMode="gray">
          <a:xfrm>
            <a:off x="2432426" y="965883"/>
            <a:ext cx="1949735" cy="505909"/>
          </a:xfrm>
          <a:prstGeom prst="wedgeRectCallout">
            <a:avLst>
              <a:gd name="adj1" fmla="val -81521"/>
              <a:gd name="adj2" fmla="val 5162"/>
            </a:avLst>
          </a:prstGeom>
          <a:ln>
            <a:solidFill>
              <a:schemeClr val="accent3"/>
            </a:solidFill>
            <a:prstDash val="dash"/>
            <a:headEnd/>
            <a:tailEnd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vert="horz" wrap="square" lIns="144000" tIns="72000" rIns="144000" bIns="72000" numCol="1" rtlCol="0" anchor="ctr" anchorCtr="0" compatLnSpc="1">
            <a:prstTxWarp prst="textNoShape">
              <a:avLst/>
            </a:prstTxWarp>
            <a:noAutofit/>
          </a:bodyPr>
          <a:lstStyle/>
          <a:p>
            <a:r>
              <a:rPr lang="it-IT" sz="1200" kern="0" dirty="0" smtClean="0">
                <a:solidFill>
                  <a:srgbClr val="000000"/>
                </a:solidFill>
                <a:cs typeface="Arial"/>
              </a:rPr>
              <a:t>User </a:t>
            </a:r>
            <a:r>
              <a:rPr lang="it-IT" sz="1200" kern="0" dirty="0">
                <a:solidFill>
                  <a:srgbClr val="000000"/>
                </a:solidFill>
                <a:cs typeface="Arial"/>
              </a:rPr>
              <a:t>clicks </a:t>
            </a:r>
            <a:r>
              <a:rPr lang="it-IT" sz="1200" kern="0" dirty="0" smtClean="0">
                <a:solidFill>
                  <a:srgbClr val="000000"/>
                </a:solidFill>
                <a:cs typeface="Arial"/>
              </a:rPr>
              <a:t>«Update Statistics»</a:t>
            </a:r>
            <a:endParaRPr lang="it-IT" sz="1200" kern="0" dirty="0">
              <a:solidFill>
                <a:srgbClr val="000000"/>
              </a:solidFill>
              <a:cs typeface="Arial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978848" y="2069243"/>
            <a:ext cx="4871069" cy="234201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17" name="Rectangular Callout 16"/>
          <p:cNvSpPr/>
          <p:nvPr>
            <p:custDataLst>
              <p:tags r:id="rId2"/>
            </p:custDataLst>
          </p:nvPr>
        </p:nvSpPr>
        <p:spPr bwMode="gray">
          <a:xfrm>
            <a:off x="2149409" y="1732453"/>
            <a:ext cx="3923929" cy="1572222"/>
          </a:xfrm>
          <a:prstGeom prst="wedgeRectCallout">
            <a:avLst>
              <a:gd name="adj1" fmla="val 59517"/>
              <a:gd name="adj2" fmla="val 47372"/>
            </a:avLst>
          </a:prstGeom>
          <a:ln>
            <a:solidFill>
              <a:schemeClr val="accent3"/>
            </a:solidFill>
            <a:prstDash val="dash"/>
            <a:headEnd/>
            <a:tailEnd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vert="horz" wrap="square" lIns="144000" tIns="72000" rIns="144000" bIns="72000" numCol="1" rtlCol="0" anchor="ctr" anchorCtr="0" compatLnSpc="1">
            <a:prstTxWarp prst="textNoShape">
              <a:avLst/>
            </a:prstTxWarp>
            <a:noAutofit/>
          </a:bodyPr>
          <a:lstStyle/>
          <a:p>
            <a:r>
              <a:rPr lang="en-US" sz="1200" kern="0" dirty="0" smtClean="0">
                <a:solidFill>
                  <a:srgbClr val="000000"/>
                </a:solidFill>
                <a:cs typeface="Arial"/>
              </a:rPr>
              <a:t>System </a:t>
            </a:r>
            <a:r>
              <a:rPr lang="en-US" sz="1200" kern="0" dirty="0">
                <a:solidFill>
                  <a:srgbClr val="000000"/>
                </a:solidFill>
                <a:cs typeface="Arial"/>
              </a:rPr>
              <a:t>updates all the information according to the data on MailUp. It will be displayed all data about the number </a:t>
            </a:r>
            <a:r>
              <a:rPr lang="en-US" sz="1200" kern="0" dirty="0" smtClean="0">
                <a:solidFill>
                  <a:srgbClr val="000000"/>
                </a:solidFill>
                <a:cs typeface="Arial"/>
              </a:rPr>
              <a:t>of: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kern="0" dirty="0" smtClean="0">
                <a:solidFill>
                  <a:srgbClr val="000000"/>
                </a:solidFill>
                <a:cs typeface="Arial"/>
              </a:rPr>
              <a:t>emails sent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kern="0" dirty="0" smtClean="0">
                <a:solidFill>
                  <a:srgbClr val="000000"/>
                </a:solidFill>
                <a:cs typeface="Arial"/>
              </a:rPr>
              <a:t>emails delivered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kern="0" dirty="0" smtClean="0">
                <a:solidFill>
                  <a:srgbClr val="000000"/>
                </a:solidFill>
                <a:cs typeface="Arial"/>
              </a:rPr>
              <a:t>email </a:t>
            </a:r>
            <a:r>
              <a:rPr lang="en-US" sz="1200" kern="0" dirty="0">
                <a:solidFill>
                  <a:srgbClr val="000000"/>
                </a:solidFill>
                <a:cs typeface="Arial"/>
              </a:rPr>
              <a:t>not </a:t>
            </a:r>
            <a:r>
              <a:rPr lang="en-US" sz="1200" kern="0" dirty="0" smtClean="0">
                <a:solidFill>
                  <a:srgbClr val="000000"/>
                </a:solidFill>
                <a:cs typeface="Arial"/>
              </a:rPr>
              <a:t>delivered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kern="0" dirty="0" smtClean="0">
                <a:solidFill>
                  <a:srgbClr val="000000"/>
                </a:solidFill>
                <a:cs typeface="Arial"/>
              </a:rPr>
              <a:t>openings</a:t>
            </a:r>
            <a:endParaRPr lang="en-US" sz="1200" kern="0" dirty="0">
              <a:solidFill>
                <a:srgbClr val="000000"/>
              </a:solidFill>
              <a:cs typeface="Arial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kern="0" dirty="0" smtClean="0">
                <a:solidFill>
                  <a:srgbClr val="000000"/>
                </a:solidFill>
                <a:cs typeface="Arial"/>
              </a:rPr>
              <a:t>click </a:t>
            </a:r>
            <a:r>
              <a:rPr lang="en-US" sz="1200" kern="0" dirty="0">
                <a:solidFill>
                  <a:srgbClr val="000000"/>
                </a:solidFill>
                <a:cs typeface="Arial"/>
              </a:rPr>
              <a:t>on any existing </a:t>
            </a:r>
            <a:r>
              <a:rPr lang="en-US" sz="1200" kern="0" dirty="0" smtClean="0">
                <a:solidFill>
                  <a:srgbClr val="000000"/>
                </a:solidFill>
                <a:cs typeface="Arial"/>
              </a:rPr>
              <a:t>link</a:t>
            </a:r>
            <a:endParaRPr lang="it-IT" sz="1200" kern="0" dirty="0">
              <a:solidFill>
                <a:srgbClr val="000000"/>
              </a:solidFill>
              <a:cs typeface="Arial"/>
            </a:endParaRPr>
          </a:p>
        </p:txBody>
      </p:sp>
      <p:sp>
        <p:nvSpPr>
          <p:cNvPr id="18" name="Rectangle 17"/>
          <p:cNvSpPr/>
          <p:nvPr/>
        </p:nvSpPr>
        <p:spPr bwMode="auto">
          <a:xfrm flipH="1">
            <a:off x="6272298" y="3142208"/>
            <a:ext cx="1091929" cy="458663"/>
          </a:xfrm>
          <a:prstGeom prst="rect">
            <a:avLst/>
          </a:prstGeom>
          <a:noFill/>
          <a:ln w="19050">
            <a:solidFill>
              <a:schemeClr val="accent3"/>
            </a:solidFill>
            <a:round/>
            <a:headEnd/>
            <a:tailEnd/>
          </a:ln>
          <a:effectLst/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endParaRPr lang="it-IT">
              <a:solidFill>
                <a:prstClr val="black"/>
              </a:solidFill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90673" y="3376554"/>
            <a:ext cx="2025764" cy="1102179"/>
          </a:xfrm>
          <a:prstGeom prst="rect">
            <a:avLst/>
          </a:prstGeom>
          <a:noFill/>
          <a:ln w="12700">
            <a:solidFill>
              <a:schemeClr val="accent3"/>
            </a:solidFill>
            <a:round/>
            <a:headEnd/>
            <a:tailEnd type="triangle"/>
          </a:ln>
          <a:effectLst/>
        </p:spPr>
        <p:txBody>
          <a:bodyPr wrap="square" lIns="180000" tIns="180000" rIns="180000" bIns="180000" rtlCol="0" anchor="t" anchorCtr="0">
            <a:spAutoFit/>
          </a:bodyPr>
          <a:lstStyle/>
          <a:p>
            <a:r>
              <a:rPr lang="en-US" sz="1200" kern="0" dirty="0">
                <a:solidFill>
                  <a:srgbClr val="000000"/>
                </a:solidFill>
                <a:cs typeface="Arial"/>
              </a:rPr>
              <a:t>In the PRO version, the update is automatically performed by the system</a:t>
            </a:r>
            <a:endParaRPr lang="it-IT" sz="1200" kern="0" dirty="0">
              <a:solidFill>
                <a:srgbClr val="000000"/>
              </a:solidFill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4868576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0266" y="408191"/>
            <a:ext cx="8271749" cy="266461"/>
          </a:xfrm>
        </p:spPr>
        <p:txBody>
          <a:bodyPr/>
          <a:lstStyle/>
          <a:p>
            <a:r>
              <a:rPr lang="it-IT" dirty="0"/>
              <a:t>Statistics </a:t>
            </a:r>
            <a:r>
              <a:rPr lang="it-IT" dirty="0" smtClean="0"/>
              <a:t>mailup</a:t>
            </a:r>
            <a:endParaRPr lang="it-IT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65907" y="982720"/>
            <a:ext cx="3860870" cy="177123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21" name="Rectangle 20"/>
          <p:cNvSpPr/>
          <p:nvPr/>
        </p:nvSpPr>
        <p:spPr bwMode="auto">
          <a:xfrm flipH="1">
            <a:off x="2982449" y="1926536"/>
            <a:ext cx="571892" cy="115497"/>
          </a:xfrm>
          <a:prstGeom prst="rect">
            <a:avLst/>
          </a:prstGeom>
          <a:noFill/>
          <a:ln w="19050">
            <a:solidFill>
              <a:schemeClr val="accent3"/>
            </a:solidFill>
            <a:round/>
            <a:headEnd/>
            <a:tailEnd/>
          </a:ln>
          <a:effectLst/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endParaRPr lang="it-IT">
              <a:solidFill>
                <a:prstClr val="black"/>
              </a:solidFill>
            </a:endParaRPr>
          </a:p>
        </p:txBody>
      </p:sp>
      <p:sp>
        <p:nvSpPr>
          <p:cNvPr id="22" name="Rectangular Callout 21"/>
          <p:cNvSpPr/>
          <p:nvPr>
            <p:custDataLst>
              <p:tags r:id="rId1"/>
            </p:custDataLst>
          </p:nvPr>
        </p:nvSpPr>
        <p:spPr bwMode="gray">
          <a:xfrm>
            <a:off x="543391" y="1598681"/>
            <a:ext cx="1980498" cy="655709"/>
          </a:xfrm>
          <a:prstGeom prst="wedgeRectCallout">
            <a:avLst>
              <a:gd name="adj1" fmla="val 77331"/>
              <a:gd name="adj2" fmla="val 11365"/>
            </a:avLst>
          </a:prstGeom>
          <a:ln>
            <a:solidFill>
              <a:schemeClr val="accent3"/>
            </a:solidFill>
            <a:prstDash val="dash"/>
            <a:headEnd/>
            <a:tailEnd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vert="horz" wrap="square" lIns="144000" tIns="72000" rIns="144000" bIns="72000" numCol="1" rtlCol="0" anchor="ctr" anchorCtr="0" compatLnSpc="1">
            <a:prstTxWarp prst="textNoShape">
              <a:avLst/>
            </a:prstTxWarp>
            <a:noAutofit/>
          </a:bodyPr>
          <a:lstStyle/>
          <a:p>
            <a:r>
              <a:rPr lang="en-US" sz="1200" kern="0" dirty="0" smtClean="0">
                <a:solidFill>
                  <a:srgbClr val="000000"/>
                </a:solidFill>
                <a:cs typeface="Arial"/>
              </a:rPr>
              <a:t>By </a:t>
            </a:r>
            <a:r>
              <a:rPr lang="en-US" sz="1200" kern="0" dirty="0">
                <a:solidFill>
                  <a:srgbClr val="000000"/>
                </a:solidFill>
                <a:cs typeface="Arial"/>
              </a:rPr>
              <a:t>clicking on the record the user can see the details of the statistics</a:t>
            </a:r>
            <a:endParaRPr lang="it-IT" sz="1200" kern="0" dirty="0">
              <a:solidFill>
                <a:srgbClr val="000000"/>
              </a:solidFill>
              <a:cs typeface="Arial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976926" y="1642614"/>
            <a:ext cx="4674258" cy="207796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976926" y="3720582"/>
            <a:ext cx="4674258" cy="97023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25" name="Picture 2" descr="http://www.clker.com/cliparts/9/1/1/6/12247849541307080526radacina_cursor_hand.svg.hi.png"/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63526" y="2042033"/>
            <a:ext cx="217853" cy="2895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6" name="Curved Connector 25"/>
          <p:cNvCxnSpPr>
            <a:stCxn id="25" idx="2"/>
          </p:cNvCxnSpPr>
          <p:nvPr/>
        </p:nvCxnSpPr>
        <p:spPr>
          <a:xfrm rot="16200000" flipH="1">
            <a:off x="3191459" y="2312529"/>
            <a:ext cx="816313" cy="854324"/>
          </a:xfrm>
          <a:prstGeom prst="curvedConnector2">
            <a:avLst/>
          </a:prstGeom>
          <a:noFill/>
          <a:ln w="12700">
            <a:solidFill>
              <a:schemeClr val="accent3"/>
            </a:solidFill>
            <a:round/>
            <a:headEnd/>
            <a:tailEnd type="triangle"/>
          </a:ln>
          <a:effectLst/>
        </p:spPr>
      </p:cxnSp>
      <p:sp>
        <p:nvSpPr>
          <p:cNvPr id="27" name="Rectangle 26"/>
          <p:cNvSpPr/>
          <p:nvPr/>
        </p:nvSpPr>
        <p:spPr bwMode="auto">
          <a:xfrm flipH="1">
            <a:off x="4026777" y="2367736"/>
            <a:ext cx="4515237" cy="1265232"/>
          </a:xfrm>
          <a:prstGeom prst="rect">
            <a:avLst/>
          </a:prstGeom>
          <a:noFill/>
          <a:ln w="19050">
            <a:solidFill>
              <a:schemeClr val="accent3"/>
            </a:solidFill>
            <a:round/>
            <a:headEnd/>
            <a:tailEnd/>
          </a:ln>
          <a:effectLst/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endParaRPr lang="it-IT">
              <a:solidFill>
                <a:prstClr val="black"/>
              </a:solidFill>
            </a:endParaRPr>
          </a:p>
        </p:txBody>
      </p:sp>
      <p:sp>
        <p:nvSpPr>
          <p:cNvPr id="28" name="Rectangle 27"/>
          <p:cNvSpPr/>
          <p:nvPr/>
        </p:nvSpPr>
        <p:spPr bwMode="auto">
          <a:xfrm flipH="1">
            <a:off x="3989989" y="3755105"/>
            <a:ext cx="4515237" cy="864192"/>
          </a:xfrm>
          <a:prstGeom prst="rect">
            <a:avLst/>
          </a:prstGeom>
          <a:noFill/>
          <a:ln w="19050">
            <a:solidFill>
              <a:schemeClr val="accent3"/>
            </a:solidFill>
            <a:round/>
            <a:headEnd/>
            <a:tailEnd/>
          </a:ln>
          <a:effectLst/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endParaRPr lang="it-IT">
              <a:solidFill>
                <a:prstClr val="black"/>
              </a:solidFill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391445" y="3285279"/>
            <a:ext cx="2025764" cy="917513"/>
          </a:xfrm>
          <a:prstGeom prst="rect">
            <a:avLst/>
          </a:prstGeom>
          <a:noFill/>
          <a:ln w="12700">
            <a:solidFill>
              <a:schemeClr val="accent3"/>
            </a:solidFill>
            <a:round/>
            <a:headEnd/>
            <a:tailEnd type="triangle"/>
          </a:ln>
          <a:effectLst/>
        </p:spPr>
        <p:txBody>
          <a:bodyPr wrap="square" lIns="180000" tIns="180000" rIns="180000" bIns="180000" rtlCol="0" anchor="t" anchorCtr="0">
            <a:spAutoFit/>
          </a:bodyPr>
          <a:lstStyle/>
          <a:p>
            <a:r>
              <a:rPr lang="en-US" sz="1200" kern="0" dirty="0" smtClean="0">
                <a:solidFill>
                  <a:srgbClr val="000000"/>
                </a:solidFill>
                <a:cs typeface="Arial"/>
              </a:rPr>
              <a:t>Related </a:t>
            </a:r>
            <a:r>
              <a:rPr lang="en-US" sz="1200" kern="0" dirty="0" err="1">
                <a:solidFill>
                  <a:srgbClr val="000000"/>
                </a:solidFill>
                <a:cs typeface="Arial"/>
              </a:rPr>
              <a:t>MailUp</a:t>
            </a:r>
            <a:r>
              <a:rPr lang="en-US" sz="1200" kern="0" dirty="0">
                <a:solidFill>
                  <a:srgbClr val="000000"/>
                </a:solidFill>
                <a:cs typeface="Arial"/>
              </a:rPr>
              <a:t> statistics are also present within the related contact</a:t>
            </a:r>
            <a:endParaRPr lang="it-IT" sz="1200" kern="0" dirty="0">
              <a:solidFill>
                <a:srgbClr val="000000"/>
              </a:solidFill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6097182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60402" y="1192751"/>
            <a:ext cx="4782599" cy="122457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913"/>
          <a:stretch/>
        </p:blipFill>
        <p:spPr>
          <a:xfrm>
            <a:off x="2718156" y="2233480"/>
            <a:ext cx="5768273" cy="234856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0266" y="408191"/>
            <a:ext cx="8271749" cy="266461"/>
          </a:xfrm>
        </p:spPr>
        <p:txBody>
          <a:bodyPr/>
          <a:lstStyle/>
          <a:p>
            <a:r>
              <a:rPr lang="it-IT" dirty="0" smtClean="0"/>
              <a:t>SMS VIEW</a:t>
            </a:r>
            <a:endParaRPr lang="it-IT" dirty="0"/>
          </a:p>
        </p:txBody>
      </p:sp>
      <p:sp>
        <p:nvSpPr>
          <p:cNvPr id="29" name="Rectangle 28"/>
          <p:cNvSpPr/>
          <p:nvPr/>
        </p:nvSpPr>
        <p:spPr bwMode="auto">
          <a:xfrm flipH="1">
            <a:off x="805556" y="2020370"/>
            <a:ext cx="583658" cy="146220"/>
          </a:xfrm>
          <a:prstGeom prst="rect">
            <a:avLst/>
          </a:prstGeom>
          <a:noFill/>
          <a:ln w="19050">
            <a:solidFill>
              <a:schemeClr val="accent3"/>
            </a:solidFill>
            <a:round/>
            <a:headEnd/>
            <a:tailEnd/>
          </a:ln>
          <a:effectLst/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endParaRPr lang="it-IT">
              <a:solidFill>
                <a:prstClr val="black"/>
              </a:solidFill>
            </a:endParaRPr>
          </a:p>
        </p:txBody>
      </p:sp>
      <p:pic>
        <p:nvPicPr>
          <p:cNvPr id="6" name="Picture 2" descr="http://www.clker.com/cliparts/9/1/1/6/12247849541307080526radacina_cursor_hand.svg.hi.png"/>
          <p:cNvPicPr>
            <a:picLocks noChangeAspect="1" noChangeArrowheads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62434" y="2088730"/>
            <a:ext cx="217853" cy="2895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7" name="Curved Connector 6"/>
          <p:cNvCxnSpPr>
            <a:stCxn id="6" idx="2"/>
          </p:cNvCxnSpPr>
          <p:nvPr/>
        </p:nvCxnSpPr>
        <p:spPr>
          <a:xfrm rot="16200000" flipH="1">
            <a:off x="1692229" y="1857364"/>
            <a:ext cx="505058" cy="1546794"/>
          </a:xfrm>
          <a:prstGeom prst="curvedConnector2">
            <a:avLst/>
          </a:prstGeom>
          <a:noFill/>
          <a:ln w="12700">
            <a:solidFill>
              <a:schemeClr val="accent3"/>
            </a:solidFill>
            <a:round/>
            <a:headEnd/>
            <a:tailEnd type="triangle"/>
          </a:ln>
          <a:effectLst/>
        </p:spPr>
      </p:cxnSp>
      <p:sp>
        <p:nvSpPr>
          <p:cNvPr id="18" name="Rectangle 17"/>
          <p:cNvSpPr/>
          <p:nvPr/>
        </p:nvSpPr>
        <p:spPr>
          <a:xfrm>
            <a:off x="18682" y="2748659"/>
            <a:ext cx="1811035" cy="1102179"/>
          </a:xfrm>
          <a:prstGeom prst="rect">
            <a:avLst/>
          </a:prstGeom>
          <a:noFill/>
          <a:ln w="12700">
            <a:solidFill>
              <a:schemeClr val="accent3"/>
            </a:solidFill>
            <a:round/>
            <a:headEnd/>
            <a:tailEnd type="triangle"/>
          </a:ln>
          <a:effectLst/>
        </p:spPr>
        <p:txBody>
          <a:bodyPr wrap="square" lIns="180000" tIns="180000" rIns="180000" bIns="180000" rtlCol="0" anchor="t" anchorCtr="0">
            <a:spAutoFit/>
          </a:bodyPr>
          <a:lstStyle/>
          <a:p>
            <a:r>
              <a:rPr lang="en-US" sz="1200" kern="0" dirty="0" smtClean="0">
                <a:solidFill>
                  <a:srgbClr val="000000"/>
                </a:solidFill>
                <a:cs typeface="Arial"/>
              </a:rPr>
              <a:t>Search</a:t>
            </a:r>
            <a:r>
              <a:rPr lang="en-US" sz="1200" kern="0" dirty="0">
                <a:solidFill>
                  <a:srgbClr val="000000"/>
                </a:solidFill>
                <a:cs typeface="Arial"/>
              </a:rPr>
              <a:t>, filter, and display selection features described in slide 20 are available</a:t>
            </a:r>
            <a:endParaRPr lang="it-IT" sz="1200" kern="0" dirty="0">
              <a:solidFill>
                <a:srgbClr val="000000"/>
              </a:solidFill>
              <a:cs typeface="Arial"/>
            </a:endParaRPr>
          </a:p>
        </p:txBody>
      </p:sp>
      <p:sp>
        <p:nvSpPr>
          <p:cNvPr id="9" name="Rectangle 8"/>
          <p:cNvSpPr/>
          <p:nvPr/>
        </p:nvSpPr>
        <p:spPr bwMode="auto">
          <a:xfrm flipH="1">
            <a:off x="4431861" y="2935422"/>
            <a:ext cx="396458" cy="1646625"/>
          </a:xfrm>
          <a:prstGeom prst="rect">
            <a:avLst/>
          </a:prstGeom>
          <a:noFill/>
          <a:ln w="19050">
            <a:solidFill>
              <a:schemeClr val="accent3"/>
            </a:solidFill>
            <a:round/>
            <a:headEnd/>
            <a:tailEnd/>
          </a:ln>
          <a:effectLst/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endParaRPr lang="it-IT">
              <a:solidFill>
                <a:prstClr val="black"/>
              </a:solidFill>
            </a:endParaRPr>
          </a:p>
        </p:txBody>
      </p:sp>
      <p:sp>
        <p:nvSpPr>
          <p:cNvPr id="30" name="Rectangular Callout 29"/>
          <p:cNvSpPr/>
          <p:nvPr>
            <p:custDataLst>
              <p:tags r:id="rId1"/>
            </p:custDataLst>
          </p:nvPr>
        </p:nvSpPr>
        <p:spPr bwMode="gray">
          <a:xfrm>
            <a:off x="3715215" y="2112432"/>
            <a:ext cx="1863897" cy="398072"/>
          </a:xfrm>
          <a:prstGeom prst="wedgeRectCallout">
            <a:avLst>
              <a:gd name="adj1" fmla="val -2748"/>
              <a:gd name="adj2" fmla="val 161527"/>
            </a:avLst>
          </a:prstGeom>
          <a:ln>
            <a:solidFill>
              <a:schemeClr val="accent3"/>
            </a:solidFill>
            <a:prstDash val="dash"/>
            <a:headEnd/>
            <a:tailEnd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vert="horz" wrap="square" lIns="144000" tIns="72000" rIns="144000" bIns="72000" numCol="1" rtlCol="0" anchor="ctr" anchorCtr="0" compatLnSpc="1">
            <a:prstTxWarp prst="textNoShape">
              <a:avLst/>
            </a:prstTxWarp>
            <a:noAutofit/>
          </a:bodyPr>
          <a:lstStyle/>
          <a:p>
            <a:r>
              <a:rPr lang="en-US" sz="1200" kern="0" dirty="0" smtClean="0">
                <a:solidFill>
                  <a:srgbClr val="000000"/>
                </a:solidFill>
                <a:cs typeface="Arial"/>
              </a:rPr>
              <a:t>State </a:t>
            </a:r>
            <a:r>
              <a:rPr lang="en-US" sz="1200" kern="0" dirty="0">
                <a:solidFill>
                  <a:srgbClr val="000000"/>
                </a:solidFill>
                <a:cs typeface="Arial"/>
              </a:rPr>
              <a:t>of the record</a:t>
            </a:r>
            <a:endParaRPr lang="it-IT" sz="1200" kern="0" dirty="0">
              <a:solidFill>
                <a:srgbClr val="000000"/>
              </a:solidFill>
              <a:cs typeface="Arial"/>
            </a:endParaRPr>
          </a:p>
        </p:txBody>
      </p:sp>
      <p:sp>
        <p:nvSpPr>
          <p:cNvPr id="31" name="Rectangle 30"/>
          <p:cNvSpPr/>
          <p:nvPr/>
        </p:nvSpPr>
        <p:spPr bwMode="auto">
          <a:xfrm flipH="1">
            <a:off x="2782306" y="2636166"/>
            <a:ext cx="427420" cy="147145"/>
          </a:xfrm>
          <a:prstGeom prst="rect">
            <a:avLst/>
          </a:prstGeom>
          <a:noFill/>
          <a:ln w="19050">
            <a:solidFill>
              <a:schemeClr val="accent3"/>
            </a:solidFill>
            <a:round/>
            <a:headEnd/>
            <a:tailEnd/>
          </a:ln>
          <a:effectLst/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endParaRPr lang="it-IT">
              <a:solidFill>
                <a:prstClr val="black"/>
              </a:solidFill>
            </a:endParaRPr>
          </a:p>
        </p:txBody>
      </p:sp>
      <p:sp>
        <p:nvSpPr>
          <p:cNvPr id="32" name="Rectangular Callout 31"/>
          <p:cNvSpPr/>
          <p:nvPr>
            <p:custDataLst>
              <p:tags r:id="rId2"/>
            </p:custDataLst>
          </p:nvPr>
        </p:nvSpPr>
        <p:spPr bwMode="gray">
          <a:xfrm>
            <a:off x="2300282" y="3255387"/>
            <a:ext cx="1949948" cy="758007"/>
          </a:xfrm>
          <a:prstGeom prst="wedgeRectCallout">
            <a:avLst>
              <a:gd name="adj1" fmla="val -4412"/>
              <a:gd name="adj2" fmla="val -111498"/>
            </a:avLst>
          </a:prstGeom>
          <a:ln>
            <a:solidFill>
              <a:schemeClr val="accent3"/>
            </a:solidFill>
            <a:prstDash val="dash"/>
            <a:headEnd/>
            <a:tailEnd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vert="horz" wrap="square" lIns="144000" tIns="72000" rIns="144000" bIns="72000" numCol="1" rtlCol="0" anchor="ctr" anchorCtr="0" compatLnSpc="1">
            <a:prstTxWarp prst="textNoShape">
              <a:avLst/>
            </a:prstTxWarp>
            <a:noAutofit/>
          </a:bodyPr>
          <a:lstStyle/>
          <a:p>
            <a:r>
              <a:rPr lang="en-US" sz="1200" kern="0" dirty="0" smtClean="0">
                <a:solidFill>
                  <a:srgbClr val="000000"/>
                </a:solidFill>
                <a:cs typeface="Arial"/>
              </a:rPr>
              <a:t>It </a:t>
            </a:r>
            <a:r>
              <a:rPr lang="en-US" sz="1200" kern="0" dirty="0">
                <a:solidFill>
                  <a:srgbClr val="000000"/>
                </a:solidFill>
                <a:cs typeface="Arial"/>
              </a:rPr>
              <a:t>is possible to select </a:t>
            </a:r>
            <a:r>
              <a:rPr lang="en-US" sz="1200" kern="0" dirty="0" smtClean="0">
                <a:solidFill>
                  <a:srgbClr val="000000"/>
                </a:solidFill>
                <a:cs typeface="Arial"/>
              </a:rPr>
              <a:t>specific views </a:t>
            </a:r>
            <a:r>
              <a:rPr lang="en-US" sz="1200" kern="0" dirty="0">
                <a:solidFill>
                  <a:srgbClr val="000000"/>
                </a:solidFill>
                <a:cs typeface="Arial"/>
              </a:rPr>
              <a:t>to display</a:t>
            </a:r>
            <a:endParaRPr lang="it-IT" sz="1200" kern="0" dirty="0">
              <a:solidFill>
                <a:srgbClr val="000000"/>
              </a:solidFill>
              <a:cs typeface="Arial"/>
            </a:endParaRPr>
          </a:p>
        </p:txBody>
      </p:sp>
      <p:sp>
        <p:nvSpPr>
          <p:cNvPr id="33" name="Rectangle 32"/>
          <p:cNvSpPr/>
          <p:nvPr/>
        </p:nvSpPr>
        <p:spPr bwMode="auto">
          <a:xfrm flipH="1">
            <a:off x="5898250" y="2935423"/>
            <a:ext cx="948056" cy="1646626"/>
          </a:xfrm>
          <a:prstGeom prst="rect">
            <a:avLst/>
          </a:prstGeom>
          <a:noFill/>
          <a:ln w="19050">
            <a:solidFill>
              <a:schemeClr val="accent3"/>
            </a:solidFill>
            <a:round/>
            <a:headEnd/>
            <a:tailEnd/>
          </a:ln>
          <a:effectLst/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endParaRPr lang="it-IT">
              <a:solidFill>
                <a:prstClr val="black"/>
              </a:solidFill>
            </a:endParaRPr>
          </a:p>
        </p:txBody>
      </p:sp>
      <p:sp>
        <p:nvSpPr>
          <p:cNvPr id="34" name="Rectangular Callout 33"/>
          <p:cNvSpPr/>
          <p:nvPr>
            <p:custDataLst>
              <p:tags r:id="rId3"/>
            </p:custDataLst>
          </p:nvPr>
        </p:nvSpPr>
        <p:spPr bwMode="gray">
          <a:xfrm>
            <a:off x="5658017" y="2020370"/>
            <a:ext cx="1745959" cy="435414"/>
          </a:xfrm>
          <a:prstGeom prst="wedgeRectCallout">
            <a:avLst>
              <a:gd name="adj1" fmla="val 191"/>
              <a:gd name="adj2" fmla="val 193511"/>
            </a:avLst>
          </a:prstGeom>
          <a:ln>
            <a:solidFill>
              <a:schemeClr val="accent3"/>
            </a:solidFill>
            <a:prstDash val="dash"/>
            <a:headEnd/>
            <a:tailEnd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vert="horz" wrap="square" lIns="144000" tIns="72000" rIns="144000" bIns="72000" numCol="1" rtlCol="0" anchor="ctr" anchorCtr="0" compatLnSpc="1">
            <a:prstTxWarp prst="textNoShape">
              <a:avLst/>
            </a:prstTxWarp>
            <a:noAutofit/>
          </a:bodyPr>
          <a:lstStyle/>
          <a:p>
            <a:r>
              <a:rPr lang="it-IT" sz="1200" kern="0" dirty="0" smtClean="0">
                <a:solidFill>
                  <a:srgbClr val="000000"/>
                </a:solidFill>
                <a:cs typeface="Arial"/>
              </a:rPr>
              <a:t>Communication </a:t>
            </a:r>
            <a:r>
              <a:rPr lang="it-IT" sz="1200" kern="0" dirty="0">
                <a:solidFill>
                  <a:srgbClr val="000000"/>
                </a:solidFill>
                <a:cs typeface="Arial"/>
              </a:rPr>
              <a:t>recipient</a:t>
            </a:r>
          </a:p>
        </p:txBody>
      </p:sp>
      <p:sp>
        <p:nvSpPr>
          <p:cNvPr id="10" name="Rectangle 9"/>
          <p:cNvSpPr/>
          <p:nvPr/>
        </p:nvSpPr>
        <p:spPr>
          <a:xfrm>
            <a:off x="4175110" y="3059265"/>
            <a:ext cx="150241" cy="148165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8545088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70267" y="821095"/>
            <a:ext cx="3530478" cy="126896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22" name="Picture 21"/>
          <p:cNvPicPr>
            <a:picLocks noChangeAspect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603064" y="1892748"/>
            <a:ext cx="4547394" cy="218347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0266" y="408191"/>
            <a:ext cx="8271749" cy="266461"/>
          </a:xfrm>
        </p:spPr>
        <p:txBody>
          <a:bodyPr/>
          <a:lstStyle/>
          <a:p>
            <a:r>
              <a:rPr lang="it-IT" dirty="0" err="1" smtClean="0"/>
              <a:t>CreaTE</a:t>
            </a:r>
            <a:r>
              <a:rPr lang="it-IT" dirty="0" smtClean="0"/>
              <a:t> A NEW </a:t>
            </a:r>
            <a:r>
              <a:rPr lang="it-IT" dirty="0" smtClean="0"/>
              <a:t>SMS</a:t>
            </a:r>
            <a:endParaRPr lang="it-IT" dirty="0"/>
          </a:p>
        </p:txBody>
      </p:sp>
      <p:sp>
        <p:nvSpPr>
          <p:cNvPr id="18" name="Rectangle 17"/>
          <p:cNvSpPr/>
          <p:nvPr/>
        </p:nvSpPr>
        <p:spPr>
          <a:xfrm>
            <a:off x="117749" y="2999359"/>
            <a:ext cx="2093997" cy="1102179"/>
          </a:xfrm>
          <a:prstGeom prst="rect">
            <a:avLst/>
          </a:prstGeom>
          <a:noFill/>
          <a:ln w="12700">
            <a:solidFill>
              <a:schemeClr val="accent3"/>
            </a:solidFill>
            <a:round/>
            <a:headEnd/>
            <a:tailEnd type="triangle"/>
          </a:ln>
          <a:effectLst/>
        </p:spPr>
        <p:txBody>
          <a:bodyPr wrap="square" lIns="180000" tIns="180000" rIns="180000" bIns="180000" rtlCol="0" anchor="t" anchorCtr="0">
            <a:spAutoFit/>
          </a:bodyPr>
          <a:lstStyle/>
          <a:p>
            <a:r>
              <a:rPr lang="en-US" sz="1200" kern="0" dirty="0" smtClean="0">
                <a:solidFill>
                  <a:srgbClr val="000000"/>
                </a:solidFill>
                <a:cs typeface="Arial"/>
              </a:rPr>
              <a:t>If </a:t>
            </a:r>
            <a:r>
              <a:rPr lang="en-US" sz="1200" kern="0" dirty="0">
                <a:solidFill>
                  <a:srgbClr val="000000"/>
                </a:solidFill>
                <a:cs typeface="Arial"/>
              </a:rPr>
              <a:t>a SMS template is used, </a:t>
            </a:r>
            <a:r>
              <a:rPr lang="en-US" sz="1200" kern="0" dirty="0" smtClean="0">
                <a:solidFill>
                  <a:srgbClr val="000000"/>
                </a:solidFill>
                <a:cs typeface="Arial"/>
              </a:rPr>
              <a:t>user </a:t>
            </a:r>
            <a:r>
              <a:rPr lang="en-US" sz="1200" kern="0" dirty="0">
                <a:solidFill>
                  <a:srgbClr val="000000"/>
                </a:solidFill>
                <a:cs typeface="Arial"/>
              </a:rPr>
              <a:t>must specify its reference record in the "Regarding" field</a:t>
            </a:r>
            <a:endParaRPr lang="it-IT" sz="1200" kern="0" dirty="0">
              <a:solidFill>
                <a:srgbClr val="000000"/>
              </a:solidFill>
              <a:cs typeface="Arial"/>
            </a:endParaRPr>
          </a:p>
        </p:txBody>
      </p:sp>
      <p:sp>
        <p:nvSpPr>
          <p:cNvPr id="16" name="Rectangle 15"/>
          <p:cNvSpPr/>
          <p:nvPr/>
        </p:nvSpPr>
        <p:spPr bwMode="auto">
          <a:xfrm flipH="1">
            <a:off x="2890107" y="1067333"/>
            <a:ext cx="686999" cy="146220"/>
          </a:xfrm>
          <a:prstGeom prst="rect">
            <a:avLst/>
          </a:prstGeom>
          <a:noFill/>
          <a:ln w="19050">
            <a:solidFill>
              <a:schemeClr val="accent3"/>
            </a:solidFill>
            <a:round/>
            <a:headEnd/>
            <a:tailEnd/>
          </a:ln>
          <a:effectLst/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endParaRPr lang="it-IT">
              <a:solidFill>
                <a:prstClr val="black"/>
              </a:solidFill>
            </a:endParaRPr>
          </a:p>
        </p:txBody>
      </p:sp>
      <p:pic>
        <p:nvPicPr>
          <p:cNvPr id="17" name="Picture 2" descr="http://www.clker.com/cliparts/9/1/1/6/12247849541307080526radacina_cursor_hand.svg.hi.png"/>
          <p:cNvPicPr>
            <a:picLocks noChangeAspect="1" noChangeArrowheads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146986" y="1135693"/>
            <a:ext cx="217853" cy="2895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Rectangle 14"/>
          <p:cNvSpPr/>
          <p:nvPr/>
        </p:nvSpPr>
        <p:spPr>
          <a:xfrm>
            <a:off x="3166601" y="2829631"/>
            <a:ext cx="140146" cy="6670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6" name="Rectangle 35"/>
          <p:cNvSpPr/>
          <p:nvPr/>
        </p:nvSpPr>
        <p:spPr bwMode="auto">
          <a:xfrm flipH="1">
            <a:off x="3123710" y="2805241"/>
            <a:ext cx="522725" cy="93485"/>
          </a:xfrm>
          <a:prstGeom prst="rect">
            <a:avLst/>
          </a:prstGeom>
          <a:noFill/>
          <a:ln w="19050">
            <a:solidFill>
              <a:schemeClr val="accent3"/>
            </a:solidFill>
            <a:round/>
            <a:headEnd/>
            <a:tailEnd/>
          </a:ln>
          <a:effectLst/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endParaRPr lang="it-IT">
              <a:solidFill>
                <a:prstClr val="black"/>
              </a:solidFill>
            </a:endParaRPr>
          </a:p>
        </p:txBody>
      </p:sp>
      <p:sp>
        <p:nvSpPr>
          <p:cNvPr id="38" name="Rectangle 37"/>
          <p:cNvSpPr/>
          <p:nvPr/>
        </p:nvSpPr>
        <p:spPr bwMode="auto">
          <a:xfrm flipH="1">
            <a:off x="3103476" y="2962131"/>
            <a:ext cx="522725" cy="93485"/>
          </a:xfrm>
          <a:prstGeom prst="rect">
            <a:avLst/>
          </a:prstGeom>
          <a:noFill/>
          <a:ln w="19050">
            <a:solidFill>
              <a:schemeClr val="accent3"/>
            </a:solidFill>
            <a:round/>
            <a:headEnd/>
            <a:tailEnd/>
          </a:ln>
          <a:effectLst/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endParaRPr lang="it-IT">
              <a:solidFill>
                <a:prstClr val="black"/>
              </a:solidFill>
            </a:endParaRPr>
          </a:p>
        </p:txBody>
      </p:sp>
      <p:cxnSp>
        <p:nvCxnSpPr>
          <p:cNvPr id="19" name="Curved Connector 18"/>
          <p:cNvCxnSpPr>
            <a:stCxn id="17" idx="2"/>
            <a:endCxn id="22" idx="1"/>
          </p:cNvCxnSpPr>
          <p:nvPr/>
        </p:nvCxnSpPr>
        <p:spPr>
          <a:xfrm rot="5400000">
            <a:off x="2149845" y="1878415"/>
            <a:ext cx="1559288" cy="652849"/>
          </a:xfrm>
          <a:prstGeom prst="curvedConnector4">
            <a:avLst>
              <a:gd name="adj1" fmla="val 14992"/>
              <a:gd name="adj2" fmla="val 135016"/>
            </a:avLst>
          </a:prstGeom>
          <a:noFill/>
          <a:ln w="12700">
            <a:solidFill>
              <a:schemeClr val="accent3"/>
            </a:solidFill>
            <a:round/>
            <a:headEnd/>
            <a:tailEnd type="triangle"/>
          </a:ln>
          <a:effectLst/>
        </p:spPr>
      </p:cxnSp>
      <p:pic>
        <p:nvPicPr>
          <p:cNvPr id="47" name="Picture 46"/>
          <p:cNvPicPr>
            <a:picLocks noChangeAspect="1"/>
          </p:cNvPicPr>
          <p:nvPr/>
        </p:nvPicPr>
        <p:blipFill rotWithShape="1"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520059" y="2805241"/>
            <a:ext cx="3817572" cy="203732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48" name="Rectangle 47"/>
          <p:cNvSpPr/>
          <p:nvPr/>
        </p:nvSpPr>
        <p:spPr bwMode="auto">
          <a:xfrm flipH="1">
            <a:off x="2628744" y="2034977"/>
            <a:ext cx="206046" cy="78916"/>
          </a:xfrm>
          <a:prstGeom prst="rect">
            <a:avLst/>
          </a:prstGeom>
          <a:noFill/>
          <a:ln w="19050">
            <a:solidFill>
              <a:schemeClr val="accent3"/>
            </a:solidFill>
            <a:round/>
            <a:headEnd/>
            <a:tailEnd/>
          </a:ln>
          <a:effectLst/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endParaRPr lang="it-IT">
              <a:solidFill>
                <a:prstClr val="black"/>
              </a:solidFill>
            </a:endParaRPr>
          </a:p>
        </p:txBody>
      </p:sp>
      <p:pic>
        <p:nvPicPr>
          <p:cNvPr id="49" name="Picture 2" descr="http://www.clker.com/cliparts/9/1/1/6/12247849541307080526radacina_cursor_hand.svg.hi.png"/>
          <p:cNvPicPr>
            <a:picLocks noChangeAspect="1" noChangeArrowheads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677716" y="2064746"/>
            <a:ext cx="217853" cy="2895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50" name="Curved Connector 49"/>
          <p:cNvCxnSpPr>
            <a:stCxn id="49" idx="2"/>
            <a:endCxn id="47" idx="0"/>
          </p:cNvCxnSpPr>
          <p:nvPr/>
        </p:nvCxnSpPr>
        <p:spPr>
          <a:xfrm rot="16200000" flipH="1">
            <a:off x="4382248" y="758643"/>
            <a:ext cx="450993" cy="3642202"/>
          </a:xfrm>
          <a:prstGeom prst="curvedConnector3">
            <a:avLst>
              <a:gd name="adj1" fmla="val 50000"/>
            </a:avLst>
          </a:prstGeom>
          <a:noFill/>
          <a:ln w="12700">
            <a:solidFill>
              <a:schemeClr val="accent3"/>
            </a:solidFill>
            <a:round/>
            <a:headEnd/>
            <a:tailEnd type="triangle"/>
          </a:ln>
          <a:effectLst/>
        </p:spPr>
      </p:cxnSp>
      <p:sp>
        <p:nvSpPr>
          <p:cNvPr id="37" name="Rectangular Callout 36"/>
          <p:cNvSpPr/>
          <p:nvPr>
            <p:custDataLst>
              <p:tags r:id="rId1"/>
            </p:custDataLst>
          </p:nvPr>
        </p:nvSpPr>
        <p:spPr bwMode="gray">
          <a:xfrm>
            <a:off x="270266" y="2302041"/>
            <a:ext cx="2041919" cy="605963"/>
          </a:xfrm>
          <a:prstGeom prst="wedgeRectCallout">
            <a:avLst>
              <a:gd name="adj1" fmla="val 91009"/>
              <a:gd name="adj2" fmla="val 67207"/>
            </a:avLst>
          </a:prstGeom>
          <a:ln>
            <a:solidFill>
              <a:schemeClr val="accent3"/>
            </a:solidFill>
            <a:prstDash val="dash"/>
            <a:headEnd/>
            <a:tailEnd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vert="horz" wrap="square" lIns="144000" tIns="72000" rIns="144000" bIns="72000" numCol="1" rtlCol="0" anchor="ctr" anchorCtr="0" compatLnSpc="1">
            <a:prstTxWarp prst="textNoShape">
              <a:avLst/>
            </a:prstTxWarp>
            <a:noAutofit/>
          </a:bodyPr>
          <a:lstStyle/>
          <a:p>
            <a:r>
              <a:rPr lang="en-US" sz="1200" kern="0" dirty="0" smtClean="0">
                <a:solidFill>
                  <a:srgbClr val="000000"/>
                </a:solidFill>
                <a:cs typeface="Arial"/>
              </a:rPr>
              <a:t>User </a:t>
            </a:r>
            <a:r>
              <a:rPr lang="en-US" sz="1200" kern="0" dirty="0">
                <a:solidFill>
                  <a:srgbClr val="000000"/>
                </a:solidFill>
                <a:cs typeface="Arial"/>
              </a:rPr>
              <a:t>can use a template already on the system</a:t>
            </a:r>
            <a:endParaRPr lang="it-IT" sz="1200" kern="0" dirty="0">
              <a:solidFill>
                <a:srgbClr val="000000"/>
              </a:solidFill>
              <a:cs typeface="Arial"/>
            </a:endParaRPr>
          </a:p>
        </p:txBody>
      </p:sp>
      <p:sp>
        <p:nvSpPr>
          <p:cNvPr id="27" name="Rectangular Callout 26"/>
          <p:cNvSpPr/>
          <p:nvPr>
            <p:custDataLst>
              <p:tags r:id="rId2"/>
            </p:custDataLst>
          </p:nvPr>
        </p:nvSpPr>
        <p:spPr bwMode="gray">
          <a:xfrm>
            <a:off x="4285005" y="1841121"/>
            <a:ext cx="2737428" cy="740712"/>
          </a:xfrm>
          <a:prstGeom prst="wedgeRectCallout">
            <a:avLst>
              <a:gd name="adj1" fmla="val -84841"/>
              <a:gd name="adj2" fmla="val 77243"/>
            </a:avLst>
          </a:prstGeom>
          <a:ln>
            <a:solidFill>
              <a:schemeClr val="accent3"/>
            </a:solidFill>
            <a:prstDash val="dash"/>
            <a:headEnd/>
            <a:tailEnd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vert="horz" wrap="square" lIns="144000" tIns="72000" rIns="144000" bIns="72000" numCol="1" rtlCol="0" anchor="ctr" anchorCtr="0" compatLnSpc="1">
            <a:prstTxWarp prst="textNoShape">
              <a:avLst/>
            </a:prstTxWarp>
            <a:noAutofit/>
          </a:bodyPr>
          <a:lstStyle/>
          <a:p>
            <a:r>
              <a:rPr lang="en-US" sz="1200" kern="0" dirty="0" smtClean="0">
                <a:solidFill>
                  <a:srgbClr val="000000"/>
                </a:solidFill>
                <a:cs typeface="Arial"/>
              </a:rPr>
              <a:t>System </a:t>
            </a:r>
            <a:r>
              <a:rPr lang="en-US" sz="1200" kern="0" dirty="0">
                <a:solidFill>
                  <a:srgbClr val="000000"/>
                </a:solidFill>
                <a:cs typeface="Arial"/>
              </a:rPr>
              <a:t>populates the field automatically after having inserted </a:t>
            </a:r>
            <a:r>
              <a:rPr lang="en-US" sz="1200" kern="0" dirty="0" smtClean="0">
                <a:solidFill>
                  <a:srgbClr val="000000"/>
                </a:solidFill>
                <a:cs typeface="Arial"/>
              </a:rPr>
              <a:t>recipient</a:t>
            </a:r>
            <a:endParaRPr lang="it-IT" sz="1200" kern="0" dirty="0">
              <a:solidFill>
                <a:srgbClr val="000000"/>
              </a:solidFill>
              <a:cs typeface="Arial"/>
            </a:endParaRPr>
          </a:p>
        </p:txBody>
      </p:sp>
      <p:sp>
        <p:nvSpPr>
          <p:cNvPr id="20" name="Rectangle 19"/>
          <p:cNvSpPr/>
          <p:nvPr/>
        </p:nvSpPr>
        <p:spPr bwMode="auto">
          <a:xfrm flipH="1">
            <a:off x="4629718" y="4267657"/>
            <a:ext cx="2937729" cy="375434"/>
          </a:xfrm>
          <a:prstGeom prst="rect">
            <a:avLst/>
          </a:prstGeom>
          <a:noFill/>
          <a:ln w="19050">
            <a:solidFill>
              <a:schemeClr val="accent3"/>
            </a:solidFill>
            <a:round/>
            <a:headEnd/>
            <a:tailEnd/>
          </a:ln>
          <a:effectLst/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endParaRPr lang="it-IT">
              <a:solidFill>
                <a:prstClr val="black"/>
              </a:solidFill>
            </a:endParaRPr>
          </a:p>
        </p:txBody>
      </p:sp>
      <p:sp>
        <p:nvSpPr>
          <p:cNvPr id="21" name="Rectangular Callout 20"/>
          <p:cNvSpPr/>
          <p:nvPr>
            <p:custDataLst>
              <p:tags r:id="rId3"/>
            </p:custDataLst>
          </p:nvPr>
        </p:nvSpPr>
        <p:spPr bwMode="gray">
          <a:xfrm>
            <a:off x="6800971" y="3525252"/>
            <a:ext cx="2325274" cy="632455"/>
          </a:xfrm>
          <a:prstGeom prst="wedgeRectCallout">
            <a:avLst>
              <a:gd name="adj1" fmla="val -84841"/>
              <a:gd name="adj2" fmla="val 77243"/>
            </a:avLst>
          </a:prstGeom>
          <a:ln>
            <a:solidFill>
              <a:schemeClr val="accent3"/>
            </a:solidFill>
            <a:prstDash val="dash"/>
            <a:headEnd/>
            <a:tailEnd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vert="horz" wrap="square" lIns="144000" tIns="72000" rIns="144000" bIns="72000" numCol="1" rtlCol="0" anchor="ctr" anchorCtr="0" compatLnSpc="1">
            <a:prstTxWarp prst="textNoShape">
              <a:avLst/>
            </a:prstTxWarp>
            <a:noAutofit/>
          </a:bodyPr>
          <a:lstStyle/>
          <a:p>
            <a:r>
              <a:rPr lang="en-US" sz="1200" kern="0" dirty="0" smtClean="0">
                <a:solidFill>
                  <a:srgbClr val="000000"/>
                </a:solidFill>
                <a:cs typeface="Arial"/>
              </a:rPr>
              <a:t>The </a:t>
            </a:r>
            <a:r>
              <a:rPr lang="en-US" sz="1200" kern="0" dirty="0">
                <a:solidFill>
                  <a:srgbClr val="000000"/>
                </a:solidFill>
                <a:cs typeface="Arial"/>
              </a:rPr>
              <a:t>system inserts automatically the message if a template has been inserted</a:t>
            </a:r>
            <a:endParaRPr lang="it-IT" sz="1200" kern="0" dirty="0">
              <a:solidFill>
                <a:srgbClr val="000000"/>
              </a:solidFill>
              <a:cs typeface="Arial"/>
            </a:endParaRPr>
          </a:p>
        </p:txBody>
      </p:sp>
      <p:sp>
        <p:nvSpPr>
          <p:cNvPr id="23" name="Rectangle 22"/>
          <p:cNvSpPr/>
          <p:nvPr/>
        </p:nvSpPr>
        <p:spPr bwMode="auto">
          <a:xfrm flipH="1">
            <a:off x="2710164" y="3224598"/>
            <a:ext cx="1789490" cy="506000"/>
          </a:xfrm>
          <a:prstGeom prst="rect">
            <a:avLst/>
          </a:prstGeom>
          <a:noFill/>
          <a:ln w="19050">
            <a:solidFill>
              <a:schemeClr val="accent3"/>
            </a:solidFill>
            <a:round/>
            <a:headEnd/>
            <a:tailEnd/>
          </a:ln>
          <a:effectLst/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endParaRPr lang="it-IT">
              <a:solidFill>
                <a:prstClr val="black"/>
              </a:solidFill>
            </a:endParaRPr>
          </a:p>
        </p:txBody>
      </p:sp>
      <p:sp>
        <p:nvSpPr>
          <p:cNvPr id="24" name="Rectangular Callout 23"/>
          <p:cNvSpPr/>
          <p:nvPr>
            <p:custDataLst>
              <p:tags r:id="rId4"/>
            </p:custDataLst>
          </p:nvPr>
        </p:nvSpPr>
        <p:spPr bwMode="gray">
          <a:xfrm>
            <a:off x="2603064" y="3968110"/>
            <a:ext cx="1863897" cy="674981"/>
          </a:xfrm>
          <a:prstGeom prst="wedgeRectCallout">
            <a:avLst>
              <a:gd name="adj1" fmla="val -14758"/>
              <a:gd name="adj2" fmla="val -137495"/>
            </a:avLst>
          </a:prstGeom>
          <a:ln>
            <a:solidFill>
              <a:schemeClr val="accent3"/>
            </a:solidFill>
            <a:prstDash val="dash"/>
            <a:headEnd/>
            <a:tailEnd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vert="horz" wrap="square" lIns="144000" tIns="72000" rIns="144000" bIns="72000" numCol="1" rtlCol="0" anchor="ctr" anchorCtr="0" compatLnSpc="1">
            <a:prstTxWarp prst="textNoShape">
              <a:avLst/>
            </a:prstTxWarp>
            <a:noAutofit/>
          </a:bodyPr>
          <a:lstStyle/>
          <a:p>
            <a:r>
              <a:rPr lang="en-US" sz="1200" kern="0" dirty="0" smtClean="0">
                <a:solidFill>
                  <a:srgbClr val="000000"/>
                </a:solidFill>
                <a:cs typeface="Arial"/>
              </a:rPr>
              <a:t>Area </a:t>
            </a:r>
            <a:r>
              <a:rPr lang="en-US" sz="1200" kern="0" dirty="0">
                <a:solidFill>
                  <a:srgbClr val="000000"/>
                </a:solidFill>
                <a:cs typeface="Arial"/>
              </a:rPr>
              <a:t>where you can enter the message</a:t>
            </a:r>
            <a:endParaRPr lang="it-IT" sz="1200" kern="0" dirty="0">
              <a:solidFill>
                <a:srgbClr val="000000"/>
              </a:solidFill>
              <a:cs typeface="Arial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5188329" y="3779314"/>
            <a:ext cx="140146" cy="6670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5464633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0266" y="408191"/>
            <a:ext cx="8271749" cy="266461"/>
          </a:xfrm>
        </p:spPr>
        <p:txBody>
          <a:bodyPr/>
          <a:lstStyle/>
          <a:p>
            <a:r>
              <a:rPr lang="it-IT" dirty="0" smtClean="0"/>
              <a:t>Invio SMS</a:t>
            </a:r>
            <a:endParaRPr lang="it-IT" dirty="0"/>
          </a:p>
        </p:txBody>
      </p:sp>
      <p:sp>
        <p:nvSpPr>
          <p:cNvPr id="15" name="Rectangle 14"/>
          <p:cNvSpPr/>
          <p:nvPr/>
        </p:nvSpPr>
        <p:spPr>
          <a:xfrm>
            <a:off x="3166601" y="2829631"/>
            <a:ext cx="140146" cy="6670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47" name="Picture 46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70266" y="1093556"/>
            <a:ext cx="3817572" cy="182081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25" name="Rectangle 24"/>
          <p:cNvSpPr/>
          <p:nvPr/>
        </p:nvSpPr>
        <p:spPr>
          <a:xfrm>
            <a:off x="5188329" y="3779314"/>
            <a:ext cx="140146" cy="6670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26" name="Picture 2" descr="http://www.clker.com/cliparts/9/1/1/6/12247849541307080526radacina_cursor_hand.svg.hi.png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8473" y="1324251"/>
            <a:ext cx="217853" cy="2895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8" name="Curved Connector 27"/>
          <p:cNvCxnSpPr>
            <a:stCxn id="26" idx="2"/>
            <a:endCxn id="3" idx="0"/>
          </p:cNvCxnSpPr>
          <p:nvPr/>
        </p:nvCxnSpPr>
        <p:spPr>
          <a:xfrm rot="16200000" flipH="1">
            <a:off x="2392061" y="-270908"/>
            <a:ext cx="981681" cy="4751002"/>
          </a:xfrm>
          <a:prstGeom prst="curvedConnector3">
            <a:avLst>
              <a:gd name="adj1" fmla="val 50000"/>
            </a:avLst>
          </a:prstGeom>
          <a:noFill/>
          <a:ln w="12700">
            <a:solidFill>
              <a:schemeClr val="accent3"/>
            </a:solidFill>
            <a:round/>
            <a:headEnd/>
            <a:tailEnd type="triangle"/>
          </a:ln>
          <a:effectLst/>
        </p:spPr>
      </p:cxnSp>
      <p:sp>
        <p:nvSpPr>
          <p:cNvPr id="29" name="Rectangular Callout 28"/>
          <p:cNvSpPr/>
          <p:nvPr>
            <p:custDataLst>
              <p:tags r:id="rId1"/>
            </p:custDataLst>
          </p:nvPr>
        </p:nvSpPr>
        <p:spPr bwMode="gray">
          <a:xfrm>
            <a:off x="954645" y="793492"/>
            <a:ext cx="1863897" cy="577150"/>
          </a:xfrm>
          <a:prstGeom prst="wedgeRectCallout">
            <a:avLst>
              <a:gd name="adj1" fmla="val -64058"/>
              <a:gd name="adj2" fmla="val 41769"/>
            </a:avLst>
          </a:prstGeom>
          <a:ln>
            <a:solidFill>
              <a:schemeClr val="accent3"/>
            </a:solidFill>
            <a:prstDash val="dash"/>
            <a:headEnd/>
            <a:tailEnd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vert="horz" wrap="square" lIns="144000" tIns="72000" rIns="144000" bIns="72000" numCol="1" rtlCol="0" anchor="ctr" anchorCtr="0" compatLnSpc="1">
            <a:prstTxWarp prst="textNoShape">
              <a:avLst/>
            </a:prstTxWarp>
            <a:noAutofit/>
          </a:bodyPr>
          <a:lstStyle/>
          <a:p>
            <a:r>
              <a:rPr lang="en-US" sz="1200" kern="0" dirty="0" smtClean="0">
                <a:solidFill>
                  <a:srgbClr val="000000"/>
                </a:solidFill>
                <a:cs typeface="Arial"/>
              </a:rPr>
              <a:t>User </a:t>
            </a:r>
            <a:r>
              <a:rPr lang="en-US" sz="1200" kern="0" dirty="0">
                <a:solidFill>
                  <a:srgbClr val="000000"/>
                </a:solidFill>
                <a:cs typeface="Arial"/>
              </a:rPr>
              <a:t>selects «Send to </a:t>
            </a:r>
            <a:r>
              <a:rPr lang="en-US" sz="1200" kern="0" dirty="0" err="1">
                <a:solidFill>
                  <a:srgbClr val="000000"/>
                </a:solidFill>
                <a:cs typeface="Arial"/>
              </a:rPr>
              <a:t>MailUp</a:t>
            </a:r>
            <a:r>
              <a:rPr lang="en-US" sz="1200" kern="0" dirty="0">
                <a:solidFill>
                  <a:srgbClr val="000000"/>
                </a:solidFill>
                <a:cs typeface="Arial"/>
              </a:rPr>
              <a:t>»</a:t>
            </a:r>
            <a:endParaRPr lang="it-IT" sz="1200" kern="0" dirty="0">
              <a:solidFill>
                <a:srgbClr val="000000"/>
              </a:solidFill>
              <a:cs typeface="Arial"/>
            </a:endParaRPr>
          </a:p>
        </p:txBody>
      </p:sp>
      <p:sp>
        <p:nvSpPr>
          <p:cNvPr id="30" name="Rectangle 29"/>
          <p:cNvSpPr/>
          <p:nvPr/>
        </p:nvSpPr>
        <p:spPr bwMode="auto">
          <a:xfrm flipH="1">
            <a:off x="306301" y="1224422"/>
            <a:ext cx="450443" cy="146220"/>
          </a:xfrm>
          <a:prstGeom prst="rect">
            <a:avLst/>
          </a:prstGeom>
          <a:noFill/>
          <a:ln w="19050">
            <a:solidFill>
              <a:schemeClr val="accent3"/>
            </a:solidFill>
            <a:round/>
            <a:headEnd/>
            <a:tailEnd/>
          </a:ln>
          <a:effectLst/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endParaRPr lang="it-IT">
              <a:solidFill>
                <a:prstClr val="black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419662" y="2595434"/>
            <a:ext cx="7677480" cy="197118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32" name="Rectangular Callout 31"/>
          <p:cNvSpPr/>
          <p:nvPr>
            <p:custDataLst>
              <p:tags r:id="rId2"/>
            </p:custDataLst>
          </p:nvPr>
        </p:nvSpPr>
        <p:spPr bwMode="gray">
          <a:xfrm>
            <a:off x="6170665" y="2747211"/>
            <a:ext cx="2254244" cy="772513"/>
          </a:xfrm>
          <a:prstGeom prst="wedgeRectCallout">
            <a:avLst>
              <a:gd name="adj1" fmla="val -82027"/>
              <a:gd name="adj2" fmla="val 68864"/>
            </a:avLst>
          </a:prstGeom>
          <a:ln>
            <a:solidFill>
              <a:schemeClr val="accent3"/>
            </a:solidFill>
            <a:prstDash val="dash"/>
            <a:headEnd/>
            <a:tailEnd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vert="horz" wrap="square" lIns="144000" tIns="72000" rIns="144000" bIns="72000" numCol="1" rtlCol="0" anchor="ctr" anchorCtr="0" compatLnSpc="1">
            <a:prstTxWarp prst="textNoShape">
              <a:avLst/>
            </a:prstTxWarp>
            <a:noAutofit/>
          </a:bodyPr>
          <a:lstStyle/>
          <a:p>
            <a:r>
              <a:rPr lang="en-US" sz="1200" kern="0" dirty="0" smtClean="0">
                <a:solidFill>
                  <a:srgbClr val="000000"/>
                </a:solidFill>
                <a:cs typeface="Arial"/>
              </a:rPr>
              <a:t>Within </a:t>
            </a:r>
            <a:r>
              <a:rPr lang="en-US" sz="1200" kern="0" dirty="0">
                <a:solidFill>
                  <a:srgbClr val="000000"/>
                </a:solidFill>
                <a:cs typeface="Arial"/>
              </a:rPr>
              <a:t>the main view, </a:t>
            </a:r>
            <a:r>
              <a:rPr lang="en-US" sz="1200" kern="0" dirty="0" smtClean="0">
                <a:solidFill>
                  <a:srgbClr val="000000"/>
                </a:solidFill>
                <a:cs typeface="Arial"/>
              </a:rPr>
              <a:t>user </a:t>
            </a:r>
            <a:r>
              <a:rPr lang="en-US" sz="1200" kern="0" dirty="0">
                <a:solidFill>
                  <a:srgbClr val="000000"/>
                </a:solidFill>
                <a:cs typeface="Arial"/>
              </a:rPr>
              <a:t>can view the single SMS previously sent and their status</a:t>
            </a:r>
            <a:endParaRPr lang="it-IT" sz="1200" kern="0" dirty="0">
              <a:solidFill>
                <a:srgbClr val="000000"/>
              </a:solidFill>
              <a:cs typeface="Arial"/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5340729" y="3931714"/>
            <a:ext cx="140146" cy="6670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5" name="Rectangle 34"/>
          <p:cNvSpPr/>
          <p:nvPr/>
        </p:nvSpPr>
        <p:spPr>
          <a:xfrm>
            <a:off x="916656" y="2061637"/>
            <a:ext cx="140146" cy="6670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9" name="Rectangle 38"/>
          <p:cNvSpPr/>
          <p:nvPr/>
        </p:nvSpPr>
        <p:spPr>
          <a:xfrm>
            <a:off x="3448132" y="3687723"/>
            <a:ext cx="140146" cy="87889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1" name="Rectangle 30"/>
          <p:cNvSpPr/>
          <p:nvPr/>
        </p:nvSpPr>
        <p:spPr bwMode="auto">
          <a:xfrm flipH="1">
            <a:off x="1504478" y="3655345"/>
            <a:ext cx="7288175" cy="123970"/>
          </a:xfrm>
          <a:prstGeom prst="rect">
            <a:avLst/>
          </a:prstGeom>
          <a:noFill/>
          <a:ln w="19050">
            <a:solidFill>
              <a:schemeClr val="accent3"/>
            </a:solidFill>
            <a:round/>
            <a:headEnd/>
            <a:tailEnd/>
          </a:ln>
          <a:effectLst/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endParaRPr lang="it-IT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74130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>
          <a:xfrm>
            <a:off x="780889" y="1371684"/>
            <a:ext cx="7822579" cy="1631422"/>
          </a:xfrm>
        </p:spPr>
        <p:txBody>
          <a:bodyPr/>
          <a:lstStyle/>
          <a:p>
            <a:r>
              <a:rPr lang="it-IT" dirty="0" smtClean="0"/>
              <a:t>Campaign configuration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40580115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Introduction</a:t>
            </a:r>
            <a:br>
              <a:rPr lang="it-IT" dirty="0" smtClean="0"/>
            </a:br>
            <a:endParaRPr lang="it-IT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182072" y="1398693"/>
            <a:ext cx="8836502" cy="2065960"/>
          </a:xfrm>
        </p:spPr>
        <p:txBody>
          <a:bodyPr/>
          <a:lstStyle/>
          <a:p>
            <a:r>
              <a:rPr lang="en-GB" kern="0" dirty="0">
                <a:solidFill>
                  <a:srgbClr val="000000"/>
                </a:solidFill>
                <a:cs typeface="Arial"/>
              </a:rPr>
              <a:t>In this manual </a:t>
            </a:r>
            <a:r>
              <a:rPr lang="en-GB" kern="0" dirty="0" smtClean="0">
                <a:solidFill>
                  <a:srgbClr val="000000"/>
                </a:solidFill>
                <a:cs typeface="Arial"/>
              </a:rPr>
              <a:t>we represent </a:t>
            </a:r>
            <a:r>
              <a:rPr lang="en-GB" kern="0" dirty="0">
                <a:solidFill>
                  <a:srgbClr val="000000"/>
                </a:solidFill>
                <a:cs typeface="Arial"/>
              </a:rPr>
              <a:t>and </a:t>
            </a:r>
            <a:r>
              <a:rPr lang="en-GB" kern="0" dirty="0" smtClean="0">
                <a:solidFill>
                  <a:srgbClr val="000000"/>
                </a:solidFill>
                <a:cs typeface="Arial"/>
              </a:rPr>
              <a:t>detail </a:t>
            </a:r>
            <a:r>
              <a:rPr lang="en-GB" kern="0" dirty="0">
                <a:solidFill>
                  <a:srgbClr val="000000"/>
                </a:solidFill>
                <a:cs typeface="Arial"/>
              </a:rPr>
              <a:t>all </a:t>
            </a:r>
            <a:r>
              <a:rPr lang="en-GB" kern="0" dirty="0" smtClean="0">
                <a:solidFill>
                  <a:srgbClr val="000000"/>
                </a:solidFill>
                <a:cs typeface="Arial"/>
              </a:rPr>
              <a:t>features </a:t>
            </a:r>
            <a:r>
              <a:rPr lang="en-GB" kern="0" dirty="0">
                <a:solidFill>
                  <a:srgbClr val="000000"/>
                </a:solidFill>
                <a:cs typeface="Arial"/>
              </a:rPr>
              <a:t>related to the installation of the new component «</a:t>
            </a:r>
            <a:r>
              <a:rPr lang="en-GB" b="1" kern="0" dirty="0">
                <a:solidFill>
                  <a:srgbClr val="000000"/>
                </a:solidFill>
                <a:cs typeface="Arial"/>
              </a:rPr>
              <a:t>Dynamics 365 – MailUp Connector</a:t>
            </a:r>
            <a:r>
              <a:rPr lang="en-GB" kern="0" dirty="0">
                <a:solidFill>
                  <a:srgbClr val="000000"/>
                </a:solidFill>
                <a:cs typeface="Arial"/>
              </a:rPr>
              <a:t>» within Microsoft Dynamics 365</a:t>
            </a:r>
          </a:p>
          <a:p>
            <a:endParaRPr lang="en-GB" dirty="0" smtClean="0"/>
          </a:p>
          <a:p>
            <a:r>
              <a:rPr lang="en-GB" kern="0" dirty="0" smtClean="0">
                <a:solidFill>
                  <a:srgbClr val="000000"/>
                </a:solidFill>
                <a:cs typeface="Arial"/>
              </a:rPr>
              <a:t>The </a:t>
            </a:r>
            <a:r>
              <a:rPr lang="en-GB" kern="0" dirty="0">
                <a:solidFill>
                  <a:srgbClr val="000000"/>
                </a:solidFill>
                <a:cs typeface="Arial"/>
              </a:rPr>
              <a:t>new solution allows to use </a:t>
            </a:r>
            <a:r>
              <a:rPr lang="en-GB" kern="0" dirty="0" err="1">
                <a:solidFill>
                  <a:srgbClr val="000000"/>
                </a:solidFill>
                <a:cs typeface="Arial"/>
              </a:rPr>
              <a:t>MailUp’s</a:t>
            </a:r>
            <a:r>
              <a:rPr lang="en-GB" kern="0" dirty="0">
                <a:solidFill>
                  <a:srgbClr val="000000"/>
                </a:solidFill>
                <a:cs typeface="Arial"/>
              </a:rPr>
              <a:t> </a:t>
            </a:r>
            <a:r>
              <a:rPr lang="en-GB" kern="0" dirty="0" smtClean="0">
                <a:solidFill>
                  <a:srgbClr val="000000"/>
                </a:solidFill>
                <a:cs typeface="Arial"/>
              </a:rPr>
              <a:t>simple </a:t>
            </a:r>
            <a:r>
              <a:rPr lang="en-GB" kern="0" dirty="0">
                <a:solidFill>
                  <a:srgbClr val="000000"/>
                </a:solidFill>
                <a:cs typeface="Arial"/>
              </a:rPr>
              <a:t>and </a:t>
            </a:r>
            <a:r>
              <a:rPr lang="en-GB" kern="0" dirty="0" smtClean="0">
                <a:solidFill>
                  <a:srgbClr val="000000"/>
                </a:solidFill>
                <a:cs typeface="Arial"/>
              </a:rPr>
              <a:t>scalable </a:t>
            </a:r>
            <a:r>
              <a:rPr lang="en-GB" kern="0" dirty="0">
                <a:solidFill>
                  <a:srgbClr val="000000"/>
                </a:solidFill>
                <a:cs typeface="Arial"/>
              </a:rPr>
              <a:t>features to create, automate, and personalize Email &amp; SMS </a:t>
            </a:r>
            <a:r>
              <a:rPr lang="en-GB" kern="0" dirty="0" smtClean="0">
                <a:solidFill>
                  <a:srgbClr val="000000"/>
                </a:solidFill>
                <a:cs typeface="Arial"/>
              </a:rPr>
              <a:t>within Dynamics 365.</a:t>
            </a:r>
            <a:endParaRPr lang="en-GB" kern="0" dirty="0">
              <a:solidFill>
                <a:srgbClr val="000000"/>
              </a:solidFill>
              <a:cs typeface="Arial"/>
            </a:endParaRPr>
          </a:p>
          <a:p>
            <a:endParaRPr lang="it-IT" dirty="0">
              <a:solidFill>
                <a:srgbClr val="000000"/>
              </a:solidFill>
              <a:latin typeface="+mj-lt"/>
            </a:endParaRP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Dynamics 365 – </a:t>
            </a:r>
            <a:r>
              <a:rPr lang="en-US" dirty="0" err="1" smtClean="0"/>
              <a:t>mailup</a:t>
            </a:r>
            <a:r>
              <a:rPr lang="en-US" dirty="0" smtClean="0"/>
              <a:t> connector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23629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182072" y="966762"/>
            <a:ext cx="8836502" cy="2065960"/>
          </a:xfrm>
        </p:spPr>
        <p:txBody>
          <a:bodyPr/>
          <a:lstStyle/>
          <a:p>
            <a:r>
              <a:rPr lang="en-US" dirty="0">
                <a:solidFill>
                  <a:srgbClr val="000000"/>
                </a:solidFill>
              </a:rPr>
              <a:t>Features related to the </a:t>
            </a:r>
            <a:r>
              <a:rPr lang="en-US" dirty="0" err="1">
                <a:solidFill>
                  <a:srgbClr val="000000"/>
                </a:solidFill>
              </a:rPr>
              <a:t>MailUp</a:t>
            </a:r>
            <a:r>
              <a:rPr lang="en-US" dirty="0">
                <a:solidFill>
                  <a:srgbClr val="000000"/>
                </a:solidFill>
              </a:rPr>
              <a:t> connector can also be used within a generic campaign. Through this new configuration, user can evaluate/analyze the contact results (detail statistics) in the generic campaign in order to evaluate the interest in the submitted proposals.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err="1" smtClean="0"/>
              <a:t>Campaign</a:t>
            </a:r>
            <a:endParaRPr lang="it-IT" dirty="0"/>
          </a:p>
        </p:txBody>
      </p:sp>
      <p:sp>
        <p:nvSpPr>
          <p:cNvPr id="8" name="Rectangle 7"/>
          <p:cNvSpPr/>
          <p:nvPr/>
        </p:nvSpPr>
        <p:spPr>
          <a:xfrm>
            <a:off x="6792962" y="2999359"/>
            <a:ext cx="2093997" cy="1286845"/>
          </a:xfrm>
          <a:prstGeom prst="rect">
            <a:avLst/>
          </a:prstGeom>
          <a:noFill/>
          <a:ln w="12700">
            <a:solidFill>
              <a:schemeClr val="accent3"/>
            </a:solidFill>
            <a:round/>
            <a:headEnd/>
            <a:tailEnd type="triangle"/>
          </a:ln>
          <a:effectLst/>
        </p:spPr>
        <p:txBody>
          <a:bodyPr wrap="square" lIns="180000" tIns="180000" rIns="180000" bIns="180000" rtlCol="0" anchor="t" anchorCtr="0">
            <a:spAutoFit/>
          </a:bodyPr>
          <a:lstStyle/>
          <a:p>
            <a:r>
              <a:rPr lang="en-US" sz="1200" kern="0" dirty="0">
                <a:solidFill>
                  <a:srgbClr val="000000"/>
                </a:solidFill>
                <a:cs typeface="Arial"/>
              </a:rPr>
              <a:t>Sending of Emails and SMS associated with campaigns is only provided with the PRO version of the connector</a:t>
            </a:r>
            <a:endParaRPr lang="it-IT" sz="1200" b="1" kern="0" dirty="0">
              <a:solidFill>
                <a:srgbClr val="000000"/>
              </a:solidFill>
              <a:cs typeface="Arial"/>
            </a:endParaRPr>
          </a:p>
        </p:txBody>
      </p:sp>
      <p:pic>
        <p:nvPicPr>
          <p:cNvPr id="3" name="Immagin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3852" y="2540021"/>
            <a:ext cx="5886001" cy="1838325"/>
          </a:xfrm>
          <a:prstGeom prst="rect">
            <a:avLst/>
          </a:prstGeom>
        </p:spPr>
      </p:pic>
      <p:sp>
        <p:nvSpPr>
          <p:cNvPr id="11" name="Rectangular Callout 13"/>
          <p:cNvSpPr/>
          <p:nvPr>
            <p:custDataLst>
              <p:tags r:id="rId1"/>
            </p:custDataLst>
          </p:nvPr>
        </p:nvSpPr>
        <p:spPr bwMode="gray">
          <a:xfrm>
            <a:off x="1087454" y="4609337"/>
            <a:ext cx="7025738" cy="371737"/>
          </a:xfrm>
          <a:prstGeom prst="wedgeRectCallout">
            <a:avLst>
              <a:gd name="adj1" fmla="val -37632"/>
              <a:gd name="adj2" fmla="val -343382"/>
            </a:avLst>
          </a:prstGeom>
          <a:ln>
            <a:solidFill>
              <a:schemeClr val="accent3"/>
            </a:solidFill>
            <a:prstDash val="dash"/>
            <a:headEnd/>
            <a:tailEnd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vert="horz" wrap="square" lIns="144000" tIns="72000" rIns="144000" bIns="72000" numCol="1" rtlCol="0" anchor="ctr" anchorCtr="0" compatLnSpc="1">
            <a:prstTxWarp prst="textNoShape">
              <a:avLst/>
            </a:prstTxWarp>
            <a:noAutofit/>
          </a:bodyPr>
          <a:lstStyle/>
          <a:p>
            <a:r>
              <a:rPr lang="it-IT" sz="1200" kern="0" dirty="0">
                <a:solidFill>
                  <a:srgbClr val="000000"/>
                </a:solidFill>
                <a:cs typeface="Arial"/>
              </a:rPr>
              <a:t>The </a:t>
            </a:r>
            <a:r>
              <a:rPr lang="it-IT" sz="1200" kern="0" dirty="0" err="1">
                <a:solidFill>
                  <a:srgbClr val="000000"/>
                </a:solidFill>
                <a:cs typeface="Arial"/>
              </a:rPr>
              <a:t>subject</a:t>
            </a:r>
            <a:r>
              <a:rPr lang="it-IT" sz="1200" kern="0" dirty="0">
                <a:solidFill>
                  <a:srgbClr val="000000"/>
                </a:solidFill>
                <a:cs typeface="Arial"/>
              </a:rPr>
              <a:t> of a </a:t>
            </a:r>
            <a:r>
              <a:rPr lang="it-IT" sz="1200" kern="0" dirty="0" err="1">
                <a:solidFill>
                  <a:srgbClr val="000000"/>
                </a:solidFill>
                <a:cs typeface="Arial"/>
              </a:rPr>
              <a:t>campaign</a:t>
            </a:r>
            <a:r>
              <a:rPr lang="it-IT" sz="1200" kern="0" dirty="0">
                <a:solidFill>
                  <a:srgbClr val="000000"/>
                </a:solidFill>
                <a:cs typeface="Arial"/>
              </a:rPr>
              <a:t> can </a:t>
            </a:r>
            <a:r>
              <a:rPr lang="it-IT" sz="1200" kern="0" dirty="0" err="1">
                <a:solidFill>
                  <a:srgbClr val="000000"/>
                </a:solidFill>
                <a:cs typeface="Arial"/>
              </a:rPr>
              <a:t>contain</a:t>
            </a:r>
            <a:r>
              <a:rPr lang="it-IT" sz="1200" kern="0" dirty="0">
                <a:solidFill>
                  <a:srgbClr val="000000"/>
                </a:solidFill>
                <a:cs typeface="Arial"/>
              </a:rPr>
              <a:t> a maximum of 20 </a:t>
            </a:r>
            <a:r>
              <a:rPr lang="it-IT" sz="1200" kern="0" dirty="0" err="1">
                <a:solidFill>
                  <a:srgbClr val="000000"/>
                </a:solidFill>
                <a:cs typeface="Arial"/>
              </a:rPr>
              <a:t>characters</a:t>
            </a:r>
            <a:endParaRPr lang="it-IT" sz="1200" kern="0" dirty="0">
              <a:solidFill>
                <a:srgbClr val="000000"/>
              </a:solidFill>
              <a:cs typeface="Arial"/>
            </a:endParaRPr>
          </a:p>
        </p:txBody>
      </p:sp>
      <p:sp>
        <p:nvSpPr>
          <p:cNvPr id="12" name="Rectangle 18"/>
          <p:cNvSpPr/>
          <p:nvPr/>
        </p:nvSpPr>
        <p:spPr bwMode="auto">
          <a:xfrm flipH="1">
            <a:off x="1384896" y="3422134"/>
            <a:ext cx="522542" cy="74101"/>
          </a:xfrm>
          <a:prstGeom prst="rect">
            <a:avLst/>
          </a:prstGeom>
          <a:noFill/>
          <a:ln w="19050">
            <a:solidFill>
              <a:schemeClr val="accent3"/>
            </a:solidFill>
            <a:round/>
            <a:headEnd/>
            <a:tailEnd/>
          </a:ln>
          <a:effectLst/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endParaRPr lang="it-IT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4292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182072" y="1138263"/>
            <a:ext cx="8836502" cy="2065960"/>
          </a:xfrm>
        </p:spPr>
        <p:txBody>
          <a:bodyPr/>
          <a:lstStyle/>
          <a:p>
            <a:r>
              <a:rPr lang="en-US" dirty="0" smtClean="0">
                <a:solidFill>
                  <a:srgbClr val="000000"/>
                </a:solidFill>
              </a:rPr>
              <a:t>After </a:t>
            </a:r>
            <a:r>
              <a:rPr lang="en-US" dirty="0">
                <a:solidFill>
                  <a:srgbClr val="000000"/>
                </a:solidFill>
              </a:rPr>
              <a:t>you have </a:t>
            </a:r>
            <a:r>
              <a:rPr lang="en-US" dirty="0" smtClean="0">
                <a:solidFill>
                  <a:srgbClr val="000000"/>
                </a:solidFill>
              </a:rPr>
              <a:t>created </a:t>
            </a:r>
            <a:r>
              <a:rPr lang="en-US" dirty="0">
                <a:solidFill>
                  <a:srgbClr val="000000"/>
                </a:solidFill>
              </a:rPr>
              <a:t>a campaign and associated its related target (Marketing Lists), you can specify, within a generic activity (campaign activity), the following contact channels </a:t>
            </a:r>
            <a:r>
              <a:rPr lang="en-US" dirty="0" smtClean="0">
                <a:solidFill>
                  <a:srgbClr val="000000"/>
                </a:solidFill>
              </a:rPr>
              <a:t>:</a:t>
            </a:r>
            <a:endParaRPr lang="en-US" dirty="0">
              <a:solidFill>
                <a:srgbClr val="00000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000000"/>
                </a:solidFill>
              </a:rPr>
              <a:t>Email </a:t>
            </a:r>
            <a:r>
              <a:rPr lang="en-US" dirty="0">
                <a:solidFill>
                  <a:srgbClr val="000000"/>
                </a:solidFill>
              </a:rPr>
              <a:t>via </a:t>
            </a:r>
            <a:r>
              <a:rPr lang="en-US" dirty="0" err="1" smtClean="0">
                <a:solidFill>
                  <a:srgbClr val="000000"/>
                </a:solidFill>
              </a:rPr>
              <a:t>MailUp</a:t>
            </a:r>
            <a:endParaRPr lang="en-US" dirty="0">
              <a:solidFill>
                <a:srgbClr val="00000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000000"/>
                </a:solidFill>
              </a:rPr>
              <a:t>SMS </a:t>
            </a:r>
            <a:r>
              <a:rPr lang="en-US" dirty="0">
                <a:solidFill>
                  <a:srgbClr val="000000"/>
                </a:solidFill>
              </a:rPr>
              <a:t>via </a:t>
            </a:r>
            <a:r>
              <a:rPr lang="en-US" dirty="0" err="1">
                <a:solidFill>
                  <a:srgbClr val="000000"/>
                </a:solidFill>
              </a:rPr>
              <a:t>MailUp</a:t>
            </a:r>
            <a:r>
              <a:rPr lang="it-IT" dirty="0">
                <a:solidFill>
                  <a:srgbClr val="000000"/>
                </a:solidFill>
              </a:rPr>
              <a:t> 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Campaign Activity</a:t>
            </a:r>
            <a:endParaRPr lang="it-IT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513799" y="2542012"/>
            <a:ext cx="5607605" cy="215023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7" name="Rectangle 6"/>
          <p:cNvSpPr/>
          <p:nvPr/>
        </p:nvSpPr>
        <p:spPr bwMode="auto">
          <a:xfrm flipH="1">
            <a:off x="3110706" y="3994119"/>
            <a:ext cx="1365039" cy="148754"/>
          </a:xfrm>
          <a:prstGeom prst="rect">
            <a:avLst/>
          </a:prstGeom>
          <a:noFill/>
          <a:ln w="19050">
            <a:solidFill>
              <a:schemeClr val="accent3"/>
            </a:solidFill>
            <a:round/>
            <a:headEnd/>
            <a:tailEnd/>
          </a:ln>
          <a:effectLst/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endParaRPr lang="it-IT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17845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err="1" smtClean="0"/>
              <a:t>Mailup</a:t>
            </a:r>
            <a:r>
              <a:rPr lang="it-IT" dirty="0" smtClean="0"/>
              <a:t> email</a:t>
            </a:r>
            <a:endParaRPr lang="it-IT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7"/>
          <a:srcRect l="34665" t="5424" b="4151"/>
          <a:stretch/>
        </p:blipFill>
        <p:spPr>
          <a:xfrm>
            <a:off x="353290" y="1122218"/>
            <a:ext cx="5153124" cy="263063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8" name="Rectangular Callout 7"/>
          <p:cNvSpPr/>
          <p:nvPr>
            <p:custDataLst>
              <p:tags r:id="rId1"/>
            </p:custDataLst>
          </p:nvPr>
        </p:nvSpPr>
        <p:spPr bwMode="gray">
          <a:xfrm>
            <a:off x="466820" y="3150655"/>
            <a:ext cx="1863897" cy="308225"/>
          </a:xfrm>
          <a:prstGeom prst="wedgeRectCallout">
            <a:avLst>
              <a:gd name="adj1" fmla="val -14827"/>
              <a:gd name="adj2" fmla="val -259647"/>
            </a:avLst>
          </a:prstGeom>
          <a:ln>
            <a:solidFill>
              <a:schemeClr val="accent3"/>
            </a:solidFill>
            <a:prstDash val="dash"/>
            <a:headEnd/>
            <a:tailEnd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vert="horz" wrap="square" lIns="144000" tIns="72000" rIns="144000" bIns="72000" numCol="1" rtlCol="0" anchor="ctr" anchorCtr="0" compatLnSpc="1">
            <a:prstTxWarp prst="textNoShape">
              <a:avLst/>
            </a:prstTxWarp>
            <a:noAutofit/>
          </a:bodyPr>
          <a:lstStyle/>
          <a:p>
            <a:r>
              <a:rPr lang="en-US" sz="1200" dirty="0" smtClean="0"/>
              <a:t>User </a:t>
            </a:r>
            <a:r>
              <a:rPr lang="en-US" sz="1200" dirty="0"/>
              <a:t>selects </a:t>
            </a:r>
            <a:r>
              <a:rPr lang="en-US" sz="1200" kern="0" dirty="0">
                <a:solidFill>
                  <a:srgbClr val="000000"/>
                </a:solidFill>
                <a:cs typeface="Arial"/>
              </a:rPr>
              <a:t>«</a:t>
            </a:r>
            <a:r>
              <a:rPr lang="en-US" sz="1200" dirty="0"/>
              <a:t>Email via </a:t>
            </a:r>
            <a:r>
              <a:rPr lang="en-US" sz="1200" dirty="0" err="1"/>
              <a:t>MailUp</a:t>
            </a:r>
            <a:r>
              <a:rPr lang="en-US" sz="1200" kern="0" dirty="0">
                <a:solidFill>
                  <a:srgbClr val="000000"/>
                </a:solidFill>
                <a:cs typeface="Arial"/>
              </a:rPr>
              <a:t>»</a:t>
            </a:r>
            <a:endParaRPr lang="it-IT" sz="1200" kern="0" dirty="0">
              <a:solidFill>
                <a:srgbClr val="000000"/>
              </a:solidFill>
              <a:cs typeface="Arial"/>
            </a:endParaRPr>
          </a:p>
        </p:txBody>
      </p:sp>
      <p:sp>
        <p:nvSpPr>
          <p:cNvPr id="9" name="Rectangle 8"/>
          <p:cNvSpPr/>
          <p:nvPr/>
        </p:nvSpPr>
        <p:spPr bwMode="auto">
          <a:xfrm flipH="1">
            <a:off x="948326" y="2351662"/>
            <a:ext cx="450443" cy="103614"/>
          </a:xfrm>
          <a:prstGeom prst="rect">
            <a:avLst/>
          </a:prstGeom>
          <a:noFill/>
          <a:ln w="19050">
            <a:solidFill>
              <a:schemeClr val="accent3"/>
            </a:solidFill>
            <a:round/>
            <a:headEnd/>
            <a:tailEnd/>
          </a:ln>
          <a:effectLst/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endParaRPr lang="it-IT">
              <a:solidFill>
                <a:prstClr val="black"/>
              </a:solidFill>
            </a:endParaRPr>
          </a:p>
        </p:txBody>
      </p:sp>
      <p:sp>
        <p:nvSpPr>
          <p:cNvPr id="10" name="Rectangle 9"/>
          <p:cNvSpPr/>
          <p:nvPr/>
        </p:nvSpPr>
        <p:spPr bwMode="auto">
          <a:xfrm flipH="1">
            <a:off x="3235942" y="2113334"/>
            <a:ext cx="647823" cy="158886"/>
          </a:xfrm>
          <a:prstGeom prst="rect">
            <a:avLst/>
          </a:prstGeom>
          <a:noFill/>
          <a:ln w="19050">
            <a:solidFill>
              <a:schemeClr val="accent3"/>
            </a:solidFill>
            <a:round/>
            <a:headEnd/>
            <a:tailEnd/>
          </a:ln>
          <a:effectLst/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endParaRPr lang="it-IT">
              <a:solidFill>
                <a:prstClr val="black"/>
              </a:solidFill>
            </a:endParaRPr>
          </a:p>
        </p:txBody>
      </p:sp>
      <p:sp>
        <p:nvSpPr>
          <p:cNvPr id="12" name="Rectangular Callout 11"/>
          <p:cNvSpPr/>
          <p:nvPr>
            <p:custDataLst>
              <p:tags r:id="rId2"/>
            </p:custDataLst>
          </p:nvPr>
        </p:nvSpPr>
        <p:spPr bwMode="gray">
          <a:xfrm>
            <a:off x="1485671" y="4127336"/>
            <a:ext cx="1863897" cy="577150"/>
          </a:xfrm>
          <a:prstGeom prst="wedgeRectCallout">
            <a:avLst>
              <a:gd name="adj1" fmla="val 51504"/>
              <a:gd name="adj2" fmla="val -358984"/>
            </a:avLst>
          </a:prstGeom>
          <a:ln>
            <a:solidFill>
              <a:schemeClr val="accent3"/>
            </a:solidFill>
            <a:prstDash val="dash"/>
            <a:headEnd/>
            <a:tailEnd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vert="horz" wrap="square" lIns="144000" tIns="72000" rIns="144000" bIns="72000" numCol="1" rtlCol="0" anchor="ctr" anchorCtr="0" compatLnSpc="1">
            <a:prstTxWarp prst="textNoShape">
              <a:avLst/>
            </a:prstTxWarp>
            <a:noAutofit/>
          </a:bodyPr>
          <a:lstStyle/>
          <a:p>
            <a:r>
              <a:rPr lang="en-US" sz="1200" kern="0" dirty="0">
                <a:solidFill>
                  <a:srgbClr val="000000"/>
                </a:solidFill>
                <a:cs typeface="Arial"/>
              </a:rPr>
              <a:t>User inserts sender and template to use</a:t>
            </a:r>
            <a:endParaRPr lang="it-IT" sz="1200" kern="0" dirty="0">
              <a:solidFill>
                <a:srgbClr val="000000"/>
              </a:solidFill>
              <a:cs typeface="Arial"/>
            </a:endParaRPr>
          </a:p>
        </p:txBody>
      </p:sp>
      <p:sp>
        <p:nvSpPr>
          <p:cNvPr id="13" name="Rectangle 12"/>
          <p:cNvSpPr/>
          <p:nvPr/>
        </p:nvSpPr>
        <p:spPr bwMode="auto">
          <a:xfrm flipH="1">
            <a:off x="402084" y="1266416"/>
            <a:ext cx="171768" cy="161691"/>
          </a:xfrm>
          <a:prstGeom prst="rect">
            <a:avLst/>
          </a:prstGeom>
          <a:noFill/>
          <a:ln w="19050">
            <a:solidFill>
              <a:schemeClr val="accent3"/>
            </a:solidFill>
            <a:round/>
            <a:headEnd/>
            <a:tailEnd/>
          </a:ln>
          <a:effectLst/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endParaRPr lang="it-IT">
              <a:solidFill>
                <a:prstClr val="black"/>
              </a:solidFill>
            </a:endParaRPr>
          </a:p>
        </p:txBody>
      </p:sp>
      <p:sp>
        <p:nvSpPr>
          <p:cNvPr id="14" name="Rectangular Callout 13"/>
          <p:cNvSpPr/>
          <p:nvPr>
            <p:custDataLst>
              <p:tags r:id="rId3"/>
            </p:custDataLst>
          </p:nvPr>
        </p:nvSpPr>
        <p:spPr bwMode="gray">
          <a:xfrm>
            <a:off x="948326" y="1122218"/>
            <a:ext cx="1863897" cy="596947"/>
          </a:xfrm>
          <a:prstGeom prst="wedgeRectCallout">
            <a:avLst>
              <a:gd name="adj1" fmla="val -68295"/>
              <a:gd name="adj2" fmla="val -13504"/>
            </a:avLst>
          </a:prstGeom>
          <a:ln>
            <a:solidFill>
              <a:schemeClr val="accent3"/>
            </a:solidFill>
            <a:prstDash val="dash"/>
            <a:headEnd/>
            <a:tailEnd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vert="horz" wrap="square" lIns="144000" tIns="72000" rIns="144000" bIns="72000" numCol="1" rtlCol="0" anchor="ctr" anchorCtr="0" compatLnSpc="1">
            <a:prstTxWarp prst="textNoShape">
              <a:avLst/>
            </a:prstTxWarp>
            <a:noAutofit/>
          </a:bodyPr>
          <a:lstStyle/>
          <a:p>
            <a:r>
              <a:rPr lang="en-US" sz="1200" kern="0" dirty="0">
                <a:solidFill>
                  <a:srgbClr val="000000"/>
                </a:solidFill>
                <a:cs typeface="Arial"/>
              </a:rPr>
              <a:t>After having inserted all the </a:t>
            </a:r>
            <a:r>
              <a:rPr lang="en-US" sz="1200" kern="0" dirty="0" err="1">
                <a:solidFill>
                  <a:srgbClr val="000000"/>
                </a:solidFill>
                <a:cs typeface="Arial"/>
              </a:rPr>
              <a:t>informations</a:t>
            </a:r>
            <a:r>
              <a:rPr lang="en-US" sz="1200" kern="0" dirty="0">
                <a:solidFill>
                  <a:srgbClr val="000000"/>
                </a:solidFill>
                <a:cs typeface="Arial"/>
              </a:rPr>
              <a:t> click on «Save»</a:t>
            </a:r>
            <a:endParaRPr lang="it-IT" sz="1200" kern="0" dirty="0">
              <a:solidFill>
                <a:srgbClr val="000000"/>
              </a:solidFill>
              <a:cs typeface="Arial"/>
            </a:endParaRPr>
          </a:p>
        </p:txBody>
      </p:sp>
      <p:pic>
        <p:nvPicPr>
          <p:cNvPr id="15" name="Picture 2" descr="http://www.clker.com/cliparts/9/1/1/6/12247849541307080526radacina_cursor_hand.svg.hi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02084" y="1429664"/>
            <a:ext cx="217853" cy="2895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Rectangular Callout 13"/>
          <p:cNvSpPr/>
          <p:nvPr>
            <p:custDataLst>
              <p:tags r:id="rId4"/>
            </p:custDataLst>
          </p:nvPr>
        </p:nvSpPr>
        <p:spPr bwMode="gray">
          <a:xfrm>
            <a:off x="6387951" y="806116"/>
            <a:ext cx="1772316" cy="1236470"/>
          </a:xfrm>
          <a:prstGeom prst="wedgeRectCallout">
            <a:avLst>
              <a:gd name="adj1" fmla="val -337076"/>
              <a:gd name="adj2" fmla="val 54100"/>
            </a:avLst>
          </a:prstGeom>
          <a:ln>
            <a:solidFill>
              <a:schemeClr val="accent3"/>
            </a:solidFill>
            <a:prstDash val="dash"/>
            <a:headEnd/>
            <a:tailEnd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vert="horz" wrap="square" lIns="144000" tIns="72000" rIns="144000" bIns="72000" numCol="1" rtlCol="0" anchor="ctr" anchorCtr="0" compatLnSpc="1">
            <a:prstTxWarp prst="textNoShape">
              <a:avLst/>
            </a:prstTxWarp>
            <a:noAutofit/>
          </a:bodyPr>
          <a:lstStyle/>
          <a:p>
            <a:r>
              <a:rPr lang="it-IT" sz="1200" kern="0" dirty="0">
                <a:solidFill>
                  <a:srgbClr val="000000"/>
                </a:solidFill>
                <a:cs typeface="Arial"/>
              </a:rPr>
              <a:t>The </a:t>
            </a:r>
            <a:r>
              <a:rPr lang="it-IT" sz="1200" kern="0" dirty="0" err="1">
                <a:solidFill>
                  <a:srgbClr val="000000"/>
                </a:solidFill>
                <a:cs typeface="Arial"/>
              </a:rPr>
              <a:t>subject</a:t>
            </a:r>
            <a:r>
              <a:rPr lang="it-IT" sz="1200" kern="0" dirty="0">
                <a:solidFill>
                  <a:srgbClr val="000000"/>
                </a:solidFill>
                <a:cs typeface="Arial"/>
              </a:rPr>
              <a:t> of </a:t>
            </a:r>
            <a:r>
              <a:rPr lang="it-IT" sz="1200" kern="0" dirty="0" smtClean="0">
                <a:solidFill>
                  <a:srgbClr val="000000"/>
                </a:solidFill>
                <a:cs typeface="Arial"/>
              </a:rPr>
              <a:t>a </a:t>
            </a:r>
            <a:r>
              <a:rPr lang="it-IT" sz="1200" kern="0" dirty="0" err="1" smtClean="0">
                <a:solidFill>
                  <a:srgbClr val="000000"/>
                </a:solidFill>
                <a:cs typeface="Arial"/>
              </a:rPr>
              <a:t>campaign</a:t>
            </a:r>
            <a:r>
              <a:rPr lang="it-IT" sz="1200" kern="0" dirty="0">
                <a:solidFill>
                  <a:srgbClr val="000000"/>
                </a:solidFill>
                <a:cs typeface="Arial"/>
              </a:rPr>
              <a:t> </a:t>
            </a:r>
            <a:r>
              <a:rPr lang="it-IT" sz="1200" kern="0" dirty="0" smtClean="0">
                <a:solidFill>
                  <a:srgbClr val="000000"/>
                </a:solidFill>
                <a:cs typeface="Arial"/>
              </a:rPr>
              <a:t>ACTIVITY </a:t>
            </a:r>
            <a:r>
              <a:rPr lang="it-IT" sz="1200" kern="0" dirty="0">
                <a:solidFill>
                  <a:srgbClr val="000000"/>
                </a:solidFill>
                <a:cs typeface="Arial"/>
              </a:rPr>
              <a:t>can </a:t>
            </a:r>
            <a:r>
              <a:rPr lang="it-IT" sz="1200" kern="0" dirty="0" err="1">
                <a:solidFill>
                  <a:srgbClr val="000000"/>
                </a:solidFill>
                <a:cs typeface="Arial"/>
              </a:rPr>
              <a:t>contain</a:t>
            </a:r>
            <a:r>
              <a:rPr lang="it-IT" sz="1200" kern="0" dirty="0">
                <a:solidFill>
                  <a:srgbClr val="000000"/>
                </a:solidFill>
                <a:cs typeface="Arial"/>
              </a:rPr>
              <a:t> a maximum of </a:t>
            </a:r>
            <a:r>
              <a:rPr lang="it-IT" sz="1200" kern="0" dirty="0" smtClean="0">
                <a:solidFill>
                  <a:srgbClr val="000000"/>
                </a:solidFill>
                <a:cs typeface="Arial"/>
              </a:rPr>
              <a:t>10 </a:t>
            </a:r>
            <a:r>
              <a:rPr lang="it-IT" sz="1200" kern="0" dirty="0" err="1">
                <a:solidFill>
                  <a:srgbClr val="000000"/>
                </a:solidFill>
                <a:cs typeface="Arial"/>
              </a:rPr>
              <a:t>characters</a:t>
            </a:r>
            <a:r>
              <a:rPr lang="it-IT" sz="1200" kern="0" dirty="0">
                <a:solidFill>
                  <a:srgbClr val="000000"/>
                </a:solidFill>
                <a:cs typeface="Arial"/>
              </a:rPr>
              <a:t>.</a:t>
            </a:r>
            <a:endParaRPr lang="it-IT" sz="1200" kern="0" dirty="0">
              <a:solidFill>
                <a:srgbClr val="000000"/>
              </a:solidFill>
              <a:cs typeface="Arial"/>
            </a:endParaRPr>
          </a:p>
        </p:txBody>
      </p:sp>
      <p:sp>
        <p:nvSpPr>
          <p:cNvPr id="21" name="Rectangle 8"/>
          <p:cNvSpPr/>
          <p:nvPr/>
        </p:nvSpPr>
        <p:spPr bwMode="auto">
          <a:xfrm flipH="1" flipV="1">
            <a:off x="947380" y="2116016"/>
            <a:ext cx="307387" cy="77608"/>
          </a:xfrm>
          <a:prstGeom prst="rect">
            <a:avLst/>
          </a:prstGeom>
          <a:noFill/>
          <a:ln w="19050">
            <a:solidFill>
              <a:schemeClr val="accent3"/>
            </a:solidFill>
            <a:round/>
            <a:headEnd/>
            <a:tailEnd/>
          </a:ln>
          <a:effectLst/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endParaRPr lang="it-IT">
              <a:solidFill>
                <a:prstClr val="black"/>
              </a:solidFill>
            </a:endParaRPr>
          </a:p>
        </p:txBody>
      </p:sp>
      <p:cxnSp>
        <p:nvCxnSpPr>
          <p:cNvPr id="22" name="Connettore 7 21"/>
          <p:cNvCxnSpPr/>
          <p:nvPr/>
        </p:nvCxnSpPr>
        <p:spPr>
          <a:xfrm flipV="1">
            <a:off x="3349568" y="4415911"/>
            <a:ext cx="1031932" cy="136849"/>
          </a:xfrm>
          <a:prstGeom prst="curvedConnector3">
            <a:avLst/>
          </a:prstGeom>
          <a:ln>
            <a:tailEnd type="triangl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24" name="Rectangular Callout 11"/>
          <p:cNvSpPr/>
          <p:nvPr>
            <p:custDataLst>
              <p:tags r:id="rId5"/>
            </p:custDataLst>
          </p:nvPr>
        </p:nvSpPr>
        <p:spPr bwMode="gray">
          <a:xfrm>
            <a:off x="4463911" y="3931617"/>
            <a:ext cx="4078104" cy="971235"/>
          </a:xfrm>
          <a:prstGeom prst="wedgeRectCallout">
            <a:avLst>
              <a:gd name="adj1" fmla="val -6267"/>
              <a:gd name="adj2" fmla="val -74000"/>
            </a:avLst>
          </a:prstGeom>
          <a:ln>
            <a:solidFill>
              <a:schemeClr val="accent3"/>
            </a:solidFill>
            <a:prstDash val="dash"/>
            <a:headEnd/>
            <a:tailEnd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vert="horz" wrap="square" lIns="144000" tIns="72000" rIns="144000" bIns="72000" numCol="1" rtlCol="0" anchor="ctr" anchorCtr="0" compatLnSpc="1">
            <a:prstTxWarp prst="textNoShape">
              <a:avLst/>
            </a:prstTxWarp>
            <a:noAutofit/>
          </a:bodyPr>
          <a:lstStyle/>
          <a:p>
            <a:r>
              <a:rPr lang="it-IT" sz="1100" kern="0" dirty="0" smtClean="0">
                <a:solidFill>
                  <a:srgbClr val="000000"/>
                </a:solidFill>
                <a:cs typeface="Arial"/>
              </a:rPr>
              <a:t> </a:t>
            </a:r>
            <a:r>
              <a:rPr lang="en-US" sz="1100" dirty="0"/>
              <a:t/>
            </a:r>
            <a:br>
              <a:rPr lang="en-US" sz="1100" dirty="0"/>
            </a:br>
            <a:r>
              <a:rPr lang="en-US" sz="1200" dirty="0"/>
              <a:t>If the sender is not approved by </a:t>
            </a:r>
            <a:r>
              <a:rPr lang="en-US" sz="1200" dirty="0" err="1"/>
              <a:t>Mailup</a:t>
            </a:r>
            <a:r>
              <a:rPr lang="en-US" sz="1200" dirty="0"/>
              <a:t>, a validation </a:t>
            </a:r>
            <a:r>
              <a:rPr lang="en-US" sz="1200" dirty="0" smtClean="0"/>
              <a:t>request, that must be approved to validate the sender, </a:t>
            </a:r>
            <a:r>
              <a:rPr lang="en-US" sz="1200" dirty="0"/>
              <a:t>will be </a:t>
            </a:r>
            <a:r>
              <a:rPr lang="en-US" sz="1200" dirty="0" smtClean="0"/>
              <a:t>sent </a:t>
            </a:r>
            <a:r>
              <a:rPr lang="en-US" sz="1200" dirty="0"/>
              <a:t>during the campaign mailing phase</a:t>
            </a:r>
            <a:endParaRPr lang="it-IT" sz="1000" kern="0" dirty="0">
              <a:solidFill>
                <a:srgbClr val="000000"/>
              </a:solidFill>
              <a:cs typeface="Arial"/>
            </a:endParaRPr>
          </a:p>
          <a:p>
            <a:r>
              <a:rPr lang="en-US" sz="1200" dirty="0" smtClean="0"/>
              <a:t> </a:t>
            </a:r>
            <a:r>
              <a:rPr lang="en-US" sz="1200" dirty="0"/>
              <a:t>to the email address </a:t>
            </a:r>
            <a:r>
              <a:rPr lang="en-US" sz="1200" dirty="0" smtClean="0"/>
              <a:t>entered.</a:t>
            </a:r>
            <a:endParaRPr lang="it-IT" sz="1000" kern="0" dirty="0">
              <a:solidFill>
                <a:srgbClr val="000000"/>
              </a:solidFill>
              <a:cs typeface="Arial"/>
            </a:endParaRPr>
          </a:p>
        </p:txBody>
      </p:sp>
      <p:pic>
        <p:nvPicPr>
          <p:cNvPr id="28" name="Immagine 27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557933" y="2272220"/>
            <a:ext cx="3695700" cy="1429763"/>
          </a:xfrm>
          <a:prstGeom prst="rect">
            <a:avLst/>
          </a:prstGeom>
        </p:spPr>
      </p:pic>
      <p:sp>
        <p:nvSpPr>
          <p:cNvPr id="30" name="Rettangolo 29"/>
          <p:cNvSpPr/>
          <p:nvPr/>
        </p:nvSpPr>
        <p:spPr>
          <a:xfrm>
            <a:off x="4683832" y="2351662"/>
            <a:ext cx="3437225" cy="1180948"/>
          </a:xfrm>
          <a:prstGeom prst="rect">
            <a:avLst/>
          </a:prstGeom>
          <a:noFill/>
          <a:ln w="19050">
            <a:solidFill>
              <a:schemeClr val="tx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4044726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 </a:t>
            </a:r>
            <a:r>
              <a:rPr lang="it-IT" dirty="0" err="1" smtClean="0"/>
              <a:t>mailup</a:t>
            </a:r>
            <a:r>
              <a:rPr lang="it-IT" dirty="0" smtClean="0"/>
              <a:t> email</a:t>
            </a:r>
            <a:endParaRPr lang="it-IT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/>
          <a:srcRect l="34596" t="10145" b="17001"/>
          <a:stretch/>
        </p:blipFill>
        <p:spPr>
          <a:xfrm>
            <a:off x="573852" y="1082047"/>
            <a:ext cx="7622002" cy="297408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19" name="Rectangle 18"/>
          <p:cNvSpPr/>
          <p:nvPr/>
        </p:nvSpPr>
        <p:spPr bwMode="auto">
          <a:xfrm flipH="1">
            <a:off x="7165023" y="2410203"/>
            <a:ext cx="647823" cy="158886"/>
          </a:xfrm>
          <a:prstGeom prst="rect">
            <a:avLst/>
          </a:prstGeom>
          <a:noFill/>
          <a:ln w="19050">
            <a:solidFill>
              <a:schemeClr val="accent3"/>
            </a:solidFill>
            <a:round/>
            <a:headEnd/>
            <a:tailEnd/>
          </a:ln>
          <a:effectLst/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endParaRPr lang="it-IT">
              <a:solidFill>
                <a:prstClr val="black"/>
              </a:solidFill>
            </a:endParaRPr>
          </a:p>
        </p:txBody>
      </p:sp>
      <p:sp>
        <p:nvSpPr>
          <p:cNvPr id="20" name="Rectangular Callout 19"/>
          <p:cNvSpPr/>
          <p:nvPr>
            <p:custDataLst>
              <p:tags r:id="rId1"/>
            </p:custDataLst>
          </p:nvPr>
        </p:nvSpPr>
        <p:spPr bwMode="gray">
          <a:xfrm>
            <a:off x="5521066" y="3974757"/>
            <a:ext cx="1863897" cy="755028"/>
          </a:xfrm>
          <a:prstGeom prst="wedgeRectCallout">
            <a:avLst>
              <a:gd name="adj1" fmla="val 41474"/>
              <a:gd name="adj2" fmla="val -228196"/>
            </a:avLst>
          </a:prstGeom>
          <a:ln>
            <a:solidFill>
              <a:schemeClr val="accent3"/>
            </a:solidFill>
            <a:prstDash val="dash"/>
            <a:headEnd/>
            <a:tailEnd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vert="horz" wrap="square" lIns="144000" tIns="72000" rIns="144000" bIns="72000" numCol="1" rtlCol="0" anchor="ctr" anchorCtr="0" compatLnSpc="1">
            <a:prstTxWarp prst="textNoShape">
              <a:avLst/>
            </a:prstTxWarp>
            <a:noAutofit/>
          </a:bodyPr>
          <a:lstStyle/>
          <a:p>
            <a:r>
              <a:rPr lang="en-US" sz="1200" kern="0" dirty="0">
                <a:solidFill>
                  <a:srgbClr val="000000"/>
                </a:solidFill>
                <a:cs typeface="Arial"/>
              </a:rPr>
              <a:t>System automatically populates the «statistics Details» field</a:t>
            </a:r>
            <a:endParaRPr lang="it-IT" sz="1200" kern="0" dirty="0">
              <a:solidFill>
                <a:srgbClr val="000000"/>
              </a:solidFill>
              <a:cs typeface="Arial"/>
            </a:endParaRPr>
          </a:p>
        </p:txBody>
      </p:sp>
      <p:sp>
        <p:nvSpPr>
          <p:cNvPr id="22" name="Rectangle 21"/>
          <p:cNvSpPr/>
          <p:nvPr/>
        </p:nvSpPr>
        <p:spPr bwMode="auto">
          <a:xfrm flipH="1">
            <a:off x="999991" y="1339569"/>
            <a:ext cx="764858" cy="97345"/>
          </a:xfrm>
          <a:prstGeom prst="rect">
            <a:avLst/>
          </a:prstGeom>
          <a:noFill/>
          <a:ln w="19050">
            <a:solidFill>
              <a:schemeClr val="accent3"/>
            </a:solidFill>
            <a:round/>
            <a:headEnd/>
            <a:tailEnd/>
          </a:ln>
          <a:effectLst/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endParaRPr lang="it-IT">
              <a:solidFill>
                <a:prstClr val="black"/>
              </a:solidFill>
            </a:endParaRPr>
          </a:p>
        </p:txBody>
      </p:sp>
      <p:sp>
        <p:nvSpPr>
          <p:cNvPr id="23" name="Rectangular Callout 22"/>
          <p:cNvSpPr/>
          <p:nvPr>
            <p:custDataLst>
              <p:tags r:id="rId2"/>
            </p:custDataLst>
          </p:nvPr>
        </p:nvSpPr>
        <p:spPr bwMode="gray">
          <a:xfrm>
            <a:off x="2561484" y="3959194"/>
            <a:ext cx="1863897" cy="755028"/>
          </a:xfrm>
          <a:prstGeom prst="wedgeRectCallout">
            <a:avLst>
              <a:gd name="adj1" fmla="val -95108"/>
              <a:gd name="adj2" fmla="val -388224"/>
            </a:avLst>
          </a:prstGeom>
          <a:ln>
            <a:solidFill>
              <a:schemeClr val="accent3"/>
            </a:solidFill>
            <a:prstDash val="dash"/>
            <a:headEnd/>
            <a:tailEnd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vert="horz" wrap="square" lIns="144000" tIns="72000" rIns="144000" bIns="72000" numCol="1" rtlCol="0" anchor="ctr" anchorCtr="0" compatLnSpc="1">
            <a:prstTxWarp prst="textNoShape">
              <a:avLst/>
            </a:prstTxWarp>
            <a:noAutofit/>
          </a:bodyPr>
          <a:lstStyle/>
          <a:p>
            <a:r>
              <a:rPr lang="en-US" sz="1200" kern="0" dirty="0">
                <a:solidFill>
                  <a:srgbClr val="000000"/>
                </a:solidFill>
                <a:cs typeface="Arial"/>
              </a:rPr>
              <a:t>User can distribute tasks</a:t>
            </a:r>
            <a:endParaRPr lang="it-IT" sz="1200" kern="0" dirty="0">
              <a:solidFill>
                <a:srgbClr val="000000"/>
              </a:solidFill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8182430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ACTIVITY VIEW</a:t>
            </a:r>
            <a:endParaRPr lang="it-IT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96129" y="1141036"/>
            <a:ext cx="3134900" cy="163230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19" name="Rectangle 18"/>
          <p:cNvSpPr/>
          <p:nvPr/>
        </p:nvSpPr>
        <p:spPr bwMode="auto">
          <a:xfrm flipH="1">
            <a:off x="452016" y="1291246"/>
            <a:ext cx="647823" cy="158886"/>
          </a:xfrm>
          <a:prstGeom prst="rect">
            <a:avLst/>
          </a:prstGeom>
          <a:noFill/>
          <a:ln w="19050">
            <a:solidFill>
              <a:schemeClr val="accent3"/>
            </a:solidFill>
            <a:round/>
            <a:headEnd/>
            <a:tailEnd/>
          </a:ln>
          <a:effectLst/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endParaRPr lang="it-IT">
              <a:solidFill>
                <a:prstClr val="black"/>
              </a:solidFill>
            </a:endParaRPr>
          </a:p>
        </p:txBody>
      </p:sp>
      <p:pic>
        <p:nvPicPr>
          <p:cNvPr id="17" name="Picture 2" descr="http://www.clker.com/cliparts/9/1/1/6/12247849541307080526radacina_cursor_hand.svg.hi.pn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9937" y="1429663"/>
            <a:ext cx="217853" cy="2895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8" name="Curved Connector 17"/>
          <p:cNvCxnSpPr>
            <a:stCxn id="17" idx="2"/>
            <a:endCxn id="3" idx="1"/>
          </p:cNvCxnSpPr>
          <p:nvPr/>
        </p:nvCxnSpPr>
        <p:spPr>
          <a:xfrm rot="16200000" flipH="1">
            <a:off x="974059" y="1473970"/>
            <a:ext cx="1497195" cy="1987584"/>
          </a:xfrm>
          <a:prstGeom prst="curvedConnector2">
            <a:avLst/>
          </a:prstGeom>
          <a:noFill/>
          <a:ln w="12700">
            <a:solidFill>
              <a:schemeClr val="accent3"/>
            </a:solidFill>
            <a:round/>
            <a:headEnd/>
            <a:tailEnd type="triangle"/>
          </a:ln>
          <a:effectLst/>
        </p:spPr>
      </p:cxn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716448" y="1881268"/>
            <a:ext cx="5547961" cy="267018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24" name="Rectangle 23"/>
          <p:cNvSpPr/>
          <p:nvPr/>
        </p:nvSpPr>
        <p:spPr bwMode="auto">
          <a:xfrm flipH="1">
            <a:off x="4815130" y="3673137"/>
            <a:ext cx="1578843" cy="553795"/>
          </a:xfrm>
          <a:prstGeom prst="rect">
            <a:avLst/>
          </a:prstGeom>
          <a:noFill/>
          <a:ln w="19050">
            <a:solidFill>
              <a:schemeClr val="accent3"/>
            </a:solidFill>
            <a:round/>
            <a:headEnd/>
            <a:tailEnd/>
          </a:ln>
          <a:effectLst/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endParaRPr lang="it-IT">
              <a:solidFill>
                <a:prstClr val="black"/>
              </a:solidFill>
            </a:endParaRPr>
          </a:p>
        </p:txBody>
      </p:sp>
      <p:sp>
        <p:nvSpPr>
          <p:cNvPr id="20" name="Rectangular Callout 19"/>
          <p:cNvSpPr/>
          <p:nvPr>
            <p:custDataLst>
              <p:tags r:id="rId1"/>
            </p:custDataLst>
          </p:nvPr>
        </p:nvSpPr>
        <p:spPr bwMode="gray">
          <a:xfrm>
            <a:off x="3559947" y="2719137"/>
            <a:ext cx="2271074" cy="629479"/>
          </a:xfrm>
          <a:prstGeom prst="wedgeRectCallout">
            <a:avLst>
              <a:gd name="adj1" fmla="val 24271"/>
              <a:gd name="adj2" fmla="val 79356"/>
            </a:avLst>
          </a:prstGeom>
          <a:ln>
            <a:solidFill>
              <a:schemeClr val="accent3"/>
            </a:solidFill>
            <a:prstDash val="dash"/>
            <a:headEnd/>
            <a:tailEnd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vert="horz" wrap="square" lIns="144000" tIns="72000" rIns="144000" bIns="72000" numCol="1" rtlCol="0" anchor="ctr" anchorCtr="0" compatLnSpc="1">
            <a:prstTxWarp prst="textNoShape">
              <a:avLst/>
            </a:prstTxWarp>
            <a:noAutofit/>
          </a:bodyPr>
          <a:lstStyle/>
          <a:p>
            <a:r>
              <a:rPr lang="en-US" sz="1200" kern="0" dirty="0">
                <a:solidFill>
                  <a:srgbClr val="000000"/>
                </a:solidFill>
                <a:cs typeface="Arial"/>
              </a:rPr>
              <a:t>S</a:t>
            </a:r>
            <a:r>
              <a:rPr lang="en-US" sz="1200" kern="0" dirty="0" smtClean="0">
                <a:solidFill>
                  <a:srgbClr val="000000"/>
                </a:solidFill>
                <a:cs typeface="Arial"/>
              </a:rPr>
              <a:t>ystem creates its records within the activity section</a:t>
            </a:r>
            <a:endParaRPr lang="it-IT" sz="1200" kern="0" dirty="0">
              <a:solidFill>
                <a:srgbClr val="000000"/>
              </a:solidFill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7384293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Email VIEW</a:t>
            </a:r>
            <a:endParaRPr lang="it-IT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31005" y="890828"/>
            <a:ext cx="4475782" cy="198473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24" name="Rectangle 23"/>
          <p:cNvSpPr/>
          <p:nvPr/>
        </p:nvSpPr>
        <p:spPr bwMode="auto">
          <a:xfrm flipH="1">
            <a:off x="1742595" y="2394163"/>
            <a:ext cx="1578843" cy="236020"/>
          </a:xfrm>
          <a:prstGeom prst="rect">
            <a:avLst/>
          </a:prstGeom>
          <a:noFill/>
          <a:ln w="19050">
            <a:solidFill>
              <a:schemeClr val="accent3"/>
            </a:solidFill>
            <a:round/>
            <a:headEnd/>
            <a:tailEnd/>
          </a:ln>
          <a:effectLst/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endParaRPr lang="it-IT">
              <a:solidFill>
                <a:prstClr val="black"/>
              </a:solidFill>
            </a:endParaRPr>
          </a:p>
        </p:txBody>
      </p:sp>
      <p:sp>
        <p:nvSpPr>
          <p:cNvPr id="20" name="Rectangular Callout 19"/>
          <p:cNvSpPr/>
          <p:nvPr>
            <p:custDataLst>
              <p:tags r:id="rId1"/>
            </p:custDataLst>
          </p:nvPr>
        </p:nvSpPr>
        <p:spPr bwMode="gray">
          <a:xfrm>
            <a:off x="2955461" y="1411705"/>
            <a:ext cx="3161253" cy="652184"/>
          </a:xfrm>
          <a:prstGeom prst="wedgeRectCallout">
            <a:avLst>
              <a:gd name="adj1" fmla="val -60274"/>
              <a:gd name="adj2" fmla="val 107523"/>
            </a:avLst>
          </a:prstGeom>
          <a:ln>
            <a:solidFill>
              <a:schemeClr val="accent3"/>
            </a:solidFill>
            <a:prstDash val="dash"/>
            <a:headEnd/>
            <a:tailEnd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vert="horz" wrap="square" lIns="144000" tIns="72000" rIns="144000" bIns="72000" numCol="1" rtlCol="0" anchor="ctr" anchorCtr="0" compatLnSpc="1">
            <a:prstTxWarp prst="textNoShape">
              <a:avLst/>
            </a:prstTxWarp>
            <a:noAutofit/>
          </a:bodyPr>
          <a:lstStyle/>
          <a:p>
            <a:r>
              <a:rPr lang="en-US" sz="1200" kern="0" dirty="0" smtClean="0">
                <a:solidFill>
                  <a:srgbClr val="000000"/>
                </a:solidFill>
                <a:cs typeface="Arial"/>
              </a:rPr>
              <a:t>To </a:t>
            </a:r>
            <a:r>
              <a:rPr lang="en-US" sz="1200" kern="0" dirty="0">
                <a:solidFill>
                  <a:srgbClr val="000000"/>
                </a:solidFill>
                <a:cs typeface="Arial"/>
              </a:rPr>
              <a:t>view the email, </a:t>
            </a:r>
            <a:r>
              <a:rPr lang="en-US" sz="1200" kern="0" dirty="0" smtClean="0">
                <a:solidFill>
                  <a:srgbClr val="000000"/>
                </a:solidFill>
                <a:cs typeface="Arial"/>
              </a:rPr>
              <a:t>user </a:t>
            </a:r>
            <a:r>
              <a:rPr lang="en-US" sz="1200" kern="0" dirty="0">
                <a:solidFill>
                  <a:srgbClr val="000000"/>
                </a:solidFill>
                <a:cs typeface="Arial"/>
              </a:rPr>
              <a:t>can open the activity or use the view described in slide 29</a:t>
            </a:r>
            <a:endParaRPr lang="it-IT" sz="1200" kern="0" dirty="0">
              <a:solidFill>
                <a:srgbClr val="000000"/>
              </a:solidFill>
              <a:cs typeface="Arial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283361" y="3458657"/>
            <a:ext cx="2093997" cy="1471511"/>
          </a:xfrm>
          <a:prstGeom prst="rect">
            <a:avLst/>
          </a:prstGeom>
          <a:noFill/>
          <a:ln w="12700">
            <a:solidFill>
              <a:schemeClr val="accent3"/>
            </a:solidFill>
            <a:round/>
            <a:headEnd/>
            <a:tailEnd type="triangle"/>
          </a:ln>
          <a:effectLst/>
        </p:spPr>
        <p:txBody>
          <a:bodyPr wrap="square" lIns="180000" tIns="180000" rIns="180000" bIns="180000" rtlCol="0" anchor="t" anchorCtr="0">
            <a:spAutoFit/>
          </a:bodyPr>
          <a:lstStyle/>
          <a:p>
            <a:r>
              <a:rPr lang="en-US" sz="1200" kern="0" dirty="0" smtClean="0">
                <a:solidFill>
                  <a:srgbClr val="000000"/>
                </a:solidFill>
                <a:cs typeface="Arial"/>
              </a:rPr>
              <a:t>In </a:t>
            </a:r>
            <a:r>
              <a:rPr lang="en-US" sz="1200" kern="0" dirty="0">
                <a:solidFill>
                  <a:srgbClr val="000000"/>
                </a:solidFill>
                <a:cs typeface="Arial"/>
              </a:rPr>
              <a:t>the Light version, you can not send emails associated with campaigns; This feature is available with </a:t>
            </a:r>
            <a:r>
              <a:rPr lang="en-US" sz="1200" kern="0" dirty="0" smtClean="0">
                <a:solidFill>
                  <a:srgbClr val="000000"/>
                </a:solidFill>
                <a:cs typeface="Arial"/>
              </a:rPr>
              <a:t>PRO </a:t>
            </a:r>
            <a:r>
              <a:rPr lang="en-US" sz="1200" kern="0" dirty="0">
                <a:solidFill>
                  <a:srgbClr val="000000"/>
                </a:solidFill>
                <a:cs typeface="Arial"/>
              </a:rPr>
              <a:t>version of the connector.</a:t>
            </a:r>
            <a:endParaRPr lang="it-IT" sz="1200" kern="0" dirty="0">
              <a:solidFill>
                <a:srgbClr val="000000"/>
              </a:solidFill>
              <a:cs typeface="Arial"/>
            </a:endParaRPr>
          </a:p>
        </p:txBody>
      </p:sp>
      <p:pic>
        <p:nvPicPr>
          <p:cNvPr id="11" name="Picture 2" descr="http://www.clker.com/cliparts/9/1/1/6/12247849541307080526radacina_cursor_hand.svg.hi.pn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23599" y="2556857"/>
            <a:ext cx="217853" cy="2895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2" name="Curved Connector 11"/>
          <p:cNvCxnSpPr>
            <a:stCxn id="11" idx="2"/>
            <a:endCxn id="4" idx="1"/>
          </p:cNvCxnSpPr>
          <p:nvPr/>
        </p:nvCxnSpPr>
        <p:spPr>
          <a:xfrm rot="16200000" flipH="1">
            <a:off x="2297427" y="2881458"/>
            <a:ext cx="859614" cy="789416"/>
          </a:xfrm>
          <a:prstGeom prst="curvedConnector2">
            <a:avLst/>
          </a:prstGeom>
          <a:noFill/>
          <a:ln w="12700">
            <a:solidFill>
              <a:schemeClr val="accent3"/>
            </a:solidFill>
            <a:round/>
            <a:headEnd/>
            <a:tailEnd type="triangle"/>
          </a:ln>
          <a:effectLst/>
        </p:spPr>
      </p:cxn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121942" y="2512173"/>
            <a:ext cx="4965217" cy="23876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7986067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campaign activity statistics</a:t>
            </a:r>
            <a:r>
              <a:rPr lang="it-IT" dirty="0" smtClean="0"/>
              <a:t/>
            </a:r>
            <a:br>
              <a:rPr lang="it-IT" dirty="0" smtClean="0"/>
            </a:br>
            <a:endParaRPr lang="it-IT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0938" y="1169540"/>
            <a:ext cx="4035289" cy="170620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13" name="Rectangle 12"/>
          <p:cNvSpPr/>
          <p:nvPr/>
        </p:nvSpPr>
        <p:spPr bwMode="auto">
          <a:xfrm flipH="1">
            <a:off x="3126075" y="2175641"/>
            <a:ext cx="1107518" cy="700103"/>
          </a:xfrm>
          <a:prstGeom prst="rect">
            <a:avLst/>
          </a:prstGeom>
          <a:noFill/>
          <a:ln w="19050">
            <a:solidFill>
              <a:schemeClr val="accent3"/>
            </a:solidFill>
            <a:round/>
            <a:headEnd/>
            <a:tailEnd/>
          </a:ln>
          <a:effectLst/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endParaRPr lang="it-IT">
              <a:solidFill>
                <a:prstClr val="black"/>
              </a:solidFill>
            </a:endParaRPr>
          </a:p>
        </p:txBody>
      </p:sp>
      <p:pic>
        <p:nvPicPr>
          <p:cNvPr id="15" name="Picture 2" descr="http://www.clker.com/cliparts/9/1/1/6/12247849541307080526radacina_cursor_hand.svg.hi.pn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33593" y="2003485"/>
            <a:ext cx="217853" cy="2895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439127" y="2705537"/>
            <a:ext cx="4607207" cy="235261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17" name="Rectangle 16"/>
          <p:cNvSpPr/>
          <p:nvPr/>
        </p:nvSpPr>
        <p:spPr bwMode="auto">
          <a:xfrm flipH="1" flipV="1">
            <a:off x="3690449" y="1966466"/>
            <a:ext cx="612604" cy="118330"/>
          </a:xfrm>
          <a:prstGeom prst="rect">
            <a:avLst/>
          </a:prstGeom>
          <a:noFill/>
          <a:ln w="19050">
            <a:solidFill>
              <a:schemeClr val="accent3"/>
            </a:solidFill>
            <a:round/>
            <a:headEnd/>
            <a:tailEnd/>
          </a:ln>
          <a:effectLst/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endParaRPr lang="it-IT">
              <a:solidFill>
                <a:prstClr val="black"/>
              </a:solidFill>
            </a:endParaRPr>
          </a:p>
        </p:txBody>
      </p:sp>
      <p:sp>
        <p:nvSpPr>
          <p:cNvPr id="18" name="Rectangular Callout 17"/>
          <p:cNvSpPr/>
          <p:nvPr>
            <p:custDataLst>
              <p:tags r:id="rId1"/>
            </p:custDataLst>
          </p:nvPr>
        </p:nvSpPr>
        <p:spPr bwMode="gray">
          <a:xfrm>
            <a:off x="802514" y="1750157"/>
            <a:ext cx="2138342" cy="471674"/>
          </a:xfrm>
          <a:prstGeom prst="wedgeRectCallout">
            <a:avLst>
              <a:gd name="adj1" fmla="val 86657"/>
              <a:gd name="adj2" fmla="val 15659"/>
            </a:avLst>
          </a:prstGeom>
          <a:ln>
            <a:solidFill>
              <a:schemeClr val="accent3"/>
            </a:solidFill>
            <a:prstDash val="dash"/>
            <a:headEnd/>
            <a:tailEnd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vert="horz" wrap="square" lIns="144000" tIns="72000" rIns="144000" bIns="72000" numCol="1" rtlCol="0" anchor="ctr" anchorCtr="0" compatLnSpc="1">
            <a:prstTxWarp prst="textNoShape">
              <a:avLst/>
            </a:prstTxWarp>
            <a:noAutofit/>
          </a:bodyPr>
          <a:lstStyle/>
          <a:p>
            <a:r>
              <a:rPr lang="en-US" sz="1200" kern="0" dirty="0" smtClean="0">
                <a:solidFill>
                  <a:srgbClr val="000000"/>
                </a:solidFill>
                <a:cs typeface="Arial"/>
              </a:rPr>
              <a:t>User </a:t>
            </a:r>
            <a:r>
              <a:rPr lang="en-US" sz="1200" kern="0" dirty="0">
                <a:solidFill>
                  <a:srgbClr val="000000"/>
                </a:solidFill>
                <a:cs typeface="Arial"/>
              </a:rPr>
              <a:t>can view the </a:t>
            </a:r>
            <a:r>
              <a:rPr lang="en-US" sz="1200" kern="0" dirty="0" smtClean="0">
                <a:solidFill>
                  <a:srgbClr val="000000"/>
                </a:solidFill>
                <a:cs typeface="Arial"/>
              </a:rPr>
              <a:t>details</a:t>
            </a:r>
            <a:endParaRPr lang="it-IT" sz="1200" kern="0" dirty="0">
              <a:solidFill>
                <a:srgbClr val="000000"/>
              </a:solidFill>
              <a:cs typeface="Arial"/>
            </a:endParaRPr>
          </a:p>
        </p:txBody>
      </p:sp>
      <p:sp>
        <p:nvSpPr>
          <p:cNvPr id="19" name="Rectangle 18"/>
          <p:cNvSpPr/>
          <p:nvPr/>
        </p:nvSpPr>
        <p:spPr bwMode="auto">
          <a:xfrm flipH="1">
            <a:off x="3439126" y="3052894"/>
            <a:ext cx="4497685" cy="2005259"/>
          </a:xfrm>
          <a:prstGeom prst="rect">
            <a:avLst/>
          </a:prstGeom>
          <a:noFill/>
          <a:ln w="19050">
            <a:solidFill>
              <a:schemeClr val="accent3"/>
            </a:solidFill>
            <a:round/>
            <a:headEnd/>
            <a:tailEnd/>
          </a:ln>
          <a:effectLst/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endParaRPr lang="it-IT">
              <a:solidFill>
                <a:prstClr val="black"/>
              </a:solidFill>
            </a:endParaRPr>
          </a:p>
        </p:txBody>
      </p:sp>
      <p:cxnSp>
        <p:nvCxnSpPr>
          <p:cNvPr id="21" name="Curved Connector 20"/>
          <p:cNvCxnSpPr>
            <a:stCxn id="15" idx="2"/>
            <a:endCxn id="6" idx="0"/>
          </p:cNvCxnSpPr>
          <p:nvPr/>
        </p:nvCxnSpPr>
        <p:spPr>
          <a:xfrm rot="16200000" flipH="1">
            <a:off x="4836350" y="1799156"/>
            <a:ext cx="412550" cy="1400211"/>
          </a:xfrm>
          <a:prstGeom prst="curvedConnector3">
            <a:avLst>
              <a:gd name="adj1" fmla="val 50000"/>
            </a:avLst>
          </a:prstGeom>
          <a:noFill/>
          <a:ln w="12700">
            <a:solidFill>
              <a:schemeClr val="accent3"/>
            </a:solidFill>
            <a:round/>
            <a:headEnd/>
            <a:tailEnd type="triangle"/>
          </a:ln>
          <a:effectLst/>
        </p:spPr>
      </p:cxnSp>
    </p:spTree>
    <p:extLst>
      <p:ext uri="{BB962C8B-B14F-4D97-AF65-F5344CB8AC3E}">
        <p14:creationId xmlns:p14="http://schemas.microsoft.com/office/powerpoint/2010/main" val="25171568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Campaign statistics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8971" y="1389203"/>
            <a:ext cx="3971996" cy="200025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13" name="Rectangle 12"/>
          <p:cNvSpPr/>
          <p:nvPr/>
        </p:nvSpPr>
        <p:spPr bwMode="auto">
          <a:xfrm flipH="1">
            <a:off x="2729950" y="2205786"/>
            <a:ext cx="1107518" cy="700103"/>
          </a:xfrm>
          <a:prstGeom prst="rect">
            <a:avLst/>
          </a:prstGeom>
          <a:noFill/>
          <a:ln w="19050">
            <a:solidFill>
              <a:schemeClr val="accent3"/>
            </a:solidFill>
            <a:round/>
            <a:headEnd/>
            <a:tailEnd/>
          </a:ln>
          <a:effectLst/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endParaRPr lang="it-IT">
              <a:solidFill>
                <a:prstClr val="black"/>
              </a:solidFill>
            </a:endParaRPr>
          </a:p>
        </p:txBody>
      </p:sp>
      <p:sp>
        <p:nvSpPr>
          <p:cNvPr id="18" name="Rectangular Callout 17"/>
          <p:cNvSpPr/>
          <p:nvPr>
            <p:custDataLst>
              <p:tags r:id="rId1"/>
            </p:custDataLst>
          </p:nvPr>
        </p:nvSpPr>
        <p:spPr bwMode="gray">
          <a:xfrm>
            <a:off x="42722" y="2522560"/>
            <a:ext cx="2138342" cy="766658"/>
          </a:xfrm>
          <a:prstGeom prst="wedgeRectCallout">
            <a:avLst>
              <a:gd name="adj1" fmla="val 87220"/>
              <a:gd name="adj2" fmla="val -37908"/>
            </a:avLst>
          </a:prstGeom>
          <a:ln>
            <a:solidFill>
              <a:schemeClr val="accent3"/>
            </a:solidFill>
            <a:prstDash val="dash"/>
            <a:headEnd/>
            <a:tailEnd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vert="horz" wrap="square" lIns="144000" tIns="72000" rIns="144000" bIns="72000" numCol="1" rtlCol="0" anchor="ctr" anchorCtr="0" compatLnSpc="1">
            <a:prstTxWarp prst="textNoShape">
              <a:avLst/>
            </a:prstTxWarp>
            <a:noAutofit/>
          </a:bodyPr>
          <a:lstStyle/>
          <a:p>
            <a:r>
              <a:rPr lang="en-US" sz="1200" kern="0" dirty="0" smtClean="0">
                <a:solidFill>
                  <a:srgbClr val="000000"/>
                </a:solidFill>
                <a:cs typeface="Arial"/>
              </a:rPr>
              <a:t>User </a:t>
            </a:r>
            <a:r>
              <a:rPr lang="en-US" sz="1200" kern="0" dirty="0">
                <a:solidFill>
                  <a:srgbClr val="000000"/>
                </a:solidFill>
                <a:cs typeface="Arial"/>
              </a:rPr>
              <a:t>can see the graphical representation of campaign-related statistics</a:t>
            </a:r>
            <a:endParaRPr lang="it-IT" sz="1200" kern="0" dirty="0">
              <a:solidFill>
                <a:srgbClr val="000000"/>
              </a:solidFill>
              <a:cs typeface="Arial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026779" y="2378413"/>
            <a:ext cx="4266384" cy="213319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14" name="Rectangle 13"/>
          <p:cNvSpPr/>
          <p:nvPr/>
        </p:nvSpPr>
        <p:spPr bwMode="auto">
          <a:xfrm flipH="1">
            <a:off x="4044615" y="3105034"/>
            <a:ext cx="648981" cy="187779"/>
          </a:xfrm>
          <a:prstGeom prst="rect">
            <a:avLst/>
          </a:prstGeom>
          <a:noFill/>
          <a:ln w="19050">
            <a:solidFill>
              <a:schemeClr val="accent3"/>
            </a:solidFill>
            <a:round/>
            <a:headEnd/>
            <a:tailEnd/>
          </a:ln>
          <a:effectLst/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endParaRPr lang="it-IT">
              <a:solidFill>
                <a:prstClr val="black"/>
              </a:solidFill>
            </a:endParaRPr>
          </a:p>
        </p:txBody>
      </p:sp>
      <p:sp>
        <p:nvSpPr>
          <p:cNvPr id="16" name="Rectangular Callout 15"/>
          <p:cNvSpPr/>
          <p:nvPr>
            <p:custDataLst>
              <p:tags r:id="rId2"/>
            </p:custDataLst>
          </p:nvPr>
        </p:nvSpPr>
        <p:spPr bwMode="gray">
          <a:xfrm>
            <a:off x="5602874" y="2675021"/>
            <a:ext cx="2138342" cy="793647"/>
          </a:xfrm>
          <a:prstGeom prst="wedgeRectCallout">
            <a:avLst>
              <a:gd name="adj1" fmla="val -97913"/>
              <a:gd name="adj2" fmla="val 8369"/>
            </a:avLst>
          </a:prstGeom>
          <a:ln>
            <a:solidFill>
              <a:schemeClr val="accent3"/>
            </a:solidFill>
            <a:prstDash val="dash"/>
            <a:headEnd/>
            <a:tailEnd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vert="horz" wrap="square" lIns="144000" tIns="72000" rIns="144000" bIns="72000" numCol="1" rtlCol="0" anchor="ctr" anchorCtr="0" compatLnSpc="1">
            <a:prstTxWarp prst="textNoShape">
              <a:avLst/>
            </a:prstTxWarp>
            <a:noAutofit/>
          </a:bodyPr>
          <a:lstStyle/>
          <a:p>
            <a:r>
              <a:rPr lang="en-US" sz="1200" kern="0" dirty="0" smtClean="0">
                <a:solidFill>
                  <a:srgbClr val="000000"/>
                </a:solidFill>
                <a:cs typeface="Arial"/>
              </a:rPr>
              <a:t>To </a:t>
            </a:r>
            <a:r>
              <a:rPr lang="en-US" sz="1200" kern="0" dirty="0">
                <a:solidFill>
                  <a:srgbClr val="000000"/>
                </a:solidFill>
                <a:cs typeface="Arial"/>
              </a:rPr>
              <a:t>see the detail, you can use the 'Statistics Details' box associated to the campaign</a:t>
            </a:r>
            <a:endParaRPr lang="it-IT" sz="1200" kern="0" dirty="0">
              <a:solidFill>
                <a:srgbClr val="000000"/>
              </a:solidFill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2342918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>
          <a:xfrm>
            <a:off x="658059" y="1603696"/>
            <a:ext cx="7822579" cy="1631422"/>
          </a:xfrm>
        </p:spPr>
        <p:txBody>
          <a:bodyPr/>
          <a:lstStyle/>
          <a:p>
            <a:r>
              <a:rPr lang="it-IT" sz="5400" dirty="0" smtClean="0"/>
              <a:t>SUBSCRIPTIONS</a:t>
            </a:r>
            <a:r>
              <a:rPr lang="it-IT" dirty="0" smtClean="0"/>
              <a:t/>
            </a:r>
            <a:br>
              <a:rPr lang="it-IT" dirty="0" smtClean="0"/>
            </a:b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4201527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144224" y="737564"/>
            <a:ext cx="8836502" cy="2065960"/>
          </a:xfrm>
        </p:spPr>
        <p:txBody>
          <a:bodyPr/>
          <a:lstStyle/>
          <a:p>
            <a:r>
              <a:rPr lang="en-US" dirty="0"/>
              <a:t/>
            </a:r>
            <a:br>
              <a:rPr lang="en-US" dirty="0"/>
            </a:br>
            <a:r>
              <a:rPr lang="en-US" dirty="0"/>
              <a:t>It is possible to view the subscriptions associated to a given </a:t>
            </a:r>
            <a:r>
              <a:rPr lang="en-US" dirty="0" err="1"/>
              <a:t>Mailup</a:t>
            </a:r>
            <a:r>
              <a:rPr lang="en-US" dirty="0"/>
              <a:t> list and to a reference entity (Account, Contact or Lead) </a:t>
            </a:r>
            <a:r>
              <a:rPr lang="en-US" dirty="0" smtClean="0"/>
              <a:t>by </a:t>
            </a:r>
            <a:r>
              <a:rPr lang="en-US" dirty="0"/>
              <a:t>the module of the same entity</a:t>
            </a:r>
            <a:endParaRPr lang="it-IT" dirty="0">
              <a:solidFill>
                <a:srgbClr val="000000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7207" y="403427"/>
            <a:ext cx="7968163" cy="266461"/>
          </a:xfrm>
        </p:spPr>
        <p:txBody>
          <a:bodyPr/>
          <a:lstStyle/>
          <a:p>
            <a:r>
              <a:rPr lang="it-IT" dirty="0" smtClean="0"/>
              <a:t>SUBSCRIPTIONS</a:t>
            </a:r>
            <a:endParaRPr lang="it-IT" dirty="0"/>
          </a:p>
        </p:txBody>
      </p:sp>
      <p:sp>
        <p:nvSpPr>
          <p:cNvPr id="6" name="Rettangolo 5"/>
          <p:cNvSpPr/>
          <p:nvPr/>
        </p:nvSpPr>
        <p:spPr>
          <a:xfrm>
            <a:off x="7410994" y="2333897"/>
            <a:ext cx="1564560" cy="1939884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12" name="Picture 2" descr="http://www.clker.com/cliparts/9/1/1/6/12247849541307080526radacina_cursor_hand.svg.hi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flipH="1">
            <a:off x="627404" y="2622549"/>
            <a:ext cx="232969" cy="180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Immagine 1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9052" y="1628730"/>
            <a:ext cx="4423423" cy="1838597"/>
          </a:xfrm>
          <a:prstGeom prst="rect">
            <a:avLst/>
          </a:prstGeom>
        </p:spPr>
      </p:pic>
      <p:sp>
        <p:nvSpPr>
          <p:cNvPr id="21" name="Rettangolo 20"/>
          <p:cNvSpPr/>
          <p:nvPr/>
        </p:nvSpPr>
        <p:spPr>
          <a:xfrm>
            <a:off x="739176" y="1976601"/>
            <a:ext cx="524237" cy="158394"/>
          </a:xfrm>
          <a:prstGeom prst="rect">
            <a:avLst/>
          </a:prstGeom>
          <a:noFill/>
          <a:ln w="19050">
            <a:solidFill>
              <a:schemeClr val="tx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23" name="Immagine 2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070587" y="1896977"/>
            <a:ext cx="3823299" cy="1888695"/>
          </a:xfrm>
          <a:prstGeom prst="rect">
            <a:avLst/>
          </a:prstGeom>
        </p:spPr>
      </p:pic>
      <p:sp>
        <p:nvSpPr>
          <p:cNvPr id="24" name="Rettangolo 23"/>
          <p:cNvSpPr/>
          <p:nvPr/>
        </p:nvSpPr>
        <p:spPr>
          <a:xfrm>
            <a:off x="4111995" y="3169546"/>
            <a:ext cx="1312697" cy="117806"/>
          </a:xfrm>
          <a:prstGeom prst="rect">
            <a:avLst/>
          </a:prstGeom>
          <a:noFill/>
          <a:ln w="19050">
            <a:solidFill>
              <a:schemeClr val="tx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6" name="Rectangular Callout 17"/>
          <p:cNvSpPr/>
          <p:nvPr>
            <p:custDataLst>
              <p:tags r:id="rId1"/>
            </p:custDataLst>
          </p:nvPr>
        </p:nvSpPr>
        <p:spPr bwMode="gray">
          <a:xfrm>
            <a:off x="4433050" y="4472148"/>
            <a:ext cx="3786265" cy="442417"/>
          </a:xfrm>
          <a:prstGeom prst="wedgeRectCallout">
            <a:avLst>
              <a:gd name="adj1" fmla="val -32204"/>
              <a:gd name="adj2" fmla="val -305708"/>
            </a:avLst>
          </a:prstGeom>
          <a:ln>
            <a:solidFill>
              <a:schemeClr val="accent3"/>
            </a:solidFill>
            <a:prstDash val="dash"/>
            <a:headEnd/>
            <a:tailEnd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vert="horz" wrap="square" lIns="144000" tIns="72000" rIns="144000" bIns="72000" numCol="1" rtlCol="0" anchor="ctr" anchorCtr="0" compatLnSpc="1">
            <a:prstTxWarp prst="textNoShape">
              <a:avLst/>
            </a:prstTxWarp>
            <a:noAutofit/>
          </a:bodyPr>
          <a:lstStyle/>
          <a:p>
            <a:endParaRPr lang="it-IT" sz="1200" kern="0" dirty="0">
              <a:solidFill>
                <a:srgbClr val="000000"/>
              </a:solidFill>
              <a:cs typeface="Arial"/>
            </a:endParaRPr>
          </a:p>
        </p:txBody>
      </p:sp>
      <p:sp>
        <p:nvSpPr>
          <p:cNvPr id="28" name="Rectangular Callout 17"/>
          <p:cNvSpPr/>
          <p:nvPr>
            <p:custDataLst>
              <p:tags r:id="rId2"/>
            </p:custDataLst>
          </p:nvPr>
        </p:nvSpPr>
        <p:spPr bwMode="gray">
          <a:xfrm>
            <a:off x="284322" y="4284082"/>
            <a:ext cx="3786265" cy="663626"/>
          </a:xfrm>
          <a:prstGeom prst="wedgeRectCallout">
            <a:avLst>
              <a:gd name="adj1" fmla="val -26945"/>
              <a:gd name="adj2" fmla="val -367413"/>
            </a:avLst>
          </a:prstGeom>
          <a:ln>
            <a:solidFill>
              <a:schemeClr val="accent3"/>
            </a:solidFill>
            <a:prstDash val="dash"/>
            <a:headEnd/>
            <a:tailEnd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vert="horz" wrap="square" lIns="144000" tIns="72000" rIns="144000" bIns="72000" numCol="1" rtlCol="0" anchor="ctr" anchorCtr="0" compatLnSpc="1">
            <a:prstTxWarp prst="textNoShape">
              <a:avLst/>
            </a:prstTxWarp>
            <a:noAutofit/>
          </a:bodyPr>
          <a:lstStyle/>
          <a:p>
            <a:r>
              <a:rPr lang="en-US" sz="1200" dirty="0"/>
              <a:t/>
            </a:r>
            <a:br>
              <a:rPr lang="en-US" sz="1200" dirty="0"/>
            </a:br>
            <a:r>
              <a:rPr lang="en-US" sz="1200" dirty="0"/>
              <a:t>To view the subscription details, the user selects the «Subscriptions» box associated with the Accounts, Contact or Leads</a:t>
            </a:r>
            <a:endParaRPr lang="it-IT" sz="1000" kern="0" dirty="0">
              <a:solidFill>
                <a:srgbClr val="000000"/>
              </a:solidFill>
              <a:cs typeface="Arial"/>
            </a:endParaRPr>
          </a:p>
        </p:txBody>
      </p:sp>
      <p:sp>
        <p:nvSpPr>
          <p:cNvPr id="3" name="CasellaDiTesto 2"/>
          <p:cNvSpPr txBox="1"/>
          <p:nvPr/>
        </p:nvSpPr>
        <p:spPr>
          <a:xfrm>
            <a:off x="4433050" y="4449091"/>
            <a:ext cx="351964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400" dirty="0" smtClean="0"/>
              <a:t>User can </a:t>
            </a:r>
            <a:r>
              <a:rPr lang="it-IT" sz="1400" dirty="0" err="1" smtClean="0"/>
              <a:t>select</a:t>
            </a:r>
            <a:r>
              <a:rPr lang="it-IT" sz="1400" dirty="0" smtClean="0"/>
              <a:t> a Subscription record from the </a:t>
            </a:r>
            <a:r>
              <a:rPr lang="it-IT" sz="1400" dirty="0" err="1" smtClean="0"/>
              <a:t>associated</a:t>
            </a:r>
            <a:r>
              <a:rPr lang="it-IT" sz="1400" dirty="0" smtClean="0"/>
              <a:t> </a:t>
            </a:r>
            <a:r>
              <a:rPr lang="it-IT" sz="1400" dirty="0" err="1" smtClean="0"/>
              <a:t>view</a:t>
            </a:r>
            <a:endParaRPr lang="it-IT" sz="1400" dirty="0" smtClean="0"/>
          </a:p>
        </p:txBody>
      </p:sp>
    </p:spTree>
    <p:extLst>
      <p:ext uri="{BB962C8B-B14F-4D97-AF65-F5344CB8AC3E}">
        <p14:creationId xmlns:p14="http://schemas.microsoft.com/office/powerpoint/2010/main" val="23270054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it-IT" dirty="0"/>
              <a:t>Navigation Path</a:t>
            </a:r>
          </a:p>
        </p:txBody>
      </p:sp>
    </p:spTree>
    <p:extLst>
      <p:ext uri="{BB962C8B-B14F-4D97-AF65-F5344CB8AC3E}">
        <p14:creationId xmlns:p14="http://schemas.microsoft.com/office/powerpoint/2010/main" val="42945122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7207" y="403427"/>
            <a:ext cx="7968163" cy="266461"/>
          </a:xfrm>
        </p:spPr>
        <p:txBody>
          <a:bodyPr/>
          <a:lstStyle/>
          <a:p>
            <a:r>
              <a:rPr lang="it-IT" dirty="0" smtClean="0"/>
              <a:t>SUBSCRIPTIONS</a:t>
            </a:r>
            <a:endParaRPr lang="it-IT" dirty="0"/>
          </a:p>
        </p:txBody>
      </p:sp>
      <p:sp>
        <p:nvSpPr>
          <p:cNvPr id="11" name="Rectangular Callout 17"/>
          <p:cNvSpPr/>
          <p:nvPr>
            <p:custDataLst>
              <p:tags r:id="rId1"/>
            </p:custDataLst>
          </p:nvPr>
        </p:nvSpPr>
        <p:spPr bwMode="gray">
          <a:xfrm>
            <a:off x="200227" y="1825045"/>
            <a:ext cx="1427230" cy="2234885"/>
          </a:xfrm>
          <a:prstGeom prst="wedgeRectCallout">
            <a:avLst>
              <a:gd name="adj1" fmla="val 84606"/>
              <a:gd name="adj2" fmla="val 17997"/>
            </a:avLst>
          </a:prstGeom>
          <a:ln>
            <a:solidFill>
              <a:schemeClr val="accent3"/>
            </a:solidFill>
            <a:prstDash val="dash"/>
            <a:headEnd/>
            <a:tailEnd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vert="horz" wrap="square" lIns="144000" tIns="72000" rIns="144000" bIns="72000" numCol="1" rtlCol="0" anchor="ctr" anchorCtr="0" compatLnSpc="1">
            <a:prstTxWarp prst="textNoShape">
              <a:avLst/>
            </a:prstTxWarp>
            <a:noAutofit/>
          </a:bodyPr>
          <a:lstStyle/>
          <a:p>
            <a:r>
              <a:rPr lang="it-IT" sz="1200" kern="0" dirty="0" smtClean="0">
                <a:solidFill>
                  <a:srgbClr val="000000"/>
                </a:solidFill>
                <a:cs typeface="Arial"/>
              </a:rPr>
              <a:t>User </a:t>
            </a:r>
            <a:r>
              <a:rPr lang="it-IT" sz="1200" kern="0" dirty="0" err="1" smtClean="0">
                <a:solidFill>
                  <a:srgbClr val="000000"/>
                </a:solidFill>
                <a:cs typeface="Arial"/>
              </a:rPr>
              <a:t>displays</a:t>
            </a:r>
            <a:r>
              <a:rPr lang="it-IT" sz="1200" kern="0" dirty="0" smtClean="0">
                <a:solidFill>
                  <a:srgbClr val="000000"/>
                </a:solidFill>
                <a:cs typeface="Arial"/>
              </a:rPr>
              <a:t> </a:t>
            </a:r>
            <a:r>
              <a:rPr lang="it-IT" sz="1200" kern="0" dirty="0" err="1" smtClean="0">
                <a:solidFill>
                  <a:srgbClr val="000000"/>
                </a:solidFill>
                <a:cs typeface="Arial"/>
              </a:rPr>
              <a:t>if</a:t>
            </a:r>
            <a:r>
              <a:rPr lang="it-IT" sz="1200" kern="0" dirty="0" smtClean="0">
                <a:solidFill>
                  <a:srgbClr val="000000"/>
                </a:solidFill>
                <a:cs typeface="Arial"/>
              </a:rPr>
              <a:t> an Account, </a:t>
            </a:r>
            <a:r>
              <a:rPr lang="it-IT" sz="1200" kern="0" dirty="0" err="1" smtClean="0">
                <a:solidFill>
                  <a:srgbClr val="000000"/>
                </a:solidFill>
                <a:cs typeface="Arial"/>
              </a:rPr>
              <a:t>Contact</a:t>
            </a:r>
            <a:r>
              <a:rPr lang="it-IT" sz="1200" kern="0" dirty="0" smtClean="0">
                <a:solidFill>
                  <a:srgbClr val="000000"/>
                </a:solidFill>
                <a:cs typeface="Arial"/>
              </a:rPr>
              <a:t> or Lead </a:t>
            </a:r>
            <a:r>
              <a:rPr lang="it-IT" sz="1200" kern="0" dirty="0" err="1" smtClean="0">
                <a:solidFill>
                  <a:srgbClr val="000000"/>
                </a:solidFill>
                <a:cs typeface="Arial"/>
              </a:rPr>
              <a:t>has</a:t>
            </a:r>
            <a:r>
              <a:rPr lang="it-IT" sz="1200" kern="0" dirty="0" smtClean="0">
                <a:solidFill>
                  <a:srgbClr val="000000"/>
                </a:solidFill>
                <a:cs typeface="Arial"/>
              </a:rPr>
              <a:t> an email and/or SMS </a:t>
            </a:r>
            <a:r>
              <a:rPr lang="it-IT" sz="1200" kern="0" dirty="0" err="1" smtClean="0">
                <a:solidFill>
                  <a:srgbClr val="000000"/>
                </a:solidFill>
                <a:cs typeface="Arial"/>
              </a:rPr>
              <a:t>subscription</a:t>
            </a:r>
            <a:r>
              <a:rPr lang="it-IT" sz="1200" kern="0" dirty="0">
                <a:solidFill>
                  <a:srgbClr val="000000"/>
                </a:solidFill>
                <a:cs typeface="Arial"/>
              </a:rPr>
              <a:t>.</a:t>
            </a:r>
            <a:endParaRPr lang="it-IT" sz="1200" kern="0" dirty="0">
              <a:solidFill>
                <a:srgbClr val="000000"/>
              </a:solidFill>
              <a:cs typeface="Arial"/>
            </a:endParaRPr>
          </a:p>
        </p:txBody>
      </p:sp>
      <p:sp>
        <p:nvSpPr>
          <p:cNvPr id="6" name="Rettangolo 5"/>
          <p:cNvSpPr/>
          <p:nvPr/>
        </p:nvSpPr>
        <p:spPr>
          <a:xfrm>
            <a:off x="7410994" y="2333897"/>
            <a:ext cx="1564560" cy="1939884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7" name="CasellaDiTesto 6"/>
          <p:cNvSpPr txBox="1"/>
          <p:nvPr/>
        </p:nvSpPr>
        <p:spPr>
          <a:xfrm>
            <a:off x="7447463" y="2129848"/>
            <a:ext cx="143066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600" dirty="0" err="1" smtClean="0"/>
              <a:t>Subscriptions</a:t>
            </a:r>
            <a:r>
              <a:rPr lang="it-IT" sz="1600" dirty="0" smtClean="0"/>
              <a:t> are </a:t>
            </a:r>
            <a:r>
              <a:rPr lang="it-IT" sz="1600" dirty="0" err="1" smtClean="0"/>
              <a:t>updated</a:t>
            </a:r>
            <a:r>
              <a:rPr lang="it-IT" sz="1600" dirty="0" smtClean="0"/>
              <a:t> </a:t>
            </a:r>
            <a:r>
              <a:rPr lang="it-IT" sz="1600" dirty="0" err="1" smtClean="0"/>
              <a:t>daily</a:t>
            </a:r>
            <a:r>
              <a:rPr lang="it-IT" sz="1600" dirty="0" smtClean="0"/>
              <a:t> </a:t>
            </a:r>
            <a:endParaRPr lang="it-IT" sz="1600" dirty="0" smtClean="0"/>
          </a:p>
        </p:txBody>
      </p:sp>
      <p:sp>
        <p:nvSpPr>
          <p:cNvPr id="8" name="Rettangolo 7"/>
          <p:cNvSpPr/>
          <p:nvPr/>
        </p:nvSpPr>
        <p:spPr>
          <a:xfrm>
            <a:off x="7350035" y="1917290"/>
            <a:ext cx="1625520" cy="1366721"/>
          </a:xfrm>
          <a:prstGeom prst="rect">
            <a:avLst/>
          </a:prstGeom>
          <a:noFill/>
          <a:ln w="19050">
            <a:solidFill>
              <a:schemeClr val="tx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12" name="Immagine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39932" y="1359568"/>
            <a:ext cx="5034742" cy="2829751"/>
          </a:xfrm>
          <a:prstGeom prst="rect">
            <a:avLst/>
          </a:prstGeom>
        </p:spPr>
      </p:pic>
      <p:sp>
        <p:nvSpPr>
          <p:cNvPr id="13" name="Rettangolo 12"/>
          <p:cNvSpPr/>
          <p:nvPr/>
        </p:nvSpPr>
        <p:spPr>
          <a:xfrm>
            <a:off x="2176818" y="2798859"/>
            <a:ext cx="4565176" cy="723569"/>
          </a:xfrm>
          <a:prstGeom prst="rect">
            <a:avLst/>
          </a:prstGeom>
          <a:noFill/>
          <a:ln w="19050">
            <a:solidFill>
              <a:schemeClr val="tx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1631222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>
          <a:xfrm>
            <a:off x="685355" y="1644639"/>
            <a:ext cx="7822579" cy="1631422"/>
          </a:xfrm>
        </p:spPr>
        <p:txBody>
          <a:bodyPr/>
          <a:lstStyle/>
          <a:p>
            <a:r>
              <a:rPr lang="it-IT" sz="5400" dirty="0" err="1" smtClean="0"/>
              <a:t>dashboards</a:t>
            </a:r>
            <a:endParaRPr lang="it-IT" sz="5400" dirty="0"/>
          </a:p>
        </p:txBody>
      </p:sp>
    </p:spTree>
    <p:extLst>
      <p:ext uri="{BB962C8B-B14F-4D97-AF65-F5344CB8AC3E}">
        <p14:creationId xmlns:p14="http://schemas.microsoft.com/office/powerpoint/2010/main" val="24761908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139052" y="1005916"/>
            <a:ext cx="8836502" cy="2065960"/>
          </a:xfrm>
        </p:spPr>
        <p:txBody>
          <a:bodyPr/>
          <a:lstStyle/>
          <a:p>
            <a:r>
              <a:rPr lang="it-IT" dirty="0" smtClean="0">
                <a:solidFill>
                  <a:srgbClr val="000000"/>
                </a:solidFill>
              </a:rPr>
              <a:t>User </a:t>
            </a:r>
            <a:r>
              <a:rPr lang="it-IT" dirty="0" err="1" smtClean="0">
                <a:solidFill>
                  <a:srgbClr val="000000"/>
                </a:solidFill>
              </a:rPr>
              <a:t>displays</a:t>
            </a:r>
            <a:r>
              <a:rPr lang="it-IT" dirty="0" smtClean="0">
                <a:solidFill>
                  <a:srgbClr val="000000"/>
                </a:solidFill>
              </a:rPr>
              <a:t> the </a:t>
            </a:r>
            <a:r>
              <a:rPr lang="it-IT" dirty="0" err="1" smtClean="0">
                <a:solidFill>
                  <a:srgbClr val="000000"/>
                </a:solidFill>
              </a:rPr>
              <a:t>Mailup</a:t>
            </a:r>
            <a:r>
              <a:rPr lang="it-IT" dirty="0" smtClean="0">
                <a:solidFill>
                  <a:srgbClr val="000000"/>
                </a:solidFill>
              </a:rPr>
              <a:t> Connector </a:t>
            </a:r>
            <a:r>
              <a:rPr lang="it-IT" dirty="0" err="1" smtClean="0">
                <a:solidFill>
                  <a:srgbClr val="000000"/>
                </a:solidFill>
              </a:rPr>
              <a:t>Dashboards</a:t>
            </a:r>
            <a:r>
              <a:rPr lang="it-IT" dirty="0" smtClean="0">
                <a:solidFill>
                  <a:srgbClr val="000000"/>
                </a:solidFill>
              </a:rPr>
              <a:t>, </a:t>
            </a:r>
            <a:r>
              <a:rPr lang="it-IT" dirty="0" err="1" smtClean="0">
                <a:solidFill>
                  <a:srgbClr val="000000"/>
                </a:solidFill>
              </a:rPr>
              <a:t>that</a:t>
            </a:r>
            <a:r>
              <a:rPr lang="it-IT" dirty="0" smtClean="0">
                <a:solidFill>
                  <a:srgbClr val="000000"/>
                </a:solidFill>
              </a:rPr>
              <a:t> show the status of some </a:t>
            </a:r>
            <a:r>
              <a:rPr lang="it-IT" dirty="0" err="1" smtClean="0">
                <a:solidFill>
                  <a:srgbClr val="000000"/>
                </a:solidFill>
              </a:rPr>
              <a:t>features</a:t>
            </a:r>
            <a:r>
              <a:rPr lang="it-IT" dirty="0" smtClean="0">
                <a:solidFill>
                  <a:srgbClr val="000000"/>
                </a:solidFill>
              </a:rPr>
              <a:t> of the </a:t>
            </a:r>
            <a:r>
              <a:rPr lang="it-IT" dirty="0" err="1" smtClean="0">
                <a:solidFill>
                  <a:srgbClr val="000000"/>
                </a:solidFill>
              </a:rPr>
              <a:t>Mailup</a:t>
            </a:r>
            <a:r>
              <a:rPr lang="it-IT" dirty="0" smtClean="0">
                <a:solidFill>
                  <a:srgbClr val="000000"/>
                </a:solidFill>
              </a:rPr>
              <a:t> </a:t>
            </a:r>
            <a:r>
              <a:rPr lang="it-IT" dirty="0" err="1" smtClean="0">
                <a:solidFill>
                  <a:srgbClr val="000000"/>
                </a:solidFill>
              </a:rPr>
              <a:t>connector</a:t>
            </a:r>
            <a:r>
              <a:rPr lang="it-IT" dirty="0" smtClean="0">
                <a:solidFill>
                  <a:srgbClr val="000000"/>
                </a:solidFill>
              </a:rPr>
              <a:t>, </a:t>
            </a:r>
            <a:r>
              <a:rPr lang="it-IT" dirty="0" err="1" smtClean="0">
                <a:solidFill>
                  <a:srgbClr val="000000"/>
                </a:solidFill>
              </a:rPr>
              <a:t>such</a:t>
            </a:r>
            <a:r>
              <a:rPr lang="it-IT" dirty="0" smtClean="0">
                <a:solidFill>
                  <a:srgbClr val="000000"/>
                </a:solidFill>
              </a:rPr>
              <a:t> </a:t>
            </a:r>
            <a:r>
              <a:rPr lang="it-IT" dirty="0" err="1" smtClean="0">
                <a:solidFill>
                  <a:srgbClr val="000000"/>
                </a:solidFill>
              </a:rPr>
              <a:t>as</a:t>
            </a:r>
            <a:r>
              <a:rPr lang="it-IT" dirty="0" smtClean="0">
                <a:solidFill>
                  <a:srgbClr val="000000"/>
                </a:solidFill>
              </a:rPr>
              <a:t> the Mail ready to be </a:t>
            </a:r>
            <a:r>
              <a:rPr lang="it-IT" dirty="0" err="1" smtClean="0">
                <a:solidFill>
                  <a:srgbClr val="000000"/>
                </a:solidFill>
              </a:rPr>
              <a:t>sent</a:t>
            </a:r>
            <a:r>
              <a:rPr lang="it-IT" dirty="0" smtClean="0">
                <a:solidFill>
                  <a:srgbClr val="000000"/>
                </a:solidFill>
              </a:rPr>
              <a:t>( in Ready state), the Active </a:t>
            </a:r>
            <a:r>
              <a:rPr lang="it-IT" dirty="0" err="1" smtClean="0">
                <a:solidFill>
                  <a:srgbClr val="000000"/>
                </a:solidFill>
              </a:rPr>
              <a:t>Logs</a:t>
            </a:r>
            <a:r>
              <a:rPr lang="it-IT" dirty="0" smtClean="0">
                <a:solidFill>
                  <a:srgbClr val="000000"/>
                </a:solidFill>
              </a:rPr>
              <a:t>, the </a:t>
            </a:r>
            <a:r>
              <a:rPr lang="it-IT" dirty="0" err="1" smtClean="0">
                <a:solidFill>
                  <a:srgbClr val="000000"/>
                </a:solidFill>
              </a:rPr>
              <a:t>number</a:t>
            </a:r>
            <a:r>
              <a:rPr lang="it-IT" dirty="0" smtClean="0">
                <a:solidFill>
                  <a:srgbClr val="000000"/>
                </a:solidFill>
              </a:rPr>
              <a:t> of </a:t>
            </a:r>
            <a:r>
              <a:rPr lang="it-IT" dirty="0" err="1" smtClean="0">
                <a:solidFill>
                  <a:srgbClr val="000000"/>
                </a:solidFill>
              </a:rPr>
              <a:t>errors</a:t>
            </a:r>
            <a:r>
              <a:rPr lang="it-IT" dirty="0" smtClean="0">
                <a:solidFill>
                  <a:srgbClr val="000000"/>
                </a:solidFill>
              </a:rPr>
              <a:t> </a:t>
            </a:r>
            <a:r>
              <a:rPr lang="it-IT" dirty="0" err="1" smtClean="0">
                <a:solidFill>
                  <a:srgbClr val="000000"/>
                </a:solidFill>
              </a:rPr>
              <a:t>sorted</a:t>
            </a:r>
            <a:r>
              <a:rPr lang="it-IT" dirty="0" smtClean="0">
                <a:solidFill>
                  <a:srgbClr val="000000"/>
                </a:solidFill>
              </a:rPr>
              <a:t> by date, </a:t>
            </a:r>
            <a:r>
              <a:rPr lang="it-IT" dirty="0" err="1" smtClean="0">
                <a:solidFill>
                  <a:srgbClr val="000000"/>
                </a:solidFill>
              </a:rPr>
              <a:t>active</a:t>
            </a:r>
            <a:r>
              <a:rPr lang="it-IT" dirty="0" smtClean="0">
                <a:solidFill>
                  <a:srgbClr val="000000"/>
                </a:solidFill>
              </a:rPr>
              <a:t> </a:t>
            </a:r>
            <a:r>
              <a:rPr lang="it-IT" dirty="0" err="1" smtClean="0">
                <a:solidFill>
                  <a:srgbClr val="000000"/>
                </a:solidFill>
              </a:rPr>
              <a:t>campaigns</a:t>
            </a:r>
            <a:r>
              <a:rPr lang="it-IT" dirty="0" smtClean="0">
                <a:solidFill>
                  <a:srgbClr val="000000"/>
                </a:solidFill>
              </a:rPr>
              <a:t> with </a:t>
            </a:r>
            <a:r>
              <a:rPr lang="it-IT" dirty="0" err="1" smtClean="0">
                <a:solidFill>
                  <a:srgbClr val="000000"/>
                </a:solidFill>
              </a:rPr>
              <a:t>distribution</a:t>
            </a:r>
            <a:r>
              <a:rPr lang="it-IT" dirty="0" smtClean="0">
                <a:solidFill>
                  <a:srgbClr val="000000"/>
                </a:solidFill>
              </a:rPr>
              <a:t> in progress, and the </a:t>
            </a:r>
            <a:r>
              <a:rPr lang="it-IT" dirty="0" err="1" smtClean="0">
                <a:solidFill>
                  <a:srgbClr val="000000"/>
                </a:solidFill>
              </a:rPr>
              <a:t>number</a:t>
            </a:r>
            <a:r>
              <a:rPr lang="it-IT" dirty="0" smtClean="0">
                <a:solidFill>
                  <a:srgbClr val="000000"/>
                </a:solidFill>
              </a:rPr>
              <a:t> of </a:t>
            </a:r>
            <a:r>
              <a:rPr lang="it-IT" dirty="0" err="1" smtClean="0">
                <a:solidFill>
                  <a:srgbClr val="000000"/>
                </a:solidFill>
              </a:rPr>
              <a:t>simultaneous</a:t>
            </a:r>
            <a:r>
              <a:rPr lang="it-IT" dirty="0" smtClean="0">
                <a:solidFill>
                  <a:srgbClr val="000000"/>
                </a:solidFill>
              </a:rPr>
              <a:t> </a:t>
            </a:r>
            <a:r>
              <a:rPr lang="it-IT" dirty="0" err="1" smtClean="0">
                <a:solidFill>
                  <a:srgbClr val="000000"/>
                </a:solidFill>
              </a:rPr>
              <a:t>operations</a:t>
            </a:r>
            <a:r>
              <a:rPr lang="it-IT" dirty="0" smtClean="0">
                <a:solidFill>
                  <a:srgbClr val="000000"/>
                </a:solidFill>
              </a:rPr>
              <a:t> (</a:t>
            </a:r>
            <a:r>
              <a:rPr lang="it-IT" dirty="0" err="1" smtClean="0">
                <a:solidFill>
                  <a:srgbClr val="000000"/>
                </a:solidFill>
              </a:rPr>
              <a:t>active</a:t>
            </a:r>
            <a:r>
              <a:rPr lang="it-IT" dirty="0" smtClean="0">
                <a:solidFill>
                  <a:srgbClr val="000000"/>
                </a:solidFill>
              </a:rPr>
              <a:t> </a:t>
            </a:r>
            <a:r>
              <a:rPr lang="it-IT" dirty="0" err="1" smtClean="0">
                <a:solidFill>
                  <a:srgbClr val="000000"/>
                </a:solidFill>
              </a:rPr>
              <a:t>logs</a:t>
            </a:r>
            <a:r>
              <a:rPr lang="it-IT" dirty="0" smtClean="0">
                <a:solidFill>
                  <a:srgbClr val="000000"/>
                </a:solidFill>
              </a:rPr>
              <a:t> in the last hour)</a:t>
            </a:r>
            <a:endParaRPr lang="it-IT" dirty="0">
              <a:solidFill>
                <a:srgbClr val="000000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7207" y="403427"/>
            <a:ext cx="7968163" cy="266461"/>
          </a:xfrm>
        </p:spPr>
        <p:txBody>
          <a:bodyPr/>
          <a:lstStyle/>
          <a:p>
            <a:r>
              <a:rPr lang="it-IT" dirty="0" err="1" smtClean="0"/>
              <a:t>dashBOARDS</a:t>
            </a:r>
            <a:endParaRPr lang="it-IT" dirty="0"/>
          </a:p>
        </p:txBody>
      </p:sp>
      <p:pic>
        <p:nvPicPr>
          <p:cNvPr id="9" name="Immagin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42603" y="2591261"/>
            <a:ext cx="5915439" cy="2153145"/>
          </a:xfrm>
          <a:prstGeom prst="rect">
            <a:avLst/>
          </a:prstGeom>
        </p:spPr>
      </p:pic>
      <p:sp>
        <p:nvSpPr>
          <p:cNvPr id="11" name="Rectangular Callout 17"/>
          <p:cNvSpPr/>
          <p:nvPr>
            <p:custDataLst>
              <p:tags r:id="rId1"/>
            </p:custDataLst>
          </p:nvPr>
        </p:nvSpPr>
        <p:spPr bwMode="gray">
          <a:xfrm>
            <a:off x="236427" y="2591261"/>
            <a:ext cx="1119196" cy="2234885"/>
          </a:xfrm>
          <a:prstGeom prst="wedgeRectCallout">
            <a:avLst>
              <a:gd name="adj1" fmla="val 90822"/>
              <a:gd name="adj2" fmla="val 18302"/>
            </a:avLst>
          </a:prstGeom>
          <a:ln>
            <a:solidFill>
              <a:schemeClr val="accent3"/>
            </a:solidFill>
            <a:prstDash val="dash"/>
            <a:headEnd/>
            <a:tailEnd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vert="horz" wrap="square" lIns="144000" tIns="72000" rIns="144000" bIns="72000" numCol="1" rtlCol="0" anchor="ctr" anchorCtr="0" compatLnSpc="1">
            <a:prstTxWarp prst="textNoShape">
              <a:avLst/>
            </a:prstTxWarp>
            <a:noAutofit/>
          </a:bodyPr>
          <a:lstStyle/>
          <a:p>
            <a:r>
              <a:rPr lang="en-US" sz="1200" dirty="0"/>
              <a:t/>
            </a:r>
            <a:br>
              <a:rPr lang="en-US" sz="1200" dirty="0"/>
            </a:br>
            <a:r>
              <a:rPr lang="en-US" sz="1200" dirty="0"/>
              <a:t>U</a:t>
            </a:r>
            <a:r>
              <a:rPr lang="en-US" sz="1200" dirty="0" smtClean="0"/>
              <a:t>ser displays, for each campaign, the Email message ready </a:t>
            </a:r>
            <a:r>
              <a:rPr lang="en-US" sz="1200" dirty="0"/>
              <a:t>to be </a:t>
            </a:r>
            <a:r>
              <a:rPr lang="en-US" sz="1200" dirty="0" smtClean="0"/>
              <a:t>sent</a:t>
            </a:r>
            <a:endParaRPr lang="it-IT" sz="1000" kern="0" dirty="0">
              <a:solidFill>
                <a:srgbClr val="000000"/>
              </a:solidFill>
              <a:cs typeface="Arial"/>
            </a:endParaRPr>
          </a:p>
        </p:txBody>
      </p:sp>
      <p:sp>
        <p:nvSpPr>
          <p:cNvPr id="16" name="Rectangle 16"/>
          <p:cNvSpPr/>
          <p:nvPr/>
        </p:nvSpPr>
        <p:spPr bwMode="auto">
          <a:xfrm flipH="1" flipV="1">
            <a:off x="1788159" y="3366895"/>
            <a:ext cx="1788160" cy="1377511"/>
          </a:xfrm>
          <a:prstGeom prst="rect">
            <a:avLst/>
          </a:prstGeom>
          <a:noFill/>
          <a:ln w="19050">
            <a:solidFill>
              <a:schemeClr val="accent3"/>
            </a:solidFill>
            <a:round/>
            <a:headEnd/>
            <a:tailEnd/>
          </a:ln>
          <a:effectLst/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endParaRPr lang="it-IT">
              <a:solidFill>
                <a:prstClr val="black"/>
              </a:solidFill>
            </a:endParaRPr>
          </a:p>
        </p:txBody>
      </p:sp>
      <p:sp>
        <p:nvSpPr>
          <p:cNvPr id="17" name="Rectangle 16"/>
          <p:cNvSpPr/>
          <p:nvPr/>
        </p:nvSpPr>
        <p:spPr bwMode="auto">
          <a:xfrm flipH="1" flipV="1">
            <a:off x="3647768" y="3366895"/>
            <a:ext cx="3799508" cy="1377510"/>
          </a:xfrm>
          <a:prstGeom prst="rect">
            <a:avLst/>
          </a:prstGeom>
          <a:noFill/>
          <a:ln w="19050">
            <a:solidFill>
              <a:schemeClr val="accent3"/>
            </a:solidFill>
            <a:round/>
            <a:headEnd/>
            <a:tailEnd/>
          </a:ln>
          <a:effectLst/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endParaRPr lang="it-IT">
              <a:solidFill>
                <a:prstClr val="black"/>
              </a:solidFill>
            </a:endParaRPr>
          </a:p>
        </p:txBody>
      </p:sp>
      <p:sp>
        <p:nvSpPr>
          <p:cNvPr id="18" name="Rectangular Callout 17"/>
          <p:cNvSpPr/>
          <p:nvPr>
            <p:custDataLst>
              <p:tags r:id="rId2"/>
            </p:custDataLst>
          </p:nvPr>
        </p:nvSpPr>
        <p:spPr bwMode="gray">
          <a:xfrm>
            <a:off x="7703598" y="2429336"/>
            <a:ext cx="1314975" cy="2203883"/>
          </a:xfrm>
          <a:prstGeom prst="wedgeRectCallout">
            <a:avLst>
              <a:gd name="adj1" fmla="val -71922"/>
              <a:gd name="adj2" fmla="val 16531"/>
            </a:avLst>
          </a:prstGeom>
          <a:ln>
            <a:solidFill>
              <a:schemeClr val="accent3"/>
            </a:solidFill>
            <a:prstDash val="dash"/>
            <a:headEnd/>
            <a:tailEnd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vert="horz" wrap="square" lIns="144000" tIns="72000" rIns="144000" bIns="72000" numCol="1" rtlCol="0" anchor="ctr" anchorCtr="0" compatLnSpc="1">
            <a:prstTxWarp prst="textNoShape">
              <a:avLst/>
            </a:prstTxWarp>
            <a:noAutofit/>
          </a:bodyPr>
          <a:lstStyle/>
          <a:p>
            <a:r>
              <a:rPr lang="it-IT" sz="1200" kern="0" dirty="0" smtClean="0">
                <a:solidFill>
                  <a:srgbClr val="000000"/>
                </a:solidFill>
                <a:cs typeface="Arial"/>
              </a:rPr>
              <a:t>User </a:t>
            </a:r>
            <a:r>
              <a:rPr lang="it-IT" sz="1200" kern="0" dirty="0" err="1" smtClean="0">
                <a:solidFill>
                  <a:srgbClr val="000000"/>
                </a:solidFill>
                <a:cs typeface="Arial"/>
              </a:rPr>
              <a:t>displays</a:t>
            </a:r>
            <a:r>
              <a:rPr lang="it-IT" sz="1200" kern="0" dirty="0" smtClean="0">
                <a:solidFill>
                  <a:srgbClr val="000000"/>
                </a:solidFill>
                <a:cs typeface="Arial"/>
              </a:rPr>
              <a:t> the </a:t>
            </a:r>
            <a:r>
              <a:rPr lang="it-IT" sz="1200" kern="0" dirty="0" err="1" smtClean="0">
                <a:solidFill>
                  <a:srgbClr val="000000"/>
                </a:solidFill>
                <a:cs typeface="Arial"/>
              </a:rPr>
              <a:t>active</a:t>
            </a:r>
            <a:r>
              <a:rPr lang="it-IT" sz="1200" kern="0" dirty="0" smtClean="0">
                <a:solidFill>
                  <a:srgbClr val="000000"/>
                </a:solidFill>
                <a:cs typeface="Arial"/>
              </a:rPr>
              <a:t> </a:t>
            </a:r>
            <a:r>
              <a:rPr lang="it-IT" sz="1200" kern="0" dirty="0" err="1" smtClean="0">
                <a:solidFill>
                  <a:srgbClr val="000000"/>
                </a:solidFill>
                <a:cs typeface="Arial"/>
              </a:rPr>
              <a:t>logs</a:t>
            </a:r>
            <a:r>
              <a:rPr lang="it-IT" sz="1200" kern="0" dirty="0" smtClean="0">
                <a:solidFill>
                  <a:srgbClr val="000000"/>
                </a:solidFill>
                <a:cs typeface="Arial"/>
              </a:rPr>
              <a:t> </a:t>
            </a:r>
            <a:r>
              <a:rPr lang="it-IT" sz="1200" kern="0" dirty="0" err="1" smtClean="0">
                <a:solidFill>
                  <a:srgbClr val="000000"/>
                </a:solidFill>
                <a:cs typeface="Arial"/>
              </a:rPr>
              <a:t>view</a:t>
            </a:r>
            <a:endParaRPr lang="it-IT" sz="1200" kern="0" dirty="0">
              <a:solidFill>
                <a:srgbClr val="000000"/>
              </a:solidFill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6354363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2284" y="408191"/>
            <a:ext cx="8089731" cy="266461"/>
          </a:xfrm>
        </p:spPr>
        <p:txBody>
          <a:bodyPr/>
          <a:lstStyle/>
          <a:p>
            <a:r>
              <a:rPr lang="it-IT" dirty="0" smtClean="0"/>
              <a:t>DASHBOARDS</a:t>
            </a:r>
            <a:r>
              <a:rPr lang="it-IT" dirty="0" smtClean="0"/>
              <a:t/>
            </a:r>
            <a:br>
              <a:rPr lang="it-IT" dirty="0" smtClean="0"/>
            </a:br>
            <a:endParaRPr lang="it-IT" dirty="0"/>
          </a:p>
        </p:txBody>
      </p:sp>
      <p:sp>
        <p:nvSpPr>
          <p:cNvPr id="18" name="Rectangular Callout 17"/>
          <p:cNvSpPr/>
          <p:nvPr>
            <p:custDataLst>
              <p:tags r:id="rId1"/>
            </p:custDataLst>
          </p:nvPr>
        </p:nvSpPr>
        <p:spPr bwMode="gray">
          <a:xfrm>
            <a:off x="250248" y="3098793"/>
            <a:ext cx="1045152" cy="1874468"/>
          </a:xfrm>
          <a:prstGeom prst="wedgeRectCallout">
            <a:avLst>
              <a:gd name="adj1" fmla="val -8483"/>
              <a:gd name="adj2" fmla="val -58048"/>
            </a:avLst>
          </a:prstGeom>
          <a:ln>
            <a:solidFill>
              <a:schemeClr val="accent3"/>
            </a:solidFill>
            <a:prstDash val="dash"/>
            <a:headEnd/>
            <a:tailEnd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vert="horz" wrap="square" lIns="144000" tIns="72000" rIns="144000" bIns="72000" numCol="1" rtlCol="0" anchor="ctr" anchorCtr="0" compatLnSpc="1">
            <a:prstTxWarp prst="textNoShape">
              <a:avLst/>
            </a:prstTxWarp>
            <a:noAutofit/>
          </a:bodyPr>
          <a:lstStyle/>
          <a:p>
            <a:r>
              <a:rPr lang="it-IT" sz="1200" kern="0" dirty="0" smtClean="0">
                <a:solidFill>
                  <a:srgbClr val="000000"/>
                </a:solidFill>
                <a:cs typeface="Arial"/>
              </a:rPr>
              <a:t>User </a:t>
            </a:r>
            <a:r>
              <a:rPr lang="it-IT" sz="1200" kern="0" dirty="0" err="1" smtClean="0">
                <a:solidFill>
                  <a:srgbClr val="000000"/>
                </a:solidFill>
                <a:cs typeface="Arial"/>
              </a:rPr>
              <a:t>displays</a:t>
            </a:r>
            <a:r>
              <a:rPr lang="it-IT" sz="1200" kern="0" dirty="0" smtClean="0">
                <a:solidFill>
                  <a:srgbClr val="000000"/>
                </a:solidFill>
                <a:cs typeface="Arial"/>
              </a:rPr>
              <a:t> </a:t>
            </a:r>
            <a:r>
              <a:rPr lang="it-IT" sz="1200" kern="0" dirty="0" err="1" smtClean="0">
                <a:solidFill>
                  <a:srgbClr val="000000"/>
                </a:solidFill>
                <a:cs typeface="Arial"/>
              </a:rPr>
              <a:t>errors</a:t>
            </a:r>
            <a:r>
              <a:rPr lang="it-IT" sz="1200" kern="0" dirty="0" smtClean="0">
                <a:solidFill>
                  <a:srgbClr val="000000"/>
                </a:solidFill>
                <a:cs typeface="Arial"/>
              </a:rPr>
              <a:t> </a:t>
            </a:r>
            <a:r>
              <a:rPr lang="it-IT" sz="1200" kern="0" dirty="0" err="1" smtClean="0">
                <a:solidFill>
                  <a:srgbClr val="000000"/>
                </a:solidFill>
                <a:cs typeface="Arial"/>
              </a:rPr>
              <a:t>sorted</a:t>
            </a:r>
            <a:r>
              <a:rPr lang="it-IT" sz="1200" kern="0" dirty="0" smtClean="0">
                <a:solidFill>
                  <a:srgbClr val="000000"/>
                </a:solidFill>
                <a:cs typeface="Arial"/>
              </a:rPr>
              <a:t> by date</a:t>
            </a:r>
            <a:endParaRPr lang="it-IT" sz="1200" kern="0" dirty="0">
              <a:solidFill>
                <a:srgbClr val="000000"/>
              </a:solidFill>
              <a:cs typeface="Arial"/>
            </a:endParaRPr>
          </a:p>
        </p:txBody>
      </p:sp>
      <p:pic>
        <p:nvPicPr>
          <p:cNvPr id="14" name="Immagine 1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4080" y="938353"/>
            <a:ext cx="4289968" cy="1896739"/>
          </a:xfrm>
          <a:prstGeom prst="rect">
            <a:avLst/>
          </a:prstGeom>
        </p:spPr>
      </p:pic>
      <p:sp>
        <p:nvSpPr>
          <p:cNvPr id="16" name="Rectangular Callout 17"/>
          <p:cNvSpPr/>
          <p:nvPr>
            <p:custDataLst>
              <p:tags r:id="rId2"/>
            </p:custDataLst>
          </p:nvPr>
        </p:nvSpPr>
        <p:spPr bwMode="gray">
          <a:xfrm>
            <a:off x="4652853" y="1100008"/>
            <a:ext cx="2138342" cy="1084885"/>
          </a:xfrm>
          <a:prstGeom prst="wedgeRectCallout">
            <a:avLst>
              <a:gd name="adj1" fmla="val -69091"/>
              <a:gd name="adj2" fmla="val 99155"/>
            </a:avLst>
          </a:prstGeom>
          <a:ln>
            <a:solidFill>
              <a:schemeClr val="accent3"/>
            </a:solidFill>
            <a:prstDash val="dash"/>
            <a:headEnd/>
            <a:tailEnd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vert="horz" wrap="square" lIns="144000" tIns="72000" rIns="144000" bIns="72000" numCol="1" rtlCol="0" anchor="ctr" anchorCtr="0" compatLnSpc="1">
            <a:prstTxWarp prst="textNoShape">
              <a:avLst/>
            </a:prstTxWarp>
            <a:noAutofit/>
          </a:bodyPr>
          <a:lstStyle/>
          <a:p>
            <a:r>
              <a:rPr lang="it-IT" sz="1200" kern="0" dirty="0" err="1" smtClean="0">
                <a:solidFill>
                  <a:srgbClr val="000000"/>
                </a:solidFill>
                <a:cs typeface="Arial"/>
              </a:rPr>
              <a:t>Users</a:t>
            </a:r>
            <a:r>
              <a:rPr lang="it-IT" sz="1200" kern="0" dirty="0" smtClean="0">
                <a:solidFill>
                  <a:srgbClr val="000000"/>
                </a:solidFill>
                <a:cs typeface="Arial"/>
              </a:rPr>
              <a:t> </a:t>
            </a:r>
            <a:r>
              <a:rPr lang="it-IT" sz="1200" kern="0" dirty="0" err="1" smtClean="0">
                <a:solidFill>
                  <a:srgbClr val="000000"/>
                </a:solidFill>
                <a:cs typeface="Arial"/>
              </a:rPr>
              <a:t>displays</a:t>
            </a:r>
            <a:r>
              <a:rPr lang="it-IT" sz="1200" kern="0" dirty="0" smtClean="0">
                <a:solidFill>
                  <a:srgbClr val="000000"/>
                </a:solidFill>
                <a:cs typeface="Arial"/>
              </a:rPr>
              <a:t> </a:t>
            </a:r>
            <a:r>
              <a:rPr lang="it-IT" sz="1200" kern="0" dirty="0" err="1" smtClean="0">
                <a:solidFill>
                  <a:srgbClr val="000000"/>
                </a:solidFill>
                <a:cs typeface="Arial"/>
              </a:rPr>
              <a:t>campaign</a:t>
            </a:r>
            <a:r>
              <a:rPr lang="it-IT" sz="1200" kern="0" dirty="0" smtClean="0">
                <a:solidFill>
                  <a:srgbClr val="000000"/>
                </a:solidFill>
                <a:cs typeface="Arial"/>
              </a:rPr>
              <a:t> </a:t>
            </a:r>
            <a:r>
              <a:rPr lang="it-IT" sz="1200" kern="0" dirty="0" err="1" smtClean="0">
                <a:solidFill>
                  <a:srgbClr val="000000"/>
                </a:solidFill>
                <a:cs typeface="Arial"/>
              </a:rPr>
              <a:t>activities</a:t>
            </a:r>
            <a:r>
              <a:rPr lang="it-IT" sz="1200" kern="0" dirty="0" smtClean="0">
                <a:solidFill>
                  <a:srgbClr val="000000"/>
                </a:solidFill>
                <a:cs typeface="Arial"/>
              </a:rPr>
              <a:t> with </a:t>
            </a:r>
            <a:r>
              <a:rPr lang="it-IT" sz="1200" kern="0" dirty="0" err="1" smtClean="0">
                <a:solidFill>
                  <a:srgbClr val="000000"/>
                </a:solidFill>
                <a:cs typeface="Arial"/>
              </a:rPr>
              <a:t>distribution</a:t>
            </a:r>
            <a:r>
              <a:rPr lang="it-IT" sz="1200" kern="0" dirty="0" smtClean="0">
                <a:solidFill>
                  <a:srgbClr val="000000"/>
                </a:solidFill>
                <a:cs typeface="Arial"/>
              </a:rPr>
              <a:t> in progress</a:t>
            </a:r>
            <a:endParaRPr lang="it-IT" sz="1200" kern="0" dirty="0">
              <a:solidFill>
                <a:srgbClr val="000000"/>
              </a:solidFill>
              <a:cs typeface="Arial"/>
            </a:endParaRPr>
          </a:p>
        </p:txBody>
      </p:sp>
      <p:pic>
        <p:nvPicPr>
          <p:cNvPr id="8" name="Immagine 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942548" y="1611683"/>
            <a:ext cx="1334177" cy="1093418"/>
          </a:xfrm>
          <a:prstGeom prst="rect">
            <a:avLst/>
          </a:prstGeom>
        </p:spPr>
      </p:pic>
      <p:pic>
        <p:nvPicPr>
          <p:cNvPr id="9" name="Immagine 8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385100" y="2924223"/>
            <a:ext cx="5219701" cy="2019251"/>
          </a:xfrm>
          <a:prstGeom prst="rect">
            <a:avLst/>
          </a:prstGeom>
        </p:spPr>
      </p:pic>
      <p:pic>
        <p:nvPicPr>
          <p:cNvPr id="10" name="Immagine 9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492092" y="3758244"/>
            <a:ext cx="1669149" cy="935675"/>
          </a:xfrm>
          <a:prstGeom prst="rect">
            <a:avLst/>
          </a:prstGeom>
        </p:spPr>
      </p:pic>
      <p:sp>
        <p:nvSpPr>
          <p:cNvPr id="20" name="Rectangular Callout 17"/>
          <p:cNvSpPr/>
          <p:nvPr>
            <p:custDataLst>
              <p:tags r:id="rId3"/>
            </p:custDataLst>
          </p:nvPr>
        </p:nvSpPr>
        <p:spPr bwMode="gray">
          <a:xfrm>
            <a:off x="1685925" y="3098793"/>
            <a:ext cx="1196479" cy="1844681"/>
          </a:xfrm>
          <a:prstGeom prst="wedgeRectCallout">
            <a:avLst>
              <a:gd name="adj1" fmla="val 99482"/>
              <a:gd name="adj2" fmla="val 6118"/>
            </a:avLst>
          </a:prstGeom>
          <a:ln>
            <a:solidFill>
              <a:schemeClr val="accent3"/>
            </a:solidFill>
            <a:prstDash val="dash"/>
            <a:headEnd/>
            <a:tailEnd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vert="horz" wrap="square" lIns="144000" tIns="72000" rIns="144000" bIns="72000" numCol="1" rtlCol="0" anchor="ctr" anchorCtr="0" compatLnSpc="1">
            <a:prstTxWarp prst="textNoShape">
              <a:avLst/>
            </a:prstTxWarp>
            <a:noAutofit/>
          </a:bodyPr>
          <a:lstStyle/>
          <a:p>
            <a:r>
              <a:rPr lang="it-IT" sz="1200" kern="0" dirty="0" smtClean="0">
                <a:solidFill>
                  <a:srgbClr val="000000"/>
                </a:solidFill>
                <a:cs typeface="Arial"/>
              </a:rPr>
              <a:t>User </a:t>
            </a:r>
            <a:r>
              <a:rPr lang="it-IT" sz="1200" kern="0" dirty="0" err="1" smtClean="0">
                <a:solidFill>
                  <a:srgbClr val="000000"/>
                </a:solidFill>
                <a:cs typeface="Arial"/>
              </a:rPr>
              <a:t>displays</a:t>
            </a:r>
            <a:r>
              <a:rPr lang="it-IT" sz="1200" kern="0" dirty="0" smtClean="0">
                <a:solidFill>
                  <a:srgbClr val="000000"/>
                </a:solidFill>
                <a:cs typeface="Arial"/>
              </a:rPr>
              <a:t> the </a:t>
            </a:r>
            <a:r>
              <a:rPr lang="it-IT" sz="1200" kern="0" dirty="0" err="1" smtClean="0">
                <a:solidFill>
                  <a:srgbClr val="000000"/>
                </a:solidFill>
                <a:cs typeface="Arial"/>
              </a:rPr>
              <a:t>simultaneous</a:t>
            </a:r>
            <a:r>
              <a:rPr lang="it-IT" sz="1200" kern="0" dirty="0" smtClean="0">
                <a:solidFill>
                  <a:srgbClr val="000000"/>
                </a:solidFill>
                <a:cs typeface="Arial"/>
              </a:rPr>
              <a:t> </a:t>
            </a:r>
            <a:r>
              <a:rPr lang="it-IT" sz="1200" kern="0" dirty="0" err="1" smtClean="0">
                <a:solidFill>
                  <a:srgbClr val="000000"/>
                </a:solidFill>
                <a:cs typeface="Arial"/>
              </a:rPr>
              <a:t>operations</a:t>
            </a:r>
            <a:r>
              <a:rPr lang="it-IT" sz="1200" kern="0" dirty="0" smtClean="0">
                <a:solidFill>
                  <a:srgbClr val="000000"/>
                </a:solidFill>
                <a:cs typeface="Arial"/>
              </a:rPr>
              <a:t> </a:t>
            </a:r>
            <a:r>
              <a:rPr lang="it-IT" sz="1200" kern="0" dirty="0" err="1" smtClean="0">
                <a:solidFill>
                  <a:srgbClr val="000000"/>
                </a:solidFill>
                <a:cs typeface="Arial"/>
              </a:rPr>
              <a:t>number</a:t>
            </a:r>
            <a:r>
              <a:rPr lang="it-IT" sz="1200" kern="0" dirty="0" smtClean="0">
                <a:solidFill>
                  <a:srgbClr val="000000"/>
                </a:solidFill>
                <a:cs typeface="Arial"/>
              </a:rPr>
              <a:t> ( </a:t>
            </a:r>
            <a:r>
              <a:rPr lang="it-IT" sz="1200" kern="0" dirty="0" err="1" smtClean="0">
                <a:solidFill>
                  <a:srgbClr val="000000"/>
                </a:solidFill>
                <a:cs typeface="Arial"/>
              </a:rPr>
              <a:t>active</a:t>
            </a:r>
            <a:r>
              <a:rPr lang="it-IT" sz="1200" kern="0" dirty="0" smtClean="0">
                <a:solidFill>
                  <a:srgbClr val="000000"/>
                </a:solidFill>
                <a:cs typeface="Arial"/>
              </a:rPr>
              <a:t> </a:t>
            </a:r>
            <a:r>
              <a:rPr lang="it-IT" sz="1200" kern="0" dirty="0" err="1" smtClean="0">
                <a:solidFill>
                  <a:srgbClr val="000000"/>
                </a:solidFill>
                <a:cs typeface="Arial"/>
              </a:rPr>
              <a:t>logs</a:t>
            </a:r>
            <a:r>
              <a:rPr lang="it-IT" sz="1200" kern="0" dirty="0" smtClean="0">
                <a:solidFill>
                  <a:srgbClr val="000000"/>
                </a:solidFill>
                <a:cs typeface="Arial"/>
              </a:rPr>
              <a:t> in the last hour</a:t>
            </a:r>
            <a:endParaRPr lang="it-IT" sz="1200" kern="0" dirty="0">
              <a:solidFill>
                <a:srgbClr val="000000"/>
              </a:solidFill>
              <a:cs typeface="Arial"/>
            </a:endParaRPr>
          </a:p>
        </p:txBody>
      </p:sp>
      <p:sp>
        <p:nvSpPr>
          <p:cNvPr id="22" name="Rectangle 16"/>
          <p:cNvSpPr/>
          <p:nvPr/>
        </p:nvSpPr>
        <p:spPr bwMode="auto">
          <a:xfrm flipH="1" flipV="1">
            <a:off x="3492092" y="3758243"/>
            <a:ext cx="1634088" cy="1140010"/>
          </a:xfrm>
          <a:prstGeom prst="rect">
            <a:avLst/>
          </a:prstGeom>
          <a:noFill/>
          <a:ln w="19050">
            <a:solidFill>
              <a:schemeClr val="accent3"/>
            </a:solidFill>
            <a:round/>
            <a:headEnd/>
            <a:tailEnd/>
          </a:ln>
          <a:effectLst/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endParaRPr lang="it-IT">
              <a:solidFill>
                <a:prstClr val="black"/>
              </a:solidFill>
            </a:endParaRPr>
          </a:p>
        </p:txBody>
      </p:sp>
      <p:sp>
        <p:nvSpPr>
          <p:cNvPr id="23" name="Rectangle 16"/>
          <p:cNvSpPr/>
          <p:nvPr/>
        </p:nvSpPr>
        <p:spPr bwMode="auto">
          <a:xfrm flipH="1" flipV="1">
            <a:off x="5225140" y="3758243"/>
            <a:ext cx="3267881" cy="1134987"/>
          </a:xfrm>
          <a:prstGeom prst="rect">
            <a:avLst/>
          </a:prstGeom>
          <a:noFill/>
          <a:ln w="19050">
            <a:solidFill>
              <a:schemeClr val="accent3"/>
            </a:solidFill>
            <a:round/>
            <a:headEnd/>
            <a:tailEnd/>
          </a:ln>
          <a:effectLst/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endParaRPr lang="it-IT">
              <a:solidFill>
                <a:prstClr val="black"/>
              </a:solidFill>
            </a:endParaRPr>
          </a:p>
        </p:txBody>
      </p:sp>
      <p:sp>
        <p:nvSpPr>
          <p:cNvPr id="24" name="Rectangular Callout 17"/>
          <p:cNvSpPr/>
          <p:nvPr>
            <p:custDataLst>
              <p:tags r:id="rId4"/>
            </p:custDataLst>
          </p:nvPr>
        </p:nvSpPr>
        <p:spPr bwMode="gray">
          <a:xfrm>
            <a:off x="7246754" y="923460"/>
            <a:ext cx="1139600" cy="1540404"/>
          </a:xfrm>
          <a:prstGeom prst="wedgeRectCallout">
            <a:avLst>
              <a:gd name="adj1" fmla="val -136920"/>
              <a:gd name="adj2" fmla="val 129580"/>
            </a:avLst>
          </a:prstGeom>
          <a:ln>
            <a:solidFill>
              <a:schemeClr val="accent3"/>
            </a:solidFill>
            <a:prstDash val="dash"/>
            <a:headEnd/>
            <a:tailEnd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vert="horz" wrap="square" lIns="144000" tIns="72000" rIns="144000" bIns="72000" numCol="1" rtlCol="0" anchor="ctr" anchorCtr="0" compatLnSpc="1">
            <a:prstTxWarp prst="textNoShape">
              <a:avLst/>
            </a:prstTxWarp>
            <a:noAutofit/>
          </a:bodyPr>
          <a:lstStyle/>
          <a:p>
            <a:r>
              <a:rPr lang="it-IT" sz="1200" kern="0" dirty="0" smtClean="0">
                <a:solidFill>
                  <a:srgbClr val="000000"/>
                </a:solidFill>
                <a:cs typeface="Arial"/>
              </a:rPr>
              <a:t>User </a:t>
            </a:r>
            <a:r>
              <a:rPr lang="it-IT" sz="1200" kern="0" dirty="0" err="1" smtClean="0">
                <a:solidFill>
                  <a:srgbClr val="000000"/>
                </a:solidFill>
                <a:cs typeface="Arial"/>
              </a:rPr>
              <a:t>displays</a:t>
            </a:r>
            <a:r>
              <a:rPr lang="it-IT" sz="1200" kern="0" dirty="0" smtClean="0">
                <a:solidFill>
                  <a:srgbClr val="000000"/>
                </a:solidFill>
                <a:cs typeface="Arial"/>
              </a:rPr>
              <a:t> for </a:t>
            </a:r>
            <a:r>
              <a:rPr lang="it-IT" sz="1200" kern="0" dirty="0" err="1" smtClean="0">
                <a:solidFill>
                  <a:srgbClr val="000000"/>
                </a:solidFill>
                <a:cs typeface="Arial"/>
              </a:rPr>
              <a:t>each</a:t>
            </a:r>
            <a:r>
              <a:rPr lang="it-IT" sz="1200" kern="0" dirty="0" smtClean="0">
                <a:solidFill>
                  <a:srgbClr val="000000"/>
                </a:solidFill>
                <a:cs typeface="Arial"/>
              </a:rPr>
              <a:t> </a:t>
            </a:r>
            <a:r>
              <a:rPr lang="it-IT" sz="1200" kern="0" dirty="0" err="1" smtClean="0">
                <a:solidFill>
                  <a:srgbClr val="000000"/>
                </a:solidFill>
                <a:cs typeface="Arial"/>
              </a:rPr>
              <a:t>user</a:t>
            </a:r>
            <a:r>
              <a:rPr lang="it-IT" sz="1200" kern="0" dirty="0" smtClean="0">
                <a:solidFill>
                  <a:srgbClr val="000000"/>
                </a:solidFill>
                <a:cs typeface="Arial"/>
              </a:rPr>
              <a:t>, the </a:t>
            </a:r>
            <a:r>
              <a:rPr lang="it-IT" sz="1200" kern="0" dirty="0" err="1" smtClean="0">
                <a:solidFill>
                  <a:srgbClr val="000000"/>
                </a:solidFill>
                <a:cs typeface="Arial"/>
              </a:rPr>
              <a:t>number</a:t>
            </a:r>
            <a:r>
              <a:rPr lang="it-IT" sz="1200" kern="0" dirty="0" smtClean="0">
                <a:solidFill>
                  <a:srgbClr val="000000"/>
                </a:solidFill>
                <a:cs typeface="Arial"/>
              </a:rPr>
              <a:t> of email </a:t>
            </a:r>
            <a:r>
              <a:rPr lang="it-IT" sz="1200" kern="0" dirty="0" err="1" smtClean="0">
                <a:solidFill>
                  <a:srgbClr val="000000"/>
                </a:solidFill>
                <a:cs typeface="Arial"/>
              </a:rPr>
              <a:t>message</a:t>
            </a:r>
            <a:r>
              <a:rPr lang="it-IT" sz="1200" kern="0" dirty="0" smtClean="0">
                <a:solidFill>
                  <a:srgbClr val="000000"/>
                </a:solidFill>
                <a:cs typeface="Arial"/>
              </a:rPr>
              <a:t> ready to be </a:t>
            </a:r>
            <a:r>
              <a:rPr lang="it-IT" sz="1200" kern="0" dirty="0" err="1" smtClean="0">
                <a:solidFill>
                  <a:srgbClr val="000000"/>
                </a:solidFill>
                <a:cs typeface="Arial"/>
              </a:rPr>
              <a:t>sent</a:t>
            </a:r>
            <a:endParaRPr lang="it-IT" sz="1200" kern="0" dirty="0">
              <a:solidFill>
                <a:srgbClr val="000000"/>
              </a:solidFill>
              <a:cs typeface="Arial"/>
            </a:endParaRPr>
          </a:p>
        </p:txBody>
      </p:sp>
      <p:sp>
        <p:nvSpPr>
          <p:cNvPr id="25" name="Rectangle 16"/>
          <p:cNvSpPr/>
          <p:nvPr/>
        </p:nvSpPr>
        <p:spPr bwMode="auto">
          <a:xfrm flipH="1" flipV="1">
            <a:off x="195013" y="1642451"/>
            <a:ext cx="2687392" cy="1161419"/>
          </a:xfrm>
          <a:prstGeom prst="rect">
            <a:avLst/>
          </a:prstGeom>
          <a:noFill/>
          <a:ln w="19050">
            <a:solidFill>
              <a:schemeClr val="accent3"/>
            </a:solidFill>
            <a:round/>
            <a:headEnd/>
            <a:tailEnd/>
          </a:ln>
          <a:effectLst/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endParaRPr lang="it-IT">
              <a:solidFill>
                <a:prstClr val="black"/>
              </a:solidFill>
            </a:endParaRPr>
          </a:p>
        </p:txBody>
      </p:sp>
      <p:sp>
        <p:nvSpPr>
          <p:cNvPr id="26" name="Rectangle 16"/>
          <p:cNvSpPr/>
          <p:nvPr/>
        </p:nvSpPr>
        <p:spPr bwMode="auto">
          <a:xfrm flipH="1" flipV="1">
            <a:off x="2923699" y="1633872"/>
            <a:ext cx="1353026" cy="1169997"/>
          </a:xfrm>
          <a:prstGeom prst="rect">
            <a:avLst/>
          </a:prstGeom>
          <a:noFill/>
          <a:ln w="19050">
            <a:solidFill>
              <a:schemeClr val="accent3"/>
            </a:solidFill>
            <a:round/>
            <a:headEnd/>
            <a:tailEnd/>
          </a:ln>
          <a:effectLst/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endParaRPr lang="it-IT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58810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Immagine 15"/>
          <p:cNvPicPr>
            <a:picLocks noChangeAspect="1"/>
          </p:cNvPicPr>
          <p:nvPr/>
        </p:nvPicPr>
        <p:blipFill>
          <a:blip r:embed="rId2" r:link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7" name="Immagine 16" descr="Reply SpA - RUNNING MAN_White_RGB.png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88203" y="2057708"/>
            <a:ext cx="1167594" cy="11675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733343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Mailup</a:t>
            </a:r>
            <a:r>
              <a:rPr lang="en-US" dirty="0"/>
              <a:t> Connector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262567" y="1118647"/>
            <a:ext cx="7864893" cy="3041814"/>
          </a:xfrm>
        </p:spPr>
        <p:txBody>
          <a:bodyPr/>
          <a:lstStyle/>
          <a:p>
            <a:r>
              <a:rPr lang="en-AU" sz="1400" kern="0" dirty="0" smtClean="0">
                <a:solidFill>
                  <a:srgbClr val="000000"/>
                </a:solidFill>
                <a:cs typeface="Arial"/>
              </a:rPr>
              <a:t>The </a:t>
            </a:r>
            <a:r>
              <a:rPr lang="en-AU" sz="1400" kern="0" dirty="0">
                <a:solidFill>
                  <a:srgbClr val="000000"/>
                </a:solidFill>
                <a:cs typeface="Arial"/>
              </a:rPr>
              <a:t>user, once logged in in to the system (through its credentials), uses the following navigation path in order to view </a:t>
            </a:r>
            <a:r>
              <a:rPr lang="en-AU" sz="1400" b="1" kern="0" dirty="0" err="1" smtClean="0">
                <a:solidFill>
                  <a:srgbClr val="000000"/>
                </a:solidFill>
                <a:cs typeface="Arial"/>
              </a:rPr>
              <a:t>MailUp</a:t>
            </a:r>
            <a:r>
              <a:rPr lang="en-AU" sz="1400" kern="0" dirty="0" smtClean="0">
                <a:solidFill>
                  <a:srgbClr val="000000"/>
                </a:solidFill>
                <a:cs typeface="Arial"/>
              </a:rPr>
              <a:t> functionalities</a:t>
            </a:r>
            <a:r>
              <a:rPr lang="en-AU" sz="1400" kern="0" dirty="0">
                <a:solidFill>
                  <a:srgbClr val="000000"/>
                </a:solidFill>
                <a:cs typeface="Arial"/>
              </a:rPr>
              <a:t>. 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31802" y="1839720"/>
            <a:ext cx="7067225" cy="87749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8" name="Rectangle 7"/>
          <p:cNvSpPr/>
          <p:nvPr/>
        </p:nvSpPr>
        <p:spPr bwMode="auto">
          <a:xfrm flipH="1">
            <a:off x="3821774" y="2218486"/>
            <a:ext cx="1081359" cy="416784"/>
          </a:xfrm>
          <a:prstGeom prst="rect">
            <a:avLst/>
          </a:prstGeom>
          <a:noFill/>
          <a:ln w="19050">
            <a:solidFill>
              <a:schemeClr val="accent3"/>
            </a:solidFill>
            <a:round/>
            <a:headEnd/>
            <a:tailEnd/>
          </a:ln>
          <a:effectLst/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endParaRPr lang="en-AU" dirty="0">
              <a:solidFill>
                <a:prstClr val="black"/>
              </a:solidFill>
            </a:endParaRPr>
          </a:p>
        </p:txBody>
      </p:sp>
      <p:cxnSp>
        <p:nvCxnSpPr>
          <p:cNvPr id="9" name="Curved Connector 8"/>
          <p:cNvCxnSpPr>
            <a:stCxn id="10" idx="2"/>
            <a:endCxn id="13" idx="0"/>
          </p:cNvCxnSpPr>
          <p:nvPr/>
        </p:nvCxnSpPr>
        <p:spPr>
          <a:xfrm rot="16200000" flipH="1">
            <a:off x="4689916" y="2546482"/>
            <a:ext cx="476560" cy="786575"/>
          </a:xfrm>
          <a:prstGeom prst="curvedConnector3">
            <a:avLst>
              <a:gd name="adj1" fmla="val 50000"/>
            </a:avLst>
          </a:prstGeom>
          <a:noFill/>
          <a:ln w="12700">
            <a:solidFill>
              <a:schemeClr val="accent3"/>
            </a:solidFill>
            <a:round/>
            <a:headEnd/>
            <a:tailEnd type="triangle"/>
          </a:ln>
          <a:effectLst/>
        </p:spPr>
      </p:cxnSp>
      <p:pic>
        <p:nvPicPr>
          <p:cNvPr id="10" name="Picture 2" descr="http://www.clker.com/cliparts/9/1/1/6/12247849541307080526radacina_cursor_hand.svg.hi.png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425982" y="2411988"/>
            <a:ext cx="217853" cy="2895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Rectangular Callout 10"/>
          <p:cNvSpPr/>
          <p:nvPr>
            <p:custDataLst>
              <p:tags r:id="rId1"/>
            </p:custDataLst>
          </p:nvPr>
        </p:nvSpPr>
        <p:spPr bwMode="gray">
          <a:xfrm>
            <a:off x="5350110" y="1660409"/>
            <a:ext cx="2585969" cy="680544"/>
          </a:xfrm>
          <a:prstGeom prst="wedgeRectCallout">
            <a:avLst>
              <a:gd name="adj1" fmla="val -78378"/>
              <a:gd name="adj2" fmla="val 62300"/>
            </a:avLst>
          </a:prstGeom>
          <a:ln>
            <a:solidFill>
              <a:schemeClr val="accent3"/>
            </a:solidFill>
            <a:prstDash val="dash"/>
            <a:headEnd/>
            <a:tailEnd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vert="horz" wrap="square" lIns="144000" tIns="72000" rIns="144000" bIns="72000" numCol="1" rtlCol="0" anchor="ctr" anchorCtr="0" compatLnSpc="1">
            <a:prstTxWarp prst="textNoShape">
              <a:avLst/>
            </a:prstTxWarp>
            <a:noAutofit/>
          </a:bodyPr>
          <a:lstStyle/>
          <a:p>
            <a:r>
              <a:rPr lang="en-AU" sz="1100" kern="0" dirty="0" smtClean="0">
                <a:solidFill>
                  <a:srgbClr val="000000"/>
                </a:solidFill>
                <a:cs typeface="Arial"/>
              </a:rPr>
              <a:t>In </a:t>
            </a:r>
            <a:r>
              <a:rPr lang="en-AU" sz="1100" kern="0" dirty="0">
                <a:solidFill>
                  <a:srgbClr val="000000"/>
                </a:solidFill>
                <a:cs typeface="Arial"/>
              </a:rPr>
              <a:t>the workspace, the user clicks on </a:t>
            </a:r>
            <a:r>
              <a:rPr lang="en-AU" sz="1100" kern="0" dirty="0" smtClean="0">
                <a:solidFill>
                  <a:srgbClr val="000000"/>
                </a:solidFill>
                <a:cs typeface="Arial"/>
              </a:rPr>
              <a:t>"</a:t>
            </a:r>
            <a:r>
              <a:rPr lang="en-AU" sz="1100" kern="0" dirty="0">
                <a:solidFill>
                  <a:srgbClr val="000000"/>
                </a:solidFill>
                <a:cs typeface="Arial"/>
              </a:rPr>
              <a:t>MailUp Connector“ box</a:t>
            </a: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817467" y="3178050"/>
            <a:ext cx="7008034" cy="152519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15" name="Rectangle 14"/>
          <p:cNvSpPr/>
          <p:nvPr/>
        </p:nvSpPr>
        <p:spPr bwMode="auto">
          <a:xfrm flipH="1">
            <a:off x="1817466" y="3885470"/>
            <a:ext cx="5287113" cy="727309"/>
          </a:xfrm>
          <a:prstGeom prst="rect">
            <a:avLst/>
          </a:prstGeom>
          <a:noFill/>
          <a:ln w="19050">
            <a:solidFill>
              <a:schemeClr val="accent3"/>
            </a:solidFill>
            <a:round/>
            <a:headEnd/>
            <a:tailEnd/>
          </a:ln>
          <a:effectLst/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endParaRPr lang="en-AU" dirty="0">
              <a:solidFill>
                <a:prstClr val="black"/>
              </a:solidFill>
            </a:endParaRPr>
          </a:p>
        </p:txBody>
      </p:sp>
      <p:sp>
        <p:nvSpPr>
          <p:cNvPr id="16" name="Rectangular Callout 15"/>
          <p:cNvSpPr/>
          <p:nvPr>
            <p:custDataLst>
              <p:tags r:id="rId2"/>
            </p:custDataLst>
          </p:nvPr>
        </p:nvSpPr>
        <p:spPr bwMode="gray">
          <a:xfrm>
            <a:off x="6393045" y="2838313"/>
            <a:ext cx="2585969" cy="825159"/>
          </a:xfrm>
          <a:prstGeom prst="wedgeRectCallout">
            <a:avLst>
              <a:gd name="adj1" fmla="val -55923"/>
              <a:gd name="adj2" fmla="val 95646"/>
            </a:avLst>
          </a:prstGeom>
          <a:ln>
            <a:solidFill>
              <a:schemeClr val="accent3"/>
            </a:solidFill>
            <a:prstDash val="dash"/>
            <a:headEnd/>
            <a:tailEnd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vert="horz" wrap="square" lIns="144000" tIns="72000" rIns="144000" bIns="72000" numCol="1" rtlCol="0" anchor="ctr" anchorCtr="0" compatLnSpc="1">
            <a:prstTxWarp prst="textNoShape">
              <a:avLst/>
            </a:prstTxWarp>
            <a:noAutofit/>
          </a:bodyPr>
          <a:lstStyle/>
          <a:p>
            <a:r>
              <a:rPr lang="en-AU" sz="1100" kern="0" dirty="0" smtClean="0">
                <a:solidFill>
                  <a:srgbClr val="000000"/>
                </a:solidFill>
                <a:cs typeface="Arial"/>
              </a:rPr>
              <a:t>These </a:t>
            </a:r>
            <a:r>
              <a:rPr lang="en-AU" sz="1100" kern="0" dirty="0">
                <a:solidFill>
                  <a:srgbClr val="000000"/>
                </a:solidFill>
                <a:cs typeface="Arial"/>
              </a:rPr>
              <a:t>are the components displayed in this section</a:t>
            </a:r>
          </a:p>
        </p:txBody>
      </p:sp>
    </p:spTree>
    <p:extLst>
      <p:ext uri="{BB962C8B-B14F-4D97-AF65-F5344CB8AC3E}">
        <p14:creationId xmlns:p14="http://schemas.microsoft.com/office/powerpoint/2010/main" val="23915198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MailUp</a:t>
            </a:r>
            <a:r>
              <a:rPr lang="en-US" dirty="0"/>
              <a:t> Connector Sections</a:t>
            </a:r>
          </a:p>
        </p:txBody>
      </p:sp>
      <p:cxnSp>
        <p:nvCxnSpPr>
          <p:cNvPr id="9" name="Curved Connector 8"/>
          <p:cNvCxnSpPr>
            <a:stCxn id="10" idx="2"/>
            <a:endCxn id="13" idx="0"/>
          </p:cNvCxnSpPr>
          <p:nvPr/>
        </p:nvCxnSpPr>
        <p:spPr>
          <a:xfrm rot="16200000" flipH="1">
            <a:off x="4845954" y="2702520"/>
            <a:ext cx="357246" cy="593814"/>
          </a:xfrm>
          <a:prstGeom prst="curvedConnector3">
            <a:avLst>
              <a:gd name="adj1" fmla="val 50000"/>
            </a:avLst>
          </a:prstGeom>
          <a:noFill/>
          <a:ln w="12700">
            <a:solidFill>
              <a:schemeClr val="accent3"/>
            </a:solidFill>
            <a:round/>
            <a:headEnd/>
            <a:tailEnd type="triangle"/>
          </a:ln>
          <a:effectLst/>
        </p:spPr>
      </p:cxnSp>
      <p:pic>
        <p:nvPicPr>
          <p:cNvPr id="10" name="Picture 2" descr="http://www.clker.com/cliparts/9/1/1/6/12247849541307080526radacina_cursor_hand.svg.hi.png"/>
          <p:cNvPicPr>
            <a:picLocks noChangeAspect="1" noChangeArrowheads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18743" y="2531302"/>
            <a:ext cx="217853" cy="2895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48886" y="1386121"/>
            <a:ext cx="8739713" cy="243548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15" name="Rectangle 14"/>
          <p:cNvSpPr/>
          <p:nvPr/>
        </p:nvSpPr>
        <p:spPr bwMode="auto">
          <a:xfrm flipH="1">
            <a:off x="5937401" y="2512593"/>
            <a:ext cx="1208273" cy="600478"/>
          </a:xfrm>
          <a:prstGeom prst="rect">
            <a:avLst/>
          </a:prstGeom>
          <a:noFill/>
          <a:ln w="19050">
            <a:solidFill>
              <a:schemeClr val="accent3"/>
            </a:solidFill>
            <a:round/>
            <a:headEnd/>
            <a:tailEnd/>
          </a:ln>
          <a:effectLst/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endParaRPr lang="it-IT">
              <a:solidFill>
                <a:prstClr val="black"/>
              </a:solidFill>
            </a:endParaRPr>
          </a:p>
        </p:txBody>
      </p:sp>
      <p:sp>
        <p:nvSpPr>
          <p:cNvPr id="16" name="Rectangular Callout 15"/>
          <p:cNvSpPr/>
          <p:nvPr>
            <p:custDataLst>
              <p:tags r:id="rId1"/>
            </p:custDataLst>
          </p:nvPr>
        </p:nvSpPr>
        <p:spPr bwMode="gray">
          <a:xfrm>
            <a:off x="6763696" y="1847041"/>
            <a:ext cx="1712712" cy="362000"/>
          </a:xfrm>
          <a:prstGeom prst="wedgeRectCallout">
            <a:avLst>
              <a:gd name="adj1" fmla="val -40822"/>
              <a:gd name="adj2" fmla="val 151247"/>
            </a:avLst>
          </a:prstGeom>
          <a:ln>
            <a:solidFill>
              <a:schemeClr val="accent3"/>
            </a:solidFill>
            <a:prstDash val="dash"/>
            <a:headEnd/>
            <a:tailEnd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vert="horz" wrap="square" lIns="144000" tIns="72000" rIns="144000" bIns="72000" numCol="1" rtlCol="0" anchor="ctr" anchorCtr="0" compatLnSpc="1">
            <a:prstTxWarp prst="textNoShape">
              <a:avLst/>
            </a:prstTxWarp>
            <a:noAutofit/>
          </a:bodyPr>
          <a:lstStyle/>
          <a:p>
            <a:r>
              <a:rPr lang="it-IT" sz="1100" kern="0" dirty="0" smtClean="0">
                <a:solidFill>
                  <a:srgbClr val="000000"/>
                </a:solidFill>
                <a:cs typeface="Arial"/>
              </a:rPr>
              <a:t>External </a:t>
            </a:r>
            <a:r>
              <a:rPr lang="it-IT" sz="1100" kern="0" dirty="0">
                <a:solidFill>
                  <a:srgbClr val="000000"/>
                </a:solidFill>
                <a:cs typeface="Arial"/>
              </a:rPr>
              <a:t>Mailup link</a:t>
            </a:r>
          </a:p>
        </p:txBody>
      </p:sp>
      <p:sp>
        <p:nvSpPr>
          <p:cNvPr id="14" name="Rectangle 13"/>
          <p:cNvSpPr/>
          <p:nvPr/>
        </p:nvSpPr>
        <p:spPr bwMode="auto">
          <a:xfrm flipH="1">
            <a:off x="4557933" y="2517364"/>
            <a:ext cx="1208273" cy="1206653"/>
          </a:xfrm>
          <a:prstGeom prst="rect">
            <a:avLst/>
          </a:prstGeom>
          <a:noFill/>
          <a:ln w="19050">
            <a:solidFill>
              <a:schemeClr val="accent3"/>
            </a:solidFill>
            <a:round/>
            <a:headEnd/>
            <a:tailEnd/>
          </a:ln>
          <a:effectLst/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endParaRPr lang="it-IT">
              <a:solidFill>
                <a:prstClr val="black"/>
              </a:solidFill>
            </a:endParaRPr>
          </a:p>
        </p:txBody>
      </p:sp>
      <p:sp>
        <p:nvSpPr>
          <p:cNvPr id="17" name="Rectangular Callout 16"/>
          <p:cNvSpPr/>
          <p:nvPr>
            <p:custDataLst>
              <p:tags r:id="rId2"/>
            </p:custDataLst>
          </p:nvPr>
        </p:nvSpPr>
        <p:spPr bwMode="gray">
          <a:xfrm>
            <a:off x="4463827" y="4053763"/>
            <a:ext cx="1715313" cy="439248"/>
          </a:xfrm>
          <a:prstGeom prst="wedgeRectCallout">
            <a:avLst>
              <a:gd name="adj1" fmla="val -27276"/>
              <a:gd name="adj2" fmla="val -177726"/>
            </a:avLst>
          </a:prstGeom>
          <a:ln>
            <a:solidFill>
              <a:schemeClr val="accent3"/>
            </a:solidFill>
            <a:prstDash val="dash"/>
            <a:headEnd/>
            <a:tailEnd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vert="horz" wrap="square" lIns="144000" tIns="72000" rIns="144000" bIns="72000" numCol="1" rtlCol="0" anchor="ctr" anchorCtr="0" compatLnSpc="1">
            <a:prstTxWarp prst="textNoShape">
              <a:avLst/>
            </a:prstTxWarp>
            <a:noAutofit/>
          </a:bodyPr>
          <a:lstStyle/>
          <a:p>
            <a:r>
              <a:rPr lang="it-IT" sz="1100" kern="0" dirty="0">
                <a:solidFill>
                  <a:srgbClr val="000000"/>
                </a:solidFill>
                <a:cs typeface="Arial"/>
              </a:rPr>
              <a:t>Account Configuration area</a:t>
            </a:r>
          </a:p>
        </p:txBody>
      </p:sp>
      <p:sp>
        <p:nvSpPr>
          <p:cNvPr id="18" name="Rectangle 17"/>
          <p:cNvSpPr/>
          <p:nvPr/>
        </p:nvSpPr>
        <p:spPr bwMode="auto">
          <a:xfrm flipH="1">
            <a:off x="3179485" y="2495105"/>
            <a:ext cx="1208273" cy="1206653"/>
          </a:xfrm>
          <a:prstGeom prst="rect">
            <a:avLst/>
          </a:prstGeom>
          <a:noFill/>
          <a:ln w="19050">
            <a:solidFill>
              <a:schemeClr val="accent3"/>
            </a:solidFill>
            <a:round/>
            <a:headEnd/>
            <a:tailEnd/>
          </a:ln>
          <a:effectLst/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endParaRPr lang="it-IT">
              <a:solidFill>
                <a:prstClr val="black"/>
              </a:solidFill>
            </a:endParaRPr>
          </a:p>
        </p:txBody>
      </p:sp>
      <p:sp>
        <p:nvSpPr>
          <p:cNvPr id="20" name="Rectangle 19"/>
          <p:cNvSpPr/>
          <p:nvPr/>
        </p:nvSpPr>
        <p:spPr bwMode="auto">
          <a:xfrm flipH="1">
            <a:off x="1780487" y="2498532"/>
            <a:ext cx="1208273" cy="1206653"/>
          </a:xfrm>
          <a:prstGeom prst="rect">
            <a:avLst/>
          </a:prstGeom>
          <a:noFill/>
          <a:ln w="19050">
            <a:solidFill>
              <a:schemeClr val="accent3"/>
            </a:solidFill>
            <a:round/>
            <a:headEnd/>
            <a:tailEnd/>
          </a:ln>
          <a:effectLst/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endParaRPr lang="it-IT">
              <a:solidFill>
                <a:prstClr val="black"/>
              </a:solidFill>
            </a:endParaRPr>
          </a:p>
        </p:txBody>
      </p:sp>
      <p:sp>
        <p:nvSpPr>
          <p:cNvPr id="22" name="Rectangular Callout 21"/>
          <p:cNvSpPr/>
          <p:nvPr>
            <p:custDataLst>
              <p:tags r:id="rId3"/>
            </p:custDataLst>
          </p:nvPr>
        </p:nvSpPr>
        <p:spPr bwMode="gray">
          <a:xfrm>
            <a:off x="1725293" y="3945758"/>
            <a:ext cx="1331606" cy="486077"/>
          </a:xfrm>
          <a:prstGeom prst="wedgeRectCallout">
            <a:avLst>
              <a:gd name="adj1" fmla="val 11681"/>
              <a:gd name="adj2" fmla="val -147608"/>
            </a:avLst>
          </a:prstGeom>
          <a:ln>
            <a:solidFill>
              <a:schemeClr val="accent3"/>
            </a:solidFill>
            <a:prstDash val="dash"/>
            <a:headEnd/>
            <a:tailEnd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vert="horz" wrap="square" lIns="144000" tIns="72000" rIns="144000" bIns="72000" numCol="1" rtlCol="0" anchor="ctr" anchorCtr="0" compatLnSpc="1">
            <a:prstTxWarp prst="textNoShape">
              <a:avLst/>
            </a:prstTxWarp>
            <a:noAutofit/>
          </a:bodyPr>
          <a:lstStyle/>
          <a:p>
            <a:r>
              <a:rPr lang="it-IT" sz="1100" kern="0" dirty="0">
                <a:solidFill>
                  <a:srgbClr val="000000"/>
                </a:solidFill>
                <a:cs typeface="Arial"/>
              </a:rPr>
              <a:t>Template Creation area</a:t>
            </a:r>
          </a:p>
        </p:txBody>
      </p:sp>
      <p:sp>
        <p:nvSpPr>
          <p:cNvPr id="23" name="Rectangle 22"/>
          <p:cNvSpPr/>
          <p:nvPr/>
        </p:nvSpPr>
        <p:spPr bwMode="auto">
          <a:xfrm flipH="1">
            <a:off x="360941" y="2481411"/>
            <a:ext cx="1208273" cy="1206653"/>
          </a:xfrm>
          <a:prstGeom prst="rect">
            <a:avLst/>
          </a:prstGeom>
          <a:noFill/>
          <a:ln w="19050">
            <a:solidFill>
              <a:schemeClr val="accent3"/>
            </a:solidFill>
            <a:round/>
            <a:headEnd/>
            <a:tailEnd/>
          </a:ln>
          <a:effectLst/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endParaRPr lang="it-IT">
              <a:solidFill>
                <a:prstClr val="black"/>
              </a:solidFill>
            </a:endParaRPr>
          </a:p>
        </p:txBody>
      </p:sp>
      <p:sp>
        <p:nvSpPr>
          <p:cNvPr id="24" name="Rectangular Callout 23"/>
          <p:cNvSpPr/>
          <p:nvPr>
            <p:custDataLst>
              <p:tags r:id="rId4"/>
            </p:custDataLst>
          </p:nvPr>
        </p:nvSpPr>
        <p:spPr bwMode="gray">
          <a:xfrm>
            <a:off x="2883365" y="1805894"/>
            <a:ext cx="1735378" cy="461491"/>
          </a:xfrm>
          <a:prstGeom prst="wedgeRectCallout">
            <a:avLst>
              <a:gd name="adj1" fmla="val 12460"/>
              <a:gd name="adj2" fmla="val 165147"/>
            </a:avLst>
          </a:prstGeom>
          <a:ln>
            <a:solidFill>
              <a:schemeClr val="accent3"/>
            </a:solidFill>
            <a:prstDash val="dash"/>
            <a:headEnd/>
            <a:tailEnd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vert="horz" wrap="square" lIns="144000" tIns="72000" rIns="144000" bIns="72000" numCol="1" rtlCol="0" anchor="ctr" anchorCtr="0" compatLnSpc="1">
            <a:prstTxWarp prst="textNoShape">
              <a:avLst/>
            </a:prstTxWarp>
            <a:noAutofit/>
          </a:bodyPr>
          <a:lstStyle/>
          <a:p>
            <a:r>
              <a:rPr lang="it-IT" sz="1100" kern="0" dirty="0">
                <a:solidFill>
                  <a:srgbClr val="000000"/>
                </a:solidFill>
                <a:cs typeface="Arial"/>
              </a:rPr>
              <a:t>Definition of </a:t>
            </a:r>
            <a:r>
              <a:rPr lang="it-IT" sz="1100" kern="0" dirty="0" smtClean="0">
                <a:solidFill>
                  <a:srgbClr val="000000"/>
                </a:solidFill>
                <a:cs typeface="Arial"/>
              </a:rPr>
              <a:t>dynamic </a:t>
            </a:r>
            <a:r>
              <a:rPr lang="it-IT" sz="1100" kern="0" dirty="0">
                <a:solidFill>
                  <a:srgbClr val="000000"/>
                </a:solidFill>
                <a:cs typeface="Arial"/>
              </a:rPr>
              <a:t>fields </a:t>
            </a:r>
          </a:p>
        </p:txBody>
      </p:sp>
      <p:sp>
        <p:nvSpPr>
          <p:cNvPr id="19" name="Rectangular Callout 18"/>
          <p:cNvSpPr/>
          <p:nvPr>
            <p:custDataLst>
              <p:tags r:id="rId5"/>
            </p:custDataLst>
          </p:nvPr>
        </p:nvSpPr>
        <p:spPr bwMode="gray">
          <a:xfrm>
            <a:off x="305746" y="1787063"/>
            <a:ext cx="1703263" cy="503460"/>
          </a:xfrm>
          <a:prstGeom prst="wedgeRectCallout">
            <a:avLst>
              <a:gd name="adj1" fmla="val -16665"/>
              <a:gd name="adj2" fmla="val 106105"/>
            </a:avLst>
          </a:prstGeom>
          <a:ln>
            <a:solidFill>
              <a:schemeClr val="accent3"/>
            </a:solidFill>
            <a:prstDash val="dash"/>
            <a:headEnd/>
            <a:tailEnd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vert="horz" wrap="square" lIns="144000" tIns="72000" rIns="144000" bIns="72000" numCol="1" rtlCol="0" anchor="ctr" anchorCtr="0" compatLnSpc="1">
            <a:prstTxWarp prst="textNoShape">
              <a:avLst/>
            </a:prstTxWarp>
            <a:noAutofit/>
          </a:bodyPr>
          <a:lstStyle/>
          <a:p>
            <a:r>
              <a:rPr lang="it-IT" sz="1100" kern="0" dirty="0">
                <a:solidFill>
                  <a:srgbClr val="000000"/>
                </a:solidFill>
                <a:cs typeface="Arial"/>
              </a:rPr>
              <a:t>Communication area  </a:t>
            </a:r>
          </a:p>
        </p:txBody>
      </p:sp>
    </p:spTree>
    <p:extLst>
      <p:ext uri="{BB962C8B-B14F-4D97-AF65-F5344CB8AC3E}">
        <p14:creationId xmlns:p14="http://schemas.microsoft.com/office/powerpoint/2010/main" val="24947899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>
          <a:xfrm>
            <a:off x="780889" y="1371684"/>
            <a:ext cx="7905911" cy="3614132"/>
          </a:xfrm>
        </p:spPr>
        <p:txBody>
          <a:bodyPr/>
          <a:lstStyle/>
          <a:p>
            <a:r>
              <a:rPr lang="it-IT" dirty="0"/>
              <a:t>Account/List configuration</a:t>
            </a:r>
            <a:r>
              <a:rPr lang="it-IT" dirty="0" smtClean="0"/>
              <a:t/>
            </a:r>
            <a:br>
              <a:rPr lang="it-IT" dirty="0" smtClean="0"/>
            </a:br>
            <a:r>
              <a:rPr lang="it-IT" dirty="0"/>
              <a:t/>
            </a:r>
            <a:br>
              <a:rPr lang="it-IT" dirty="0"/>
            </a:b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8574606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182072" y="1138263"/>
            <a:ext cx="8836502" cy="2065960"/>
          </a:xfrm>
        </p:spPr>
        <p:txBody>
          <a:bodyPr/>
          <a:lstStyle/>
          <a:p>
            <a:r>
              <a:rPr lang="en-US" dirty="0">
                <a:solidFill>
                  <a:srgbClr val="000000"/>
                </a:solidFill>
                <a:latin typeface="+mj-lt"/>
              </a:rPr>
              <a:t>Within the configuration section </a:t>
            </a:r>
            <a:r>
              <a:rPr lang="en-US" dirty="0" smtClean="0">
                <a:solidFill>
                  <a:srgbClr val="000000"/>
                </a:solidFill>
                <a:latin typeface="+mj-lt"/>
              </a:rPr>
              <a:t>user </a:t>
            </a:r>
            <a:r>
              <a:rPr lang="en-US" dirty="0">
                <a:solidFill>
                  <a:srgbClr val="000000"/>
                </a:solidFill>
                <a:latin typeface="+mj-lt"/>
              </a:rPr>
              <a:t>can: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0000"/>
                </a:solidFill>
                <a:latin typeface="+mj-lt"/>
              </a:rPr>
              <a:t>Configuring Administrator Account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0000"/>
                </a:solidFill>
                <a:latin typeface="+mj-lt"/>
              </a:rPr>
              <a:t>Entering personal credentials for individual accesses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000000"/>
                </a:solidFill>
                <a:latin typeface="+mj-lt"/>
              </a:rPr>
              <a:t>Managing </a:t>
            </a:r>
            <a:r>
              <a:rPr lang="en-US" dirty="0">
                <a:solidFill>
                  <a:srgbClr val="000000"/>
                </a:solidFill>
                <a:latin typeface="+mj-lt"/>
              </a:rPr>
              <a:t>List</a:t>
            </a:r>
            <a:endParaRPr lang="it-IT" dirty="0">
              <a:solidFill>
                <a:srgbClr val="000000"/>
              </a:solidFill>
              <a:latin typeface="+mj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Settings</a:t>
            </a:r>
            <a:endParaRPr lang="it-IT" dirty="0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65723" y="2916171"/>
            <a:ext cx="6964470" cy="194078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29" name="Rectangle 28"/>
          <p:cNvSpPr/>
          <p:nvPr/>
        </p:nvSpPr>
        <p:spPr bwMode="auto">
          <a:xfrm flipH="1">
            <a:off x="4472914" y="3846159"/>
            <a:ext cx="930587" cy="874697"/>
          </a:xfrm>
          <a:prstGeom prst="rect">
            <a:avLst/>
          </a:prstGeom>
          <a:noFill/>
          <a:ln w="19050">
            <a:solidFill>
              <a:schemeClr val="accent3"/>
            </a:solidFill>
            <a:round/>
            <a:headEnd/>
            <a:tailEnd/>
          </a:ln>
          <a:effectLst/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endParaRPr lang="it-IT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28405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2tm_xP8wq0qpkA9UZ6Nj0g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2tm_xP8wq0qpkA9UZ6Nj0g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2tm_xP8wq0qpkA9UZ6Nj0g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2tm_xP8wq0qpkA9UZ6Nj0g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2tm_xP8wq0qpkA9UZ6Nj0g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2tm_xP8wq0qpkA9UZ6Nj0g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2tm_xP8wq0qpkA9UZ6Nj0g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2tm_xP8wq0qpkA9UZ6Nj0g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2tm_xP8wq0qpkA9UZ6Nj0g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2tm_xP8wq0qpkA9UZ6Nj0g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2tm_xP8wq0qpkA9UZ6Nj0g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2tm_xP8wq0qpkA9UZ6Nj0g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2tm_xP8wq0qpkA9UZ6Nj0g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2tm_xP8wq0qpkA9UZ6Nj0g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2tm_xP8wq0qpkA9UZ6Nj0g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2tm_xP8wq0qpkA9UZ6Nj0g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2tm_xP8wq0qpkA9UZ6Nj0g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2tm_xP8wq0qpkA9UZ6Nj0g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2tm_xP8wq0qpkA9UZ6Nj0g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2tm_xP8wq0qpkA9UZ6Nj0g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2tm_xP8wq0qpkA9UZ6Nj0g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2tm_xP8wq0qpkA9UZ6Nj0g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2tm_xP8wq0qpkA9UZ6Nj0g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2tm_xP8wq0qpkA9UZ6Nj0g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2tm_xP8wq0qpkA9UZ6Nj0g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2tm_xP8wq0qpkA9UZ6Nj0g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2tm_xP8wq0qpkA9UZ6Nj0g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2tm_xP8wq0qpkA9UZ6Nj0g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2tm_xP8wq0qpkA9UZ6Nj0g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2tm_xP8wq0qpkA9UZ6Nj0g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2tm_xP8wq0qpkA9UZ6Nj0g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2tm_xP8wq0qpkA9UZ6Nj0g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2tm_xP8wq0qpkA9UZ6Nj0g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2tm_xP8wq0qpkA9UZ6Nj0g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2tm_xP8wq0qpkA9UZ6Nj0g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2tm_xP8wq0qpkA9UZ6Nj0g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2tm_xP8wq0qpkA9UZ6Nj0g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2tm_xP8wq0qpkA9UZ6Nj0g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2tm_xP8wq0qpkA9UZ6Nj0g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2tm_xP8wq0qpkA9UZ6Nj0g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2tm_xP8wq0qpkA9UZ6Nj0g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2tm_xP8wq0qpkA9UZ6Nj0g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2tm_xP8wq0qpkA9UZ6Nj0g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2tm_xP8wq0qpkA9UZ6Nj0g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2tm_xP8wq0qpkA9UZ6Nj0g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2tm_xP8wq0qpkA9UZ6Nj0g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2tm_xP8wq0qpkA9UZ6Nj0g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2tm_xP8wq0qpkA9UZ6Nj0g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2tm_xP8wq0qpkA9UZ6Nj0g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2tm_xP8wq0qpkA9UZ6Nj0g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2tm_xP8wq0qpkA9UZ6Nj0g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2tm_xP8wq0qpkA9UZ6Nj0g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2tm_xP8wq0qpkA9UZ6Nj0g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2tm_xP8wq0qpkA9UZ6Nj0g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2tm_xP8wq0qpkA9UZ6Nj0g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2tm_xP8wq0qpkA9UZ6Nj0g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2tm_xP8wq0qpkA9UZ6Nj0g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2tm_xP8wq0qpkA9UZ6Nj0g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2tm_xP8wq0qpkA9UZ6Nj0g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2tm_xP8wq0qpkA9UZ6Nj0g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2tm_xP8wq0qpkA9UZ6Nj0g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2tm_xP8wq0qpkA9UZ6Nj0g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2tm_xP8wq0qpkA9UZ6Nj0g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2tm_xP8wq0qpkA9UZ6Nj0g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2tm_xP8wq0qpkA9UZ6Nj0g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2tm_xP8wq0qpkA9UZ6Nj0g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2tm_xP8wq0qpkA9UZ6Nj0g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2tm_xP8wq0qpkA9UZ6Nj0g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2tm_xP8wq0qpkA9UZ6Nj0g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2tm_xP8wq0qpkA9UZ6Nj0g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2tm_xP8wq0qpkA9UZ6Nj0g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2tm_xP8wq0qpkA9UZ6Nj0g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2tm_xP8wq0qpkA9UZ6Nj0g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2tm_xP8wq0qpkA9UZ6Nj0g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2tm_xP8wq0qpkA9UZ6Nj0g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2tm_xP8wq0qpkA9UZ6Nj0g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2tm_xP8wq0qpkA9UZ6Nj0g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2tm_xP8wq0qpkA9UZ6Nj0g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2tm_xP8wq0qpkA9UZ6Nj0g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2tm_xP8wq0qpkA9UZ6Nj0g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2tm_xP8wq0qpkA9UZ6Nj0g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2tm_xP8wq0qpkA9UZ6Nj0g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2tm_xP8wq0qpkA9UZ6Nj0g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2tm_xP8wq0qpkA9UZ6Nj0g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2tm_xP8wq0qpkA9UZ6Nj0g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2tm_xP8wq0qpkA9UZ6Nj0g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2tm_xP8wq0qpkA9UZ6Nj0g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2tm_xP8wq0qpkA9UZ6Nj0g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2tm_xP8wq0qpkA9UZ6Nj0g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2tm_xP8wq0qpkA9UZ6Nj0g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2tm_xP8wq0qpkA9UZ6Nj0g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2tm_xP8wq0qpkA9UZ6Nj0g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2tm_xP8wq0qpkA9UZ6Nj0g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2tm_xP8wq0qpkA9UZ6Nj0g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2tm_xP8wq0qpkA9UZ6Nj0g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2tm_xP8wq0qpkA9UZ6Nj0g"/>
</p:tagLst>
</file>

<file path=ppt/theme/theme1.xml><?xml version="1.0" encoding="utf-8"?>
<a:theme xmlns:a="http://schemas.openxmlformats.org/drawingml/2006/main" name="Reply">
  <a:themeElements>
    <a:clrScheme name="Impostazioni personalizzate 161">
      <a:dk1>
        <a:srgbClr val="FFFFFF"/>
      </a:dk1>
      <a:lt1>
        <a:srgbClr val="000000"/>
      </a:lt1>
      <a:dk2>
        <a:srgbClr val="053238"/>
      </a:dk2>
      <a:lt2>
        <a:srgbClr val="FA7A04"/>
      </a:lt2>
      <a:accent1>
        <a:srgbClr val="FFC100"/>
      </a:accent1>
      <a:accent2>
        <a:srgbClr val="FA7A04"/>
      </a:accent2>
      <a:accent3>
        <a:srgbClr val="F84901"/>
      </a:accent3>
      <a:accent4>
        <a:srgbClr val="DE0C48"/>
      </a:accent4>
      <a:accent5>
        <a:srgbClr val="BD0196"/>
      </a:accent5>
      <a:accent6>
        <a:srgbClr val="940758"/>
      </a:accent6>
      <a:hlink>
        <a:srgbClr val="16A8BC"/>
      </a:hlink>
      <a:folHlink>
        <a:srgbClr val="138080"/>
      </a:folHlink>
    </a:clrScheme>
    <a:fontScheme name="Office classico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tx2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ln>
          <a:solidFill>
            <a:srgbClr val="FFFFFF"/>
          </a:solidFill>
        </a:ln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defRPr sz="1400" dirty="0" err="1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Presentation4" id="{097ED64C-1469-4E9B-A6EE-E169F18D7DB3}" vid="{B73C506B-0DF6-4CFA-9B1D-8AAF7C797600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F92F8DCFE00494BA2C8ED6225D1970F" ma:contentTypeVersion="0" ma:contentTypeDescription="Create a new document." ma:contentTypeScope="" ma:versionID="bfb8551cf691eaab77ae5a58fdaa4463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1b05d82d297216baf5b26c55225140df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E28F5685-09B3-4592-AC0E-8824AE908F6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75A8AA82-24FC-4747-A17C-6E5BCB3AB51D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C2486022-E2A9-4CFC-8C73-34B487D87251}">
  <ds:schemaRefs>
    <ds:schemaRef ds:uri="http://www.w3.org/XML/1998/namespace"/>
    <ds:schemaRef ds:uri="http://purl.org/dc/elements/1.1/"/>
    <ds:schemaRef ds:uri="http://purl.org/dc/dcmitype/"/>
    <ds:schemaRef ds:uri="http://schemas.microsoft.com/office/2006/documentManagement/types"/>
    <ds:schemaRef ds:uri="http://schemas.microsoft.com/office/2006/metadata/properties"/>
    <ds:schemaRef ds:uri="http://purl.org/dc/terms/"/>
    <ds:schemaRef ds:uri="http://schemas.microsoft.com/office/infopath/2007/PartnerControls"/>
    <ds:schemaRef ds:uri="http://schemas.openxmlformats.org/package/2006/metadata/core-propertie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Cluster Reply PRESENTATION WHITE 16.9</Template>
  <TotalTime>1820</TotalTime>
  <Words>1703</Words>
  <Application>Microsoft Office PowerPoint</Application>
  <PresentationFormat>Presentazione su schermo (16:9)</PresentationFormat>
  <Paragraphs>217</Paragraphs>
  <Slides>54</Slides>
  <Notes>1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5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54</vt:i4>
      </vt:variant>
    </vt:vector>
  </HeadingPairs>
  <TitlesOfParts>
    <vt:vector size="60" baseType="lpstr">
      <vt:lpstr>Arial</vt:lpstr>
      <vt:lpstr>Arial Black</vt:lpstr>
      <vt:lpstr>Calibri</vt:lpstr>
      <vt:lpstr>Segoe UI Light</vt:lpstr>
      <vt:lpstr>Wingdings</vt:lpstr>
      <vt:lpstr>Reply</vt:lpstr>
      <vt:lpstr>Dynamics 365 – mailup connector</vt:lpstr>
      <vt:lpstr>INDex</vt:lpstr>
      <vt:lpstr>Introduction</vt:lpstr>
      <vt:lpstr>Introduction </vt:lpstr>
      <vt:lpstr>Navigation Path</vt:lpstr>
      <vt:lpstr>Mailup Connector</vt:lpstr>
      <vt:lpstr>MailUp Connector Sections</vt:lpstr>
      <vt:lpstr>Account/List configuration  </vt:lpstr>
      <vt:lpstr>Settings</vt:lpstr>
      <vt:lpstr>Account Administrator</vt:lpstr>
      <vt:lpstr>Personal credentials</vt:lpstr>
      <vt:lpstr>View MailUp Lists</vt:lpstr>
      <vt:lpstr>Placeholders</vt:lpstr>
      <vt:lpstr>Placeholders</vt:lpstr>
      <vt:lpstr>Email placeholder</vt:lpstr>
      <vt:lpstr>Sms placeholder</vt:lpstr>
      <vt:lpstr>Creating a new placeholder</vt:lpstr>
      <vt:lpstr>Template Generation  </vt:lpstr>
      <vt:lpstr>Templates</vt:lpstr>
      <vt:lpstr>Template view</vt:lpstr>
      <vt:lpstr>Create email template</vt:lpstr>
      <vt:lpstr>Open editor Email </vt:lpstr>
      <vt:lpstr>Drag and Drop email</vt:lpstr>
      <vt:lpstr>view template email</vt:lpstr>
      <vt:lpstr>Create sms template</vt:lpstr>
      <vt:lpstr>message and dynamic fieds</vt:lpstr>
      <vt:lpstr>Single sends</vt:lpstr>
      <vt:lpstr>Single Sends</vt:lpstr>
      <vt:lpstr>Email View</vt:lpstr>
      <vt:lpstr>CreatE new Email</vt:lpstr>
      <vt:lpstr>Template association</vt:lpstr>
      <vt:lpstr>EMAIL SEND</vt:lpstr>
      <vt:lpstr>Mailup Email Statistics</vt:lpstr>
      <vt:lpstr>Statistics MailUp UPDATE</vt:lpstr>
      <vt:lpstr>Statistics mailup</vt:lpstr>
      <vt:lpstr>SMS VIEW</vt:lpstr>
      <vt:lpstr>CreaTE A NEW SMS</vt:lpstr>
      <vt:lpstr>Invio SMS</vt:lpstr>
      <vt:lpstr>Campaign configuration</vt:lpstr>
      <vt:lpstr>Campaign</vt:lpstr>
      <vt:lpstr>Campaign Activity</vt:lpstr>
      <vt:lpstr>Mailup email</vt:lpstr>
      <vt:lpstr> mailup email</vt:lpstr>
      <vt:lpstr>ACTIVITY VIEW</vt:lpstr>
      <vt:lpstr>Email VIEW</vt:lpstr>
      <vt:lpstr>campaign activity statistics </vt:lpstr>
      <vt:lpstr>Campaign statistics</vt:lpstr>
      <vt:lpstr>SUBSCRIPTIONS </vt:lpstr>
      <vt:lpstr>SUBSCRIPTIONS</vt:lpstr>
      <vt:lpstr>SUBSCRIPTIONS</vt:lpstr>
      <vt:lpstr>dashboards</vt:lpstr>
      <vt:lpstr>dashBOARDS</vt:lpstr>
      <vt:lpstr>DASHBOARDS </vt:lpstr>
      <vt:lpstr>Presentazione standard di PowerPoint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Connettore CRM - mailup</dc:title>
  <dc:subject/>
  <dc:creator>Vulcano Filippo</dc:creator>
  <cp:keywords/>
  <dc:description/>
  <cp:lastModifiedBy>Dispoto Antonio</cp:lastModifiedBy>
  <cp:revision>185</cp:revision>
  <dcterms:created xsi:type="dcterms:W3CDTF">2017-11-14T10:50:48Z</dcterms:created>
  <dcterms:modified xsi:type="dcterms:W3CDTF">2018-04-17T14:41:06Z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0x0101006F92F8DCFE00494BA2C8ED6225D1970F</vt:lpwstr>
  </property>
</Properties>
</file>