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7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2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8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9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29"/>
  </p:notesMasterIdLst>
  <p:sldIdLst>
    <p:sldId id="346" r:id="rId6"/>
    <p:sldId id="535" r:id="rId7"/>
    <p:sldId id="405" r:id="rId8"/>
    <p:sldId id="406" r:id="rId9"/>
    <p:sldId id="407" r:id="rId10"/>
    <p:sldId id="408" r:id="rId11"/>
    <p:sldId id="544" r:id="rId12"/>
    <p:sldId id="545" r:id="rId13"/>
    <p:sldId id="546" r:id="rId14"/>
    <p:sldId id="541" r:id="rId15"/>
    <p:sldId id="542" r:id="rId16"/>
    <p:sldId id="543" r:id="rId17"/>
    <p:sldId id="537" r:id="rId18"/>
    <p:sldId id="538" r:id="rId19"/>
    <p:sldId id="539" r:id="rId20"/>
    <p:sldId id="412" r:id="rId21"/>
    <p:sldId id="413" r:id="rId22"/>
    <p:sldId id="414" r:id="rId23"/>
    <p:sldId id="411" r:id="rId24"/>
    <p:sldId id="567" r:id="rId25"/>
    <p:sldId id="568" r:id="rId26"/>
    <p:sldId id="547" r:id="rId27"/>
    <p:sldId id="548" r:id="rId28"/>
  </p:sldIdLst>
  <p:sldSz cx="12436475" cy="6996113"/>
  <p:notesSz cx="6858000" cy="9144000"/>
  <p:defaultTextStyle>
    <a:defPPr>
      <a:defRPr lang="en-US"/>
    </a:defPPr>
    <a:lvl1pPr marL="0" algn="l" defTabSz="124367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21838" algn="l" defTabSz="124367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43675" algn="l" defTabSz="124367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65513" algn="l" defTabSz="124367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87351" algn="l" defTabSz="124367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109189" algn="l" defTabSz="124367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731026" algn="l" defTabSz="124367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352864" algn="l" defTabSz="124367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974702" algn="l" defTabSz="124367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CC428C-EE43-4588-A885-7456DDB36DF7}">
          <p14:sldIdLst>
            <p14:sldId id="346"/>
            <p14:sldId id="535"/>
            <p14:sldId id="405"/>
            <p14:sldId id="406"/>
            <p14:sldId id="407"/>
            <p14:sldId id="408"/>
            <p14:sldId id="544"/>
            <p14:sldId id="545"/>
            <p14:sldId id="546"/>
            <p14:sldId id="541"/>
            <p14:sldId id="542"/>
            <p14:sldId id="543"/>
            <p14:sldId id="537"/>
            <p14:sldId id="538"/>
            <p14:sldId id="539"/>
            <p14:sldId id="412"/>
            <p14:sldId id="413"/>
            <p14:sldId id="414"/>
            <p14:sldId id="411"/>
            <p14:sldId id="567"/>
            <p14:sldId id="568"/>
            <p14:sldId id="547"/>
            <p14:sldId id="54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204">
          <p15:clr>
            <a:srgbClr val="A4A3A4"/>
          </p15:clr>
        </p15:guide>
        <p15:guide id="2" pos="3917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sselmann, Sebastian (CGN-WSW)" initials="HS(" lastIdx="12" clrIdx="0">
    <p:extLst>
      <p:ext uri="{19B8F6BF-5375-455C-9EA6-DF929625EA0E}">
        <p15:presenceInfo xmlns:p15="http://schemas.microsoft.com/office/powerpoint/2012/main" userId="S-1-5-21-1738515979-1340670704-4204588332-1894497" providerId="AD"/>
      </p:ext>
    </p:extLst>
  </p:cmAuthor>
  <p:cmAuthor id="2" name="Lambertin, Julian (CGN-WSW)" initials="LJ(" lastIdx="6" clrIdx="1">
    <p:extLst>
      <p:ext uri="{19B8F6BF-5375-455C-9EA6-DF929625EA0E}">
        <p15:presenceInfo xmlns:p15="http://schemas.microsoft.com/office/powerpoint/2012/main" userId="S-1-5-21-1738515979-1340670704-4204588332-1594147" providerId="AD"/>
      </p:ext>
    </p:extLst>
  </p:cmAuthor>
  <p:cmAuthor id="3" name="Barbara Steiger" initials="BS" lastIdx="91" clrIdx="2">
    <p:extLst>
      <p:ext uri="{19B8F6BF-5375-455C-9EA6-DF929625EA0E}">
        <p15:presenceInfo xmlns:p15="http://schemas.microsoft.com/office/powerpoint/2012/main" userId="S::basteig@microsoft.com::a33ef43e-249b-4050-a7ce-242ae6cad7df" providerId="AD"/>
      </p:ext>
    </p:extLst>
  </p:cmAuthor>
  <p:cmAuthor id="4" name="Cloud, Ronan (LDN-WSW)" initials="CR(" lastIdx="29" clrIdx="3">
    <p:extLst>
      <p:ext uri="{19B8F6BF-5375-455C-9EA6-DF929625EA0E}">
        <p15:presenceInfo xmlns:p15="http://schemas.microsoft.com/office/powerpoint/2012/main" userId="S-1-5-21-1738515979-1340670704-4204588332-1787544" providerId="AD"/>
      </p:ext>
    </p:extLst>
  </p:cmAuthor>
  <p:cmAuthor id="5" name="Rohr, Andy (LDN-FOX)" initials="RA(" lastIdx="1" clrIdx="4">
    <p:extLst>
      <p:ext uri="{19B8F6BF-5375-455C-9EA6-DF929625EA0E}">
        <p15:presenceInfo xmlns:p15="http://schemas.microsoft.com/office/powerpoint/2012/main" userId="S-1-5-21-1738515979-1340670704-4204588332-1896706" providerId="AD"/>
      </p:ext>
    </p:extLst>
  </p:cmAuthor>
  <p:cmAuthor id="6" name="Dunn, David (LDN-FOX)" initials="DD(" lastIdx="1" clrIdx="5">
    <p:extLst>
      <p:ext uri="{19B8F6BF-5375-455C-9EA6-DF929625EA0E}">
        <p15:presenceInfo xmlns:p15="http://schemas.microsoft.com/office/powerpoint/2012/main" userId="S-1-5-21-1738515979-1340670704-4204588332-190013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73"/>
    <a:srgbClr val="00205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44" y="292"/>
      </p:cViewPr>
      <p:guideLst>
        <p:guide orient="horz" pos="2204"/>
        <p:guide pos="39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commentAuthors" Target="commentAuthors.xml"/><Relationship Id="rId8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CGNFPR04\tempCCC\CCC_StrategyAnalytics\Lea\Microsoft\2019\Excel%20Crosstabs\Digit%20Growth\Digit_Growth_Business_Leaders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CGNFPR04\tempCCC\CCC_StrategyAnalytics\Lea\Microsoft\2019\Excel%20Crosstabs\Digit%20Growth\Digit_Growth_Business_Leader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CGNFPR04\tempCCC\CCC_StrategyAnalytics\Lea\Microsoft\2019\Excel%20Crosstabs\Microsoft%20-%20countries%20(only%20business%20leader)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CGNFPR04\tempCCC\CCC_StrategyAnalytics\Lea\Microsoft\2019\Excel%20Crosstabs\Microsoft%20-%20countries%20(only%20business%20leader)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CGNFPR04\tempCCC\CCC_StrategyAnalytics\Lea\Microsoft\2019\Excel%20Crosstabs\Microsoft%20-%20countries%20(only%20business%20leader)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CGNFPR04\tempCCC\CCC_StrategyAnalytics\Lea\Microsoft\2019\Excel%20Crosstabs\Digit%20Growth\Digit_Growth_Business_Leaders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CGNFPR04\tempCCC\CCC_StrategyAnalytics\Lea\Microsoft\2019\Excel%20Crosstabs\Digit%20Growth\Digit_Growth_Business_Leader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CGNFPR04\tempCCC\CCC_StrategyAnalytics\Lea\Microsoft\2019\Excel%20Crosstabs\Digit%20Growth\Digit_Growth_Business_Leader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CGNFPR04\tempCCC\CCC_StrategyAnalytics\Lea\Microsoft\2019\Excel%20Crosstabs\Digit%20Growth\Digit_Growth_Business_Leader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CGNFPR04\tempCCC\CCC_StrategyAnalytics\Lea\Microsoft\2019\Excel%20Crosstabs\Digit%20Growth\Digit_Growth_Business_Leader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CGNFPR04\tempCCC\CCC_StrategyAnalytics\Lea\Microsoft\2019\Excel%20Crosstabs\Microsoft%20-%20countries%20(only%20business%20leader)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CGNFPR04\tempCCC\CCC_StrategyAnalytics\Lea\Microsoft\2019\Excel%20Crosstabs\Microsoft%20-%20countries%20(only%20business%20leader)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CGNFPR04\tempCCC\CCC_StrategyAnalytics\Lea\Microsoft\2019\Excel%20Crosstabs\Digit%20Growth\Digit_Growth_Business_Leaders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2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CGNFPR04\tempCCC\CCC_StrategyAnalytics\Lea\Microsoft\2019\Excel%20Crosstabs\Digit%20Growth\Digit_Growth_Business_Leader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'AI &amp; Business'!$A$23</c:f>
              <c:strCache>
                <c:ptCount val="1"/>
                <c:pt idx="0">
                  <c:v>Phase 0: Waiting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'AI &amp; Business'!$B$21:$K$22</c:f>
              <c:multiLvlStrCache>
                <c:ptCount val="10"/>
                <c:lvl>
                  <c:pt idx="0">
                    <c:v>Other</c:v>
                  </c:pt>
                  <c:pt idx="1">
                    <c:v>Double digit growth </c:v>
                  </c:pt>
                  <c:pt idx="2">
                    <c:v>Other</c:v>
                  </c:pt>
                  <c:pt idx="3">
                    <c:v>Double digit growth </c:v>
                  </c:pt>
                  <c:pt idx="4">
                    <c:v>Other</c:v>
                  </c:pt>
                  <c:pt idx="5">
                    <c:v>Double digit growth </c:v>
                  </c:pt>
                  <c:pt idx="6">
                    <c:v>Other</c:v>
                  </c:pt>
                  <c:pt idx="7">
                    <c:v>Double digit growth </c:v>
                  </c:pt>
                  <c:pt idx="8">
                    <c:v>Other</c:v>
                  </c:pt>
                  <c:pt idx="9">
                    <c:v>Double digit growth </c:v>
                  </c:pt>
                </c:lvl>
                <c:lvl>
                  <c:pt idx="0">
                    <c:v>Total</c:v>
                  </c:pt>
                  <c:pt idx="2">
                    <c:v>USA</c:v>
                  </c:pt>
                  <c:pt idx="4">
                    <c:v>UK</c:v>
                  </c:pt>
                  <c:pt idx="6">
                    <c:v>FR</c:v>
                  </c:pt>
                  <c:pt idx="8">
                    <c:v>GER</c:v>
                  </c:pt>
                </c:lvl>
              </c:multiLvlStrCache>
            </c:multiLvlStrRef>
          </c:cat>
          <c:val>
            <c:numRef>
              <c:f>'AI &amp; Business'!$B$23:$K$23</c:f>
              <c:numCache>
                <c:formatCode>###0.0%</c:formatCode>
                <c:ptCount val="10"/>
                <c:pt idx="0">
                  <c:v>0.13924050632911392</c:v>
                </c:pt>
                <c:pt idx="1">
                  <c:v>4.8951048951048952E-2</c:v>
                </c:pt>
                <c:pt idx="2">
                  <c:v>0.12676056338028169</c:v>
                </c:pt>
                <c:pt idx="3">
                  <c:v>0.12</c:v>
                </c:pt>
                <c:pt idx="4">
                  <c:v>0.16666666666666663</c:v>
                </c:pt>
                <c:pt idx="5">
                  <c:v>0</c:v>
                </c:pt>
                <c:pt idx="6">
                  <c:v>0.24242424242424243</c:v>
                </c:pt>
                <c:pt idx="7">
                  <c:v>0.33333333333333326</c:v>
                </c:pt>
                <c:pt idx="8">
                  <c:v>0.11538461538461538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FF-4674-82A7-8C8BF21ECD82}"/>
            </c:ext>
          </c:extLst>
        </c:ser>
        <c:ser>
          <c:idx val="1"/>
          <c:order val="1"/>
          <c:tx>
            <c:strRef>
              <c:f>'AI &amp; Business'!$A$24</c:f>
              <c:strCache>
                <c:ptCount val="1"/>
                <c:pt idx="0">
                  <c:v>Phase 1: Exploring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multiLvlStrRef>
              <c:f>'AI &amp; Business'!$B$21:$K$22</c:f>
              <c:multiLvlStrCache>
                <c:ptCount val="10"/>
                <c:lvl>
                  <c:pt idx="0">
                    <c:v>Other</c:v>
                  </c:pt>
                  <c:pt idx="1">
                    <c:v>Double digit growth </c:v>
                  </c:pt>
                  <c:pt idx="2">
                    <c:v>Other</c:v>
                  </c:pt>
                  <c:pt idx="3">
                    <c:v>Double digit growth </c:v>
                  </c:pt>
                  <c:pt idx="4">
                    <c:v>Other</c:v>
                  </c:pt>
                  <c:pt idx="5">
                    <c:v>Double digit growth </c:v>
                  </c:pt>
                  <c:pt idx="6">
                    <c:v>Other</c:v>
                  </c:pt>
                  <c:pt idx="7">
                    <c:v>Double digit growth </c:v>
                  </c:pt>
                  <c:pt idx="8">
                    <c:v>Other</c:v>
                  </c:pt>
                  <c:pt idx="9">
                    <c:v>Double digit growth </c:v>
                  </c:pt>
                </c:lvl>
                <c:lvl>
                  <c:pt idx="0">
                    <c:v>Total</c:v>
                  </c:pt>
                  <c:pt idx="2">
                    <c:v>USA</c:v>
                  </c:pt>
                  <c:pt idx="4">
                    <c:v>UK</c:v>
                  </c:pt>
                  <c:pt idx="6">
                    <c:v>FR</c:v>
                  </c:pt>
                  <c:pt idx="8">
                    <c:v>GER</c:v>
                  </c:pt>
                </c:lvl>
              </c:multiLvlStrCache>
            </c:multiLvlStrRef>
          </c:cat>
          <c:val>
            <c:numRef>
              <c:f>'AI &amp; Business'!$B$24:$K$24</c:f>
              <c:numCache>
                <c:formatCode>###0.0%</c:formatCode>
                <c:ptCount val="10"/>
                <c:pt idx="0">
                  <c:v>0.32549728752260398</c:v>
                </c:pt>
                <c:pt idx="1">
                  <c:v>0.23076923076923075</c:v>
                </c:pt>
                <c:pt idx="2">
                  <c:v>0.19718309859154928</c:v>
                </c:pt>
                <c:pt idx="3">
                  <c:v>0.28000000000000003</c:v>
                </c:pt>
                <c:pt idx="4">
                  <c:v>0.33333333333333326</c:v>
                </c:pt>
                <c:pt idx="5">
                  <c:v>0.36363636363636365</c:v>
                </c:pt>
                <c:pt idx="6">
                  <c:v>0.43939393939393939</c:v>
                </c:pt>
                <c:pt idx="7">
                  <c:v>0.5</c:v>
                </c:pt>
                <c:pt idx="8">
                  <c:v>0.32051282051282048</c:v>
                </c:pt>
                <c:pt idx="9">
                  <c:v>8.3333333333333315E-2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FF-4674-82A7-8C8BF21ECD82}"/>
            </c:ext>
          </c:extLst>
        </c:ser>
        <c:ser>
          <c:idx val="2"/>
          <c:order val="2"/>
          <c:tx>
            <c:strRef>
              <c:f>'AI &amp; Business'!$A$25</c:f>
              <c:strCache>
                <c:ptCount val="1"/>
                <c:pt idx="0">
                  <c:v>Phase 2: Experimenting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multiLvlStrRef>
              <c:f>'AI &amp; Business'!$B$21:$K$22</c:f>
              <c:multiLvlStrCache>
                <c:ptCount val="10"/>
                <c:lvl>
                  <c:pt idx="0">
                    <c:v>Other</c:v>
                  </c:pt>
                  <c:pt idx="1">
                    <c:v>Double digit growth </c:v>
                  </c:pt>
                  <c:pt idx="2">
                    <c:v>Other</c:v>
                  </c:pt>
                  <c:pt idx="3">
                    <c:v>Double digit growth </c:v>
                  </c:pt>
                  <c:pt idx="4">
                    <c:v>Other</c:v>
                  </c:pt>
                  <c:pt idx="5">
                    <c:v>Double digit growth </c:v>
                  </c:pt>
                  <c:pt idx="6">
                    <c:v>Other</c:v>
                  </c:pt>
                  <c:pt idx="7">
                    <c:v>Double digit growth </c:v>
                  </c:pt>
                  <c:pt idx="8">
                    <c:v>Other</c:v>
                  </c:pt>
                  <c:pt idx="9">
                    <c:v>Double digit growth </c:v>
                  </c:pt>
                </c:lvl>
                <c:lvl>
                  <c:pt idx="0">
                    <c:v>Total</c:v>
                  </c:pt>
                  <c:pt idx="2">
                    <c:v>USA</c:v>
                  </c:pt>
                  <c:pt idx="4">
                    <c:v>UK</c:v>
                  </c:pt>
                  <c:pt idx="6">
                    <c:v>FR</c:v>
                  </c:pt>
                  <c:pt idx="8">
                    <c:v>GER</c:v>
                  </c:pt>
                </c:lvl>
              </c:multiLvlStrCache>
            </c:multiLvlStrRef>
          </c:cat>
          <c:val>
            <c:numRef>
              <c:f>'AI &amp; Business'!$B$25:$K$25</c:f>
              <c:numCache>
                <c:formatCode>###0.0%</c:formatCode>
                <c:ptCount val="10"/>
                <c:pt idx="0">
                  <c:v>0.35081374321880643</c:v>
                </c:pt>
                <c:pt idx="1">
                  <c:v>0.31468531468531469</c:v>
                </c:pt>
                <c:pt idx="2">
                  <c:v>0.46478873239436619</c:v>
                </c:pt>
                <c:pt idx="3">
                  <c:v>0.24</c:v>
                </c:pt>
                <c:pt idx="4">
                  <c:v>0.37878787878787873</c:v>
                </c:pt>
                <c:pt idx="5">
                  <c:v>0.18181818181818182</c:v>
                </c:pt>
                <c:pt idx="6">
                  <c:v>0.2121212121212121</c:v>
                </c:pt>
                <c:pt idx="7">
                  <c:v>0</c:v>
                </c:pt>
                <c:pt idx="8">
                  <c:v>0.39743589743589747</c:v>
                </c:pt>
                <c:pt idx="9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7FF-4674-82A7-8C8BF21ECD82}"/>
            </c:ext>
          </c:extLst>
        </c:ser>
        <c:ser>
          <c:idx val="3"/>
          <c:order val="3"/>
          <c:tx>
            <c:strRef>
              <c:f>'AI &amp; Business'!$A$26</c:f>
              <c:strCache>
                <c:ptCount val="1"/>
                <c:pt idx="0">
                  <c:v>Phase 3: Formalizing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multiLvlStrRef>
              <c:f>'AI &amp; Business'!$B$21:$K$22</c:f>
              <c:multiLvlStrCache>
                <c:ptCount val="10"/>
                <c:lvl>
                  <c:pt idx="0">
                    <c:v>Other</c:v>
                  </c:pt>
                  <c:pt idx="1">
                    <c:v>Double digit growth </c:v>
                  </c:pt>
                  <c:pt idx="2">
                    <c:v>Other</c:v>
                  </c:pt>
                  <c:pt idx="3">
                    <c:v>Double digit growth </c:v>
                  </c:pt>
                  <c:pt idx="4">
                    <c:v>Other</c:v>
                  </c:pt>
                  <c:pt idx="5">
                    <c:v>Double digit growth </c:v>
                  </c:pt>
                  <c:pt idx="6">
                    <c:v>Other</c:v>
                  </c:pt>
                  <c:pt idx="7">
                    <c:v>Double digit growth </c:v>
                  </c:pt>
                  <c:pt idx="8">
                    <c:v>Other</c:v>
                  </c:pt>
                  <c:pt idx="9">
                    <c:v>Double digit growth </c:v>
                  </c:pt>
                </c:lvl>
                <c:lvl>
                  <c:pt idx="0">
                    <c:v>Total</c:v>
                  </c:pt>
                  <c:pt idx="2">
                    <c:v>USA</c:v>
                  </c:pt>
                  <c:pt idx="4">
                    <c:v>UK</c:v>
                  </c:pt>
                  <c:pt idx="6">
                    <c:v>FR</c:v>
                  </c:pt>
                  <c:pt idx="8">
                    <c:v>GER</c:v>
                  </c:pt>
                </c:lvl>
              </c:multiLvlStrCache>
            </c:multiLvlStrRef>
          </c:cat>
          <c:val>
            <c:numRef>
              <c:f>'AI &amp; Business'!$B$26:$K$26</c:f>
              <c:numCache>
                <c:formatCode>###0.0%</c:formatCode>
                <c:ptCount val="10"/>
                <c:pt idx="0">
                  <c:v>0.13381555153707053</c:v>
                </c:pt>
                <c:pt idx="1">
                  <c:v>0.23776223776223776</c:v>
                </c:pt>
                <c:pt idx="2">
                  <c:v>0.19718309859154928</c:v>
                </c:pt>
                <c:pt idx="3">
                  <c:v>0.24</c:v>
                </c:pt>
                <c:pt idx="4">
                  <c:v>7.575757575757576E-2</c:v>
                </c:pt>
                <c:pt idx="5">
                  <c:v>0.27272727272727271</c:v>
                </c:pt>
                <c:pt idx="6">
                  <c:v>9.0909090909090912E-2</c:v>
                </c:pt>
                <c:pt idx="7">
                  <c:v>0</c:v>
                </c:pt>
                <c:pt idx="8">
                  <c:v>0.10256410256410256</c:v>
                </c:pt>
                <c:pt idx="9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7FF-4674-82A7-8C8BF21ECD82}"/>
            </c:ext>
          </c:extLst>
        </c:ser>
        <c:ser>
          <c:idx val="4"/>
          <c:order val="4"/>
          <c:tx>
            <c:strRef>
              <c:f>'AI &amp; Business'!$A$27</c:f>
              <c:strCache>
                <c:ptCount val="1"/>
                <c:pt idx="0">
                  <c:v>Phase 4: Integrating 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multiLvlStrRef>
              <c:f>'AI &amp; Business'!$B$21:$K$22</c:f>
              <c:multiLvlStrCache>
                <c:ptCount val="10"/>
                <c:lvl>
                  <c:pt idx="0">
                    <c:v>Other</c:v>
                  </c:pt>
                  <c:pt idx="1">
                    <c:v>Double digit growth </c:v>
                  </c:pt>
                  <c:pt idx="2">
                    <c:v>Other</c:v>
                  </c:pt>
                  <c:pt idx="3">
                    <c:v>Double digit growth </c:v>
                  </c:pt>
                  <c:pt idx="4">
                    <c:v>Other</c:v>
                  </c:pt>
                  <c:pt idx="5">
                    <c:v>Double digit growth </c:v>
                  </c:pt>
                  <c:pt idx="6">
                    <c:v>Other</c:v>
                  </c:pt>
                  <c:pt idx="7">
                    <c:v>Double digit growth </c:v>
                  </c:pt>
                  <c:pt idx="8">
                    <c:v>Other</c:v>
                  </c:pt>
                  <c:pt idx="9">
                    <c:v>Double digit growth </c:v>
                  </c:pt>
                </c:lvl>
                <c:lvl>
                  <c:pt idx="0">
                    <c:v>Total</c:v>
                  </c:pt>
                  <c:pt idx="2">
                    <c:v>USA</c:v>
                  </c:pt>
                  <c:pt idx="4">
                    <c:v>UK</c:v>
                  </c:pt>
                  <c:pt idx="6">
                    <c:v>FR</c:v>
                  </c:pt>
                  <c:pt idx="8">
                    <c:v>GER</c:v>
                  </c:pt>
                </c:lvl>
              </c:multiLvlStrCache>
            </c:multiLvlStrRef>
          </c:cat>
          <c:val>
            <c:numRef>
              <c:f>'AI &amp; Business'!$B$27:$K$27</c:f>
              <c:numCache>
                <c:formatCode>###0.0%</c:formatCode>
                <c:ptCount val="10"/>
                <c:pt idx="0">
                  <c:v>5.0632911392405069E-2</c:v>
                </c:pt>
                <c:pt idx="1">
                  <c:v>0.16783216783216784</c:v>
                </c:pt>
                <c:pt idx="2">
                  <c:v>1.4084507042253523E-2</c:v>
                </c:pt>
                <c:pt idx="3">
                  <c:v>0.12</c:v>
                </c:pt>
                <c:pt idx="4">
                  <c:v>4.5454545454545456E-2</c:v>
                </c:pt>
                <c:pt idx="5">
                  <c:v>0.18181818181818182</c:v>
                </c:pt>
                <c:pt idx="6">
                  <c:v>1.5151515151515152E-2</c:v>
                </c:pt>
                <c:pt idx="7">
                  <c:v>0.16666666666666663</c:v>
                </c:pt>
                <c:pt idx="8">
                  <c:v>6.4102564102564097E-2</c:v>
                </c:pt>
                <c:pt idx="9">
                  <c:v>0.41666666666666674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7FF-4674-82A7-8C8BF21ECD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6191384"/>
        <c:axId val="256186792"/>
      </c:barChart>
      <c:catAx>
        <c:axId val="256191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6186792"/>
        <c:crosses val="autoZero"/>
        <c:auto val="1"/>
        <c:lblAlgn val="ctr"/>
        <c:lblOffset val="100"/>
        <c:noMultiLvlLbl val="0"/>
      </c:catAx>
      <c:valAx>
        <c:axId val="256186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619138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'AI &amp; Leadership Skills'!$A$68</c:f>
              <c:strCache>
                <c:ptCount val="1"/>
                <c:pt idx="0">
                  <c:v>Do not agree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'AI &amp; Leadership Skills'!$B$66:$S$67</c:f>
              <c:multiLvlStrCache>
                <c:ptCount val="18"/>
                <c:lvl>
                  <c:pt idx="0">
                    <c:v>Other</c:v>
                  </c:pt>
                  <c:pt idx="1">
                    <c:v>Double digit growth </c:v>
                  </c:pt>
                  <c:pt idx="2">
                    <c:v>Other</c:v>
                  </c:pt>
                  <c:pt idx="3">
                    <c:v>Double digit growth </c:v>
                  </c:pt>
                  <c:pt idx="4">
                    <c:v>Other</c:v>
                  </c:pt>
                  <c:pt idx="5">
                    <c:v>Double digit growth </c:v>
                  </c:pt>
                  <c:pt idx="6">
                    <c:v>Other</c:v>
                  </c:pt>
                  <c:pt idx="7">
                    <c:v>Double digit growth </c:v>
                  </c:pt>
                  <c:pt idx="8">
                    <c:v>Other</c:v>
                  </c:pt>
                  <c:pt idx="9">
                    <c:v>Double digit growth </c:v>
                  </c:pt>
                  <c:pt idx="10">
                    <c:v>Other</c:v>
                  </c:pt>
                  <c:pt idx="11">
                    <c:v>Double digit growth </c:v>
                  </c:pt>
                  <c:pt idx="12">
                    <c:v>Other</c:v>
                  </c:pt>
                  <c:pt idx="13">
                    <c:v>Double digit growth </c:v>
                  </c:pt>
                  <c:pt idx="14">
                    <c:v>Other</c:v>
                  </c:pt>
                  <c:pt idx="15">
                    <c:v>Double digit growth </c:v>
                  </c:pt>
                  <c:pt idx="16">
                    <c:v>Other</c:v>
                  </c:pt>
                  <c:pt idx="17">
                    <c:v>Double digit growth </c:v>
                  </c:pt>
                </c:lvl>
                <c:lvl>
                  <c:pt idx="0">
                    <c:v>Total</c:v>
                  </c:pt>
                  <c:pt idx="2">
                    <c:v>USA</c:v>
                  </c:pt>
                  <c:pt idx="4">
                    <c:v>UK</c:v>
                  </c:pt>
                  <c:pt idx="6">
                    <c:v>FR</c:v>
                  </c:pt>
                  <c:pt idx="8">
                    <c:v>GER</c:v>
                  </c:pt>
                  <c:pt idx="10">
                    <c:v>NL</c:v>
                  </c:pt>
                  <c:pt idx="12">
                    <c:v>IT</c:v>
                  </c:pt>
                  <c:pt idx="14">
                    <c:v>CH</c:v>
                  </c:pt>
                  <c:pt idx="16">
                    <c:v>RUS</c:v>
                  </c:pt>
                </c:lvl>
              </c:multiLvlStrCache>
            </c:multiLvlStrRef>
          </c:cat>
          <c:val>
            <c:numRef>
              <c:f>'AI &amp; Leadership Skills'!$B$68:$S$68</c:f>
              <c:numCache>
                <c:formatCode>###0.0%</c:formatCode>
                <c:ptCount val="18"/>
                <c:pt idx="0">
                  <c:v>7.4141048824593131E-2</c:v>
                </c:pt>
                <c:pt idx="1">
                  <c:v>9.7902097902097904E-2</c:v>
                </c:pt>
                <c:pt idx="2">
                  <c:v>7.0422535211267623E-2</c:v>
                </c:pt>
                <c:pt idx="3">
                  <c:v>0.12</c:v>
                </c:pt>
                <c:pt idx="4">
                  <c:v>6.0606060606060608E-2</c:v>
                </c:pt>
                <c:pt idx="5">
                  <c:v>9.0909090909090912E-2</c:v>
                </c:pt>
                <c:pt idx="6">
                  <c:v>9.0909090909090912E-2</c:v>
                </c:pt>
                <c:pt idx="7">
                  <c:v>0</c:v>
                </c:pt>
                <c:pt idx="8">
                  <c:v>0.10256410256410256</c:v>
                </c:pt>
                <c:pt idx="9">
                  <c:v>8.3333333333333315E-2</c:v>
                </c:pt>
                <c:pt idx="10">
                  <c:v>7.2463768115942032E-2</c:v>
                </c:pt>
                <c:pt idx="11">
                  <c:v>6.25E-2</c:v>
                </c:pt>
                <c:pt idx="12">
                  <c:v>0</c:v>
                </c:pt>
                <c:pt idx="13">
                  <c:v>0</c:v>
                </c:pt>
                <c:pt idx="14">
                  <c:v>0.15662650602409639</c:v>
                </c:pt>
                <c:pt idx="15">
                  <c:v>0.5</c:v>
                </c:pt>
                <c:pt idx="16">
                  <c:v>0</c:v>
                </c:pt>
                <c:pt idx="17">
                  <c:v>0.10810810810810811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7D-44CF-8027-F5A31D5F9757}"/>
            </c:ext>
          </c:extLst>
        </c:ser>
        <c:ser>
          <c:idx val="1"/>
          <c:order val="1"/>
          <c:tx>
            <c:strRef>
              <c:f>'AI &amp; Leadership Skills'!$A$69</c:f>
              <c:strCache>
                <c:ptCount val="1"/>
                <c:pt idx="0">
                  <c:v>Undecided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multiLvlStrRef>
              <c:f>'AI &amp; Leadership Skills'!$B$66:$S$67</c:f>
              <c:multiLvlStrCache>
                <c:ptCount val="18"/>
                <c:lvl>
                  <c:pt idx="0">
                    <c:v>Other</c:v>
                  </c:pt>
                  <c:pt idx="1">
                    <c:v>Double digit growth </c:v>
                  </c:pt>
                  <c:pt idx="2">
                    <c:v>Other</c:v>
                  </c:pt>
                  <c:pt idx="3">
                    <c:v>Double digit growth </c:v>
                  </c:pt>
                  <c:pt idx="4">
                    <c:v>Other</c:v>
                  </c:pt>
                  <c:pt idx="5">
                    <c:v>Double digit growth </c:v>
                  </c:pt>
                  <c:pt idx="6">
                    <c:v>Other</c:v>
                  </c:pt>
                  <c:pt idx="7">
                    <c:v>Double digit growth </c:v>
                  </c:pt>
                  <c:pt idx="8">
                    <c:v>Other</c:v>
                  </c:pt>
                  <c:pt idx="9">
                    <c:v>Double digit growth </c:v>
                  </c:pt>
                  <c:pt idx="10">
                    <c:v>Other</c:v>
                  </c:pt>
                  <c:pt idx="11">
                    <c:v>Double digit growth </c:v>
                  </c:pt>
                  <c:pt idx="12">
                    <c:v>Other</c:v>
                  </c:pt>
                  <c:pt idx="13">
                    <c:v>Double digit growth </c:v>
                  </c:pt>
                  <c:pt idx="14">
                    <c:v>Other</c:v>
                  </c:pt>
                  <c:pt idx="15">
                    <c:v>Double digit growth </c:v>
                  </c:pt>
                  <c:pt idx="16">
                    <c:v>Other</c:v>
                  </c:pt>
                  <c:pt idx="17">
                    <c:v>Double digit growth </c:v>
                  </c:pt>
                </c:lvl>
                <c:lvl>
                  <c:pt idx="0">
                    <c:v>Total</c:v>
                  </c:pt>
                  <c:pt idx="2">
                    <c:v>USA</c:v>
                  </c:pt>
                  <c:pt idx="4">
                    <c:v>UK</c:v>
                  </c:pt>
                  <c:pt idx="6">
                    <c:v>FR</c:v>
                  </c:pt>
                  <c:pt idx="8">
                    <c:v>GER</c:v>
                  </c:pt>
                  <c:pt idx="10">
                    <c:v>NL</c:v>
                  </c:pt>
                  <c:pt idx="12">
                    <c:v>IT</c:v>
                  </c:pt>
                  <c:pt idx="14">
                    <c:v>CH</c:v>
                  </c:pt>
                  <c:pt idx="16">
                    <c:v>RUS</c:v>
                  </c:pt>
                </c:lvl>
              </c:multiLvlStrCache>
            </c:multiLvlStrRef>
          </c:cat>
          <c:val>
            <c:numRef>
              <c:f>'AI &amp; Leadership Skills'!$B$69:$S$69</c:f>
              <c:numCache>
                <c:formatCode>###0.0%</c:formatCode>
                <c:ptCount val="18"/>
                <c:pt idx="0">
                  <c:v>0.23146473779385171</c:v>
                </c:pt>
                <c:pt idx="1">
                  <c:v>0.13986013986013987</c:v>
                </c:pt>
                <c:pt idx="2">
                  <c:v>0.18309859154929581</c:v>
                </c:pt>
                <c:pt idx="3">
                  <c:v>0.04</c:v>
                </c:pt>
                <c:pt idx="4">
                  <c:v>0.33333333333333326</c:v>
                </c:pt>
                <c:pt idx="5">
                  <c:v>9.0909090909090912E-2</c:v>
                </c:pt>
                <c:pt idx="6">
                  <c:v>0.37878787878787873</c:v>
                </c:pt>
                <c:pt idx="7">
                  <c:v>0.33333333333333326</c:v>
                </c:pt>
                <c:pt idx="8">
                  <c:v>0.17948717948717949</c:v>
                </c:pt>
                <c:pt idx="9">
                  <c:v>0.41666666666666674</c:v>
                </c:pt>
                <c:pt idx="10">
                  <c:v>0.18840579710144931</c:v>
                </c:pt>
                <c:pt idx="11">
                  <c:v>0.125</c:v>
                </c:pt>
                <c:pt idx="12">
                  <c:v>0.19047619047619047</c:v>
                </c:pt>
                <c:pt idx="13">
                  <c:v>0.25</c:v>
                </c:pt>
                <c:pt idx="14">
                  <c:v>0.31325301204819278</c:v>
                </c:pt>
                <c:pt idx="15">
                  <c:v>0.125</c:v>
                </c:pt>
                <c:pt idx="16">
                  <c:v>5.2631578947368418E-2</c:v>
                </c:pt>
                <c:pt idx="17">
                  <c:v>2.7027027027027025E-2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77D-44CF-8027-F5A31D5F9757}"/>
            </c:ext>
          </c:extLst>
        </c:ser>
        <c:ser>
          <c:idx val="2"/>
          <c:order val="2"/>
          <c:tx>
            <c:strRef>
              <c:f>'AI &amp; Leadership Skills'!$A$70</c:f>
              <c:strCache>
                <c:ptCount val="1"/>
                <c:pt idx="0">
                  <c:v>Agree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multiLvlStrRef>
              <c:f>'AI &amp; Leadership Skills'!$B$66:$S$67</c:f>
              <c:multiLvlStrCache>
                <c:ptCount val="18"/>
                <c:lvl>
                  <c:pt idx="0">
                    <c:v>Other</c:v>
                  </c:pt>
                  <c:pt idx="1">
                    <c:v>Double digit growth </c:v>
                  </c:pt>
                  <c:pt idx="2">
                    <c:v>Other</c:v>
                  </c:pt>
                  <c:pt idx="3">
                    <c:v>Double digit growth </c:v>
                  </c:pt>
                  <c:pt idx="4">
                    <c:v>Other</c:v>
                  </c:pt>
                  <c:pt idx="5">
                    <c:v>Double digit growth </c:v>
                  </c:pt>
                  <c:pt idx="6">
                    <c:v>Other</c:v>
                  </c:pt>
                  <c:pt idx="7">
                    <c:v>Double digit growth </c:v>
                  </c:pt>
                  <c:pt idx="8">
                    <c:v>Other</c:v>
                  </c:pt>
                  <c:pt idx="9">
                    <c:v>Double digit growth </c:v>
                  </c:pt>
                  <c:pt idx="10">
                    <c:v>Other</c:v>
                  </c:pt>
                  <c:pt idx="11">
                    <c:v>Double digit growth </c:v>
                  </c:pt>
                  <c:pt idx="12">
                    <c:v>Other</c:v>
                  </c:pt>
                  <c:pt idx="13">
                    <c:v>Double digit growth </c:v>
                  </c:pt>
                  <c:pt idx="14">
                    <c:v>Other</c:v>
                  </c:pt>
                  <c:pt idx="15">
                    <c:v>Double digit growth </c:v>
                  </c:pt>
                  <c:pt idx="16">
                    <c:v>Other</c:v>
                  </c:pt>
                  <c:pt idx="17">
                    <c:v>Double digit growth </c:v>
                  </c:pt>
                </c:lvl>
                <c:lvl>
                  <c:pt idx="0">
                    <c:v>Total</c:v>
                  </c:pt>
                  <c:pt idx="2">
                    <c:v>USA</c:v>
                  </c:pt>
                  <c:pt idx="4">
                    <c:v>UK</c:v>
                  </c:pt>
                  <c:pt idx="6">
                    <c:v>FR</c:v>
                  </c:pt>
                  <c:pt idx="8">
                    <c:v>GER</c:v>
                  </c:pt>
                  <c:pt idx="10">
                    <c:v>NL</c:v>
                  </c:pt>
                  <c:pt idx="12">
                    <c:v>IT</c:v>
                  </c:pt>
                  <c:pt idx="14">
                    <c:v>CH</c:v>
                  </c:pt>
                  <c:pt idx="16">
                    <c:v>RUS</c:v>
                  </c:pt>
                </c:lvl>
              </c:multiLvlStrCache>
            </c:multiLvlStrRef>
          </c:cat>
          <c:val>
            <c:numRef>
              <c:f>'AI &amp; Leadership Skills'!$B$70:$S$70</c:f>
              <c:numCache>
                <c:formatCode>###0.0%</c:formatCode>
                <c:ptCount val="18"/>
                <c:pt idx="0">
                  <c:v>0.69439421338155516</c:v>
                </c:pt>
                <c:pt idx="1">
                  <c:v>0.7622377622377623</c:v>
                </c:pt>
                <c:pt idx="2">
                  <c:v>0.74647887323943674</c:v>
                </c:pt>
                <c:pt idx="3">
                  <c:v>0.84</c:v>
                </c:pt>
                <c:pt idx="4">
                  <c:v>0.60606060606060597</c:v>
                </c:pt>
                <c:pt idx="5">
                  <c:v>0.81818181818181812</c:v>
                </c:pt>
                <c:pt idx="6">
                  <c:v>0.53030303030303028</c:v>
                </c:pt>
                <c:pt idx="7">
                  <c:v>0.66666666666666663</c:v>
                </c:pt>
                <c:pt idx="8">
                  <c:v>0.71794871794871806</c:v>
                </c:pt>
                <c:pt idx="9">
                  <c:v>0.49999999999999989</c:v>
                </c:pt>
                <c:pt idx="10">
                  <c:v>0.73913043478260876</c:v>
                </c:pt>
                <c:pt idx="11">
                  <c:v>0.8125</c:v>
                </c:pt>
                <c:pt idx="12">
                  <c:v>0.80952380952380953</c:v>
                </c:pt>
                <c:pt idx="13">
                  <c:v>0.75</c:v>
                </c:pt>
                <c:pt idx="14">
                  <c:v>0.53012048192771077</c:v>
                </c:pt>
                <c:pt idx="15">
                  <c:v>0.375</c:v>
                </c:pt>
                <c:pt idx="16">
                  <c:v>0.94736842105263164</c:v>
                </c:pt>
                <c:pt idx="17">
                  <c:v>0.86486486486486491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77D-44CF-8027-F5A31D5F97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2413856"/>
        <c:axId val="672417464"/>
      </c:barChart>
      <c:catAx>
        <c:axId val="672413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2417464"/>
        <c:crosses val="autoZero"/>
        <c:auto val="1"/>
        <c:lblAlgn val="ctr"/>
        <c:lblOffset val="100"/>
        <c:noMultiLvlLbl val="0"/>
      </c:catAx>
      <c:valAx>
        <c:axId val="672417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241385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'AI &amp; Leadership Skills'!$B$53</c:f>
              <c:strCache>
                <c:ptCount val="1"/>
                <c:pt idx="0">
                  <c:v>Do not agree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'AI &amp; Leadership Skills'!$C$52:$K$52</c:f>
              <c:strCache>
                <c:ptCount val="9"/>
                <c:pt idx="0">
                  <c:v>Total</c:v>
                </c:pt>
                <c:pt idx="1">
                  <c:v>USA</c:v>
                </c:pt>
                <c:pt idx="2">
                  <c:v>UK</c:v>
                </c:pt>
                <c:pt idx="3">
                  <c:v>FR</c:v>
                </c:pt>
                <c:pt idx="4">
                  <c:v>GER</c:v>
                </c:pt>
                <c:pt idx="5">
                  <c:v>NL</c:v>
                </c:pt>
                <c:pt idx="6">
                  <c:v>IT</c:v>
                </c:pt>
                <c:pt idx="7">
                  <c:v>CH</c:v>
                </c:pt>
                <c:pt idx="8">
                  <c:v>RUS</c:v>
                </c:pt>
              </c:strCache>
            </c:strRef>
          </c:cat>
          <c:val>
            <c:numRef>
              <c:f>'AI &amp; Leadership Skills'!$C$53:$K$53</c:f>
              <c:numCache>
                <c:formatCode>0.0\%</c:formatCode>
                <c:ptCount val="9"/>
                <c:pt idx="0">
                  <c:v>9.125</c:v>
                </c:pt>
                <c:pt idx="1">
                  <c:v>8</c:v>
                </c:pt>
                <c:pt idx="2">
                  <c:v>13</c:v>
                </c:pt>
                <c:pt idx="3">
                  <c:v>10</c:v>
                </c:pt>
                <c:pt idx="4">
                  <c:v>10</c:v>
                </c:pt>
                <c:pt idx="5">
                  <c:v>7</c:v>
                </c:pt>
                <c:pt idx="6">
                  <c:v>2</c:v>
                </c:pt>
                <c:pt idx="7">
                  <c:v>18</c:v>
                </c:pt>
                <c:pt idx="8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4E-4BE9-8F9A-FBC4261189D0}"/>
            </c:ext>
          </c:extLst>
        </c:ser>
        <c:ser>
          <c:idx val="1"/>
          <c:order val="1"/>
          <c:tx>
            <c:strRef>
              <c:f>'AI &amp; Leadership Skills'!$B$54</c:f>
              <c:strCache>
                <c:ptCount val="1"/>
                <c:pt idx="0">
                  <c:v>Undecided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'AI &amp; Leadership Skills'!$C$52:$K$52</c:f>
              <c:strCache>
                <c:ptCount val="9"/>
                <c:pt idx="0">
                  <c:v>Total</c:v>
                </c:pt>
                <c:pt idx="1">
                  <c:v>USA</c:v>
                </c:pt>
                <c:pt idx="2">
                  <c:v>UK</c:v>
                </c:pt>
                <c:pt idx="3">
                  <c:v>FR</c:v>
                </c:pt>
                <c:pt idx="4">
                  <c:v>GER</c:v>
                </c:pt>
                <c:pt idx="5">
                  <c:v>NL</c:v>
                </c:pt>
                <c:pt idx="6">
                  <c:v>IT</c:v>
                </c:pt>
                <c:pt idx="7">
                  <c:v>CH</c:v>
                </c:pt>
                <c:pt idx="8">
                  <c:v>RUS</c:v>
                </c:pt>
              </c:strCache>
            </c:strRef>
          </c:cat>
          <c:val>
            <c:numRef>
              <c:f>'AI &amp; Leadership Skills'!$C$54:$K$54</c:f>
              <c:numCache>
                <c:formatCode>0.0\%</c:formatCode>
                <c:ptCount val="9"/>
                <c:pt idx="0">
                  <c:v>23.625</c:v>
                </c:pt>
                <c:pt idx="1">
                  <c:v>17</c:v>
                </c:pt>
                <c:pt idx="2">
                  <c:v>31</c:v>
                </c:pt>
                <c:pt idx="3">
                  <c:v>38</c:v>
                </c:pt>
                <c:pt idx="4">
                  <c:v>23</c:v>
                </c:pt>
                <c:pt idx="5">
                  <c:v>21</c:v>
                </c:pt>
                <c:pt idx="6">
                  <c:v>23</c:v>
                </c:pt>
                <c:pt idx="7">
                  <c:v>31</c:v>
                </c:pt>
                <c:pt idx="8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4E-4BE9-8F9A-FBC4261189D0}"/>
            </c:ext>
          </c:extLst>
        </c:ser>
        <c:ser>
          <c:idx val="2"/>
          <c:order val="2"/>
          <c:tx>
            <c:strRef>
              <c:f>'AI &amp; Leadership Skills'!$B$55</c:f>
              <c:strCache>
                <c:ptCount val="1"/>
                <c:pt idx="0">
                  <c:v>Agree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'AI &amp; Leadership Skills'!$C$52:$K$52</c:f>
              <c:strCache>
                <c:ptCount val="9"/>
                <c:pt idx="0">
                  <c:v>Total</c:v>
                </c:pt>
                <c:pt idx="1">
                  <c:v>USA</c:v>
                </c:pt>
                <c:pt idx="2">
                  <c:v>UK</c:v>
                </c:pt>
                <c:pt idx="3">
                  <c:v>FR</c:v>
                </c:pt>
                <c:pt idx="4">
                  <c:v>GER</c:v>
                </c:pt>
                <c:pt idx="5">
                  <c:v>NL</c:v>
                </c:pt>
                <c:pt idx="6">
                  <c:v>IT</c:v>
                </c:pt>
                <c:pt idx="7">
                  <c:v>CH</c:v>
                </c:pt>
                <c:pt idx="8">
                  <c:v>RUS</c:v>
                </c:pt>
              </c:strCache>
            </c:strRef>
          </c:cat>
          <c:val>
            <c:numRef>
              <c:f>'AI &amp; Leadership Skills'!$C$55:$K$55</c:f>
              <c:numCache>
                <c:formatCode>0.0\%</c:formatCode>
                <c:ptCount val="9"/>
                <c:pt idx="0">
                  <c:v>67.25</c:v>
                </c:pt>
                <c:pt idx="1">
                  <c:v>75</c:v>
                </c:pt>
                <c:pt idx="2">
                  <c:v>56</c:v>
                </c:pt>
                <c:pt idx="3">
                  <c:v>52</c:v>
                </c:pt>
                <c:pt idx="4">
                  <c:v>67</c:v>
                </c:pt>
                <c:pt idx="5">
                  <c:v>72</c:v>
                </c:pt>
                <c:pt idx="6">
                  <c:v>75</c:v>
                </c:pt>
                <c:pt idx="7">
                  <c:v>51</c:v>
                </c:pt>
                <c:pt idx="8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B4E-4BE9-8F9A-FBC4261189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58196416"/>
        <c:axId val="558200024"/>
      </c:barChart>
      <c:catAx>
        <c:axId val="558196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8200024"/>
        <c:crosses val="autoZero"/>
        <c:auto val="1"/>
        <c:lblAlgn val="ctr"/>
        <c:lblOffset val="100"/>
        <c:noMultiLvlLbl val="0"/>
      </c:catAx>
      <c:valAx>
        <c:axId val="558200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\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819641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'AI &amp; Leadership Performance'!$C$121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'AI &amp; Leadership Performance'!$B$122:$B$129</c:f>
              <c:strCache>
                <c:ptCount val="8"/>
                <c:pt idx="0">
                  <c:v>Picking the right talent or upskilling existing employees to harness AI in a way that benefits the business</c:v>
                </c:pt>
                <c:pt idx="1">
                  <c:v>Choosing the right leadership model to drive AI integration day to day</c:v>
                </c:pt>
                <c:pt idx="2">
                  <c:v>Reconciling your own domain expertise and experience with AI-driven insights</c:v>
                </c:pt>
                <c:pt idx="3">
                  <c:v>Adapting rapidly to new and changing market environments</c:v>
                </c:pt>
                <c:pt idx="4">
                  <c:v>Taking risks to explore the potential of AI projects </c:v>
                </c:pt>
                <c:pt idx="5">
                  <c:v>Developing ideas for how AI can help add value to customer solutions  </c:v>
                </c:pt>
                <c:pt idx="6">
                  <c:v>Promoting a work culture that allows humans to thrive off innovations such as AI</c:v>
                </c:pt>
                <c:pt idx="7">
                  <c:v>Developing and working towards a long-term strategic vision </c:v>
                </c:pt>
              </c:strCache>
            </c:strRef>
          </c:cat>
          <c:val>
            <c:numRef>
              <c:f>'AI &amp; Leadership Performance'!$C$122:$C$129</c:f>
              <c:numCache>
                <c:formatCode>0.0\%</c:formatCode>
                <c:ptCount val="8"/>
                <c:pt idx="0">
                  <c:v>38</c:v>
                </c:pt>
                <c:pt idx="1">
                  <c:v>36.75</c:v>
                </c:pt>
                <c:pt idx="2">
                  <c:v>33</c:v>
                </c:pt>
                <c:pt idx="3">
                  <c:v>46.875</c:v>
                </c:pt>
                <c:pt idx="4">
                  <c:v>25.5</c:v>
                </c:pt>
                <c:pt idx="5">
                  <c:v>40</c:v>
                </c:pt>
                <c:pt idx="6">
                  <c:v>41.375</c:v>
                </c:pt>
                <c:pt idx="7">
                  <c:v>38.5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F9-4615-BCC5-8768E8EABC3D}"/>
            </c:ext>
          </c:extLst>
        </c:ser>
        <c:ser>
          <c:idx val="1"/>
          <c:order val="1"/>
          <c:tx>
            <c:strRef>
              <c:f>'AI &amp; Leadership Performance'!$D$121</c:f>
              <c:strCache>
                <c:ptCount val="1"/>
                <c:pt idx="0">
                  <c:v>USA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'AI &amp; Leadership Performance'!$B$122:$B$129</c:f>
              <c:strCache>
                <c:ptCount val="8"/>
                <c:pt idx="0">
                  <c:v>Picking the right talent or upskilling existing employees to harness AI in a way that benefits the business</c:v>
                </c:pt>
                <c:pt idx="1">
                  <c:v>Choosing the right leadership model to drive AI integration day to day</c:v>
                </c:pt>
                <c:pt idx="2">
                  <c:v>Reconciling your own domain expertise and experience with AI-driven insights</c:v>
                </c:pt>
                <c:pt idx="3">
                  <c:v>Adapting rapidly to new and changing market environments</c:v>
                </c:pt>
                <c:pt idx="4">
                  <c:v>Taking risks to explore the potential of AI projects </c:v>
                </c:pt>
                <c:pt idx="5">
                  <c:v>Developing ideas for how AI can help add value to customer solutions  </c:v>
                </c:pt>
                <c:pt idx="6">
                  <c:v>Promoting a work culture that allows humans to thrive off innovations such as AI</c:v>
                </c:pt>
                <c:pt idx="7">
                  <c:v>Developing and working towards a long-term strategic vision </c:v>
                </c:pt>
              </c:strCache>
            </c:strRef>
          </c:cat>
          <c:val>
            <c:numRef>
              <c:f>'AI &amp; Leadership Performance'!$D$122:$D$129</c:f>
              <c:numCache>
                <c:formatCode>0.0\%</c:formatCode>
                <c:ptCount val="8"/>
                <c:pt idx="0">
                  <c:v>45</c:v>
                </c:pt>
                <c:pt idx="1">
                  <c:v>39</c:v>
                </c:pt>
                <c:pt idx="2">
                  <c:v>20</c:v>
                </c:pt>
                <c:pt idx="3">
                  <c:v>39</c:v>
                </c:pt>
                <c:pt idx="4">
                  <c:v>27</c:v>
                </c:pt>
                <c:pt idx="5">
                  <c:v>56.000000000000007</c:v>
                </c:pt>
                <c:pt idx="6">
                  <c:v>37</c:v>
                </c:pt>
                <c:pt idx="7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F9-4615-BCC5-8768E8EABC3D}"/>
            </c:ext>
          </c:extLst>
        </c:ser>
        <c:ser>
          <c:idx val="2"/>
          <c:order val="2"/>
          <c:tx>
            <c:strRef>
              <c:f>'AI &amp; Leadership Performance'!$E$121</c:f>
              <c:strCache>
                <c:ptCount val="1"/>
                <c:pt idx="0">
                  <c:v>UK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'AI &amp; Leadership Performance'!$B$122:$B$129</c:f>
              <c:strCache>
                <c:ptCount val="8"/>
                <c:pt idx="0">
                  <c:v>Picking the right talent or upskilling existing employees to harness AI in a way that benefits the business</c:v>
                </c:pt>
                <c:pt idx="1">
                  <c:v>Choosing the right leadership model to drive AI integration day to day</c:v>
                </c:pt>
                <c:pt idx="2">
                  <c:v>Reconciling your own domain expertise and experience with AI-driven insights</c:v>
                </c:pt>
                <c:pt idx="3">
                  <c:v>Adapting rapidly to new and changing market environments</c:v>
                </c:pt>
                <c:pt idx="4">
                  <c:v>Taking risks to explore the potential of AI projects </c:v>
                </c:pt>
                <c:pt idx="5">
                  <c:v>Developing ideas for how AI can help add value to customer solutions  </c:v>
                </c:pt>
                <c:pt idx="6">
                  <c:v>Promoting a work culture that allows humans to thrive off innovations such as AI</c:v>
                </c:pt>
                <c:pt idx="7">
                  <c:v>Developing and working towards a long-term strategic vision </c:v>
                </c:pt>
              </c:strCache>
            </c:strRef>
          </c:cat>
          <c:val>
            <c:numRef>
              <c:f>'AI &amp; Leadership Performance'!$E$122:$E$129</c:f>
              <c:numCache>
                <c:formatCode>0.0\%</c:formatCode>
                <c:ptCount val="8"/>
                <c:pt idx="0">
                  <c:v>34</c:v>
                </c:pt>
                <c:pt idx="1">
                  <c:v>35</c:v>
                </c:pt>
                <c:pt idx="2">
                  <c:v>23</c:v>
                </c:pt>
                <c:pt idx="3">
                  <c:v>42</c:v>
                </c:pt>
                <c:pt idx="4">
                  <c:v>27</c:v>
                </c:pt>
                <c:pt idx="5">
                  <c:v>39</c:v>
                </c:pt>
                <c:pt idx="6">
                  <c:v>53</c:v>
                </c:pt>
                <c:pt idx="7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DF9-4615-BCC5-8768E8EABC3D}"/>
            </c:ext>
          </c:extLst>
        </c:ser>
        <c:ser>
          <c:idx val="3"/>
          <c:order val="3"/>
          <c:tx>
            <c:strRef>
              <c:f>'AI &amp; Leadership Performance'!$F$121</c:f>
              <c:strCache>
                <c:ptCount val="1"/>
                <c:pt idx="0">
                  <c:v>FR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'AI &amp; Leadership Performance'!$B$122:$B$129</c:f>
              <c:strCache>
                <c:ptCount val="8"/>
                <c:pt idx="0">
                  <c:v>Picking the right talent or upskilling existing employees to harness AI in a way that benefits the business</c:v>
                </c:pt>
                <c:pt idx="1">
                  <c:v>Choosing the right leadership model to drive AI integration day to day</c:v>
                </c:pt>
                <c:pt idx="2">
                  <c:v>Reconciling your own domain expertise and experience with AI-driven insights</c:v>
                </c:pt>
                <c:pt idx="3">
                  <c:v>Adapting rapidly to new and changing market environments</c:v>
                </c:pt>
                <c:pt idx="4">
                  <c:v>Taking risks to explore the potential of AI projects </c:v>
                </c:pt>
                <c:pt idx="5">
                  <c:v>Developing ideas for how AI can help add value to customer solutions  </c:v>
                </c:pt>
                <c:pt idx="6">
                  <c:v>Promoting a work culture that allows humans to thrive off innovations such as AI</c:v>
                </c:pt>
                <c:pt idx="7">
                  <c:v>Developing and working towards a long-term strategic vision </c:v>
                </c:pt>
              </c:strCache>
            </c:strRef>
          </c:cat>
          <c:val>
            <c:numRef>
              <c:f>'AI &amp; Leadership Performance'!$F$122:$F$129</c:f>
              <c:numCache>
                <c:formatCode>0.0\%</c:formatCode>
                <c:ptCount val="8"/>
                <c:pt idx="0">
                  <c:v>41</c:v>
                </c:pt>
                <c:pt idx="1">
                  <c:v>30</c:v>
                </c:pt>
                <c:pt idx="2">
                  <c:v>40</c:v>
                </c:pt>
                <c:pt idx="3">
                  <c:v>38</c:v>
                </c:pt>
                <c:pt idx="4">
                  <c:v>28.000000000000004</c:v>
                </c:pt>
                <c:pt idx="5">
                  <c:v>36</c:v>
                </c:pt>
                <c:pt idx="6">
                  <c:v>43</c:v>
                </c:pt>
                <c:pt idx="7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DF9-4615-BCC5-8768E8EABC3D}"/>
            </c:ext>
          </c:extLst>
        </c:ser>
        <c:ser>
          <c:idx val="4"/>
          <c:order val="4"/>
          <c:tx>
            <c:strRef>
              <c:f>'AI &amp; Leadership Performance'!$G$121</c:f>
              <c:strCache>
                <c:ptCount val="1"/>
                <c:pt idx="0">
                  <c:v>GER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'AI &amp; Leadership Performance'!$B$122:$B$129</c:f>
              <c:strCache>
                <c:ptCount val="8"/>
                <c:pt idx="0">
                  <c:v>Picking the right talent or upskilling existing employees to harness AI in a way that benefits the business</c:v>
                </c:pt>
                <c:pt idx="1">
                  <c:v>Choosing the right leadership model to drive AI integration day to day</c:v>
                </c:pt>
                <c:pt idx="2">
                  <c:v>Reconciling your own domain expertise and experience with AI-driven insights</c:v>
                </c:pt>
                <c:pt idx="3">
                  <c:v>Adapting rapidly to new and changing market environments</c:v>
                </c:pt>
                <c:pt idx="4">
                  <c:v>Taking risks to explore the potential of AI projects </c:v>
                </c:pt>
                <c:pt idx="5">
                  <c:v>Developing ideas for how AI can help add value to customer solutions  </c:v>
                </c:pt>
                <c:pt idx="6">
                  <c:v>Promoting a work culture that allows humans to thrive off innovations such as AI</c:v>
                </c:pt>
                <c:pt idx="7">
                  <c:v>Developing and working towards a long-term strategic vision </c:v>
                </c:pt>
              </c:strCache>
            </c:strRef>
          </c:cat>
          <c:val>
            <c:numRef>
              <c:f>'AI &amp; Leadership Performance'!$G$122:$G$129</c:f>
              <c:numCache>
                <c:formatCode>0.0\%</c:formatCode>
                <c:ptCount val="8"/>
                <c:pt idx="0">
                  <c:v>34</c:v>
                </c:pt>
                <c:pt idx="1">
                  <c:v>35</c:v>
                </c:pt>
                <c:pt idx="2">
                  <c:v>43</c:v>
                </c:pt>
                <c:pt idx="3">
                  <c:v>51</c:v>
                </c:pt>
                <c:pt idx="4">
                  <c:v>27</c:v>
                </c:pt>
                <c:pt idx="5">
                  <c:v>38</c:v>
                </c:pt>
                <c:pt idx="6">
                  <c:v>39</c:v>
                </c:pt>
                <c:pt idx="7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DF9-4615-BCC5-8768E8EABC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2807456"/>
        <c:axId val="442808768"/>
      </c:barChart>
      <c:catAx>
        <c:axId val="442807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2808768"/>
        <c:crosses val="autoZero"/>
        <c:auto val="1"/>
        <c:lblAlgn val="ctr"/>
        <c:lblOffset val="100"/>
        <c:noMultiLvlLbl val="0"/>
      </c:catAx>
      <c:valAx>
        <c:axId val="442808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\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280745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'AI &amp; Leadership Performance'!$C$121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'AI &amp; Leadership Performance'!$B$122:$B$129</c:f>
              <c:strCache>
                <c:ptCount val="8"/>
                <c:pt idx="0">
                  <c:v>Picking the right talent or upskilling existing employees to harness AI in a way that benefits the business</c:v>
                </c:pt>
                <c:pt idx="1">
                  <c:v>Choosing the right leadership model to drive AI integration day to day</c:v>
                </c:pt>
                <c:pt idx="2">
                  <c:v>Reconciling your own domain expertise and experience with AI-driven insights</c:v>
                </c:pt>
                <c:pt idx="3">
                  <c:v>Adapting rapidly to new and changing market environments</c:v>
                </c:pt>
                <c:pt idx="4">
                  <c:v>Taking risks to explore the potential of AI projects </c:v>
                </c:pt>
                <c:pt idx="5">
                  <c:v>Developing ideas for how AI can help add value to customer solutions  </c:v>
                </c:pt>
                <c:pt idx="6">
                  <c:v>Promoting a work culture that allows humans to thrive off innovations such as AI</c:v>
                </c:pt>
                <c:pt idx="7">
                  <c:v>Developing and working towards a long-term strategic vision </c:v>
                </c:pt>
              </c:strCache>
            </c:strRef>
          </c:cat>
          <c:val>
            <c:numRef>
              <c:f>'AI &amp; Leadership Performance'!$C$122:$C$129</c:f>
              <c:numCache>
                <c:formatCode>0.0\%</c:formatCode>
                <c:ptCount val="8"/>
                <c:pt idx="0">
                  <c:v>38</c:v>
                </c:pt>
                <c:pt idx="1">
                  <c:v>36.75</c:v>
                </c:pt>
                <c:pt idx="2">
                  <c:v>33</c:v>
                </c:pt>
                <c:pt idx="3">
                  <c:v>46.875</c:v>
                </c:pt>
                <c:pt idx="4">
                  <c:v>25.5</c:v>
                </c:pt>
                <c:pt idx="5">
                  <c:v>40</c:v>
                </c:pt>
                <c:pt idx="6">
                  <c:v>41.375</c:v>
                </c:pt>
                <c:pt idx="7">
                  <c:v>38.5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81-4892-A9DD-D3B3590AC8EE}"/>
            </c:ext>
          </c:extLst>
        </c:ser>
        <c:ser>
          <c:idx val="1"/>
          <c:order val="1"/>
          <c:tx>
            <c:strRef>
              <c:f>'AI &amp; Leadership Performance'!$H$121</c:f>
              <c:strCache>
                <c:ptCount val="1"/>
                <c:pt idx="0">
                  <c:v>NL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'AI &amp; Leadership Performance'!$B$122:$B$129</c:f>
              <c:strCache>
                <c:ptCount val="8"/>
                <c:pt idx="0">
                  <c:v>Picking the right talent or upskilling existing employees to harness AI in a way that benefits the business</c:v>
                </c:pt>
                <c:pt idx="1">
                  <c:v>Choosing the right leadership model to drive AI integration day to day</c:v>
                </c:pt>
                <c:pt idx="2">
                  <c:v>Reconciling your own domain expertise and experience with AI-driven insights</c:v>
                </c:pt>
                <c:pt idx="3">
                  <c:v>Adapting rapidly to new and changing market environments</c:v>
                </c:pt>
                <c:pt idx="4">
                  <c:v>Taking risks to explore the potential of AI projects </c:v>
                </c:pt>
                <c:pt idx="5">
                  <c:v>Developing ideas for how AI can help add value to customer solutions  </c:v>
                </c:pt>
                <c:pt idx="6">
                  <c:v>Promoting a work culture that allows humans to thrive off innovations such as AI</c:v>
                </c:pt>
                <c:pt idx="7">
                  <c:v>Developing and working towards a long-term strategic vision </c:v>
                </c:pt>
              </c:strCache>
            </c:strRef>
          </c:cat>
          <c:val>
            <c:numRef>
              <c:f>'AI &amp; Leadership Performance'!$H$122:$H$129</c:f>
              <c:numCache>
                <c:formatCode>0.0\%</c:formatCode>
                <c:ptCount val="8"/>
                <c:pt idx="0">
                  <c:v>33</c:v>
                </c:pt>
                <c:pt idx="1">
                  <c:v>40</c:v>
                </c:pt>
                <c:pt idx="2">
                  <c:v>35</c:v>
                </c:pt>
                <c:pt idx="3">
                  <c:v>46</c:v>
                </c:pt>
                <c:pt idx="4">
                  <c:v>26</c:v>
                </c:pt>
                <c:pt idx="5">
                  <c:v>36</c:v>
                </c:pt>
                <c:pt idx="6">
                  <c:v>46</c:v>
                </c:pt>
                <c:pt idx="7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481-4892-A9DD-D3B3590AC8EE}"/>
            </c:ext>
          </c:extLst>
        </c:ser>
        <c:ser>
          <c:idx val="2"/>
          <c:order val="2"/>
          <c:tx>
            <c:strRef>
              <c:f>'AI &amp; Leadership Performance'!$I$121</c:f>
              <c:strCache>
                <c:ptCount val="1"/>
                <c:pt idx="0">
                  <c:v>IT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'AI &amp; Leadership Performance'!$B$122:$B$129</c:f>
              <c:strCache>
                <c:ptCount val="8"/>
                <c:pt idx="0">
                  <c:v>Picking the right talent or upskilling existing employees to harness AI in a way that benefits the business</c:v>
                </c:pt>
                <c:pt idx="1">
                  <c:v>Choosing the right leadership model to drive AI integration day to day</c:v>
                </c:pt>
                <c:pt idx="2">
                  <c:v>Reconciling your own domain expertise and experience with AI-driven insights</c:v>
                </c:pt>
                <c:pt idx="3">
                  <c:v>Adapting rapidly to new and changing market environments</c:v>
                </c:pt>
                <c:pt idx="4">
                  <c:v>Taking risks to explore the potential of AI projects </c:v>
                </c:pt>
                <c:pt idx="5">
                  <c:v>Developing ideas for how AI can help add value to customer solutions  </c:v>
                </c:pt>
                <c:pt idx="6">
                  <c:v>Promoting a work culture that allows humans to thrive off innovations such as AI</c:v>
                </c:pt>
                <c:pt idx="7">
                  <c:v>Developing and working towards a long-term strategic vision </c:v>
                </c:pt>
              </c:strCache>
            </c:strRef>
          </c:cat>
          <c:val>
            <c:numRef>
              <c:f>'AI &amp; Leadership Performance'!$I$122:$I$129</c:f>
              <c:numCache>
                <c:formatCode>0.0\%</c:formatCode>
                <c:ptCount val="8"/>
                <c:pt idx="0">
                  <c:v>36</c:v>
                </c:pt>
                <c:pt idx="1">
                  <c:v>41</c:v>
                </c:pt>
                <c:pt idx="2">
                  <c:v>30</c:v>
                </c:pt>
                <c:pt idx="3">
                  <c:v>49</c:v>
                </c:pt>
                <c:pt idx="4">
                  <c:v>28.000000000000004</c:v>
                </c:pt>
                <c:pt idx="5">
                  <c:v>42</c:v>
                </c:pt>
                <c:pt idx="6">
                  <c:v>37</c:v>
                </c:pt>
                <c:pt idx="7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481-4892-A9DD-D3B3590AC8EE}"/>
            </c:ext>
          </c:extLst>
        </c:ser>
        <c:ser>
          <c:idx val="3"/>
          <c:order val="3"/>
          <c:tx>
            <c:strRef>
              <c:f>'AI &amp; Leadership Performance'!$J$121</c:f>
              <c:strCache>
                <c:ptCount val="1"/>
                <c:pt idx="0">
                  <c:v>CH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'AI &amp; Leadership Performance'!$B$122:$B$129</c:f>
              <c:strCache>
                <c:ptCount val="8"/>
                <c:pt idx="0">
                  <c:v>Picking the right talent or upskilling existing employees to harness AI in a way that benefits the business</c:v>
                </c:pt>
                <c:pt idx="1">
                  <c:v>Choosing the right leadership model to drive AI integration day to day</c:v>
                </c:pt>
                <c:pt idx="2">
                  <c:v>Reconciling your own domain expertise and experience with AI-driven insights</c:v>
                </c:pt>
                <c:pt idx="3">
                  <c:v>Adapting rapidly to new and changing market environments</c:v>
                </c:pt>
                <c:pt idx="4">
                  <c:v>Taking risks to explore the potential of AI projects </c:v>
                </c:pt>
                <c:pt idx="5">
                  <c:v>Developing ideas for how AI can help add value to customer solutions  </c:v>
                </c:pt>
                <c:pt idx="6">
                  <c:v>Promoting a work culture that allows humans to thrive off innovations such as AI</c:v>
                </c:pt>
                <c:pt idx="7">
                  <c:v>Developing and working towards a long-term strategic vision </c:v>
                </c:pt>
              </c:strCache>
            </c:strRef>
          </c:cat>
          <c:val>
            <c:numRef>
              <c:f>'AI &amp; Leadership Performance'!$J$122:$J$129</c:f>
              <c:numCache>
                <c:formatCode>0.0\%</c:formatCode>
                <c:ptCount val="8"/>
                <c:pt idx="0">
                  <c:v>44</c:v>
                </c:pt>
                <c:pt idx="1">
                  <c:v>18</c:v>
                </c:pt>
                <c:pt idx="2">
                  <c:v>35</c:v>
                </c:pt>
                <c:pt idx="3">
                  <c:v>53</c:v>
                </c:pt>
                <c:pt idx="4">
                  <c:v>23</c:v>
                </c:pt>
                <c:pt idx="5">
                  <c:v>39</c:v>
                </c:pt>
                <c:pt idx="6">
                  <c:v>51</c:v>
                </c:pt>
                <c:pt idx="7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481-4892-A9DD-D3B3590AC8EE}"/>
            </c:ext>
          </c:extLst>
        </c:ser>
        <c:ser>
          <c:idx val="4"/>
          <c:order val="4"/>
          <c:tx>
            <c:strRef>
              <c:f>'AI &amp; Leadership Performance'!$K$121</c:f>
              <c:strCache>
                <c:ptCount val="1"/>
                <c:pt idx="0">
                  <c:v>RUS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'AI &amp; Leadership Performance'!$B$122:$B$129</c:f>
              <c:strCache>
                <c:ptCount val="8"/>
                <c:pt idx="0">
                  <c:v>Picking the right talent or upskilling existing employees to harness AI in a way that benefits the business</c:v>
                </c:pt>
                <c:pt idx="1">
                  <c:v>Choosing the right leadership model to drive AI integration day to day</c:v>
                </c:pt>
                <c:pt idx="2">
                  <c:v>Reconciling your own domain expertise and experience with AI-driven insights</c:v>
                </c:pt>
                <c:pt idx="3">
                  <c:v>Adapting rapidly to new and changing market environments</c:v>
                </c:pt>
                <c:pt idx="4">
                  <c:v>Taking risks to explore the potential of AI projects </c:v>
                </c:pt>
                <c:pt idx="5">
                  <c:v>Developing ideas for how AI can help add value to customer solutions  </c:v>
                </c:pt>
                <c:pt idx="6">
                  <c:v>Promoting a work culture that allows humans to thrive off innovations such as AI</c:v>
                </c:pt>
                <c:pt idx="7">
                  <c:v>Developing and working towards a long-term strategic vision </c:v>
                </c:pt>
              </c:strCache>
            </c:strRef>
          </c:cat>
          <c:val>
            <c:numRef>
              <c:f>'AI &amp; Leadership Performance'!$K$122:$K$129</c:f>
              <c:numCache>
                <c:formatCode>0.0\%</c:formatCode>
                <c:ptCount val="8"/>
                <c:pt idx="0">
                  <c:v>37</c:v>
                </c:pt>
                <c:pt idx="1">
                  <c:v>56.000000000000007</c:v>
                </c:pt>
                <c:pt idx="2">
                  <c:v>38</c:v>
                </c:pt>
                <c:pt idx="3">
                  <c:v>56.999999999999993</c:v>
                </c:pt>
                <c:pt idx="4">
                  <c:v>18</c:v>
                </c:pt>
                <c:pt idx="5">
                  <c:v>34</c:v>
                </c:pt>
                <c:pt idx="6">
                  <c:v>25</c:v>
                </c:pt>
                <c:pt idx="7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481-4892-A9DD-D3B3590AC8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62220864"/>
        <c:axId val="562218568"/>
      </c:barChart>
      <c:catAx>
        <c:axId val="562220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2218568"/>
        <c:crosses val="autoZero"/>
        <c:auto val="1"/>
        <c:lblAlgn val="ctr"/>
        <c:lblOffset val="100"/>
        <c:noMultiLvlLbl val="0"/>
      </c:catAx>
      <c:valAx>
        <c:axId val="562218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\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222086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'AI &amp; Trust'!$A$134</c:f>
              <c:strCache>
                <c:ptCount val="1"/>
                <c:pt idx="0">
                  <c:v>1+2 - It’s purely a compliance issue.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'AI &amp; Trust'!$B$132:$S$133</c:f>
              <c:multiLvlStrCache>
                <c:ptCount val="18"/>
                <c:lvl>
                  <c:pt idx="0">
                    <c:v>Other</c:v>
                  </c:pt>
                  <c:pt idx="1">
                    <c:v>Double digit growth </c:v>
                  </c:pt>
                  <c:pt idx="2">
                    <c:v>Other</c:v>
                  </c:pt>
                  <c:pt idx="3">
                    <c:v>Double digit growth </c:v>
                  </c:pt>
                  <c:pt idx="4">
                    <c:v>Other</c:v>
                  </c:pt>
                  <c:pt idx="5">
                    <c:v>Double digit growth </c:v>
                  </c:pt>
                  <c:pt idx="6">
                    <c:v>Other</c:v>
                  </c:pt>
                  <c:pt idx="7">
                    <c:v>Double digit growth </c:v>
                  </c:pt>
                  <c:pt idx="8">
                    <c:v>Other</c:v>
                  </c:pt>
                  <c:pt idx="9">
                    <c:v>Double digit growth </c:v>
                  </c:pt>
                  <c:pt idx="10">
                    <c:v>Other</c:v>
                  </c:pt>
                  <c:pt idx="11">
                    <c:v>Double digit growth </c:v>
                  </c:pt>
                  <c:pt idx="12">
                    <c:v>Other</c:v>
                  </c:pt>
                  <c:pt idx="13">
                    <c:v>Double digit growth </c:v>
                  </c:pt>
                  <c:pt idx="14">
                    <c:v>Other</c:v>
                  </c:pt>
                  <c:pt idx="15">
                    <c:v>Double digit growth </c:v>
                  </c:pt>
                  <c:pt idx="16">
                    <c:v>Other</c:v>
                  </c:pt>
                  <c:pt idx="17">
                    <c:v>Double digit growth </c:v>
                  </c:pt>
                </c:lvl>
                <c:lvl>
                  <c:pt idx="0">
                    <c:v>Total</c:v>
                  </c:pt>
                  <c:pt idx="2">
                    <c:v>USA</c:v>
                  </c:pt>
                  <c:pt idx="4">
                    <c:v>UK</c:v>
                  </c:pt>
                  <c:pt idx="6">
                    <c:v>FR</c:v>
                  </c:pt>
                  <c:pt idx="8">
                    <c:v>GER</c:v>
                  </c:pt>
                  <c:pt idx="10">
                    <c:v>NL</c:v>
                  </c:pt>
                  <c:pt idx="12">
                    <c:v>IT</c:v>
                  </c:pt>
                  <c:pt idx="14">
                    <c:v>CH</c:v>
                  </c:pt>
                  <c:pt idx="16">
                    <c:v>RUS</c:v>
                  </c:pt>
                </c:lvl>
              </c:multiLvlStrCache>
            </c:multiLvlStrRef>
          </c:cat>
          <c:val>
            <c:numRef>
              <c:f>'AI &amp; Trust'!$B$134:$S$134</c:f>
              <c:numCache>
                <c:formatCode>###0.0%</c:formatCode>
                <c:ptCount val="18"/>
                <c:pt idx="0">
                  <c:v>9.4032549728752246E-2</c:v>
                </c:pt>
                <c:pt idx="1">
                  <c:v>7.6923076923076927E-2</c:v>
                </c:pt>
                <c:pt idx="2">
                  <c:v>2.8169014084507046E-2</c:v>
                </c:pt>
                <c:pt idx="3">
                  <c:v>0.04</c:v>
                </c:pt>
                <c:pt idx="4">
                  <c:v>7.575757575757576E-2</c:v>
                </c:pt>
                <c:pt idx="5">
                  <c:v>0</c:v>
                </c:pt>
                <c:pt idx="6">
                  <c:v>6.0606060606060608E-2</c:v>
                </c:pt>
                <c:pt idx="7">
                  <c:v>0.5</c:v>
                </c:pt>
                <c:pt idx="8">
                  <c:v>0.11538461538461539</c:v>
                </c:pt>
                <c:pt idx="9">
                  <c:v>8.3333333333333315E-2</c:v>
                </c:pt>
                <c:pt idx="10">
                  <c:v>0.13043478260869565</c:v>
                </c:pt>
                <c:pt idx="11">
                  <c:v>0.125</c:v>
                </c:pt>
                <c:pt idx="12">
                  <c:v>0.1111111111111111</c:v>
                </c:pt>
                <c:pt idx="13">
                  <c:v>3.5714285714285712E-2</c:v>
                </c:pt>
                <c:pt idx="14">
                  <c:v>0.13253012048192769</c:v>
                </c:pt>
                <c:pt idx="15">
                  <c:v>0.25</c:v>
                </c:pt>
                <c:pt idx="16">
                  <c:v>8.771929824561403E-2</c:v>
                </c:pt>
                <c:pt idx="17">
                  <c:v>2.7027027027027025E-2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11-41A2-BD23-06169E888E71}"/>
            </c:ext>
          </c:extLst>
        </c:ser>
        <c:ser>
          <c:idx val="1"/>
          <c:order val="1"/>
          <c:tx>
            <c:strRef>
              <c:f>'AI &amp; Trust'!$A$135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multiLvlStrRef>
              <c:f>'AI &amp; Trust'!$B$132:$S$133</c:f>
              <c:multiLvlStrCache>
                <c:ptCount val="18"/>
                <c:lvl>
                  <c:pt idx="0">
                    <c:v>Other</c:v>
                  </c:pt>
                  <c:pt idx="1">
                    <c:v>Double digit growth </c:v>
                  </c:pt>
                  <c:pt idx="2">
                    <c:v>Other</c:v>
                  </c:pt>
                  <c:pt idx="3">
                    <c:v>Double digit growth </c:v>
                  </c:pt>
                  <c:pt idx="4">
                    <c:v>Other</c:v>
                  </c:pt>
                  <c:pt idx="5">
                    <c:v>Double digit growth </c:v>
                  </c:pt>
                  <c:pt idx="6">
                    <c:v>Other</c:v>
                  </c:pt>
                  <c:pt idx="7">
                    <c:v>Double digit growth </c:v>
                  </c:pt>
                  <c:pt idx="8">
                    <c:v>Other</c:v>
                  </c:pt>
                  <c:pt idx="9">
                    <c:v>Double digit growth </c:v>
                  </c:pt>
                  <c:pt idx="10">
                    <c:v>Other</c:v>
                  </c:pt>
                  <c:pt idx="11">
                    <c:v>Double digit growth </c:v>
                  </c:pt>
                  <c:pt idx="12">
                    <c:v>Other</c:v>
                  </c:pt>
                  <c:pt idx="13">
                    <c:v>Double digit growth </c:v>
                  </c:pt>
                  <c:pt idx="14">
                    <c:v>Other</c:v>
                  </c:pt>
                  <c:pt idx="15">
                    <c:v>Double digit growth </c:v>
                  </c:pt>
                  <c:pt idx="16">
                    <c:v>Other</c:v>
                  </c:pt>
                  <c:pt idx="17">
                    <c:v>Double digit growth </c:v>
                  </c:pt>
                </c:lvl>
                <c:lvl>
                  <c:pt idx="0">
                    <c:v>Total</c:v>
                  </c:pt>
                  <c:pt idx="2">
                    <c:v>USA</c:v>
                  </c:pt>
                  <c:pt idx="4">
                    <c:v>UK</c:v>
                  </c:pt>
                  <c:pt idx="6">
                    <c:v>FR</c:v>
                  </c:pt>
                  <c:pt idx="8">
                    <c:v>GER</c:v>
                  </c:pt>
                  <c:pt idx="10">
                    <c:v>NL</c:v>
                  </c:pt>
                  <c:pt idx="12">
                    <c:v>IT</c:v>
                  </c:pt>
                  <c:pt idx="14">
                    <c:v>CH</c:v>
                  </c:pt>
                  <c:pt idx="16">
                    <c:v>RUS</c:v>
                  </c:pt>
                </c:lvl>
              </c:multiLvlStrCache>
            </c:multiLvlStrRef>
          </c:cat>
          <c:val>
            <c:numRef>
              <c:f>'AI &amp; Trust'!$B$135:$S$135</c:f>
              <c:numCache>
                <c:formatCode>###0.0%</c:formatCode>
                <c:ptCount val="18"/>
                <c:pt idx="0">
                  <c:v>0.3598553345388788</c:v>
                </c:pt>
                <c:pt idx="1">
                  <c:v>0.30769230769230771</c:v>
                </c:pt>
                <c:pt idx="2">
                  <c:v>0.26760563380281688</c:v>
                </c:pt>
                <c:pt idx="3">
                  <c:v>0.2</c:v>
                </c:pt>
                <c:pt idx="4">
                  <c:v>0.43939393939393939</c:v>
                </c:pt>
                <c:pt idx="5">
                  <c:v>0.63636363636363635</c:v>
                </c:pt>
                <c:pt idx="6">
                  <c:v>0.36363636363636365</c:v>
                </c:pt>
                <c:pt idx="7">
                  <c:v>0</c:v>
                </c:pt>
                <c:pt idx="8">
                  <c:v>0.39743589743589747</c:v>
                </c:pt>
                <c:pt idx="9">
                  <c:v>0.58333333333333337</c:v>
                </c:pt>
                <c:pt idx="10">
                  <c:v>0.43478260869565216</c:v>
                </c:pt>
                <c:pt idx="11">
                  <c:v>0.375</c:v>
                </c:pt>
                <c:pt idx="12">
                  <c:v>0.39682539682539686</c:v>
                </c:pt>
                <c:pt idx="13">
                  <c:v>0.32142857142857145</c:v>
                </c:pt>
                <c:pt idx="14">
                  <c:v>0.31325301204819278</c:v>
                </c:pt>
                <c:pt idx="15">
                  <c:v>0.125</c:v>
                </c:pt>
                <c:pt idx="16">
                  <c:v>0.26315789473684209</c:v>
                </c:pt>
                <c:pt idx="17">
                  <c:v>0.24324324324324326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11-41A2-BD23-06169E888E71}"/>
            </c:ext>
          </c:extLst>
        </c:ser>
        <c:ser>
          <c:idx val="2"/>
          <c:order val="2"/>
          <c:tx>
            <c:strRef>
              <c:f>'AI &amp; Trust'!$A$136</c:f>
              <c:strCache>
                <c:ptCount val="1"/>
                <c:pt idx="0">
                  <c:v>4+5 - It’s a leadership imperative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multiLvlStrRef>
              <c:f>'AI &amp; Trust'!$B$132:$S$133</c:f>
              <c:multiLvlStrCache>
                <c:ptCount val="18"/>
                <c:lvl>
                  <c:pt idx="0">
                    <c:v>Other</c:v>
                  </c:pt>
                  <c:pt idx="1">
                    <c:v>Double digit growth </c:v>
                  </c:pt>
                  <c:pt idx="2">
                    <c:v>Other</c:v>
                  </c:pt>
                  <c:pt idx="3">
                    <c:v>Double digit growth </c:v>
                  </c:pt>
                  <c:pt idx="4">
                    <c:v>Other</c:v>
                  </c:pt>
                  <c:pt idx="5">
                    <c:v>Double digit growth </c:v>
                  </c:pt>
                  <c:pt idx="6">
                    <c:v>Other</c:v>
                  </c:pt>
                  <c:pt idx="7">
                    <c:v>Double digit growth </c:v>
                  </c:pt>
                  <c:pt idx="8">
                    <c:v>Other</c:v>
                  </c:pt>
                  <c:pt idx="9">
                    <c:v>Double digit growth </c:v>
                  </c:pt>
                  <c:pt idx="10">
                    <c:v>Other</c:v>
                  </c:pt>
                  <c:pt idx="11">
                    <c:v>Double digit growth </c:v>
                  </c:pt>
                  <c:pt idx="12">
                    <c:v>Other</c:v>
                  </c:pt>
                  <c:pt idx="13">
                    <c:v>Double digit growth </c:v>
                  </c:pt>
                  <c:pt idx="14">
                    <c:v>Other</c:v>
                  </c:pt>
                  <c:pt idx="15">
                    <c:v>Double digit growth </c:v>
                  </c:pt>
                  <c:pt idx="16">
                    <c:v>Other</c:v>
                  </c:pt>
                  <c:pt idx="17">
                    <c:v>Double digit growth </c:v>
                  </c:pt>
                </c:lvl>
                <c:lvl>
                  <c:pt idx="0">
                    <c:v>Total</c:v>
                  </c:pt>
                  <c:pt idx="2">
                    <c:v>USA</c:v>
                  </c:pt>
                  <c:pt idx="4">
                    <c:v>UK</c:v>
                  </c:pt>
                  <c:pt idx="6">
                    <c:v>FR</c:v>
                  </c:pt>
                  <c:pt idx="8">
                    <c:v>GER</c:v>
                  </c:pt>
                  <c:pt idx="10">
                    <c:v>NL</c:v>
                  </c:pt>
                  <c:pt idx="12">
                    <c:v>IT</c:v>
                  </c:pt>
                  <c:pt idx="14">
                    <c:v>CH</c:v>
                  </c:pt>
                  <c:pt idx="16">
                    <c:v>RUS</c:v>
                  </c:pt>
                </c:lvl>
              </c:multiLvlStrCache>
            </c:multiLvlStrRef>
          </c:cat>
          <c:val>
            <c:numRef>
              <c:f>'AI &amp; Trust'!$B$136:$S$136</c:f>
              <c:numCache>
                <c:formatCode>###0.0%</c:formatCode>
                <c:ptCount val="18"/>
                <c:pt idx="0">
                  <c:v>0.54611211573236884</c:v>
                </c:pt>
                <c:pt idx="1">
                  <c:v>0.61538461538461542</c:v>
                </c:pt>
                <c:pt idx="2">
                  <c:v>0.70422535211267601</c:v>
                </c:pt>
                <c:pt idx="3">
                  <c:v>0.76</c:v>
                </c:pt>
                <c:pt idx="4">
                  <c:v>0.48484848484848486</c:v>
                </c:pt>
                <c:pt idx="5">
                  <c:v>0.36363636363636365</c:v>
                </c:pt>
                <c:pt idx="6">
                  <c:v>0.57575757575757569</c:v>
                </c:pt>
                <c:pt idx="7">
                  <c:v>0.49999999999999989</c:v>
                </c:pt>
                <c:pt idx="8">
                  <c:v>0.48717948717948717</c:v>
                </c:pt>
                <c:pt idx="9">
                  <c:v>0.33333333333333331</c:v>
                </c:pt>
                <c:pt idx="10">
                  <c:v>0.43478260869565216</c:v>
                </c:pt>
                <c:pt idx="11">
                  <c:v>0.5</c:v>
                </c:pt>
                <c:pt idx="12">
                  <c:v>0.49206349206349204</c:v>
                </c:pt>
                <c:pt idx="13">
                  <c:v>0.64285714285714279</c:v>
                </c:pt>
                <c:pt idx="14">
                  <c:v>0.55421686746987953</c:v>
                </c:pt>
                <c:pt idx="15">
                  <c:v>0.625</c:v>
                </c:pt>
                <c:pt idx="16">
                  <c:v>0.64912280701754377</c:v>
                </c:pt>
                <c:pt idx="17">
                  <c:v>0.72972972972972971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411-41A2-BD23-06169E888E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4086576"/>
        <c:axId val="844087560"/>
      </c:barChart>
      <c:catAx>
        <c:axId val="844086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4087560"/>
        <c:crosses val="autoZero"/>
        <c:auto val="1"/>
        <c:lblAlgn val="ctr"/>
        <c:lblOffset val="100"/>
        <c:noMultiLvlLbl val="0"/>
      </c:catAx>
      <c:valAx>
        <c:axId val="844087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408657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'AI &amp; Business'!$A$23</c:f>
              <c:strCache>
                <c:ptCount val="1"/>
                <c:pt idx="0">
                  <c:v>Phase 0: Waiting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('AI &amp; Business'!$A$21:$C$22,'AI &amp; Business'!$L$21:$S$22)</c:f>
              <c:multiLvlStrCache>
                <c:ptCount val="10"/>
                <c:lvl>
                  <c:pt idx="0">
                    <c:v>Other</c:v>
                  </c:pt>
                  <c:pt idx="1">
                    <c:v>Double digit growth </c:v>
                  </c:pt>
                  <c:pt idx="2">
                    <c:v>Other</c:v>
                  </c:pt>
                  <c:pt idx="3">
                    <c:v>Double digit growth </c:v>
                  </c:pt>
                  <c:pt idx="4">
                    <c:v>Other</c:v>
                  </c:pt>
                  <c:pt idx="5">
                    <c:v>Double digit growth </c:v>
                  </c:pt>
                  <c:pt idx="6">
                    <c:v>Other</c:v>
                  </c:pt>
                  <c:pt idx="7">
                    <c:v>Double digit growth </c:v>
                  </c:pt>
                  <c:pt idx="8">
                    <c:v>Other</c:v>
                  </c:pt>
                  <c:pt idx="9">
                    <c:v>Double digit growth </c:v>
                  </c:pt>
                </c:lvl>
                <c:lvl>
                  <c:pt idx="0">
                    <c:v>Total</c:v>
                  </c:pt>
                  <c:pt idx="2">
                    <c:v>NL</c:v>
                  </c:pt>
                  <c:pt idx="4">
                    <c:v>IT</c:v>
                  </c:pt>
                  <c:pt idx="6">
                    <c:v>CH</c:v>
                  </c:pt>
                  <c:pt idx="8">
                    <c:v>RUS</c:v>
                  </c:pt>
                </c:lvl>
              </c:multiLvlStrCache>
              <c:extLst/>
            </c:multiLvlStrRef>
          </c:cat>
          <c:val>
            <c:numRef>
              <c:f>('AI &amp; Business'!$A$23:$C$23,'AI &amp; Business'!$L$23:$S$23)</c:f>
              <c:numCache>
                <c:formatCode>###0.0%</c:formatCode>
                <c:ptCount val="10"/>
                <c:pt idx="0">
                  <c:v>0.13924050632911392</c:v>
                </c:pt>
                <c:pt idx="1">
                  <c:v>4.8951048951048952E-2</c:v>
                </c:pt>
                <c:pt idx="2">
                  <c:v>7.2463768115942032E-2</c:v>
                </c:pt>
                <c:pt idx="3">
                  <c:v>0</c:v>
                </c:pt>
                <c:pt idx="4">
                  <c:v>3.1746031746031744E-2</c:v>
                </c:pt>
                <c:pt idx="5">
                  <c:v>3.5714285714285712E-2</c:v>
                </c:pt>
                <c:pt idx="6">
                  <c:v>0.18072289156626506</c:v>
                </c:pt>
                <c:pt idx="7">
                  <c:v>0</c:v>
                </c:pt>
                <c:pt idx="8">
                  <c:v>0.17543859649122806</c:v>
                </c:pt>
                <c:pt idx="9">
                  <c:v>2.7027027027027025E-2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C68B-493A-A341-541866EDA69C}"/>
            </c:ext>
          </c:extLst>
        </c:ser>
        <c:ser>
          <c:idx val="1"/>
          <c:order val="1"/>
          <c:tx>
            <c:strRef>
              <c:f>'AI &amp; Business'!$A$24</c:f>
              <c:strCache>
                <c:ptCount val="1"/>
                <c:pt idx="0">
                  <c:v>Phase 1: Exploring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multiLvlStrRef>
              <c:f>('AI &amp; Business'!$A$21:$C$22,'AI &amp; Business'!$L$21:$S$22)</c:f>
              <c:multiLvlStrCache>
                <c:ptCount val="10"/>
                <c:lvl>
                  <c:pt idx="0">
                    <c:v>Other</c:v>
                  </c:pt>
                  <c:pt idx="1">
                    <c:v>Double digit growth </c:v>
                  </c:pt>
                  <c:pt idx="2">
                    <c:v>Other</c:v>
                  </c:pt>
                  <c:pt idx="3">
                    <c:v>Double digit growth </c:v>
                  </c:pt>
                  <c:pt idx="4">
                    <c:v>Other</c:v>
                  </c:pt>
                  <c:pt idx="5">
                    <c:v>Double digit growth </c:v>
                  </c:pt>
                  <c:pt idx="6">
                    <c:v>Other</c:v>
                  </c:pt>
                  <c:pt idx="7">
                    <c:v>Double digit growth </c:v>
                  </c:pt>
                  <c:pt idx="8">
                    <c:v>Other</c:v>
                  </c:pt>
                  <c:pt idx="9">
                    <c:v>Double digit growth </c:v>
                  </c:pt>
                </c:lvl>
                <c:lvl>
                  <c:pt idx="0">
                    <c:v>Total</c:v>
                  </c:pt>
                  <c:pt idx="2">
                    <c:v>NL</c:v>
                  </c:pt>
                  <c:pt idx="4">
                    <c:v>IT</c:v>
                  </c:pt>
                  <c:pt idx="6">
                    <c:v>CH</c:v>
                  </c:pt>
                  <c:pt idx="8">
                    <c:v>RUS</c:v>
                  </c:pt>
                </c:lvl>
              </c:multiLvlStrCache>
              <c:extLst/>
            </c:multiLvlStrRef>
          </c:cat>
          <c:val>
            <c:numRef>
              <c:f>('AI &amp; Business'!$A$24:$C$24,'AI &amp; Business'!$L$24:$S$24)</c:f>
              <c:numCache>
                <c:formatCode>###0.0%</c:formatCode>
                <c:ptCount val="10"/>
                <c:pt idx="0">
                  <c:v>0.32549728752260398</c:v>
                </c:pt>
                <c:pt idx="1">
                  <c:v>0.23076923076923075</c:v>
                </c:pt>
                <c:pt idx="2">
                  <c:v>0.36231884057971014</c:v>
                </c:pt>
                <c:pt idx="3">
                  <c:v>0.25</c:v>
                </c:pt>
                <c:pt idx="4">
                  <c:v>0.38095238095238093</c:v>
                </c:pt>
                <c:pt idx="5">
                  <c:v>0.21428571428571427</c:v>
                </c:pt>
                <c:pt idx="6">
                  <c:v>0.28915662650602408</c:v>
                </c:pt>
                <c:pt idx="7">
                  <c:v>0.375</c:v>
                </c:pt>
                <c:pt idx="8">
                  <c:v>0.2982456140350877</c:v>
                </c:pt>
                <c:pt idx="9">
                  <c:v>0.13513513513513514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C68B-493A-A341-541866EDA69C}"/>
            </c:ext>
          </c:extLst>
        </c:ser>
        <c:ser>
          <c:idx val="2"/>
          <c:order val="2"/>
          <c:tx>
            <c:strRef>
              <c:f>'AI &amp; Business'!$A$25</c:f>
              <c:strCache>
                <c:ptCount val="1"/>
                <c:pt idx="0">
                  <c:v>Phase 2: Experimenting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multiLvlStrRef>
              <c:f>('AI &amp; Business'!$A$21:$C$22,'AI &amp; Business'!$L$21:$S$22)</c:f>
              <c:multiLvlStrCache>
                <c:ptCount val="10"/>
                <c:lvl>
                  <c:pt idx="0">
                    <c:v>Other</c:v>
                  </c:pt>
                  <c:pt idx="1">
                    <c:v>Double digit growth </c:v>
                  </c:pt>
                  <c:pt idx="2">
                    <c:v>Other</c:v>
                  </c:pt>
                  <c:pt idx="3">
                    <c:v>Double digit growth </c:v>
                  </c:pt>
                  <c:pt idx="4">
                    <c:v>Other</c:v>
                  </c:pt>
                  <c:pt idx="5">
                    <c:v>Double digit growth </c:v>
                  </c:pt>
                  <c:pt idx="6">
                    <c:v>Other</c:v>
                  </c:pt>
                  <c:pt idx="7">
                    <c:v>Double digit growth </c:v>
                  </c:pt>
                  <c:pt idx="8">
                    <c:v>Other</c:v>
                  </c:pt>
                  <c:pt idx="9">
                    <c:v>Double digit growth </c:v>
                  </c:pt>
                </c:lvl>
                <c:lvl>
                  <c:pt idx="0">
                    <c:v>Total</c:v>
                  </c:pt>
                  <c:pt idx="2">
                    <c:v>NL</c:v>
                  </c:pt>
                  <c:pt idx="4">
                    <c:v>IT</c:v>
                  </c:pt>
                  <c:pt idx="6">
                    <c:v>CH</c:v>
                  </c:pt>
                  <c:pt idx="8">
                    <c:v>RUS</c:v>
                  </c:pt>
                </c:lvl>
              </c:multiLvlStrCache>
              <c:extLst/>
            </c:multiLvlStrRef>
          </c:cat>
          <c:val>
            <c:numRef>
              <c:f>('AI &amp; Business'!$A$25:$C$25,'AI &amp; Business'!$L$25:$S$25)</c:f>
              <c:numCache>
                <c:formatCode>###0.0%</c:formatCode>
                <c:ptCount val="10"/>
                <c:pt idx="0">
                  <c:v>0.35081374321880643</c:v>
                </c:pt>
                <c:pt idx="1">
                  <c:v>0.31468531468531469</c:v>
                </c:pt>
                <c:pt idx="2">
                  <c:v>0.3188405797101449</c:v>
                </c:pt>
                <c:pt idx="3">
                  <c:v>0.375</c:v>
                </c:pt>
                <c:pt idx="4">
                  <c:v>0.31746031746031744</c:v>
                </c:pt>
                <c:pt idx="5">
                  <c:v>0.39285714285714285</c:v>
                </c:pt>
                <c:pt idx="6">
                  <c:v>0.37349397590361444</c:v>
                </c:pt>
                <c:pt idx="7">
                  <c:v>0.25</c:v>
                </c:pt>
                <c:pt idx="8">
                  <c:v>0.31578947368421051</c:v>
                </c:pt>
                <c:pt idx="9">
                  <c:v>0.40540540540540543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C68B-493A-A341-541866EDA69C}"/>
            </c:ext>
          </c:extLst>
        </c:ser>
        <c:ser>
          <c:idx val="3"/>
          <c:order val="3"/>
          <c:tx>
            <c:strRef>
              <c:f>'AI &amp; Business'!$A$26</c:f>
              <c:strCache>
                <c:ptCount val="1"/>
                <c:pt idx="0">
                  <c:v>Phase 3: Formalizing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multiLvlStrRef>
              <c:f>('AI &amp; Business'!$A$21:$C$22,'AI &amp; Business'!$L$21:$S$22)</c:f>
              <c:multiLvlStrCache>
                <c:ptCount val="10"/>
                <c:lvl>
                  <c:pt idx="0">
                    <c:v>Other</c:v>
                  </c:pt>
                  <c:pt idx="1">
                    <c:v>Double digit growth </c:v>
                  </c:pt>
                  <c:pt idx="2">
                    <c:v>Other</c:v>
                  </c:pt>
                  <c:pt idx="3">
                    <c:v>Double digit growth </c:v>
                  </c:pt>
                  <c:pt idx="4">
                    <c:v>Other</c:v>
                  </c:pt>
                  <c:pt idx="5">
                    <c:v>Double digit growth </c:v>
                  </c:pt>
                  <c:pt idx="6">
                    <c:v>Other</c:v>
                  </c:pt>
                  <c:pt idx="7">
                    <c:v>Double digit growth </c:v>
                  </c:pt>
                  <c:pt idx="8">
                    <c:v>Other</c:v>
                  </c:pt>
                  <c:pt idx="9">
                    <c:v>Double digit growth </c:v>
                  </c:pt>
                </c:lvl>
                <c:lvl>
                  <c:pt idx="0">
                    <c:v>Total</c:v>
                  </c:pt>
                  <c:pt idx="2">
                    <c:v>NL</c:v>
                  </c:pt>
                  <c:pt idx="4">
                    <c:v>IT</c:v>
                  </c:pt>
                  <c:pt idx="6">
                    <c:v>CH</c:v>
                  </c:pt>
                  <c:pt idx="8">
                    <c:v>RUS</c:v>
                  </c:pt>
                </c:lvl>
              </c:multiLvlStrCache>
              <c:extLst/>
            </c:multiLvlStrRef>
          </c:cat>
          <c:val>
            <c:numRef>
              <c:f>('AI &amp; Business'!$A$26:$C$26,'AI &amp; Business'!$L$26:$S$26)</c:f>
              <c:numCache>
                <c:formatCode>###0.0%</c:formatCode>
                <c:ptCount val="10"/>
                <c:pt idx="0">
                  <c:v>0.13381555153707053</c:v>
                </c:pt>
                <c:pt idx="1">
                  <c:v>0.23776223776223776</c:v>
                </c:pt>
                <c:pt idx="2">
                  <c:v>0.21739130434782608</c:v>
                </c:pt>
                <c:pt idx="3">
                  <c:v>0.1875</c:v>
                </c:pt>
                <c:pt idx="4">
                  <c:v>0.17460317460317459</c:v>
                </c:pt>
                <c:pt idx="5">
                  <c:v>0.25</c:v>
                </c:pt>
                <c:pt idx="6">
                  <c:v>8.4337349397590355E-2</c:v>
                </c:pt>
                <c:pt idx="7">
                  <c:v>0.25</c:v>
                </c:pt>
                <c:pt idx="8">
                  <c:v>0.14035087719298245</c:v>
                </c:pt>
                <c:pt idx="9">
                  <c:v>0.27027027027027029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C68B-493A-A341-541866EDA69C}"/>
            </c:ext>
          </c:extLst>
        </c:ser>
        <c:ser>
          <c:idx val="4"/>
          <c:order val="4"/>
          <c:tx>
            <c:strRef>
              <c:f>'AI &amp; Business'!$A$27</c:f>
              <c:strCache>
                <c:ptCount val="1"/>
                <c:pt idx="0">
                  <c:v>Phase 4: Integrating 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multiLvlStrRef>
              <c:f>('AI &amp; Business'!$A$21:$C$22,'AI &amp; Business'!$L$21:$S$22)</c:f>
              <c:multiLvlStrCache>
                <c:ptCount val="10"/>
                <c:lvl>
                  <c:pt idx="0">
                    <c:v>Other</c:v>
                  </c:pt>
                  <c:pt idx="1">
                    <c:v>Double digit growth </c:v>
                  </c:pt>
                  <c:pt idx="2">
                    <c:v>Other</c:v>
                  </c:pt>
                  <c:pt idx="3">
                    <c:v>Double digit growth </c:v>
                  </c:pt>
                  <c:pt idx="4">
                    <c:v>Other</c:v>
                  </c:pt>
                  <c:pt idx="5">
                    <c:v>Double digit growth </c:v>
                  </c:pt>
                  <c:pt idx="6">
                    <c:v>Other</c:v>
                  </c:pt>
                  <c:pt idx="7">
                    <c:v>Double digit growth </c:v>
                  </c:pt>
                  <c:pt idx="8">
                    <c:v>Other</c:v>
                  </c:pt>
                  <c:pt idx="9">
                    <c:v>Double digit growth </c:v>
                  </c:pt>
                </c:lvl>
                <c:lvl>
                  <c:pt idx="0">
                    <c:v>Total</c:v>
                  </c:pt>
                  <c:pt idx="2">
                    <c:v>NL</c:v>
                  </c:pt>
                  <c:pt idx="4">
                    <c:v>IT</c:v>
                  </c:pt>
                  <c:pt idx="6">
                    <c:v>CH</c:v>
                  </c:pt>
                  <c:pt idx="8">
                    <c:v>RUS</c:v>
                  </c:pt>
                </c:lvl>
              </c:multiLvlStrCache>
              <c:extLst/>
            </c:multiLvlStrRef>
          </c:cat>
          <c:val>
            <c:numRef>
              <c:f>('AI &amp; Business'!$A$27:$C$27,'AI &amp; Business'!$L$27:$S$27)</c:f>
              <c:numCache>
                <c:formatCode>###0.0%</c:formatCode>
                <c:ptCount val="10"/>
                <c:pt idx="0">
                  <c:v>5.0632911392405069E-2</c:v>
                </c:pt>
                <c:pt idx="1">
                  <c:v>0.16783216783216784</c:v>
                </c:pt>
                <c:pt idx="2">
                  <c:v>2.8985507246376812E-2</c:v>
                </c:pt>
                <c:pt idx="3">
                  <c:v>0.1875</c:v>
                </c:pt>
                <c:pt idx="4">
                  <c:v>9.5238095238095233E-2</c:v>
                </c:pt>
                <c:pt idx="5">
                  <c:v>0.10714285714285714</c:v>
                </c:pt>
                <c:pt idx="6">
                  <c:v>7.2289156626506021E-2</c:v>
                </c:pt>
                <c:pt idx="7">
                  <c:v>0.125</c:v>
                </c:pt>
                <c:pt idx="8">
                  <c:v>7.0175438596491224E-2</c:v>
                </c:pt>
                <c:pt idx="9">
                  <c:v>0.16216216216216217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4-C68B-493A-A341-541866EDA6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6191384"/>
        <c:axId val="256186792"/>
      </c:barChart>
      <c:catAx>
        <c:axId val="256191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6186792"/>
        <c:crosses val="autoZero"/>
        <c:auto val="1"/>
        <c:lblAlgn val="ctr"/>
        <c:lblOffset val="100"/>
        <c:noMultiLvlLbl val="0"/>
      </c:catAx>
      <c:valAx>
        <c:axId val="256186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619138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Yes, to improve decision-making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'AI &amp; Business'!$A$64</c:f>
              <c:strCache>
                <c:ptCount val="1"/>
                <c:pt idx="0">
                  <c:v>Within 1 year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'AI &amp; Business'!$B$62:$S$63</c:f>
              <c:multiLvlStrCache>
                <c:ptCount val="18"/>
                <c:lvl>
                  <c:pt idx="0">
                    <c:v>Other</c:v>
                  </c:pt>
                  <c:pt idx="1">
                    <c:v>Double digit growth </c:v>
                  </c:pt>
                  <c:pt idx="2">
                    <c:v>Other</c:v>
                  </c:pt>
                  <c:pt idx="3">
                    <c:v>Double digit growth </c:v>
                  </c:pt>
                  <c:pt idx="4">
                    <c:v>Other</c:v>
                  </c:pt>
                  <c:pt idx="5">
                    <c:v>Double digit growth </c:v>
                  </c:pt>
                  <c:pt idx="6">
                    <c:v>Other</c:v>
                  </c:pt>
                  <c:pt idx="7">
                    <c:v>Double digit growth </c:v>
                  </c:pt>
                  <c:pt idx="8">
                    <c:v>Other</c:v>
                  </c:pt>
                  <c:pt idx="9">
                    <c:v>Double digit growth </c:v>
                  </c:pt>
                  <c:pt idx="10">
                    <c:v>Other</c:v>
                  </c:pt>
                  <c:pt idx="11">
                    <c:v>Double digit growth </c:v>
                  </c:pt>
                  <c:pt idx="12">
                    <c:v>Other</c:v>
                  </c:pt>
                  <c:pt idx="13">
                    <c:v>Double digit growth </c:v>
                  </c:pt>
                  <c:pt idx="14">
                    <c:v>Other</c:v>
                  </c:pt>
                  <c:pt idx="15">
                    <c:v>Double digit growth </c:v>
                  </c:pt>
                  <c:pt idx="16">
                    <c:v>Other</c:v>
                  </c:pt>
                  <c:pt idx="17">
                    <c:v>Double digit growth </c:v>
                  </c:pt>
                </c:lvl>
                <c:lvl>
                  <c:pt idx="0">
                    <c:v>Total</c:v>
                  </c:pt>
                  <c:pt idx="2">
                    <c:v>USA</c:v>
                  </c:pt>
                  <c:pt idx="4">
                    <c:v>UK</c:v>
                  </c:pt>
                  <c:pt idx="6">
                    <c:v>FR</c:v>
                  </c:pt>
                  <c:pt idx="8">
                    <c:v>GER</c:v>
                  </c:pt>
                  <c:pt idx="10">
                    <c:v>NL</c:v>
                  </c:pt>
                  <c:pt idx="12">
                    <c:v>IT</c:v>
                  </c:pt>
                  <c:pt idx="14">
                    <c:v>CH</c:v>
                  </c:pt>
                  <c:pt idx="16">
                    <c:v>RUS</c:v>
                  </c:pt>
                </c:lvl>
              </c:multiLvlStrCache>
            </c:multiLvlStrRef>
          </c:cat>
          <c:val>
            <c:numRef>
              <c:f>'AI &amp; Business'!$B$64:$S$64</c:f>
              <c:numCache>
                <c:formatCode>###0.0%</c:formatCode>
                <c:ptCount val="18"/>
                <c:pt idx="0">
                  <c:v>0.33200000000000002</c:v>
                </c:pt>
                <c:pt idx="1">
                  <c:v>0.52459016393442626</c:v>
                </c:pt>
                <c:pt idx="2">
                  <c:v>0.51351351351351349</c:v>
                </c:pt>
                <c:pt idx="3">
                  <c:v>0.8571428571428571</c:v>
                </c:pt>
                <c:pt idx="4">
                  <c:v>0.29032258064516131</c:v>
                </c:pt>
                <c:pt idx="5">
                  <c:v>0.6</c:v>
                </c:pt>
                <c:pt idx="6">
                  <c:v>0.21739130434782608</c:v>
                </c:pt>
                <c:pt idx="7">
                  <c:v>0</c:v>
                </c:pt>
                <c:pt idx="8">
                  <c:v>0.43333333333333335</c:v>
                </c:pt>
                <c:pt idx="9">
                  <c:v>0.75</c:v>
                </c:pt>
                <c:pt idx="10">
                  <c:v>0.48148148148148145</c:v>
                </c:pt>
                <c:pt idx="11">
                  <c:v>0.42857142857142855</c:v>
                </c:pt>
                <c:pt idx="12">
                  <c:v>0.25</c:v>
                </c:pt>
                <c:pt idx="13">
                  <c:v>0.42857142857142855</c:v>
                </c:pt>
                <c:pt idx="14">
                  <c:v>0.24324324324324326</c:v>
                </c:pt>
                <c:pt idx="15">
                  <c:v>0</c:v>
                </c:pt>
                <c:pt idx="16">
                  <c:v>0.2</c:v>
                </c:pt>
                <c:pt idx="17">
                  <c:v>0.41666666666666674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8C-4937-A79F-D5A17A573249}"/>
            </c:ext>
          </c:extLst>
        </c:ser>
        <c:ser>
          <c:idx val="1"/>
          <c:order val="1"/>
          <c:tx>
            <c:strRef>
              <c:f>'AI &amp; Business'!$A$65</c:f>
              <c:strCache>
                <c:ptCount val="1"/>
                <c:pt idx="0">
                  <c:v>Within 3 years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multiLvlStrRef>
              <c:f>'AI &amp; Business'!$B$62:$S$63</c:f>
              <c:multiLvlStrCache>
                <c:ptCount val="18"/>
                <c:lvl>
                  <c:pt idx="0">
                    <c:v>Other</c:v>
                  </c:pt>
                  <c:pt idx="1">
                    <c:v>Double digit growth </c:v>
                  </c:pt>
                  <c:pt idx="2">
                    <c:v>Other</c:v>
                  </c:pt>
                  <c:pt idx="3">
                    <c:v>Double digit growth </c:v>
                  </c:pt>
                  <c:pt idx="4">
                    <c:v>Other</c:v>
                  </c:pt>
                  <c:pt idx="5">
                    <c:v>Double digit growth </c:v>
                  </c:pt>
                  <c:pt idx="6">
                    <c:v>Other</c:v>
                  </c:pt>
                  <c:pt idx="7">
                    <c:v>Double digit growth </c:v>
                  </c:pt>
                  <c:pt idx="8">
                    <c:v>Other</c:v>
                  </c:pt>
                  <c:pt idx="9">
                    <c:v>Double digit growth </c:v>
                  </c:pt>
                  <c:pt idx="10">
                    <c:v>Other</c:v>
                  </c:pt>
                  <c:pt idx="11">
                    <c:v>Double digit growth </c:v>
                  </c:pt>
                  <c:pt idx="12">
                    <c:v>Other</c:v>
                  </c:pt>
                  <c:pt idx="13">
                    <c:v>Double digit growth </c:v>
                  </c:pt>
                  <c:pt idx="14">
                    <c:v>Other</c:v>
                  </c:pt>
                  <c:pt idx="15">
                    <c:v>Double digit growth </c:v>
                  </c:pt>
                  <c:pt idx="16">
                    <c:v>Other</c:v>
                  </c:pt>
                  <c:pt idx="17">
                    <c:v>Double digit growth </c:v>
                  </c:pt>
                </c:lvl>
                <c:lvl>
                  <c:pt idx="0">
                    <c:v>Total</c:v>
                  </c:pt>
                  <c:pt idx="2">
                    <c:v>USA</c:v>
                  </c:pt>
                  <c:pt idx="4">
                    <c:v>UK</c:v>
                  </c:pt>
                  <c:pt idx="6">
                    <c:v>FR</c:v>
                  </c:pt>
                  <c:pt idx="8">
                    <c:v>GER</c:v>
                  </c:pt>
                  <c:pt idx="10">
                    <c:v>NL</c:v>
                  </c:pt>
                  <c:pt idx="12">
                    <c:v>IT</c:v>
                  </c:pt>
                  <c:pt idx="14">
                    <c:v>CH</c:v>
                  </c:pt>
                  <c:pt idx="16">
                    <c:v>RUS</c:v>
                  </c:pt>
                </c:lvl>
              </c:multiLvlStrCache>
            </c:multiLvlStrRef>
          </c:cat>
          <c:val>
            <c:numRef>
              <c:f>'AI &amp; Business'!$B$65:$S$65</c:f>
              <c:numCache>
                <c:formatCode>###0.0%</c:formatCode>
                <c:ptCount val="18"/>
                <c:pt idx="0">
                  <c:v>0.52400000000000002</c:v>
                </c:pt>
                <c:pt idx="1">
                  <c:v>0.4098360655737705</c:v>
                </c:pt>
                <c:pt idx="2">
                  <c:v>0.3783783783783784</c:v>
                </c:pt>
                <c:pt idx="3">
                  <c:v>0.14285714285714285</c:v>
                </c:pt>
                <c:pt idx="4">
                  <c:v>0.61290322580645162</c:v>
                </c:pt>
                <c:pt idx="5">
                  <c:v>0.2</c:v>
                </c:pt>
                <c:pt idx="6">
                  <c:v>0.69565217391304346</c:v>
                </c:pt>
                <c:pt idx="7">
                  <c:v>1</c:v>
                </c:pt>
                <c:pt idx="8">
                  <c:v>0.3</c:v>
                </c:pt>
                <c:pt idx="9">
                  <c:v>0.25</c:v>
                </c:pt>
                <c:pt idx="10">
                  <c:v>0.44444444444444442</c:v>
                </c:pt>
                <c:pt idx="11">
                  <c:v>0.42857142857142855</c:v>
                </c:pt>
                <c:pt idx="12">
                  <c:v>0.625</c:v>
                </c:pt>
                <c:pt idx="13">
                  <c:v>0.5714285714285714</c:v>
                </c:pt>
                <c:pt idx="14">
                  <c:v>0.56756756756756754</c:v>
                </c:pt>
                <c:pt idx="15">
                  <c:v>0.66666666666666652</c:v>
                </c:pt>
                <c:pt idx="16">
                  <c:v>0.6</c:v>
                </c:pt>
                <c:pt idx="17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8C-4937-A79F-D5A17A573249}"/>
            </c:ext>
          </c:extLst>
        </c:ser>
        <c:ser>
          <c:idx val="2"/>
          <c:order val="2"/>
          <c:tx>
            <c:strRef>
              <c:f>'AI &amp; Business'!$A$66</c:f>
              <c:strCache>
                <c:ptCount val="1"/>
                <c:pt idx="0">
                  <c:v>Within 5 years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multiLvlStrRef>
              <c:f>'AI &amp; Business'!$B$62:$S$63</c:f>
              <c:multiLvlStrCache>
                <c:ptCount val="18"/>
                <c:lvl>
                  <c:pt idx="0">
                    <c:v>Other</c:v>
                  </c:pt>
                  <c:pt idx="1">
                    <c:v>Double digit growth </c:v>
                  </c:pt>
                  <c:pt idx="2">
                    <c:v>Other</c:v>
                  </c:pt>
                  <c:pt idx="3">
                    <c:v>Double digit growth </c:v>
                  </c:pt>
                  <c:pt idx="4">
                    <c:v>Other</c:v>
                  </c:pt>
                  <c:pt idx="5">
                    <c:v>Double digit growth </c:v>
                  </c:pt>
                  <c:pt idx="6">
                    <c:v>Other</c:v>
                  </c:pt>
                  <c:pt idx="7">
                    <c:v>Double digit growth </c:v>
                  </c:pt>
                  <c:pt idx="8">
                    <c:v>Other</c:v>
                  </c:pt>
                  <c:pt idx="9">
                    <c:v>Double digit growth </c:v>
                  </c:pt>
                  <c:pt idx="10">
                    <c:v>Other</c:v>
                  </c:pt>
                  <c:pt idx="11">
                    <c:v>Double digit growth </c:v>
                  </c:pt>
                  <c:pt idx="12">
                    <c:v>Other</c:v>
                  </c:pt>
                  <c:pt idx="13">
                    <c:v>Double digit growth </c:v>
                  </c:pt>
                  <c:pt idx="14">
                    <c:v>Other</c:v>
                  </c:pt>
                  <c:pt idx="15">
                    <c:v>Double digit growth </c:v>
                  </c:pt>
                  <c:pt idx="16">
                    <c:v>Other</c:v>
                  </c:pt>
                  <c:pt idx="17">
                    <c:v>Double digit growth </c:v>
                  </c:pt>
                </c:lvl>
                <c:lvl>
                  <c:pt idx="0">
                    <c:v>Total</c:v>
                  </c:pt>
                  <c:pt idx="2">
                    <c:v>USA</c:v>
                  </c:pt>
                  <c:pt idx="4">
                    <c:v>UK</c:v>
                  </c:pt>
                  <c:pt idx="6">
                    <c:v>FR</c:v>
                  </c:pt>
                  <c:pt idx="8">
                    <c:v>GER</c:v>
                  </c:pt>
                  <c:pt idx="10">
                    <c:v>NL</c:v>
                  </c:pt>
                  <c:pt idx="12">
                    <c:v>IT</c:v>
                  </c:pt>
                  <c:pt idx="14">
                    <c:v>CH</c:v>
                  </c:pt>
                  <c:pt idx="16">
                    <c:v>RUS</c:v>
                  </c:pt>
                </c:lvl>
              </c:multiLvlStrCache>
            </c:multiLvlStrRef>
          </c:cat>
          <c:val>
            <c:numRef>
              <c:f>'AI &amp; Business'!$B$66:$S$66</c:f>
              <c:numCache>
                <c:formatCode>###0.0%</c:formatCode>
                <c:ptCount val="18"/>
                <c:pt idx="0">
                  <c:v>0.11600000000000002</c:v>
                </c:pt>
                <c:pt idx="1">
                  <c:v>3.2786885245901641E-2</c:v>
                </c:pt>
                <c:pt idx="2">
                  <c:v>8.1081081081081086E-2</c:v>
                </c:pt>
                <c:pt idx="3">
                  <c:v>0</c:v>
                </c:pt>
                <c:pt idx="4">
                  <c:v>6.4516129032258063E-2</c:v>
                </c:pt>
                <c:pt idx="5">
                  <c:v>0</c:v>
                </c:pt>
                <c:pt idx="6">
                  <c:v>8.6956521739130432E-2</c:v>
                </c:pt>
                <c:pt idx="7">
                  <c:v>0</c:v>
                </c:pt>
                <c:pt idx="8">
                  <c:v>0.2</c:v>
                </c:pt>
                <c:pt idx="9">
                  <c:v>0</c:v>
                </c:pt>
                <c:pt idx="10">
                  <c:v>7.407407407407407E-2</c:v>
                </c:pt>
                <c:pt idx="11">
                  <c:v>0.14285714285714285</c:v>
                </c:pt>
                <c:pt idx="12">
                  <c:v>0.1</c:v>
                </c:pt>
                <c:pt idx="13">
                  <c:v>0</c:v>
                </c:pt>
                <c:pt idx="14">
                  <c:v>0.1891891891891892</c:v>
                </c:pt>
                <c:pt idx="15">
                  <c:v>0.33333333333333326</c:v>
                </c:pt>
                <c:pt idx="16">
                  <c:v>0.12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C8C-4937-A79F-D5A17A573249}"/>
            </c:ext>
          </c:extLst>
        </c:ser>
        <c:ser>
          <c:idx val="3"/>
          <c:order val="3"/>
          <c:tx>
            <c:strRef>
              <c:f>'AI &amp; Business'!$A$67</c:f>
              <c:strCache>
                <c:ptCount val="1"/>
                <c:pt idx="0">
                  <c:v>Don´t know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multiLvlStrRef>
              <c:f>'AI &amp; Business'!$B$62:$S$63</c:f>
              <c:multiLvlStrCache>
                <c:ptCount val="18"/>
                <c:lvl>
                  <c:pt idx="0">
                    <c:v>Other</c:v>
                  </c:pt>
                  <c:pt idx="1">
                    <c:v>Double digit growth </c:v>
                  </c:pt>
                  <c:pt idx="2">
                    <c:v>Other</c:v>
                  </c:pt>
                  <c:pt idx="3">
                    <c:v>Double digit growth </c:v>
                  </c:pt>
                  <c:pt idx="4">
                    <c:v>Other</c:v>
                  </c:pt>
                  <c:pt idx="5">
                    <c:v>Double digit growth </c:v>
                  </c:pt>
                  <c:pt idx="6">
                    <c:v>Other</c:v>
                  </c:pt>
                  <c:pt idx="7">
                    <c:v>Double digit growth </c:v>
                  </c:pt>
                  <c:pt idx="8">
                    <c:v>Other</c:v>
                  </c:pt>
                  <c:pt idx="9">
                    <c:v>Double digit growth </c:v>
                  </c:pt>
                  <c:pt idx="10">
                    <c:v>Other</c:v>
                  </c:pt>
                  <c:pt idx="11">
                    <c:v>Double digit growth </c:v>
                  </c:pt>
                  <c:pt idx="12">
                    <c:v>Other</c:v>
                  </c:pt>
                  <c:pt idx="13">
                    <c:v>Double digit growth </c:v>
                  </c:pt>
                  <c:pt idx="14">
                    <c:v>Other</c:v>
                  </c:pt>
                  <c:pt idx="15">
                    <c:v>Double digit growth </c:v>
                  </c:pt>
                  <c:pt idx="16">
                    <c:v>Other</c:v>
                  </c:pt>
                  <c:pt idx="17">
                    <c:v>Double digit growth </c:v>
                  </c:pt>
                </c:lvl>
                <c:lvl>
                  <c:pt idx="0">
                    <c:v>Total</c:v>
                  </c:pt>
                  <c:pt idx="2">
                    <c:v>USA</c:v>
                  </c:pt>
                  <c:pt idx="4">
                    <c:v>UK</c:v>
                  </c:pt>
                  <c:pt idx="6">
                    <c:v>FR</c:v>
                  </c:pt>
                  <c:pt idx="8">
                    <c:v>GER</c:v>
                  </c:pt>
                  <c:pt idx="10">
                    <c:v>NL</c:v>
                  </c:pt>
                  <c:pt idx="12">
                    <c:v>IT</c:v>
                  </c:pt>
                  <c:pt idx="14">
                    <c:v>CH</c:v>
                  </c:pt>
                  <c:pt idx="16">
                    <c:v>RUS</c:v>
                  </c:pt>
                </c:lvl>
              </c:multiLvlStrCache>
            </c:multiLvlStrRef>
          </c:cat>
          <c:val>
            <c:numRef>
              <c:f>'AI &amp; Business'!$B$67:$S$67</c:f>
              <c:numCache>
                <c:formatCode>###0.0%</c:formatCode>
                <c:ptCount val="18"/>
                <c:pt idx="0">
                  <c:v>2.8000000000000004E-2</c:v>
                </c:pt>
                <c:pt idx="1">
                  <c:v>3.2786885245901641E-2</c:v>
                </c:pt>
                <c:pt idx="2">
                  <c:v>2.7027027027027025E-2</c:v>
                </c:pt>
                <c:pt idx="3">
                  <c:v>0</c:v>
                </c:pt>
                <c:pt idx="4">
                  <c:v>3.2258064516129031E-2</c:v>
                </c:pt>
                <c:pt idx="5">
                  <c:v>0.2</c:v>
                </c:pt>
                <c:pt idx="6">
                  <c:v>0</c:v>
                </c:pt>
                <c:pt idx="7">
                  <c:v>0</c:v>
                </c:pt>
                <c:pt idx="8">
                  <c:v>6.6666666666666666E-2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2.5000000000000001E-2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0.08</c:v>
                </c:pt>
                <c:pt idx="17">
                  <c:v>8.3333333333333315E-2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C8C-4937-A79F-D5A17A5732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57596768"/>
        <c:axId val="557598408"/>
      </c:barChart>
      <c:catAx>
        <c:axId val="557596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7598408"/>
        <c:crosses val="autoZero"/>
        <c:auto val="1"/>
        <c:lblAlgn val="ctr"/>
        <c:lblOffset val="100"/>
        <c:noMultiLvlLbl val="0"/>
      </c:catAx>
      <c:valAx>
        <c:axId val="557598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759676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Yes, to optimize current processes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'AI &amp; Business'!$A$54</c:f>
              <c:strCache>
                <c:ptCount val="1"/>
                <c:pt idx="0">
                  <c:v>Within 1 year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'AI &amp; Business'!$B$51:$S$53</c:f>
              <c:multiLvlStrCache>
                <c:ptCount val="18"/>
                <c:lvl>
                  <c:pt idx="0">
                    <c:v>Other</c:v>
                  </c:pt>
                  <c:pt idx="1">
                    <c:v>Double digit growth </c:v>
                  </c:pt>
                  <c:pt idx="2">
                    <c:v>Other</c:v>
                  </c:pt>
                  <c:pt idx="3">
                    <c:v>Double digit growth </c:v>
                  </c:pt>
                  <c:pt idx="4">
                    <c:v>Other</c:v>
                  </c:pt>
                  <c:pt idx="5">
                    <c:v>Double digit growth </c:v>
                  </c:pt>
                  <c:pt idx="6">
                    <c:v>Other</c:v>
                  </c:pt>
                  <c:pt idx="7">
                    <c:v>Double digit growth </c:v>
                  </c:pt>
                  <c:pt idx="8">
                    <c:v>Other</c:v>
                  </c:pt>
                  <c:pt idx="9">
                    <c:v>Double digit growth </c:v>
                  </c:pt>
                  <c:pt idx="10">
                    <c:v>Other</c:v>
                  </c:pt>
                  <c:pt idx="11">
                    <c:v>Double digit growth </c:v>
                  </c:pt>
                  <c:pt idx="12">
                    <c:v>Other</c:v>
                  </c:pt>
                  <c:pt idx="13">
                    <c:v>Double digit growth </c:v>
                  </c:pt>
                  <c:pt idx="14">
                    <c:v>Other</c:v>
                  </c:pt>
                  <c:pt idx="15">
                    <c:v>Double digit growth </c:v>
                  </c:pt>
                  <c:pt idx="16">
                    <c:v>Other</c:v>
                  </c:pt>
                  <c:pt idx="17">
                    <c:v>Double digit growth </c:v>
                  </c:pt>
                </c:lvl>
                <c:lvl>
                  <c:pt idx="0">
                    <c:v>Total</c:v>
                  </c:pt>
                  <c:pt idx="2">
                    <c:v>USA</c:v>
                  </c:pt>
                  <c:pt idx="4">
                    <c:v>UK</c:v>
                  </c:pt>
                  <c:pt idx="6">
                    <c:v>FR</c:v>
                  </c:pt>
                  <c:pt idx="8">
                    <c:v>GER</c:v>
                  </c:pt>
                  <c:pt idx="10">
                    <c:v>NL</c:v>
                  </c:pt>
                  <c:pt idx="12">
                    <c:v>IT</c:v>
                  </c:pt>
                  <c:pt idx="14">
                    <c:v>CH</c:v>
                  </c:pt>
                  <c:pt idx="16">
                    <c:v>RUS</c:v>
                  </c:pt>
                </c:lvl>
              </c:multiLvlStrCache>
            </c:multiLvlStrRef>
          </c:cat>
          <c:val>
            <c:numRef>
              <c:f>'AI &amp; Business'!$B$54:$S$54</c:f>
              <c:numCache>
                <c:formatCode>###0.0%</c:formatCode>
                <c:ptCount val="18"/>
                <c:pt idx="0">
                  <c:v>0.33680555555555558</c:v>
                </c:pt>
                <c:pt idx="1">
                  <c:v>0.42696629213483139</c:v>
                </c:pt>
                <c:pt idx="2">
                  <c:v>0.54166666666666663</c:v>
                </c:pt>
                <c:pt idx="3">
                  <c:v>0.66666666666666652</c:v>
                </c:pt>
                <c:pt idx="4">
                  <c:v>0.36363636363636365</c:v>
                </c:pt>
                <c:pt idx="5">
                  <c:v>0.5</c:v>
                </c:pt>
                <c:pt idx="6">
                  <c:v>0.34782608695652173</c:v>
                </c:pt>
                <c:pt idx="7">
                  <c:v>0.25</c:v>
                </c:pt>
                <c:pt idx="8">
                  <c:v>0.34615384615384615</c:v>
                </c:pt>
                <c:pt idx="9">
                  <c:v>0.5</c:v>
                </c:pt>
                <c:pt idx="10">
                  <c:v>0.26315789473684209</c:v>
                </c:pt>
                <c:pt idx="11">
                  <c:v>0.1</c:v>
                </c:pt>
                <c:pt idx="12">
                  <c:v>0.25714285714285712</c:v>
                </c:pt>
                <c:pt idx="13">
                  <c:v>0.42105263157894735</c:v>
                </c:pt>
                <c:pt idx="14">
                  <c:v>0.29268292682926828</c:v>
                </c:pt>
                <c:pt idx="15">
                  <c:v>0.5</c:v>
                </c:pt>
                <c:pt idx="16">
                  <c:v>0.20689655172413793</c:v>
                </c:pt>
                <c:pt idx="17">
                  <c:v>0.38095238095238093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22-43A0-BA33-1FF0E9E13D07}"/>
            </c:ext>
          </c:extLst>
        </c:ser>
        <c:ser>
          <c:idx val="1"/>
          <c:order val="1"/>
          <c:tx>
            <c:strRef>
              <c:f>'AI &amp; Business'!$A$55</c:f>
              <c:strCache>
                <c:ptCount val="1"/>
                <c:pt idx="0">
                  <c:v>Within 3 years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multiLvlStrRef>
              <c:f>'AI &amp; Business'!$B$51:$S$53</c:f>
              <c:multiLvlStrCache>
                <c:ptCount val="18"/>
                <c:lvl>
                  <c:pt idx="0">
                    <c:v>Other</c:v>
                  </c:pt>
                  <c:pt idx="1">
                    <c:v>Double digit growth </c:v>
                  </c:pt>
                  <c:pt idx="2">
                    <c:v>Other</c:v>
                  </c:pt>
                  <c:pt idx="3">
                    <c:v>Double digit growth </c:v>
                  </c:pt>
                  <c:pt idx="4">
                    <c:v>Other</c:v>
                  </c:pt>
                  <c:pt idx="5">
                    <c:v>Double digit growth </c:v>
                  </c:pt>
                  <c:pt idx="6">
                    <c:v>Other</c:v>
                  </c:pt>
                  <c:pt idx="7">
                    <c:v>Double digit growth </c:v>
                  </c:pt>
                  <c:pt idx="8">
                    <c:v>Other</c:v>
                  </c:pt>
                  <c:pt idx="9">
                    <c:v>Double digit growth </c:v>
                  </c:pt>
                  <c:pt idx="10">
                    <c:v>Other</c:v>
                  </c:pt>
                  <c:pt idx="11">
                    <c:v>Double digit growth </c:v>
                  </c:pt>
                  <c:pt idx="12">
                    <c:v>Other</c:v>
                  </c:pt>
                  <c:pt idx="13">
                    <c:v>Double digit growth </c:v>
                  </c:pt>
                  <c:pt idx="14">
                    <c:v>Other</c:v>
                  </c:pt>
                  <c:pt idx="15">
                    <c:v>Double digit growth </c:v>
                  </c:pt>
                  <c:pt idx="16">
                    <c:v>Other</c:v>
                  </c:pt>
                  <c:pt idx="17">
                    <c:v>Double digit growth </c:v>
                  </c:pt>
                </c:lvl>
                <c:lvl>
                  <c:pt idx="0">
                    <c:v>Total</c:v>
                  </c:pt>
                  <c:pt idx="2">
                    <c:v>USA</c:v>
                  </c:pt>
                  <c:pt idx="4">
                    <c:v>UK</c:v>
                  </c:pt>
                  <c:pt idx="6">
                    <c:v>FR</c:v>
                  </c:pt>
                  <c:pt idx="8">
                    <c:v>GER</c:v>
                  </c:pt>
                  <c:pt idx="10">
                    <c:v>NL</c:v>
                  </c:pt>
                  <c:pt idx="12">
                    <c:v>IT</c:v>
                  </c:pt>
                  <c:pt idx="14">
                    <c:v>CH</c:v>
                  </c:pt>
                  <c:pt idx="16">
                    <c:v>RUS</c:v>
                  </c:pt>
                </c:lvl>
              </c:multiLvlStrCache>
            </c:multiLvlStrRef>
          </c:cat>
          <c:val>
            <c:numRef>
              <c:f>'AI &amp; Business'!$B$55:$S$55</c:f>
              <c:numCache>
                <c:formatCode>###0.0%</c:formatCode>
                <c:ptCount val="18"/>
                <c:pt idx="0">
                  <c:v>0.43402777777777779</c:v>
                </c:pt>
                <c:pt idx="1">
                  <c:v>0.4606741573033708</c:v>
                </c:pt>
                <c:pt idx="2">
                  <c:v>0.33333333333333326</c:v>
                </c:pt>
                <c:pt idx="3">
                  <c:v>0.2</c:v>
                </c:pt>
                <c:pt idx="4">
                  <c:v>0.36363636363636365</c:v>
                </c:pt>
                <c:pt idx="5">
                  <c:v>0.5</c:v>
                </c:pt>
                <c:pt idx="6">
                  <c:v>0.43478260869565216</c:v>
                </c:pt>
                <c:pt idx="7">
                  <c:v>0.25</c:v>
                </c:pt>
                <c:pt idx="8">
                  <c:v>0.38461538461538469</c:v>
                </c:pt>
                <c:pt idx="9">
                  <c:v>0.375</c:v>
                </c:pt>
                <c:pt idx="10">
                  <c:v>0.68421052631578949</c:v>
                </c:pt>
                <c:pt idx="11">
                  <c:v>0.7</c:v>
                </c:pt>
                <c:pt idx="12">
                  <c:v>0.54285714285714282</c:v>
                </c:pt>
                <c:pt idx="13">
                  <c:v>0.57894736842105265</c:v>
                </c:pt>
                <c:pt idx="14">
                  <c:v>0.34146341463414637</c:v>
                </c:pt>
                <c:pt idx="15">
                  <c:v>0.25</c:v>
                </c:pt>
                <c:pt idx="16">
                  <c:v>0.41379310344827586</c:v>
                </c:pt>
                <c:pt idx="17">
                  <c:v>0.52380952380952384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22-43A0-BA33-1FF0E9E13D07}"/>
            </c:ext>
          </c:extLst>
        </c:ser>
        <c:ser>
          <c:idx val="2"/>
          <c:order val="2"/>
          <c:tx>
            <c:strRef>
              <c:f>'AI &amp; Business'!$A$56</c:f>
              <c:strCache>
                <c:ptCount val="1"/>
                <c:pt idx="0">
                  <c:v>Within 5 years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multiLvlStrRef>
              <c:f>'AI &amp; Business'!$B$51:$S$53</c:f>
              <c:multiLvlStrCache>
                <c:ptCount val="18"/>
                <c:lvl>
                  <c:pt idx="0">
                    <c:v>Other</c:v>
                  </c:pt>
                  <c:pt idx="1">
                    <c:v>Double digit growth </c:v>
                  </c:pt>
                  <c:pt idx="2">
                    <c:v>Other</c:v>
                  </c:pt>
                  <c:pt idx="3">
                    <c:v>Double digit growth </c:v>
                  </c:pt>
                  <c:pt idx="4">
                    <c:v>Other</c:v>
                  </c:pt>
                  <c:pt idx="5">
                    <c:v>Double digit growth </c:v>
                  </c:pt>
                  <c:pt idx="6">
                    <c:v>Other</c:v>
                  </c:pt>
                  <c:pt idx="7">
                    <c:v>Double digit growth </c:v>
                  </c:pt>
                  <c:pt idx="8">
                    <c:v>Other</c:v>
                  </c:pt>
                  <c:pt idx="9">
                    <c:v>Double digit growth </c:v>
                  </c:pt>
                  <c:pt idx="10">
                    <c:v>Other</c:v>
                  </c:pt>
                  <c:pt idx="11">
                    <c:v>Double digit growth </c:v>
                  </c:pt>
                  <c:pt idx="12">
                    <c:v>Other</c:v>
                  </c:pt>
                  <c:pt idx="13">
                    <c:v>Double digit growth </c:v>
                  </c:pt>
                  <c:pt idx="14">
                    <c:v>Other</c:v>
                  </c:pt>
                  <c:pt idx="15">
                    <c:v>Double digit growth </c:v>
                  </c:pt>
                  <c:pt idx="16">
                    <c:v>Other</c:v>
                  </c:pt>
                  <c:pt idx="17">
                    <c:v>Double digit growth </c:v>
                  </c:pt>
                </c:lvl>
                <c:lvl>
                  <c:pt idx="0">
                    <c:v>Total</c:v>
                  </c:pt>
                  <c:pt idx="2">
                    <c:v>USA</c:v>
                  </c:pt>
                  <c:pt idx="4">
                    <c:v>UK</c:v>
                  </c:pt>
                  <c:pt idx="6">
                    <c:v>FR</c:v>
                  </c:pt>
                  <c:pt idx="8">
                    <c:v>GER</c:v>
                  </c:pt>
                  <c:pt idx="10">
                    <c:v>NL</c:v>
                  </c:pt>
                  <c:pt idx="12">
                    <c:v>IT</c:v>
                  </c:pt>
                  <c:pt idx="14">
                    <c:v>CH</c:v>
                  </c:pt>
                  <c:pt idx="16">
                    <c:v>RUS</c:v>
                  </c:pt>
                </c:lvl>
              </c:multiLvlStrCache>
            </c:multiLvlStrRef>
          </c:cat>
          <c:val>
            <c:numRef>
              <c:f>'AI &amp; Business'!$B$56:$S$56</c:f>
              <c:numCache>
                <c:formatCode>###0.0%</c:formatCode>
                <c:ptCount val="18"/>
                <c:pt idx="0">
                  <c:v>0.2048611111111111</c:v>
                </c:pt>
                <c:pt idx="1">
                  <c:v>6.741573033707865E-2</c:v>
                </c:pt>
                <c:pt idx="2">
                  <c:v>0.10416666666666669</c:v>
                </c:pt>
                <c:pt idx="3">
                  <c:v>6.6666666666666666E-2</c:v>
                </c:pt>
                <c:pt idx="4">
                  <c:v>0.27272727272727271</c:v>
                </c:pt>
                <c:pt idx="5">
                  <c:v>0</c:v>
                </c:pt>
                <c:pt idx="6">
                  <c:v>0.17391304347826086</c:v>
                </c:pt>
                <c:pt idx="7">
                  <c:v>0.25</c:v>
                </c:pt>
                <c:pt idx="8">
                  <c:v>0.26923076923076922</c:v>
                </c:pt>
                <c:pt idx="9">
                  <c:v>0.125</c:v>
                </c:pt>
                <c:pt idx="10">
                  <c:v>5.2631578947368418E-2</c:v>
                </c:pt>
                <c:pt idx="11">
                  <c:v>0.2</c:v>
                </c:pt>
                <c:pt idx="12">
                  <c:v>0.17142857142857143</c:v>
                </c:pt>
                <c:pt idx="13">
                  <c:v>0</c:v>
                </c:pt>
                <c:pt idx="14">
                  <c:v>0.34146341463414637</c:v>
                </c:pt>
                <c:pt idx="15">
                  <c:v>0</c:v>
                </c:pt>
                <c:pt idx="16">
                  <c:v>0.27586206896551724</c:v>
                </c:pt>
                <c:pt idx="17">
                  <c:v>4.7619047619047616E-2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322-43A0-BA33-1FF0E9E13D07}"/>
            </c:ext>
          </c:extLst>
        </c:ser>
        <c:ser>
          <c:idx val="3"/>
          <c:order val="3"/>
          <c:tx>
            <c:strRef>
              <c:f>'AI &amp; Business'!$A$57</c:f>
              <c:strCache>
                <c:ptCount val="1"/>
                <c:pt idx="0">
                  <c:v>Don´t know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multiLvlStrRef>
              <c:f>'AI &amp; Business'!$B$51:$S$53</c:f>
              <c:multiLvlStrCache>
                <c:ptCount val="18"/>
                <c:lvl>
                  <c:pt idx="0">
                    <c:v>Other</c:v>
                  </c:pt>
                  <c:pt idx="1">
                    <c:v>Double digit growth </c:v>
                  </c:pt>
                  <c:pt idx="2">
                    <c:v>Other</c:v>
                  </c:pt>
                  <c:pt idx="3">
                    <c:v>Double digit growth </c:v>
                  </c:pt>
                  <c:pt idx="4">
                    <c:v>Other</c:v>
                  </c:pt>
                  <c:pt idx="5">
                    <c:v>Double digit growth </c:v>
                  </c:pt>
                  <c:pt idx="6">
                    <c:v>Other</c:v>
                  </c:pt>
                  <c:pt idx="7">
                    <c:v>Double digit growth </c:v>
                  </c:pt>
                  <c:pt idx="8">
                    <c:v>Other</c:v>
                  </c:pt>
                  <c:pt idx="9">
                    <c:v>Double digit growth </c:v>
                  </c:pt>
                  <c:pt idx="10">
                    <c:v>Other</c:v>
                  </c:pt>
                  <c:pt idx="11">
                    <c:v>Double digit growth </c:v>
                  </c:pt>
                  <c:pt idx="12">
                    <c:v>Other</c:v>
                  </c:pt>
                  <c:pt idx="13">
                    <c:v>Double digit growth </c:v>
                  </c:pt>
                  <c:pt idx="14">
                    <c:v>Other</c:v>
                  </c:pt>
                  <c:pt idx="15">
                    <c:v>Double digit growth </c:v>
                  </c:pt>
                  <c:pt idx="16">
                    <c:v>Other</c:v>
                  </c:pt>
                  <c:pt idx="17">
                    <c:v>Double digit growth </c:v>
                  </c:pt>
                </c:lvl>
                <c:lvl>
                  <c:pt idx="0">
                    <c:v>Total</c:v>
                  </c:pt>
                  <c:pt idx="2">
                    <c:v>USA</c:v>
                  </c:pt>
                  <c:pt idx="4">
                    <c:v>UK</c:v>
                  </c:pt>
                  <c:pt idx="6">
                    <c:v>FR</c:v>
                  </c:pt>
                  <c:pt idx="8">
                    <c:v>GER</c:v>
                  </c:pt>
                  <c:pt idx="10">
                    <c:v>NL</c:v>
                  </c:pt>
                  <c:pt idx="12">
                    <c:v>IT</c:v>
                  </c:pt>
                  <c:pt idx="14">
                    <c:v>CH</c:v>
                  </c:pt>
                  <c:pt idx="16">
                    <c:v>RUS</c:v>
                  </c:pt>
                </c:lvl>
              </c:multiLvlStrCache>
            </c:multiLvlStrRef>
          </c:cat>
          <c:val>
            <c:numRef>
              <c:f>'AI &amp; Business'!$B$57:$S$57</c:f>
              <c:numCache>
                <c:formatCode>###0.0%</c:formatCode>
                <c:ptCount val="18"/>
                <c:pt idx="0">
                  <c:v>2.4305555555555559E-2</c:v>
                </c:pt>
                <c:pt idx="1">
                  <c:v>4.4943820224719107E-2</c:v>
                </c:pt>
                <c:pt idx="2">
                  <c:v>2.0833333333333329E-2</c:v>
                </c:pt>
                <c:pt idx="3">
                  <c:v>6.6666666666666666E-2</c:v>
                </c:pt>
                <c:pt idx="4">
                  <c:v>0</c:v>
                </c:pt>
                <c:pt idx="5">
                  <c:v>0</c:v>
                </c:pt>
                <c:pt idx="6">
                  <c:v>4.3478260869565216E-2</c:v>
                </c:pt>
                <c:pt idx="7">
                  <c:v>0.25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2.8571428571428571E-2</c:v>
                </c:pt>
                <c:pt idx="13">
                  <c:v>0</c:v>
                </c:pt>
                <c:pt idx="14">
                  <c:v>2.4390243902439025E-2</c:v>
                </c:pt>
                <c:pt idx="15">
                  <c:v>0.25</c:v>
                </c:pt>
                <c:pt idx="16">
                  <c:v>0.10344827586206896</c:v>
                </c:pt>
                <c:pt idx="17">
                  <c:v>4.7619047619047616E-2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322-43A0-BA33-1FF0E9E13D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13371896"/>
        <c:axId val="713375832"/>
      </c:barChart>
      <c:catAx>
        <c:axId val="713371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3375832"/>
        <c:crosses val="autoZero"/>
        <c:auto val="1"/>
        <c:lblAlgn val="ctr"/>
        <c:lblOffset val="100"/>
        <c:noMultiLvlLbl val="0"/>
      </c:catAx>
      <c:valAx>
        <c:axId val="713375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337189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Yes, to develop new products, services, business models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'AI &amp; Business'!$A$74</c:f>
              <c:strCache>
                <c:ptCount val="1"/>
                <c:pt idx="0">
                  <c:v>Within 1 year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'AI &amp; Business'!$B$72:$S$73</c:f>
              <c:multiLvlStrCache>
                <c:ptCount val="18"/>
                <c:lvl>
                  <c:pt idx="0">
                    <c:v>Other</c:v>
                  </c:pt>
                  <c:pt idx="1">
                    <c:v>Double digit growth </c:v>
                  </c:pt>
                  <c:pt idx="2">
                    <c:v>Other</c:v>
                  </c:pt>
                  <c:pt idx="3">
                    <c:v>Double digit growth </c:v>
                  </c:pt>
                  <c:pt idx="4">
                    <c:v>Other</c:v>
                  </c:pt>
                  <c:pt idx="5">
                    <c:v>Double digit growth </c:v>
                  </c:pt>
                  <c:pt idx="6">
                    <c:v>Other</c:v>
                  </c:pt>
                  <c:pt idx="7">
                    <c:v>Double digit growth </c:v>
                  </c:pt>
                  <c:pt idx="8">
                    <c:v>Other</c:v>
                  </c:pt>
                  <c:pt idx="9">
                    <c:v>Double digit growth </c:v>
                  </c:pt>
                  <c:pt idx="10">
                    <c:v>Other</c:v>
                  </c:pt>
                  <c:pt idx="11">
                    <c:v>Double digit growth </c:v>
                  </c:pt>
                  <c:pt idx="12">
                    <c:v>Other</c:v>
                  </c:pt>
                  <c:pt idx="13">
                    <c:v>Double digit growth </c:v>
                  </c:pt>
                  <c:pt idx="14">
                    <c:v>Other</c:v>
                  </c:pt>
                  <c:pt idx="15">
                    <c:v>Double digit growth </c:v>
                  </c:pt>
                  <c:pt idx="16">
                    <c:v>Other</c:v>
                  </c:pt>
                  <c:pt idx="17">
                    <c:v>Double digit growth </c:v>
                  </c:pt>
                </c:lvl>
                <c:lvl>
                  <c:pt idx="0">
                    <c:v>Total</c:v>
                  </c:pt>
                  <c:pt idx="2">
                    <c:v>USA</c:v>
                  </c:pt>
                  <c:pt idx="4">
                    <c:v>UK</c:v>
                  </c:pt>
                  <c:pt idx="6">
                    <c:v>FR</c:v>
                  </c:pt>
                  <c:pt idx="8">
                    <c:v>GER</c:v>
                  </c:pt>
                  <c:pt idx="10">
                    <c:v>NL</c:v>
                  </c:pt>
                  <c:pt idx="12">
                    <c:v>IT</c:v>
                  </c:pt>
                  <c:pt idx="14">
                    <c:v>CH</c:v>
                  </c:pt>
                  <c:pt idx="16">
                    <c:v>RUS</c:v>
                  </c:pt>
                </c:lvl>
              </c:multiLvlStrCache>
            </c:multiLvlStrRef>
          </c:cat>
          <c:val>
            <c:numRef>
              <c:f>'AI &amp; Business'!$B$74:$S$74</c:f>
              <c:numCache>
                <c:formatCode>###0.0%</c:formatCode>
                <c:ptCount val="18"/>
                <c:pt idx="0">
                  <c:v>0.26804123711340205</c:v>
                </c:pt>
                <c:pt idx="1">
                  <c:v>0.28378378378378377</c:v>
                </c:pt>
                <c:pt idx="2">
                  <c:v>0.5</c:v>
                </c:pt>
                <c:pt idx="3">
                  <c:v>0.27272727272727271</c:v>
                </c:pt>
                <c:pt idx="4">
                  <c:v>0.21052631578947367</c:v>
                </c:pt>
                <c:pt idx="5">
                  <c:v>0.33333333333333326</c:v>
                </c:pt>
                <c:pt idx="6">
                  <c:v>0.31034482758620691</c:v>
                </c:pt>
                <c:pt idx="7">
                  <c:v>0.5</c:v>
                </c:pt>
                <c:pt idx="8">
                  <c:v>0.16666666666666663</c:v>
                </c:pt>
                <c:pt idx="9">
                  <c:v>0.42857142857142855</c:v>
                </c:pt>
                <c:pt idx="10">
                  <c:v>0.25</c:v>
                </c:pt>
                <c:pt idx="11">
                  <c:v>0.2857142857142857</c:v>
                </c:pt>
                <c:pt idx="12">
                  <c:v>0.26666666666666666</c:v>
                </c:pt>
                <c:pt idx="13">
                  <c:v>0.22222222222222221</c:v>
                </c:pt>
                <c:pt idx="14">
                  <c:v>0.30769230769230771</c:v>
                </c:pt>
                <c:pt idx="15">
                  <c:v>0.33333333333333326</c:v>
                </c:pt>
                <c:pt idx="16">
                  <c:v>0.05</c:v>
                </c:pt>
                <c:pt idx="17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29-4653-9DBB-5DA27203C0ED}"/>
            </c:ext>
          </c:extLst>
        </c:ser>
        <c:ser>
          <c:idx val="1"/>
          <c:order val="1"/>
          <c:tx>
            <c:strRef>
              <c:f>'AI &amp; Business'!$A$75</c:f>
              <c:strCache>
                <c:ptCount val="1"/>
                <c:pt idx="0">
                  <c:v>Within 3 years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multiLvlStrRef>
              <c:f>'AI &amp; Business'!$B$72:$S$73</c:f>
              <c:multiLvlStrCache>
                <c:ptCount val="18"/>
                <c:lvl>
                  <c:pt idx="0">
                    <c:v>Other</c:v>
                  </c:pt>
                  <c:pt idx="1">
                    <c:v>Double digit growth </c:v>
                  </c:pt>
                  <c:pt idx="2">
                    <c:v>Other</c:v>
                  </c:pt>
                  <c:pt idx="3">
                    <c:v>Double digit growth </c:v>
                  </c:pt>
                  <c:pt idx="4">
                    <c:v>Other</c:v>
                  </c:pt>
                  <c:pt idx="5">
                    <c:v>Double digit growth </c:v>
                  </c:pt>
                  <c:pt idx="6">
                    <c:v>Other</c:v>
                  </c:pt>
                  <c:pt idx="7">
                    <c:v>Double digit growth </c:v>
                  </c:pt>
                  <c:pt idx="8">
                    <c:v>Other</c:v>
                  </c:pt>
                  <c:pt idx="9">
                    <c:v>Double digit growth </c:v>
                  </c:pt>
                  <c:pt idx="10">
                    <c:v>Other</c:v>
                  </c:pt>
                  <c:pt idx="11">
                    <c:v>Double digit growth </c:v>
                  </c:pt>
                  <c:pt idx="12">
                    <c:v>Other</c:v>
                  </c:pt>
                  <c:pt idx="13">
                    <c:v>Double digit growth </c:v>
                  </c:pt>
                  <c:pt idx="14">
                    <c:v>Other</c:v>
                  </c:pt>
                  <c:pt idx="15">
                    <c:v>Double digit growth </c:v>
                  </c:pt>
                  <c:pt idx="16">
                    <c:v>Other</c:v>
                  </c:pt>
                  <c:pt idx="17">
                    <c:v>Double digit growth </c:v>
                  </c:pt>
                </c:lvl>
                <c:lvl>
                  <c:pt idx="0">
                    <c:v>Total</c:v>
                  </c:pt>
                  <c:pt idx="2">
                    <c:v>USA</c:v>
                  </c:pt>
                  <c:pt idx="4">
                    <c:v>UK</c:v>
                  </c:pt>
                  <c:pt idx="6">
                    <c:v>FR</c:v>
                  </c:pt>
                  <c:pt idx="8">
                    <c:v>GER</c:v>
                  </c:pt>
                  <c:pt idx="10">
                    <c:v>NL</c:v>
                  </c:pt>
                  <c:pt idx="12">
                    <c:v>IT</c:v>
                  </c:pt>
                  <c:pt idx="14">
                    <c:v>CH</c:v>
                  </c:pt>
                  <c:pt idx="16">
                    <c:v>RUS</c:v>
                  </c:pt>
                </c:lvl>
              </c:multiLvlStrCache>
            </c:multiLvlStrRef>
          </c:cat>
          <c:val>
            <c:numRef>
              <c:f>'AI &amp; Business'!$B$75:$S$75</c:f>
              <c:numCache>
                <c:formatCode>###0.0%</c:formatCode>
                <c:ptCount val="18"/>
                <c:pt idx="0">
                  <c:v>0.55154639175257736</c:v>
                </c:pt>
                <c:pt idx="1">
                  <c:v>0.6216216216216216</c:v>
                </c:pt>
                <c:pt idx="2">
                  <c:v>0.46153846153846151</c:v>
                </c:pt>
                <c:pt idx="3">
                  <c:v>0.63636363636363635</c:v>
                </c:pt>
                <c:pt idx="4">
                  <c:v>0.63157894736842102</c:v>
                </c:pt>
                <c:pt idx="5">
                  <c:v>0.66666666666666652</c:v>
                </c:pt>
                <c:pt idx="6">
                  <c:v>0.44827586206896552</c:v>
                </c:pt>
                <c:pt idx="7">
                  <c:v>0.5</c:v>
                </c:pt>
                <c:pt idx="8">
                  <c:v>0.79166666666666652</c:v>
                </c:pt>
                <c:pt idx="9">
                  <c:v>0.5714285714285714</c:v>
                </c:pt>
                <c:pt idx="10">
                  <c:v>0.6</c:v>
                </c:pt>
                <c:pt idx="11">
                  <c:v>0.42857142857142855</c:v>
                </c:pt>
                <c:pt idx="12">
                  <c:v>0.6</c:v>
                </c:pt>
                <c:pt idx="13">
                  <c:v>0.7222222222222221</c:v>
                </c:pt>
                <c:pt idx="14">
                  <c:v>0.38461538461538469</c:v>
                </c:pt>
                <c:pt idx="15">
                  <c:v>0</c:v>
                </c:pt>
                <c:pt idx="16">
                  <c:v>0.55000000000000004</c:v>
                </c:pt>
                <c:pt idx="17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29-4653-9DBB-5DA27203C0ED}"/>
            </c:ext>
          </c:extLst>
        </c:ser>
        <c:ser>
          <c:idx val="2"/>
          <c:order val="2"/>
          <c:tx>
            <c:strRef>
              <c:f>'AI &amp; Business'!$A$76</c:f>
              <c:strCache>
                <c:ptCount val="1"/>
                <c:pt idx="0">
                  <c:v>Within 5 years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multiLvlStrRef>
              <c:f>'AI &amp; Business'!$B$72:$S$73</c:f>
              <c:multiLvlStrCache>
                <c:ptCount val="18"/>
                <c:lvl>
                  <c:pt idx="0">
                    <c:v>Other</c:v>
                  </c:pt>
                  <c:pt idx="1">
                    <c:v>Double digit growth </c:v>
                  </c:pt>
                  <c:pt idx="2">
                    <c:v>Other</c:v>
                  </c:pt>
                  <c:pt idx="3">
                    <c:v>Double digit growth </c:v>
                  </c:pt>
                  <c:pt idx="4">
                    <c:v>Other</c:v>
                  </c:pt>
                  <c:pt idx="5">
                    <c:v>Double digit growth </c:v>
                  </c:pt>
                  <c:pt idx="6">
                    <c:v>Other</c:v>
                  </c:pt>
                  <c:pt idx="7">
                    <c:v>Double digit growth </c:v>
                  </c:pt>
                  <c:pt idx="8">
                    <c:v>Other</c:v>
                  </c:pt>
                  <c:pt idx="9">
                    <c:v>Double digit growth </c:v>
                  </c:pt>
                  <c:pt idx="10">
                    <c:v>Other</c:v>
                  </c:pt>
                  <c:pt idx="11">
                    <c:v>Double digit growth </c:v>
                  </c:pt>
                  <c:pt idx="12">
                    <c:v>Other</c:v>
                  </c:pt>
                  <c:pt idx="13">
                    <c:v>Double digit growth </c:v>
                  </c:pt>
                  <c:pt idx="14">
                    <c:v>Other</c:v>
                  </c:pt>
                  <c:pt idx="15">
                    <c:v>Double digit growth </c:v>
                  </c:pt>
                  <c:pt idx="16">
                    <c:v>Other</c:v>
                  </c:pt>
                  <c:pt idx="17">
                    <c:v>Double digit growth </c:v>
                  </c:pt>
                </c:lvl>
                <c:lvl>
                  <c:pt idx="0">
                    <c:v>Total</c:v>
                  </c:pt>
                  <c:pt idx="2">
                    <c:v>USA</c:v>
                  </c:pt>
                  <c:pt idx="4">
                    <c:v>UK</c:v>
                  </c:pt>
                  <c:pt idx="6">
                    <c:v>FR</c:v>
                  </c:pt>
                  <c:pt idx="8">
                    <c:v>GER</c:v>
                  </c:pt>
                  <c:pt idx="10">
                    <c:v>NL</c:v>
                  </c:pt>
                  <c:pt idx="12">
                    <c:v>IT</c:v>
                  </c:pt>
                  <c:pt idx="14">
                    <c:v>CH</c:v>
                  </c:pt>
                  <c:pt idx="16">
                    <c:v>RUS</c:v>
                  </c:pt>
                </c:lvl>
              </c:multiLvlStrCache>
            </c:multiLvlStrRef>
          </c:cat>
          <c:val>
            <c:numRef>
              <c:f>'AI &amp; Business'!$B$76:$S$76</c:f>
              <c:numCache>
                <c:formatCode>###0.0%</c:formatCode>
                <c:ptCount val="18"/>
                <c:pt idx="0">
                  <c:v>0.14948453608247422</c:v>
                </c:pt>
                <c:pt idx="1">
                  <c:v>6.7567567567567571E-2</c:v>
                </c:pt>
                <c:pt idx="2">
                  <c:v>3.8461538461538464E-2</c:v>
                </c:pt>
                <c:pt idx="3">
                  <c:v>9.0909090909090912E-2</c:v>
                </c:pt>
                <c:pt idx="4">
                  <c:v>0.15789473684210525</c:v>
                </c:pt>
                <c:pt idx="5">
                  <c:v>0</c:v>
                </c:pt>
                <c:pt idx="6">
                  <c:v>0.17241379310344829</c:v>
                </c:pt>
                <c:pt idx="7">
                  <c:v>0</c:v>
                </c:pt>
                <c:pt idx="8">
                  <c:v>4.1666666666666657E-2</c:v>
                </c:pt>
                <c:pt idx="9">
                  <c:v>0</c:v>
                </c:pt>
                <c:pt idx="10">
                  <c:v>0.1</c:v>
                </c:pt>
                <c:pt idx="11">
                  <c:v>0.2857142857142857</c:v>
                </c:pt>
                <c:pt idx="12">
                  <c:v>0.1</c:v>
                </c:pt>
                <c:pt idx="13">
                  <c:v>5.5555555555555552E-2</c:v>
                </c:pt>
                <c:pt idx="14">
                  <c:v>0.30769230769230771</c:v>
                </c:pt>
                <c:pt idx="15">
                  <c:v>0.33333333333333326</c:v>
                </c:pt>
                <c:pt idx="16">
                  <c:v>0.3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F29-4653-9DBB-5DA27203C0ED}"/>
            </c:ext>
          </c:extLst>
        </c:ser>
        <c:ser>
          <c:idx val="3"/>
          <c:order val="3"/>
          <c:tx>
            <c:strRef>
              <c:f>'AI &amp; Business'!$A$77</c:f>
              <c:strCache>
                <c:ptCount val="1"/>
                <c:pt idx="0">
                  <c:v>Don´t know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multiLvlStrRef>
              <c:f>'AI &amp; Business'!$B$72:$S$73</c:f>
              <c:multiLvlStrCache>
                <c:ptCount val="18"/>
                <c:lvl>
                  <c:pt idx="0">
                    <c:v>Other</c:v>
                  </c:pt>
                  <c:pt idx="1">
                    <c:v>Double digit growth </c:v>
                  </c:pt>
                  <c:pt idx="2">
                    <c:v>Other</c:v>
                  </c:pt>
                  <c:pt idx="3">
                    <c:v>Double digit growth </c:v>
                  </c:pt>
                  <c:pt idx="4">
                    <c:v>Other</c:v>
                  </c:pt>
                  <c:pt idx="5">
                    <c:v>Double digit growth </c:v>
                  </c:pt>
                  <c:pt idx="6">
                    <c:v>Other</c:v>
                  </c:pt>
                  <c:pt idx="7">
                    <c:v>Double digit growth </c:v>
                  </c:pt>
                  <c:pt idx="8">
                    <c:v>Other</c:v>
                  </c:pt>
                  <c:pt idx="9">
                    <c:v>Double digit growth </c:v>
                  </c:pt>
                  <c:pt idx="10">
                    <c:v>Other</c:v>
                  </c:pt>
                  <c:pt idx="11">
                    <c:v>Double digit growth </c:v>
                  </c:pt>
                  <c:pt idx="12">
                    <c:v>Other</c:v>
                  </c:pt>
                  <c:pt idx="13">
                    <c:v>Double digit growth </c:v>
                  </c:pt>
                  <c:pt idx="14">
                    <c:v>Other</c:v>
                  </c:pt>
                  <c:pt idx="15">
                    <c:v>Double digit growth </c:v>
                  </c:pt>
                  <c:pt idx="16">
                    <c:v>Other</c:v>
                  </c:pt>
                  <c:pt idx="17">
                    <c:v>Double digit growth </c:v>
                  </c:pt>
                </c:lvl>
                <c:lvl>
                  <c:pt idx="0">
                    <c:v>Total</c:v>
                  </c:pt>
                  <c:pt idx="2">
                    <c:v>USA</c:v>
                  </c:pt>
                  <c:pt idx="4">
                    <c:v>UK</c:v>
                  </c:pt>
                  <c:pt idx="6">
                    <c:v>FR</c:v>
                  </c:pt>
                  <c:pt idx="8">
                    <c:v>GER</c:v>
                  </c:pt>
                  <c:pt idx="10">
                    <c:v>NL</c:v>
                  </c:pt>
                  <c:pt idx="12">
                    <c:v>IT</c:v>
                  </c:pt>
                  <c:pt idx="14">
                    <c:v>CH</c:v>
                  </c:pt>
                  <c:pt idx="16">
                    <c:v>RUS</c:v>
                  </c:pt>
                </c:lvl>
              </c:multiLvlStrCache>
            </c:multiLvlStrRef>
          </c:cat>
          <c:val>
            <c:numRef>
              <c:f>'AI &amp; Business'!$B$77:$S$77</c:f>
              <c:numCache>
                <c:formatCode>###0.0%</c:formatCode>
                <c:ptCount val="18"/>
                <c:pt idx="0">
                  <c:v>3.0927835051546393E-2</c:v>
                </c:pt>
                <c:pt idx="1">
                  <c:v>2.7027027027027025E-2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6.8965517241379309E-2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0.05</c:v>
                </c:pt>
                <c:pt idx="11">
                  <c:v>0</c:v>
                </c:pt>
                <c:pt idx="12">
                  <c:v>3.3333333333333333E-2</c:v>
                </c:pt>
                <c:pt idx="13">
                  <c:v>0</c:v>
                </c:pt>
                <c:pt idx="14">
                  <c:v>0</c:v>
                </c:pt>
                <c:pt idx="15">
                  <c:v>0.33333333333333326</c:v>
                </c:pt>
                <c:pt idx="16">
                  <c:v>0.1</c:v>
                </c:pt>
                <c:pt idx="17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F29-4653-9DBB-5DA27203C0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57832224"/>
        <c:axId val="657833536"/>
      </c:barChart>
      <c:catAx>
        <c:axId val="657832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33536"/>
        <c:crosses val="autoZero"/>
        <c:auto val="1"/>
        <c:lblAlgn val="ctr"/>
        <c:lblOffset val="100"/>
        <c:noMultiLvlLbl val="0"/>
      </c:catAx>
      <c:valAx>
        <c:axId val="657833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3222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'AI &amp; Leadership Performance'!$B$102</c:f>
              <c:strCache>
                <c:ptCount val="1"/>
                <c:pt idx="0">
                  <c:v>Making decisions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'AI &amp; Leadership Performance'!$C$101:$K$101</c:f>
              <c:strCache>
                <c:ptCount val="9"/>
                <c:pt idx="0">
                  <c:v>Total</c:v>
                </c:pt>
                <c:pt idx="1">
                  <c:v>USA</c:v>
                </c:pt>
                <c:pt idx="2">
                  <c:v>UK</c:v>
                </c:pt>
                <c:pt idx="3">
                  <c:v>FR</c:v>
                </c:pt>
                <c:pt idx="4">
                  <c:v>GER</c:v>
                </c:pt>
                <c:pt idx="5">
                  <c:v>NL</c:v>
                </c:pt>
                <c:pt idx="6">
                  <c:v>IT</c:v>
                </c:pt>
                <c:pt idx="7">
                  <c:v>CH</c:v>
                </c:pt>
                <c:pt idx="8">
                  <c:v>RUS</c:v>
                </c:pt>
              </c:strCache>
            </c:strRef>
          </c:cat>
          <c:val>
            <c:numRef>
              <c:f>'AI &amp; Leadership Performance'!$C$102:$K$102</c:f>
              <c:numCache>
                <c:formatCode>0.0\%</c:formatCode>
                <c:ptCount val="9"/>
                <c:pt idx="0">
                  <c:v>18.875</c:v>
                </c:pt>
                <c:pt idx="1">
                  <c:v>16</c:v>
                </c:pt>
                <c:pt idx="2">
                  <c:v>16</c:v>
                </c:pt>
                <c:pt idx="3">
                  <c:v>14.000000000000002</c:v>
                </c:pt>
                <c:pt idx="4">
                  <c:v>23</c:v>
                </c:pt>
                <c:pt idx="5">
                  <c:v>22</c:v>
                </c:pt>
                <c:pt idx="6">
                  <c:v>27</c:v>
                </c:pt>
                <c:pt idx="7">
                  <c:v>10</c:v>
                </c:pt>
                <c:pt idx="8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3D-48A2-B6FA-DCDCDDC913DF}"/>
            </c:ext>
          </c:extLst>
        </c:ser>
        <c:ser>
          <c:idx val="1"/>
          <c:order val="1"/>
          <c:tx>
            <c:strRef>
              <c:f>'AI &amp; Leadership Performance'!$B$103</c:f>
              <c:strCache>
                <c:ptCount val="1"/>
                <c:pt idx="0">
                  <c:v>Processing facts &amp; information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'AI &amp; Leadership Performance'!$C$101:$K$101</c:f>
              <c:strCache>
                <c:ptCount val="9"/>
                <c:pt idx="0">
                  <c:v>Total</c:v>
                </c:pt>
                <c:pt idx="1">
                  <c:v>USA</c:v>
                </c:pt>
                <c:pt idx="2">
                  <c:v>UK</c:v>
                </c:pt>
                <c:pt idx="3">
                  <c:v>FR</c:v>
                </c:pt>
                <c:pt idx="4">
                  <c:v>GER</c:v>
                </c:pt>
                <c:pt idx="5">
                  <c:v>NL</c:v>
                </c:pt>
                <c:pt idx="6">
                  <c:v>IT</c:v>
                </c:pt>
                <c:pt idx="7">
                  <c:v>CH</c:v>
                </c:pt>
                <c:pt idx="8">
                  <c:v>RUS</c:v>
                </c:pt>
              </c:strCache>
            </c:strRef>
          </c:cat>
          <c:val>
            <c:numRef>
              <c:f>'AI &amp; Leadership Performance'!$C$103:$K$103</c:f>
              <c:numCache>
                <c:formatCode>0.0\%</c:formatCode>
                <c:ptCount val="9"/>
                <c:pt idx="0">
                  <c:v>20.5</c:v>
                </c:pt>
                <c:pt idx="1">
                  <c:v>22</c:v>
                </c:pt>
                <c:pt idx="2">
                  <c:v>17</c:v>
                </c:pt>
                <c:pt idx="3">
                  <c:v>25</c:v>
                </c:pt>
                <c:pt idx="4">
                  <c:v>17</c:v>
                </c:pt>
                <c:pt idx="5">
                  <c:v>17</c:v>
                </c:pt>
                <c:pt idx="6">
                  <c:v>25</c:v>
                </c:pt>
                <c:pt idx="7">
                  <c:v>19</c:v>
                </c:pt>
                <c:pt idx="8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3D-48A2-B6FA-DCDCDDC913DF}"/>
            </c:ext>
          </c:extLst>
        </c:ser>
        <c:ser>
          <c:idx val="2"/>
          <c:order val="2"/>
          <c:tx>
            <c:strRef>
              <c:f>'AI &amp; Leadership Performance'!$B$104</c:f>
              <c:strCache>
                <c:ptCount val="1"/>
                <c:pt idx="0">
                  <c:v>Developing a compelling strategic vision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'AI &amp; Leadership Performance'!$C$101:$K$101</c:f>
              <c:strCache>
                <c:ptCount val="9"/>
                <c:pt idx="0">
                  <c:v>Total</c:v>
                </c:pt>
                <c:pt idx="1">
                  <c:v>USA</c:v>
                </c:pt>
                <c:pt idx="2">
                  <c:v>UK</c:v>
                </c:pt>
                <c:pt idx="3">
                  <c:v>FR</c:v>
                </c:pt>
                <c:pt idx="4">
                  <c:v>GER</c:v>
                </c:pt>
                <c:pt idx="5">
                  <c:v>NL</c:v>
                </c:pt>
                <c:pt idx="6">
                  <c:v>IT</c:v>
                </c:pt>
                <c:pt idx="7">
                  <c:v>CH</c:v>
                </c:pt>
                <c:pt idx="8">
                  <c:v>RUS</c:v>
                </c:pt>
              </c:strCache>
            </c:strRef>
          </c:cat>
          <c:val>
            <c:numRef>
              <c:f>'AI &amp; Leadership Performance'!$C$104:$K$104</c:f>
              <c:numCache>
                <c:formatCode>0.0\%</c:formatCode>
                <c:ptCount val="9"/>
                <c:pt idx="0">
                  <c:v>19.375</c:v>
                </c:pt>
                <c:pt idx="1">
                  <c:v>31</c:v>
                </c:pt>
                <c:pt idx="2">
                  <c:v>21</c:v>
                </c:pt>
                <c:pt idx="3">
                  <c:v>13</c:v>
                </c:pt>
                <c:pt idx="4">
                  <c:v>16</c:v>
                </c:pt>
                <c:pt idx="5">
                  <c:v>20</c:v>
                </c:pt>
                <c:pt idx="6">
                  <c:v>22</c:v>
                </c:pt>
                <c:pt idx="7">
                  <c:v>17</c:v>
                </c:pt>
                <c:pt idx="8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3D-48A2-B6FA-DCDCDDC913DF}"/>
            </c:ext>
          </c:extLst>
        </c:ser>
        <c:ser>
          <c:idx val="3"/>
          <c:order val="3"/>
          <c:tx>
            <c:strRef>
              <c:f>'AI &amp; Leadership Performance'!$B$105</c:f>
              <c:strCache>
                <c:ptCount val="1"/>
                <c:pt idx="0">
                  <c:v>Setting the right goals 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'AI &amp; Leadership Performance'!$C$101:$K$101</c:f>
              <c:strCache>
                <c:ptCount val="9"/>
                <c:pt idx="0">
                  <c:v>Total</c:v>
                </c:pt>
                <c:pt idx="1">
                  <c:v>USA</c:v>
                </c:pt>
                <c:pt idx="2">
                  <c:v>UK</c:v>
                </c:pt>
                <c:pt idx="3">
                  <c:v>FR</c:v>
                </c:pt>
                <c:pt idx="4">
                  <c:v>GER</c:v>
                </c:pt>
                <c:pt idx="5">
                  <c:v>NL</c:v>
                </c:pt>
                <c:pt idx="6">
                  <c:v>IT</c:v>
                </c:pt>
                <c:pt idx="7">
                  <c:v>CH</c:v>
                </c:pt>
                <c:pt idx="8">
                  <c:v>RUS</c:v>
                </c:pt>
              </c:strCache>
            </c:strRef>
          </c:cat>
          <c:val>
            <c:numRef>
              <c:f>'AI &amp; Leadership Performance'!$C$105:$K$105</c:f>
              <c:numCache>
                <c:formatCode>0.0\%</c:formatCode>
                <c:ptCount val="9"/>
                <c:pt idx="0">
                  <c:v>22.25</c:v>
                </c:pt>
                <c:pt idx="1">
                  <c:v>22</c:v>
                </c:pt>
                <c:pt idx="2">
                  <c:v>22</c:v>
                </c:pt>
                <c:pt idx="3">
                  <c:v>16</c:v>
                </c:pt>
                <c:pt idx="4">
                  <c:v>22</c:v>
                </c:pt>
                <c:pt idx="5">
                  <c:v>20</c:v>
                </c:pt>
                <c:pt idx="6">
                  <c:v>19</c:v>
                </c:pt>
                <c:pt idx="7">
                  <c:v>25</c:v>
                </c:pt>
                <c:pt idx="8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43D-48A2-B6FA-DCDCDDC913DF}"/>
            </c:ext>
          </c:extLst>
        </c:ser>
        <c:ser>
          <c:idx val="4"/>
          <c:order val="4"/>
          <c:tx>
            <c:strRef>
              <c:f>'AI &amp; Leadership Performance'!$B$106</c:f>
              <c:strCache>
                <c:ptCount val="1"/>
                <c:pt idx="0">
                  <c:v>Overseeing day to day operations 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'AI &amp; Leadership Performance'!$C$101:$K$101</c:f>
              <c:strCache>
                <c:ptCount val="9"/>
                <c:pt idx="0">
                  <c:v>Total</c:v>
                </c:pt>
                <c:pt idx="1">
                  <c:v>USA</c:v>
                </c:pt>
                <c:pt idx="2">
                  <c:v>UK</c:v>
                </c:pt>
                <c:pt idx="3">
                  <c:v>FR</c:v>
                </c:pt>
                <c:pt idx="4">
                  <c:v>GER</c:v>
                </c:pt>
                <c:pt idx="5">
                  <c:v>NL</c:v>
                </c:pt>
                <c:pt idx="6">
                  <c:v>IT</c:v>
                </c:pt>
                <c:pt idx="7">
                  <c:v>CH</c:v>
                </c:pt>
                <c:pt idx="8">
                  <c:v>RUS</c:v>
                </c:pt>
              </c:strCache>
            </c:strRef>
          </c:cat>
          <c:val>
            <c:numRef>
              <c:f>'AI &amp; Leadership Performance'!$C$106:$K$106</c:f>
              <c:numCache>
                <c:formatCode>0.0\%</c:formatCode>
                <c:ptCount val="9"/>
                <c:pt idx="0">
                  <c:v>18</c:v>
                </c:pt>
                <c:pt idx="1">
                  <c:v>16</c:v>
                </c:pt>
                <c:pt idx="2">
                  <c:v>18</c:v>
                </c:pt>
                <c:pt idx="3">
                  <c:v>19</c:v>
                </c:pt>
                <c:pt idx="4">
                  <c:v>18</c:v>
                </c:pt>
                <c:pt idx="5">
                  <c:v>16</c:v>
                </c:pt>
                <c:pt idx="6">
                  <c:v>18</c:v>
                </c:pt>
                <c:pt idx="7">
                  <c:v>20</c:v>
                </c:pt>
                <c:pt idx="8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43D-48A2-B6FA-DCDCDDC913DF}"/>
            </c:ext>
          </c:extLst>
        </c:ser>
        <c:ser>
          <c:idx val="5"/>
          <c:order val="5"/>
          <c:tx>
            <c:strRef>
              <c:f>'AI &amp; Leadership Performance'!$B$107</c:f>
              <c:strCache>
                <c:ptCount val="1"/>
                <c:pt idx="0">
                  <c:v>Prioritizing goals and initiatives 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'AI &amp; Leadership Performance'!$C$101:$K$101</c:f>
              <c:strCache>
                <c:ptCount val="9"/>
                <c:pt idx="0">
                  <c:v>Total</c:v>
                </c:pt>
                <c:pt idx="1">
                  <c:v>USA</c:v>
                </c:pt>
                <c:pt idx="2">
                  <c:v>UK</c:v>
                </c:pt>
                <c:pt idx="3">
                  <c:v>FR</c:v>
                </c:pt>
                <c:pt idx="4">
                  <c:v>GER</c:v>
                </c:pt>
                <c:pt idx="5">
                  <c:v>NL</c:v>
                </c:pt>
                <c:pt idx="6">
                  <c:v>IT</c:v>
                </c:pt>
                <c:pt idx="7">
                  <c:v>CH</c:v>
                </c:pt>
                <c:pt idx="8">
                  <c:v>RUS</c:v>
                </c:pt>
              </c:strCache>
            </c:strRef>
          </c:cat>
          <c:val>
            <c:numRef>
              <c:f>'AI &amp; Leadership Performance'!$C$107:$K$107</c:f>
              <c:numCache>
                <c:formatCode>0.0\%</c:formatCode>
                <c:ptCount val="9"/>
                <c:pt idx="0">
                  <c:v>21.125</c:v>
                </c:pt>
                <c:pt idx="1">
                  <c:v>28.000000000000004</c:v>
                </c:pt>
                <c:pt idx="2">
                  <c:v>24</c:v>
                </c:pt>
                <c:pt idx="3">
                  <c:v>20</c:v>
                </c:pt>
                <c:pt idx="4">
                  <c:v>23</c:v>
                </c:pt>
                <c:pt idx="5">
                  <c:v>23</c:v>
                </c:pt>
                <c:pt idx="6">
                  <c:v>16</c:v>
                </c:pt>
                <c:pt idx="7">
                  <c:v>17</c:v>
                </c:pt>
                <c:pt idx="8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43D-48A2-B6FA-DCDCDDC913DF}"/>
            </c:ext>
          </c:extLst>
        </c:ser>
        <c:ser>
          <c:idx val="6"/>
          <c:order val="6"/>
          <c:tx>
            <c:strRef>
              <c:f>'AI &amp; Leadership Performance'!$B$108</c:f>
              <c:strCache>
                <c:ptCount val="1"/>
                <c:pt idx="0">
                  <c:v>Identifying new market opportunities 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'AI &amp; Leadership Performance'!$C$101:$K$101</c:f>
              <c:strCache>
                <c:ptCount val="9"/>
                <c:pt idx="0">
                  <c:v>Total</c:v>
                </c:pt>
                <c:pt idx="1">
                  <c:v>USA</c:v>
                </c:pt>
                <c:pt idx="2">
                  <c:v>UK</c:v>
                </c:pt>
                <c:pt idx="3">
                  <c:v>FR</c:v>
                </c:pt>
                <c:pt idx="4">
                  <c:v>GER</c:v>
                </c:pt>
                <c:pt idx="5">
                  <c:v>NL</c:v>
                </c:pt>
                <c:pt idx="6">
                  <c:v>IT</c:v>
                </c:pt>
                <c:pt idx="7">
                  <c:v>CH</c:v>
                </c:pt>
                <c:pt idx="8">
                  <c:v>RUS</c:v>
                </c:pt>
              </c:strCache>
            </c:strRef>
          </c:cat>
          <c:val>
            <c:numRef>
              <c:f>'AI &amp; Leadership Performance'!$C$108:$K$108</c:f>
              <c:numCache>
                <c:formatCode>0.0\%</c:formatCode>
                <c:ptCount val="9"/>
                <c:pt idx="0">
                  <c:v>23.75</c:v>
                </c:pt>
                <c:pt idx="1">
                  <c:v>26</c:v>
                </c:pt>
                <c:pt idx="2">
                  <c:v>23</c:v>
                </c:pt>
                <c:pt idx="3">
                  <c:v>11</c:v>
                </c:pt>
                <c:pt idx="4">
                  <c:v>27</c:v>
                </c:pt>
                <c:pt idx="5">
                  <c:v>27</c:v>
                </c:pt>
                <c:pt idx="6">
                  <c:v>23</c:v>
                </c:pt>
                <c:pt idx="7">
                  <c:v>28.000000000000004</c:v>
                </c:pt>
                <c:pt idx="8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43D-48A2-B6FA-DCDCDDC913DF}"/>
            </c:ext>
          </c:extLst>
        </c:ser>
        <c:ser>
          <c:idx val="7"/>
          <c:order val="7"/>
          <c:tx>
            <c:strRef>
              <c:f>'AI &amp; Leadership Performance'!$B$109</c:f>
              <c:strCache>
                <c:ptCount val="1"/>
                <c:pt idx="0">
                  <c:v>Coming up with new ideas for the business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'AI &amp; Leadership Performance'!$C$101:$K$101</c:f>
              <c:strCache>
                <c:ptCount val="9"/>
                <c:pt idx="0">
                  <c:v>Total</c:v>
                </c:pt>
                <c:pt idx="1">
                  <c:v>USA</c:v>
                </c:pt>
                <c:pt idx="2">
                  <c:v>UK</c:v>
                </c:pt>
                <c:pt idx="3">
                  <c:v>FR</c:v>
                </c:pt>
                <c:pt idx="4">
                  <c:v>GER</c:v>
                </c:pt>
                <c:pt idx="5">
                  <c:v>NL</c:v>
                </c:pt>
                <c:pt idx="6">
                  <c:v>IT</c:v>
                </c:pt>
                <c:pt idx="7">
                  <c:v>CH</c:v>
                </c:pt>
                <c:pt idx="8">
                  <c:v>RUS</c:v>
                </c:pt>
              </c:strCache>
            </c:strRef>
          </c:cat>
          <c:val>
            <c:numRef>
              <c:f>'AI &amp; Leadership Performance'!$C$109:$K$109</c:f>
              <c:numCache>
                <c:formatCode>0.0\%</c:formatCode>
                <c:ptCount val="9"/>
                <c:pt idx="0">
                  <c:v>19.5</c:v>
                </c:pt>
                <c:pt idx="1">
                  <c:v>15</c:v>
                </c:pt>
                <c:pt idx="2">
                  <c:v>17</c:v>
                </c:pt>
                <c:pt idx="3">
                  <c:v>23</c:v>
                </c:pt>
                <c:pt idx="4">
                  <c:v>23</c:v>
                </c:pt>
                <c:pt idx="5">
                  <c:v>10</c:v>
                </c:pt>
                <c:pt idx="6">
                  <c:v>21</c:v>
                </c:pt>
                <c:pt idx="7">
                  <c:v>21</c:v>
                </c:pt>
                <c:pt idx="8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43D-48A2-B6FA-DCDCDDC913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97915592"/>
        <c:axId val="697919856"/>
      </c:barChart>
      <c:catAx>
        <c:axId val="697915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7919856"/>
        <c:crosses val="autoZero"/>
        <c:auto val="1"/>
        <c:lblAlgn val="ctr"/>
        <c:lblOffset val="100"/>
        <c:noMultiLvlLbl val="0"/>
      </c:catAx>
      <c:valAx>
        <c:axId val="697919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\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791559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'AI &amp; Leadership Performance'!$B$110</c:f>
              <c:strCache>
                <c:ptCount val="1"/>
                <c:pt idx="0">
                  <c:v>Motivating &amp; inspiring employees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'AI &amp; Leadership Performance'!$C$101:$K$101</c:f>
              <c:strCache>
                <c:ptCount val="9"/>
                <c:pt idx="0">
                  <c:v>Total</c:v>
                </c:pt>
                <c:pt idx="1">
                  <c:v>USA</c:v>
                </c:pt>
                <c:pt idx="2">
                  <c:v>UK</c:v>
                </c:pt>
                <c:pt idx="3">
                  <c:v>FR</c:v>
                </c:pt>
                <c:pt idx="4">
                  <c:v>GER</c:v>
                </c:pt>
                <c:pt idx="5">
                  <c:v>NL</c:v>
                </c:pt>
                <c:pt idx="6">
                  <c:v>IT</c:v>
                </c:pt>
                <c:pt idx="7">
                  <c:v>CH</c:v>
                </c:pt>
                <c:pt idx="8">
                  <c:v>RUS</c:v>
                </c:pt>
              </c:strCache>
            </c:strRef>
          </c:cat>
          <c:val>
            <c:numRef>
              <c:f>'AI &amp; Leadership Performance'!$C$110:$K$110</c:f>
              <c:numCache>
                <c:formatCode>0.0\%</c:formatCode>
                <c:ptCount val="9"/>
                <c:pt idx="0">
                  <c:v>28.499999999999996</c:v>
                </c:pt>
                <c:pt idx="1">
                  <c:v>24</c:v>
                </c:pt>
                <c:pt idx="2">
                  <c:v>25</c:v>
                </c:pt>
                <c:pt idx="3">
                  <c:v>28.999999999999996</c:v>
                </c:pt>
                <c:pt idx="4">
                  <c:v>23</c:v>
                </c:pt>
                <c:pt idx="5">
                  <c:v>30</c:v>
                </c:pt>
                <c:pt idx="6">
                  <c:v>31</c:v>
                </c:pt>
                <c:pt idx="7">
                  <c:v>42</c:v>
                </c:pt>
                <c:pt idx="8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11-499E-A077-BA7F1F9A5F4B}"/>
            </c:ext>
          </c:extLst>
        </c:ser>
        <c:ser>
          <c:idx val="1"/>
          <c:order val="1"/>
          <c:tx>
            <c:strRef>
              <c:f>'AI &amp; Leadership Performance'!$B$111</c:f>
              <c:strCache>
                <c:ptCount val="1"/>
                <c:pt idx="0">
                  <c:v>Connecting people &amp; facilitating exchange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'AI &amp; Leadership Performance'!$C$101:$K$101</c:f>
              <c:strCache>
                <c:ptCount val="9"/>
                <c:pt idx="0">
                  <c:v>Total</c:v>
                </c:pt>
                <c:pt idx="1">
                  <c:v>USA</c:v>
                </c:pt>
                <c:pt idx="2">
                  <c:v>UK</c:v>
                </c:pt>
                <c:pt idx="3">
                  <c:v>FR</c:v>
                </c:pt>
                <c:pt idx="4">
                  <c:v>GER</c:v>
                </c:pt>
                <c:pt idx="5">
                  <c:v>NL</c:v>
                </c:pt>
                <c:pt idx="6">
                  <c:v>IT</c:v>
                </c:pt>
                <c:pt idx="7">
                  <c:v>CH</c:v>
                </c:pt>
                <c:pt idx="8">
                  <c:v>RUS</c:v>
                </c:pt>
              </c:strCache>
            </c:strRef>
          </c:cat>
          <c:val>
            <c:numRef>
              <c:f>'AI &amp; Leadership Performance'!$C$111:$K$111</c:f>
              <c:numCache>
                <c:formatCode>0.0\%</c:formatCode>
                <c:ptCount val="9"/>
                <c:pt idx="0">
                  <c:v>18.5</c:v>
                </c:pt>
                <c:pt idx="1">
                  <c:v>13</c:v>
                </c:pt>
                <c:pt idx="2">
                  <c:v>19</c:v>
                </c:pt>
                <c:pt idx="3">
                  <c:v>25</c:v>
                </c:pt>
                <c:pt idx="4">
                  <c:v>13</c:v>
                </c:pt>
                <c:pt idx="5">
                  <c:v>23</c:v>
                </c:pt>
                <c:pt idx="6">
                  <c:v>15</c:v>
                </c:pt>
                <c:pt idx="7">
                  <c:v>24</c:v>
                </c:pt>
                <c:pt idx="8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11-499E-A077-BA7F1F9A5F4B}"/>
            </c:ext>
          </c:extLst>
        </c:ser>
        <c:ser>
          <c:idx val="2"/>
          <c:order val="2"/>
          <c:tx>
            <c:strRef>
              <c:f>'AI &amp; Leadership Performance'!$B$112</c:f>
              <c:strCache>
                <c:ptCount val="1"/>
                <c:pt idx="0">
                  <c:v>Adapting to new circumstances &amp; conditions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'AI &amp; Leadership Performance'!$C$101:$K$101</c:f>
              <c:strCache>
                <c:ptCount val="9"/>
                <c:pt idx="0">
                  <c:v>Total</c:v>
                </c:pt>
                <c:pt idx="1">
                  <c:v>USA</c:v>
                </c:pt>
                <c:pt idx="2">
                  <c:v>UK</c:v>
                </c:pt>
                <c:pt idx="3">
                  <c:v>FR</c:v>
                </c:pt>
                <c:pt idx="4">
                  <c:v>GER</c:v>
                </c:pt>
                <c:pt idx="5">
                  <c:v>NL</c:v>
                </c:pt>
                <c:pt idx="6">
                  <c:v>IT</c:v>
                </c:pt>
                <c:pt idx="7">
                  <c:v>CH</c:v>
                </c:pt>
                <c:pt idx="8">
                  <c:v>RUS</c:v>
                </c:pt>
              </c:strCache>
            </c:strRef>
          </c:cat>
          <c:val>
            <c:numRef>
              <c:f>'AI &amp; Leadership Performance'!$C$112:$K$112</c:f>
              <c:numCache>
                <c:formatCode>0.0\%</c:formatCode>
                <c:ptCount val="9"/>
                <c:pt idx="0">
                  <c:v>20.25</c:v>
                </c:pt>
                <c:pt idx="1">
                  <c:v>22</c:v>
                </c:pt>
                <c:pt idx="2">
                  <c:v>18</c:v>
                </c:pt>
                <c:pt idx="3">
                  <c:v>21</c:v>
                </c:pt>
                <c:pt idx="4">
                  <c:v>13</c:v>
                </c:pt>
                <c:pt idx="5">
                  <c:v>18</c:v>
                </c:pt>
                <c:pt idx="6">
                  <c:v>17</c:v>
                </c:pt>
                <c:pt idx="7">
                  <c:v>23</c:v>
                </c:pt>
                <c:pt idx="8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111-499E-A077-BA7F1F9A5F4B}"/>
            </c:ext>
          </c:extLst>
        </c:ser>
        <c:ser>
          <c:idx val="3"/>
          <c:order val="3"/>
          <c:tx>
            <c:strRef>
              <c:f>'AI &amp; Leadership Performance'!$B$113</c:f>
              <c:strCache>
                <c:ptCount val="1"/>
                <c:pt idx="0">
                  <c:v>Ensuring compliance with processes and rules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'AI &amp; Leadership Performance'!$C$101:$K$101</c:f>
              <c:strCache>
                <c:ptCount val="9"/>
                <c:pt idx="0">
                  <c:v>Total</c:v>
                </c:pt>
                <c:pt idx="1">
                  <c:v>USA</c:v>
                </c:pt>
                <c:pt idx="2">
                  <c:v>UK</c:v>
                </c:pt>
                <c:pt idx="3">
                  <c:v>FR</c:v>
                </c:pt>
                <c:pt idx="4">
                  <c:v>GER</c:v>
                </c:pt>
                <c:pt idx="5">
                  <c:v>NL</c:v>
                </c:pt>
                <c:pt idx="6">
                  <c:v>IT</c:v>
                </c:pt>
                <c:pt idx="7">
                  <c:v>CH</c:v>
                </c:pt>
                <c:pt idx="8">
                  <c:v>RUS</c:v>
                </c:pt>
              </c:strCache>
            </c:strRef>
          </c:cat>
          <c:val>
            <c:numRef>
              <c:f>'AI &amp; Leadership Performance'!$C$113:$K$113</c:f>
              <c:numCache>
                <c:formatCode>0.0\%</c:formatCode>
                <c:ptCount val="9"/>
                <c:pt idx="0">
                  <c:v>16.25</c:v>
                </c:pt>
                <c:pt idx="1">
                  <c:v>12</c:v>
                </c:pt>
                <c:pt idx="2">
                  <c:v>13</c:v>
                </c:pt>
                <c:pt idx="3">
                  <c:v>14.000000000000002</c:v>
                </c:pt>
                <c:pt idx="4">
                  <c:v>16</c:v>
                </c:pt>
                <c:pt idx="5">
                  <c:v>20</c:v>
                </c:pt>
                <c:pt idx="6">
                  <c:v>18</c:v>
                </c:pt>
                <c:pt idx="7">
                  <c:v>17</c:v>
                </c:pt>
                <c:pt idx="8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111-499E-A077-BA7F1F9A5F4B}"/>
            </c:ext>
          </c:extLst>
        </c:ser>
        <c:ser>
          <c:idx val="4"/>
          <c:order val="4"/>
          <c:tx>
            <c:strRef>
              <c:f>'AI &amp; Leadership Performance'!$B$114</c:f>
              <c:strCache>
                <c:ptCount val="1"/>
                <c:pt idx="0">
                  <c:v>Forecasting future business performance 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'AI &amp; Leadership Performance'!$C$101:$K$101</c:f>
              <c:strCache>
                <c:ptCount val="9"/>
                <c:pt idx="0">
                  <c:v>Total</c:v>
                </c:pt>
                <c:pt idx="1">
                  <c:v>USA</c:v>
                </c:pt>
                <c:pt idx="2">
                  <c:v>UK</c:v>
                </c:pt>
                <c:pt idx="3">
                  <c:v>FR</c:v>
                </c:pt>
                <c:pt idx="4">
                  <c:v>GER</c:v>
                </c:pt>
                <c:pt idx="5">
                  <c:v>NL</c:v>
                </c:pt>
                <c:pt idx="6">
                  <c:v>IT</c:v>
                </c:pt>
                <c:pt idx="7">
                  <c:v>CH</c:v>
                </c:pt>
                <c:pt idx="8">
                  <c:v>RUS</c:v>
                </c:pt>
              </c:strCache>
            </c:strRef>
          </c:cat>
          <c:val>
            <c:numRef>
              <c:f>'AI &amp; Leadership Performance'!$C$114:$K$114</c:f>
              <c:numCache>
                <c:formatCode>0.0\%</c:formatCode>
                <c:ptCount val="9"/>
                <c:pt idx="0">
                  <c:v>14.499999999999998</c:v>
                </c:pt>
                <c:pt idx="1">
                  <c:v>18</c:v>
                </c:pt>
                <c:pt idx="2">
                  <c:v>13</c:v>
                </c:pt>
                <c:pt idx="3">
                  <c:v>8</c:v>
                </c:pt>
                <c:pt idx="4">
                  <c:v>18</c:v>
                </c:pt>
                <c:pt idx="5">
                  <c:v>12</c:v>
                </c:pt>
                <c:pt idx="6">
                  <c:v>19</c:v>
                </c:pt>
                <c:pt idx="7">
                  <c:v>13</c:v>
                </c:pt>
                <c:pt idx="8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111-499E-A077-BA7F1F9A5F4B}"/>
            </c:ext>
          </c:extLst>
        </c:ser>
        <c:ser>
          <c:idx val="5"/>
          <c:order val="5"/>
          <c:tx>
            <c:strRef>
              <c:f>'AI &amp; Leadership Performance'!$B$115</c:f>
              <c:strCache>
                <c:ptCount val="1"/>
                <c:pt idx="0">
                  <c:v>Evaluating success  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'AI &amp; Leadership Performance'!$C$101:$K$101</c:f>
              <c:strCache>
                <c:ptCount val="9"/>
                <c:pt idx="0">
                  <c:v>Total</c:v>
                </c:pt>
                <c:pt idx="1">
                  <c:v>USA</c:v>
                </c:pt>
                <c:pt idx="2">
                  <c:v>UK</c:v>
                </c:pt>
                <c:pt idx="3">
                  <c:v>FR</c:v>
                </c:pt>
                <c:pt idx="4">
                  <c:v>GER</c:v>
                </c:pt>
                <c:pt idx="5">
                  <c:v>NL</c:v>
                </c:pt>
                <c:pt idx="6">
                  <c:v>IT</c:v>
                </c:pt>
                <c:pt idx="7">
                  <c:v>CH</c:v>
                </c:pt>
                <c:pt idx="8">
                  <c:v>RUS</c:v>
                </c:pt>
              </c:strCache>
            </c:strRef>
          </c:cat>
          <c:val>
            <c:numRef>
              <c:f>'AI &amp; Leadership Performance'!$C$115:$K$115</c:f>
              <c:numCache>
                <c:formatCode>0.0\%</c:formatCode>
                <c:ptCount val="9"/>
                <c:pt idx="0">
                  <c:v>16.875</c:v>
                </c:pt>
                <c:pt idx="1">
                  <c:v>17</c:v>
                </c:pt>
                <c:pt idx="2">
                  <c:v>15</c:v>
                </c:pt>
                <c:pt idx="3">
                  <c:v>19</c:v>
                </c:pt>
                <c:pt idx="4">
                  <c:v>21</c:v>
                </c:pt>
                <c:pt idx="5">
                  <c:v>23</c:v>
                </c:pt>
                <c:pt idx="6">
                  <c:v>17</c:v>
                </c:pt>
                <c:pt idx="7">
                  <c:v>14.000000000000002</c:v>
                </c:pt>
                <c:pt idx="8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111-499E-A077-BA7F1F9A5F4B}"/>
            </c:ext>
          </c:extLst>
        </c:ser>
        <c:ser>
          <c:idx val="6"/>
          <c:order val="6"/>
          <c:tx>
            <c:strRef>
              <c:f>'AI &amp; Leadership Performance'!$B$116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'AI &amp; Leadership Performance'!$C$101:$K$101</c:f>
              <c:strCache>
                <c:ptCount val="9"/>
                <c:pt idx="0">
                  <c:v>Total</c:v>
                </c:pt>
                <c:pt idx="1">
                  <c:v>USA</c:v>
                </c:pt>
                <c:pt idx="2">
                  <c:v>UK</c:v>
                </c:pt>
                <c:pt idx="3">
                  <c:v>FR</c:v>
                </c:pt>
                <c:pt idx="4">
                  <c:v>GER</c:v>
                </c:pt>
                <c:pt idx="5">
                  <c:v>NL</c:v>
                </c:pt>
                <c:pt idx="6">
                  <c:v>IT</c:v>
                </c:pt>
                <c:pt idx="7">
                  <c:v>CH</c:v>
                </c:pt>
                <c:pt idx="8">
                  <c:v>RUS</c:v>
                </c:pt>
              </c:strCache>
            </c:strRef>
          </c:cat>
          <c:val>
            <c:numRef>
              <c:f>'AI &amp; Leadership Performance'!$C$116:$K$116</c:f>
              <c:numCache>
                <c:formatCode>0.0\%</c:formatCode>
                <c:ptCount val="9"/>
                <c:pt idx="0">
                  <c:v>0.75</c:v>
                </c:pt>
                <c:pt idx="1">
                  <c:v>0</c:v>
                </c:pt>
                <c:pt idx="2">
                  <c:v>0</c:v>
                </c:pt>
                <c:pt idx="3">
                  <c:v>4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111-499E-A077-BA7F1F9A5F4B}"/>
            </c:ext>
          </c:extLst>
        </c:ser>
        <c:ser>
          <c:idx val="7"/>
          <c:order val="7"/>
          <c:tx>
            <c:strRef>
              <c:f>'AI &amp; Leadership Performance'!$B$117</c:f>
              <c:strCache>
                <c:ptCount val="1"/>
                <c:pt idx="0">
                  <c:v>None of the above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'AI &amp; Leadership Performance'!$C$101:$K$101</c:f>
              <c:strCache>
                <c:ptCount val="9"/>
                <c:pt idx="0">
                  <c:v>Total</c:v>
                </c:pt>
                <c:pt idx="1">
                  <c:v>USA</c:v>
                </c:pt>
                <c:pt idx="2">
                  <c:v>UK</c:v>
                </c:pt>
                <c:pt idx="3">
                  <c:v>FR</c:v>
                </c:pt>
                <c:pt idx="4">
                  <c:v>GER</c:v>
                </c:pt>
                <c:pt idx="5">
                  <c:v>NL</c:v>
                </c:pt>
                <c:pt idx="6">
                  <c:v>IT</c:v>
                </c:pt>
                <c:pt idx="7">
                  <c:v>CH</c:v>
                </c:pt>
                <c:pt idx="8">
                  <c:v>RUS</c:v>
                </c:pt>
              </c:strCache>
            </c:strRef>
          </c:cat>
          <c:val>
            <c:numRef>
              <c:f>'AI &amp; Leadership Performance'!$C$117:$K$117</c:f>
              <c:numCache>
                <c:formatCode>0.0\%</c:formatCode>
                <c:ptCount val="9"/>
                <c:pt idx="0">
                  <c:v>7.0000000000000009</c:v>
                </c:pt>
                <c:pt idx="1">
                  <c:v>6</c:v>
                </c:pt>
                <c:pt idx="2">
                  <c:v>13</c:v>
                </c:pt>
                <c:pt idx="3">
                  <c:v>13</c:v>
                </c:pt>
                <c:pt idx="4">
                  <c:v>9</c:v>
                </c:pt>
                <c:pt idx="5">
                  <c:v>6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111-499E-A077-BA7F1F9A5F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97965776"/>
        <c:axId val="697964136"/>
      </c:barChart>
      <c:catAx>
        <c:axId val="697965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7964136"/>
        <c:crosses val="autoZero"/>
        <c:auto val="1"/>
        <c:lblAlgn val="ctr"/>
        <c:lblOffset val="100"/>
        <c:noMultiLvlLbl val="0"/>
      </c:catAx>
      <c:valAx>
        <c:axId val="697964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\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796577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Controlling and problem solving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'AI &amp; Leadership Performance'!$A$139</c:f>
              <c:strCache>
                <c:ptCount val="1"/>
                <c:pt idx="0">
                  <c:v>No change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'AI &amp; Leadership Performance'!$B$137:$S$138</c:f>
              <c:multiLvlStrCache>
                <c:ptCount val="18"/>
                <c:lvl>
                  <c:pt idx="0">
                    <c:v>Other</c:v>
                  </c:pt>
                  <c:pt idx="1">
                    <c:v>Double digit growth </c:v>
                  </c:pt>
                  <c:pt idx="2">
                    <c:v>Other</c:v>
                  </c:pt>
                  <c:pt idx="3">
                    <c:v>Double digit growth </c:v>
                  </c:pt>
                  <c:pt idx="4">
                    <c:v>Other</c:v>
                  </c:pt>
                  <c:pt idx="5">
                    <c:v>Double digit growth </c:v>
                  </c:pt>
                  <c:pt idx="6">
                    <c:v>Other</c:v>
                  </c:pt>
                  <c:pt idx="7">
                    <c:v>Double digit growth </c:v>
                  </c:pt>
                  <c:pt idx="8">
                    <c:v>Other</c:v>
                  </c:pt>
                  <c:pt idx="9">
                    <c:v>Double digit growth </c:v>
                  </c:pt>
                  <c:pt idx="10">
                    <c:v>Other</c:v>
                  </c:pt>
                  <c:pt idx="11">
                    <c:v>Double digit growth </c:v>
                  </c:pt>
                  <c:pt idx="12">
                    <c:v>Other</c:v>
                  </c:pt>
                  <c:pt idx="13">
                    <c:v>Double digit growth </c:v>
                  </c:pt>
                  <c:pt idx="14">
                    <c:v>Other</c:v>
                  </c:pt>
                  <c:pt idx="15">
                    <c:v>Double digit growth </c:v>
                  </c:pt>
                  <c:pt idx="16">
                    <c:v>Other</c:v>
                  </c:pt>
                  <c:pt idx="17">
                    <c:v>Double digit growth </c:v>
                  </c:pt>
                </c:lvl>
                <c:lvl>
                  <c:pt idx="0">
                    <c:v>Total</c:v>
                  </c:pt>
                  <c:pt idx="2">
                    <c:v>USA</c:v>
                  </c:pt>
                  <c:pt idx="4">
                    <c:v>UK</c:v>
                  </c:pt>
                  <c:pt idx="6">
                    <c:v>FR</c:v>
                  </c:pt>
                  <c:pt idx="8">
                    <c:v>GER</c:v>
                  </c:pt>
                  <c:pt idx="10">
                    <c:v>NL</c:v>
                  </c:pt>
                  <c:pt idx="12">
                    <c:v>IT</c:v>
                  </c:pt>
                  <c:pt idx="14">
                    <c:v>CH</c:v>
                  </c:pt>
                  <c:pt idx="16">
                    <c:v>RUS</c:v>
                  </c:pt>
                </c:lvl>
              </c:multiLvlStrCache>
            </c:multiLvlStrRef>
          </c:cat>
          <c:val>
            <c:numRef>
              <c:f>'AI &amp; Leadership Performance'!$B$139:$S$139</c:f>
              <c:numCache>
                <c:formatCode>###0.0%</c:formatCode>
                <c:ptCount val="18"/>
                <c:pt idx="0">
                  <c:v>0.17540687160940327</c:v>
                </c:pt>
                <c:pt idx="1">
                  <c:v>0.13286713286713286</c:v>
                </c:pt>
                <c:pt idx="2">
                  <c:v>0.15492957746478872</c:v>
                </c:pt>
                <c:pt idx="3">
                  <c:v>0.12</c:v>
                </c:pt>
                <c:pt idx="4">
                  <c:v>0.25757575757575757</c:v>
                </c:pt>
                <c:pt idx="5">
                  <c:v>0</c:v>
                </c:pt>
                <c:pt idx="6">
                  <c:v>0.22727272727272729</c:v>
                </c:pt>
                <c:pt idx="7">
                  <c:v>0.16666666666666663</c:v>
                </c:pt>
                <c:pt idx="8">
                  <c:v>0.15384615384615385</c:v>
                </c:pt>
                <c:pt idx="9">
                  <c:v>8.3333333333333315E-2</c:v>
                </c:pt>
                <c:pt idx="10">
                  <c:v>0.14492753623188406</c:v>
                </c:pt>
                <c:pt idx="11">
                  <c:v>6.25E-2</c:v>
                </c:pt>
                <c:pt idx="12">
                  <c:v>0.12698412698412698</c:v>
                </c:pt>
                <c:pt idx="13">
                  <c:v>0.10714285714285714</c:v>
                </c:pt>
                <c:pt idx="14">
                  <c:v>0.15662650602409639</c:v>
                </c:pt>
                <c:pt idx="15">
                  <c:v>0.25</c:v>
                </c:pt>
                <c:pt idx="16">
                  <c:v>0.19298245614035087</c:v>
                </c:pt>
                <c:pt idx="17">
                  <c:v>0.21621621621621623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7E-499D-AD3E-927F47AD1D26}"/>
            </c:ext>
          </c:extLst>
        </c:ser>
        <c:ser>
          <c:idx val="1"/>
          <c:order val="1"/>
          <c:tx>
            <c:strRef>
              <c:f>'AI &amp; Leadership Performance'!$A$140</c:f>
              <c:strCache>
                <c:ptCount val="1"/>
                <c:pt idx="0">
                  <c:v>Some change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multiLvlStrRef>
              <c:f>'AI &amp; Leadership Performance'!$B$137:$S$138</c:f>
              <c:multiLvlStrCache>
                <c:ptCount val="18"/>
                <c:lvl>
                  <c:pt idx="0">
                    <c:v>Other</c:v>
                  </c:pt>
                  <c:pt idx="1">
                    <c:v>Double digit growth </c:v>
                  </c:pt>
                  <c:pt idx="2">
                    <c:v>Other</c:v>
                  </c:pt>
                  <c:pt idx="3">
                    <c:v>Double digit growth </c:v>
                  </c:pt>
                  <c:pt idx="4">
                    <c:v>Other</c:v>
                  </c:pt>
                  <c:pt idx="5">
                    <c:v>Double digit growth </c:v>
                  </c:pt>
                  <c:pt idx="6">
                    <c:v>Other</c:v>
                  </c:pt>
                  <c:pt idx="7">
                    <c:v>Double digit growth </c:v>
                  </c:pt>
                  <c:pt idx="8">
                    <c:v>Other</c:v>
                  </c:pt>
                  <c:pt idx="9">
                    <c:v>Double digit growth </c:v>
                  </c:pt>
                  <c:pt idx="10">
                    <c:v>Other</c:v>
                  </c:pt>
                  <c:pt idx="11">
                    <c:v>Double digit growth </c:v>
                  </c:pt>
                  <c:pt idx="12">
                    <c:v>Other</c:v>
                  </c:pt>
                  <c:pt idx="13">
                    <c:v>Double digit growth </c:v>
                  </c:pt>
                  <c:pt idx="14">
                    <c:v>Other</c:v>
                  </c:pt>
                  <c:pt idx="15">
                    <c:v>Double digit growth </c:v>
                  </c:pt>
                  <c:pt idx="16">
                    <c:v>Other</c:v>
                  </c:pt>
                  <c:pt idx="17">
                    <c:v>Double digit growth </c:v>
                  </c:pt>
                </c:lvl>
                <c:lvl>
                  <c:pt idx="0">
                    <c:v>Total</c:v>
                  </c:pt>
                  <c:pt idx="2">
                    <c:v>USA</c:v>
                  </c:pt>
                  <c:pt idx="4">
                    <c:v>UK</c:v>
                  </c:pt>
                  <c:pt idx="6">
                    <c:v>FR</c:v>
                  </c:pt>
                  <c:pt idx="8">
                    <c:v>GER</c:v>
                  </c:pt>
                  <c:pt idx="10">
                    <c:v>NL</c:v>
                  </c:pt>
                  <c:pt idx="12">
                    <c:v>IT</c:v>
                  </c:pt>
                  <c:pt idx="14">
                    <c:v>CH</c:v>
                  </c:pt>
                  <c:pt idx="16">
                    <c:v>RUS</c:v>
                  </c:pt>
                </c:lvl>
              </c:multiLvlStrCache>
            </c:multiLvlStrRef>
          </c:cat>
          <c:val>
            <c:numRef>
              <c:f>'AI &amp; Leadership Performance'!$B$140:$S$140</c:f>
              <c:numCache>
                <c:formatCode>###0.0%</c:formatCode>
                <c:ptCount val="18"/>
                <c:pt idx="0">
                  <c:v>0.4086799276672694</c:v>
                </c:pt>
                <c:pt idx="1">
                  <c:v>0.3776223776223776</c:v>
                </c:pt>
                <c:pt idx="2">
                  <c:v>0.40845070422535218</c:v>
                </c:pt>
                <c:pt idx="3">
                  <c:v>0.48</c:v>
                </c:pt>
                <c:pt idx="4">
                  <c:v>0.51515151515151514</c:v>
                </c:pt>
                <c:pt idx="5">
                  <c:v>0.45454545454545453</c:v>
                </c:pt>
                <c:pt idx="6">
                  <c:v>0.43939393939393939</c:v>
                </c:pt>
                <c:pt idx="7">
                  <c:v>0.33333333333333326</c:v>
                </c:pt>
                <c:pt idx="8">
                  <c:v>0.35897435897435898</c:v>
                </c:pt>
                <c:pt idx="9">
                  <c:v>0.33333333333333326</c:v>
                </c:pt>
                <c:pt idx="10">
                  <c:v>0.40579710144927539</c:v>
                </c:pt>
                <c:pt idx="11">
                  <c:v>0.375</c:v>
                </c:pt>
                <c:pt idx="12">
                  <c:v>0.42857142857142855</c:v>
                </c:pt>
                <c:pt idx="13">
                  <c:v>0.21428571428571427</c:v>
                </c:pt>
                <c:pt idx="14">
                  <c:v>0.33734939759036142</c:v>
                </c:pt>
                <c:pt idx="15">
                  <c:v>0.5</c:v>
                </c:pt>
                <c:pt idx="16">
                  <c:v>0.40350877192982454</c:v>
                </c:pt>
                <c:pt idx="17">
                  <c:v>0.40540540540540543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7E-499D-AD3E-927F47AD1D26}"/>
            </c:ext>
          </c:extLst>
        </c:ser>
        <c:ser>
          <c:idx val="2"/>
          <c:order val="2"/>
          <c:tx>
            <c:strRef>
              <c:f>'AI &amp; Leadership Performance'!$A$141</c:f>
              <c:strCache>
                <c:ptCount val="1"/>
                <c:pt idx="0">
                  <c:v>Complete change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multiLvlStrRef>
              <c:f>'AI &amp; Leadership Performance'!$B$137:$S$138</c:f>
              <c:multiLvlStrCache>
                <c:ptCount val="18"/>
                <c:lvl>
                  <c:pt idx="0">
                    <c:v>Other</c:v>
                  </c:pt>
                  <c:pt idx="1">
                    <c:v>Double digit growth </c:v>
                  </c:pt>
                  <c:pt idx="2">
                    <c:v>Other</c:v>
                  </c:pt>
                  <c:pt idx="3">
                    <c:v>Double digit growth </c:v>
                  </c:pt>
                  <c:pt idx="4">
                    <c:v>Other</c:v>
                  </c:pt>
                  <c:pt idx="5">
                    <c:v>Double digit growth </c:v>
                  </c:pt>
                  <c:pt idx="6">
                    <c:v>Other</c:v>
                  </c:pt>
                  <c:pt idx="7">
                    <c:v>Double digit growth </c:v>
                  </c:pt>
                  <c:pt idx="8">
                    <c:v>Other</c:v>
                  </c:pt>
                  <c:pt idx="9">
                    <c:v>Double digit growth </c:v>
                  </c:pt>
                  <c:pt idx="10">
                    <c:v>Other</c:v>
                  </c:pt>
                  <c:pt idx="11">
                    <c:v>Double digit growth </c:v>
                  </c:pt>
                  <c:pt idx="12">
                    <c:v>Other</c:v>
                  </c:pt>
                  <c:pt idx="13">
                    <c:v>Double digit growth </c:v>
                  </c:pt>
                  <c:pt idx="14">
                    <c:v>Other</c:v>
                  </c:pt>
                  <c:pt idx="15">
                    <c:v>Double digit growth </c:v>
                  </c:pt>
                  <c:pt idx="16">
                    <c:v>Other</c:v>
                  </c:pt>
                  <c:pt idx="17">
                    <c:v>Double digit growth </c:v>
                  </c:pt>
                </c:lvl>
                <c:lvl>
                  <c:pt idx="0">
                    <c:v>Total</c:v>
                  </c:pt>
                  <c:pt idx="2">
                    <c:v>USA</c:v>
                  </c:pt>
                  <c:pt idx="4">
                    <c:v>UK</c:v>
                  </c:pt>
                  <c:pt idx="6">
                    <c:v>FR</c:v>
                  </c:pt>
                  <c:pt idx="8">
                    <c:v>GER</c:v>
                  </c:pt>
                  <c:pt idx="10">
                    <c:v>NL</c:v>
                  </c:pt>
                  <c:pt idx="12">
                    <c:v>IT</c:v>
                  </c:pt>
                  <c:pt idx="14">
                    <c:v>CH</c:v>
                  </c:pt>
                  <c:pt idx="16">
                    <c:v>RUS</c:v>
                  </c:pt>
                </c:lvl>
              </c:multiLvlStrCache>
            </c:multiLvlStrRef>
          </c:cat>
          <c:val>
            <c:numRef>
              <c:f>'AI &amp; Leadership Performance'!$B$141:$S$141</c:f>
              <c:numCache>
                <c:formatCode>###0.0%</c:formatCode>
                <c:ptCount val="18"/>
                <c:pt idx="0">
                  <c:v>0.41591320072332733</c:v>
                </c:pt>
                <c:pt idx="1">
                  <c:v>0.48951048951048948</c:v>
                </c:pt>
                <c:pt idx="2">
                  <c:v>0.43661971830985913</c:v>
                </c:pt>
                <c:pt idx="3">
                  <c:v>0.4</c:v>
                </c:pt>
                <c:pt idx="4">
                  <c:v>0.22727272727272727</c:v>
                </c:pt>
                <c:pt idx="5">
                  <c:v>0.54545454545454541</c:v>
                </c:pt>
                <c:pt idx="6">
                  <c:v>0.33333333333333331</c:v>
                </c:pt>
                <c:pt idx="7">
                  <c:v>0.49999999999999989</c:v>
                </c:pt>
                <c:pt idx="8">
                  <c:v>0.48717948717948723</c:v>
                </c:pt>
                <c:pt idx="9">
                  <c:v>0.58333333333333326</c:v>
                </c:pt>
                <c:pt idx="10">
                  <c:v>0.44927536231884058</c:v>
                </c:pt>
                <c:pt idx="11">
                  <c:v>0.5625</c:v>
                </c:pt>
                <c:pt idx="12">
                  <c:v>0.44444444444444448</c:v>
                </c:pt>
                <c:pt idx="13">
                  <c:v>0.67857142857142849</c:v>
                </c:pt>
                <c:pt idx="14">
                  <c:v>0.50602409638554224</c:v>
                </c:pt>
                <c:pt idx="15">
                  <c:v>0.25</c:v>
                </c:pt>
                <c:pt idx="16">
                  <c:v>0.40350877192982454</c:v>
                </c:pt>
                <c:pt idx="17">
                  <c:v>0.3783783783783784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37E-499D-AD3E-927F47AD1D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4086576"/>
        <c:axId val="844087560"/>
      </c:barChart>
      <c:catAx>
        <c:axId val="844086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4087560"/>
        <c:crosses val="autoZero"/>
        <c:auto val="1"/>
        <c:lblAlgn val="ctr"/>
        <c:lblOffset val="100"/>
        <c:noMultiLvlLbl val="0"/>
      </c:catAx>
      <c:valAx>
        <c:axId val="844087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408657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Providing direction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'AI &amp; Leadership Performance'!$A$39</c:f>
              <c:strCache>
                <c:ptCount val="1"/>
                <c:pt idx="0">
                  <c:v>No change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'AI &amp; Leadership Performance'!$B$37:$S$38</c:f>
              <c:multiLvlStrCache>
                <c:ptCount val="18"/>
                <c:lvl>
                  <c:pt idx="0">
                    <c:v>Other</c:v>
                  </c:pt>
                  <c:pt idx="1">
                    <c:v>Double digit growth </c:v>
                  </c:pt>
                  <c:pt idx="2">
                    <c:v>Other</c:v>
                  </c:pt>
                  <c:pt idx="3">
                    <c:v>Double digit growth </c:v>
                  </c:pt>
                  <c:pt idx="4">
                    <c:v>Other</c:v>
                  </c:pt>
                  <c:pt idx="5">
                    <c:v>Double digit growth </c:v>
                  </c:pt>
                  <c:pt idx="6">
                    <c:v>Other</c:v>
                  </c:pt>
                  <c:pt idx="7">
                    <c:v>Double digit growth </c:v>
                  </c:pt>
                  <c:pt idx="8">
                    <c:v>Other</c:v>
                  </c:pt>
                  <c:pt idx="9">
                    <c:v>Double digit growth </c:v>
                  </c:pt>
                  <c:pt idx="10">
                    <c:v>Other</c:v>
                  </c:pt>
                  <c:pt idx="11">
                    <c:v>Double digit growth </c:v>
                  </c:pt>
                  <c:pt idx="12">
                    <c:v>Other</c:v>
                  </c:pt>
                  <c:pt idx="13">
                    <c:v>Double digit growth </c:v>
                  </c:pt>
                  <c:pt idx="14">
                    <c:v>Other</c:v>
                  </c:pt>
                  <c:pt idx="15">
                    <c:v>Double digit growth </c:v>
                  </c:pt>
                  <c:pt idx="16">
                    <c:v>Other</c:v>
                  </c:pt>
                  <c:pt idx="17">
                    <c:v>Double digit growth </c:v>
                  </c:pt>
                </c:lvl>
                <c:lvl>
                  <c:pt idx="0">
                    <c:v>Total</c:v>
                  </c:pt>
                  <c:pt idx="2">
                    <c:v>USA</c:v>
                  </c:pt>
                  <c:pt idx="4">
                    <c:v>UK</c:v>
                  </c:pt>
                  <c:pt idx="6">
                    <c:v>FR</c:v>
                  </c:pt>
                  <c:pt idx="8">
                    <c:v>GER</c:v>
                  </c:pt>
                  <c:pt idx="10">
                    <c:v>NL</c:v>
                  </c:pt>
                  <c:pt idx="12">
                    <c:v>IT</c:v>
                  </c:pt>
                  <c:pt idx="14">
                    <c:v>CH</c:v>
                  </c:pt>
                  <c:pt idx="16">
                    <c:v>RUS</c:v>
                  </c:pt>
                </c:lvl>
              </c:multiLvlStrCache>
            </c:multiLvlStrRef>
          </c:cat>
          <c:val>
            <c:numRef>
              <c:f>'AI &amp; Leadership Performance'!$B$39:$S$39</c:f>
              <c:numCache>
                <c:formatCode>###0.0%</c:formatCode>
                <c:ptCount val="18"/>
                <c:pt idx="0">
                  <c:v>0.20976491862567812</c:v>
                </c:pt>
                <c:pt idx="1">
                  <c:v>0.16083916083916083</c:v>
                </c:pt>
                <c:pt idx="2">
                  <c:v>0.16901408450704225</c:v>
                </c:pt>
                <c:pt idx="3">
                  <c:v>0.24</c:v>
                </c:pt>
                <c:pt idx="4">
                  <c:v>0.34848484848484851</c:v>
                </c:pt>
                <c:pt idx="5">
                  <c:v>0.18181818181818182</c:v>
                </c:pt>
                <c:pt idx="6">
                  <c:v>0.30303030303030298</c:v>
                </c:pt>
                <c:pt idx="7">
                  <c:v>0.33333333333333326</c:v>
                </c:pt>
                <c:pt idx="8">
                  <c:v>0.17948717948717949</c:v>
                </c:pt>
                <c:pt idx="9">
                  <c:v>0.16666666666666663</c:v>
                </c:pt>
                <c:pt idx="10">
                  <c:v>0.15942028985507245</c:v>
                </c:pt>
                <c:pt idx="11">
                  <c:v>6.25E-2</c:v>
                </c:pt>
                <c:pt idx="12">
                  <c:v>0.15873015873015872</c:v>
                </c:pt>
                <c:pt idx="13">
                  <c:v>0.10714285714285714</c:v>
                </c:pt>
                <c:pt idx="14">
                  <c:v>0.20481927710843373</c:v>
                </c:pt>
                <c:pt idx="15">
                  <c:v>0.125</c:v>
                </c:pt>
                <c:pt idx="16">
                  <c:v>0.15789473684210525</c:v>
                </c:pt>
                <c:pt idx="17">
                  <c:v>0.16216216216216214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AC-4370-8AFF-C5D40E130649}"/>
            </c:ext>
          </c:extLst>
        </c:ser>
        <c:ser>
          <c:idx val="1"/>
          <c:order val="1"/>
          <c:tx>
            <c:strRef>
              <c:f>'AI &amp; Leadership Performance'!$A$40</c:f>
              <c:strCache>
                <c:ptCount val="1"/>
                <c:pt idx="0">
                  <c:v>Some change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multiLvlStrRef>
              <c:f>'AI &amp; Leadership Performance'!$B$37:$S$38</c:f>
              <c:multiLvlStrCache>
                <c:ptCount val="18"/>
                <c:lvl>
                  <c:pt idx="0">
                    <c:v>Other</c:v>
                  </c:pt>
                  <c:pt idx="1">
                    <c:v>Double digit growth </c:v>
                  </c:pt>
                  <c:pt idx="2">
                    <c:v>Other</c:v>
                  </c:pt>
                  <c:pt idx="3">
                    <c:v>Double digit growth </c:v>
                  </c:pt>
                  <c:pt idx="4">
                    <c:v>Other</c:v>
                  </c:pt>
                  <c:pt idx="5">
                    <c:v>Double digit growth </c:v>
                  </c:pt>
                  <c:pt idx="6">
                    <c:v>Other</c:v>
                  </c:pt>
                  <c:pt idx="7">
                    <c:v>Double digit growth </c:v>
                  </c:pt>
                  <c:pt idx="8">
                    <c:v>Other</c:v>
                  </c:pt>
                  <c:pt idx="9">
                    <c:v>Double digit growth </c:v>
                  </c:pt>
                  <c:pt idx="10">
                    <c:v>Other</c:v>
                  </c:pt>
                  <c:pt idx="11">
                    <c:v>Double digit growth </c:v>
                  </c:pt>
                  <c:pt idx="12">
                    <c:v>Other</c:v>
                  </c:pt>
                  <c:pt idx="13">
                    <c:v>Double digit growth </c:v>
                  </c:pt>
                  <c:pt idx="14">
                    <c:v>Other</c:v>
                  </c:pt>
                  <c:pt idx="15">
                    <c:v>Double digit growth </c:v>
                  </c:pt>
                  <c:pt idx="16">
                    <c:v>Other</c:v>
                  </c:pt>
                  <c:pt idx="17">
                    <c:v>Double digit growth </c:v>
                  </c:pt>
                </c:lvl>
                <c:lvl>
                  <c:pt idx="0">
                    <c:v>Total</c:v>
                  </c:pt>
                  <c:pt idx="2">
                    <c:v>USA</c:v>
                  </c:pt>
                  <c:pt idx="4">
                    <c:v>UK</c:v>
                  </c:pt>
                  <c:pt idx="6">
                    <c:v>FR</c:v>
                  </c:pt>
                  <c:pt idx="8">
                    <c:v>GER</c:v>
                  </c:pt>
                  <c:pt idx="10">
                    <c:v>NL</c:v>
                  </c:pt>
                  <c:pt idx="12">
                    <c:v>IT</c:v>
                  </c:pt>
                  <c:pt idx="14">
                    <c:v>CH</c:v>
                  </c:pt>
                  <c:pt idx="16">
                    <c:v>RUS</c:v>
                  </c:pt>
                </c:lvl>
              </c:multiLvlStrCache>
            </c:multiLvlStrRef>
          </c:cat>
          <c:val>
            <c:numRef>
              <c:f>'AI &amp; Leadership Performance'!$B$40:$S$40</c:f>
              <c:numCache>
                <c:formatCode>###0.0%</c:formatCode>
                <c:ptCount val="18"/>
                <c:pt idx="0">
                  <c:v>0.42857142857142855</c:v>
                </c:pt>
                <c:pt idx="1">
                  <c:v>0.35664335664335667</c:v>
                </c:pt>
                <c:pt idx="2">
                  <c:v>0.42253521126760563</c:v>
                </c:pt>
                <c:pt idx="3">
                  <c:v>0.36</c:v>
                </c:pt>
                <c:pt idx="4">
                  <c:v>0.39393939393939392</c:v>
                </c:pt>
                <c:pt idx="5">
                  <c:v>0.27272727272727271</c:v>
                </c:pt>
                <c:pt idx="6">
                  <c:v>0.4242424242424242</c:v>
                </c:pt>
                <c:pt idx="7">
                  <c:v>0.5</c:v>
                </c:pt>
                <c:pt idx="8">
                  <c:v>0.44871794871794873</c:v>
                </c:pt>
                <c:pt idx="9">
                  <c:v>0.16666666666666663</c:v>
                </c:pt>
                <c:pt idx="10">
                  <c:v>0.47826086956521741</c:v>
                </c:pt>
                <c:pt idx="11">
                  <c:v>0.5625</c:v>
                </c:pt>
                <c:pt idx="12">
                  <c:v>0.34920634920634919</c:v>
                </c:pt>
                <c:pt idx="13">
                  <c:v>0.21428571428571427</c:v>
                </c:pt>
                <c:pt idx="14">
                  <c:v>0.37349397590361444</c:v>
                </c:pt>
                <c:pt idx="15">
                  <c:v>0.5</c:v>
                </c:pt>
                <c:pt idx="16">
                  <c:v>0.56140350877192979</c:v>
                </c:pt>
                <c:pt idx="17">
                  <c:v>0.40540540540540543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AC-4370-8AFF-C5D40E130649}"/>
            </c:ext>
          </c:extLst>
        </c:ser>
        <c:ser>
          <c:idx val="2"/>
          <c:order val="2"/>
          <c:tx>
            <c:strRef>
              <c:f>'AI &amp; Leadership Performance'!$A$41</c:f>
              <c:strCache>
                <c:ptCount val="1"/>
                <c:pt idx="0">
                  <c:v>Complete change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multiLvlStrRef>
              <c:f>'AI &amp; Leadership Performance'!$B$37:$S$38</c:f>
              <c:multiLvlStrCache>
                <c:ptCount val="18"/>
                <c:lvl>
                  <c:pt idx="0">
                    <c:v>Other</c:v>
                  </c:pt>
                  <c:pt idx="1">
                    <c:v>Double digit growth </c:v>
                  </c:pt>
                  <c:pt idx="2">
                    <c:v>Other</c:v>
                  </c:pt>
                  <c:pt idx="3">
                    <c:v>Double digit growth </c:v>
                  </c:pt>
                  <c:pt idx="4">
                    <c:v>Other</c:v>
                  </c:pt>
                  <c:pt idx="5">
                    <c:v>Double digit growth </c:v>
                  </c:pt>
                  <c:pt idx="6">
                    <c:v>Other</c:v>
                  </c:pt>
                  <c:pt idx="7">
                    <c:v>Double digit growth </c:v>
                  </c:pt>
                  <c:pt idx="8">
                    <c:v>Other</c:v>
                  </c:pt>
                  <c:pt idx="9">
                    <c:v>Double digit growth </c:v>
                  </c:pt>
                  <c:pt idx="10">
                    <c:v>Other</c:v>
                  </c:pt>
                  <c:pt idx="11">
                    <c:v>Double digit growth </c:v>
                  </c:pt>
                  <c:pt idx="12">
                    <c:v>Other</c:v>
                  </c:pt>
                  <c:pt idx="13">
                    <c:v>Double digit growth </c:v>
                  </c:pt>
                  <c:pt idx="14">
                    <c:v>Other</c:v>
                  </c:pt>
                  <c:pt idx="15">
                    <c:v>Double digit growth </c:v>
                  </c:pt>
                  <c:pt idx="16">
                    <c:v>Other</c:v>
                  </c:pt>
                  <c:pt idx="17">
                    <c:v>Double digit growth </c:v>
                  </c:pt>
                </c:lvl>
                <c:lvl>
                  <c:pt idx="0">
                    <c:v>Total</c:v>
                  </c:pt>
                  <c:pt idx="2">
                    <c:v>USA</c:v>
                  </c:pt>
                  <c:pt idx="4">
                    <c:v>UK</c:v>
                  </c:pt>
                  <c:pt idx="6">
                    <c:v>FR</c:v>
                  </c:pt>
                  <c:pt idx="8">
                    <c:v>GER</c:v>
                  </c:pt>
                  <c:pt idx="10">
                    <c:v>NL</c:v>
                  </c:pt>
                  <c:pt idx="12">
                    <c:v>IT</c:v>
                  </c:pt>
                  <c:pt idx="14">
                    <c:v>CH</c:v>
                  </c:pt>
                  <c:pt idx="16">
                    <c:v>RUS</c:v>
                  </c:pt>
                </c:lvl>
              </c:multiLvlStrCache>
            </c:multiLvlStrRef>
          </c:cat>
          <c:val>
            <c:numRef>
              <c:f>'AI &amp; Leadership Performance'!$B$41:$S$41</c:f>
              <c:numCache>
                <c:formatCode>###0.0%</c:formatCode>
                <c:ptCount val="18"/>
                <c:pt idx="0">
                  <c:v>0.36166365280289331</c:v>
                </c:pt>
                <c:pt idx="1">
                  <c:v>0.4825174825174825</c:v>
                </c:pt>
                <c:pt idx="2">
                  <c:v>0.40845070422535212</c:v>
                </c:pt>
                <c:pt idx="3">
                  <c:v>0.4</c:v>
                </c:pt>
                <c:pt idx="4">
                  <c:v>0.25757575757575757</c:v>
                </c:pt>
                <c:pt idx="5">
                  <c:v>0.54545454545454541</c:v>
                </c:pt>
                <c:pt idx="6">
                  <c:v>0.27272727272727271</c:v>
                </c:pt>
                <c:pt idx="7">
                  <c:v>0.16666666666666663</c:v>
                </c:pt>
                <c:pt idx="8">
                  <c:v>0.37179487179487181</c:v>
                </c:pt>
                <c:pt idx="9">
                  <c:v>0.66666666666666663</c:v>
                </c:pt>
                <c:pt idx="10">
                  <c:v>0.36231884057971014</c:v>
                </c:pt>
                <c:pt idx="11">
                  <c:v>0.375</c:v>
                </c:pt>
                <c:pt idx="12">
                  <c:v>0.49206349206349204</c:v>
                </c:pt>
                <c:pt idx="13">
                  <c:v>0.6785714285714286</c:v>
                </c:pt>
                <c:pt idx="14">
                  <c:v>0.42168674698795183</c:v>
                </c:pt>
                <c:pt idx="15">
                  <c:v>0.375</c:v>
                </c:pt>
                <c:pt idx="16">
                  <c:v>0.2807017543859649</c:v>
                </c:pt>
                <c:pt idx="17">
                  <c:v>0.4324324324324324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FAC-4370-8AFF-C5D40E1306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4086576"/>
        <c:axId val="844087560"/>
      </c:barChart>
      <c:catAx>
        <c:axId val="844086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4087560"/>
        <c:crosses val="autoZero"/>
        <c:auto val="1"/>
        <c:lblAlgn val="ctr"/>
        <c:lblOffset val="100"/>
        <c:noMultiLvlLbl val="0"/>
      </c:catAx>
      <c:valAx>
        <c:axId val="844087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408657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0.13047</cdr:x>
      <cdr:y>0.90468</cdr:y>
    </cdr:from>
    <cdr:to>
      <cdr:x>0.21525</cdr:x>
      <cdr:y>0.98403</cdr:y>
    </cdr:to>
    <cdr:sp macro="" textlink="">
      <cdr:nvSpPr>
        <cdr:cNvPr id="2" name="Rectangle 1"/>
        <cdr:cNvSpPr/>
      </cdr:nvSpPr>
      <cdr:spPr bwMode="auto">
        <a:xfrm xmlns:a="http://schemas.openxmlformats.org/drawingml/2006/main">
          <a:off x="1551111" y="4104580"/>
          <a:ext cx="1008000" cy="36004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8575">
          <a:solidFill>
            <a:srgbClr val="FF0000"/>
          </a:solidFill>
          <a:headEnd type="none" w="med" len="med"/>
          <a:tailEnd type="none" w="med" len="med"/>
        </a:ln>
        <a:effectLst xmlns:a="http://schemas.openxmlformats.org/drawingml/2006/main"/>
      </cdr:spPr>
      <cdr:style>
        <a:lnRef xmlns:a="http://schemas.openxmlformats.org/drawingml/2006/main" idx="1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182880" tIns="146304" rIns="182880" bIns="146304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US"/>
          </a:defPPr>
          <a:lvl1pPr marL="0" algn="l" defTabSz="1243675" rtl="0" eaLnBrk="1" latinLnBrk="0" hangingPunct="1">
            <a:defRPr sz="24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621838" algn="l" defTabSz="1243675" rtl="0" eaLnBrk="1" latinLnBrk="0" hangingPunct="1">
            <a:defRPr sz="24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1243675" algn="l" defTabSz="1243675" rtl="0" eaLnBrk="1" latinLnBrk="0" hangingPunct="1">
            <a:defRPr sz="24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865513" algn="l" defTabSz="1243675" rtl="0" eaLnBrk="1" latinLnBrk="0" hangingPunct="1">
            <a:defRPr sz="24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2487351" algn="l" defTabSz="1243675" rtl="0" eaLnBrk="1" latinLnBrk="0" hangingPunct="1">
            <a:defRPr sz="24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3109189" algn="l" defTabSz="1243675" rtl="0" eaLnBrk="1" latinLnBrk="0" hangingPunct="1">
            <a:defRPr sz="24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3731026" algn="l" defTabSz="1243675" rtl="0" eaLnBrk="1" latinLnBrk="0" hangingPunct="1">
            <a:defRPr sz="24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4352864" algn="l" defTabSz="1243675" rtl="0" eaLnBrk="1" latinLnBrk="0" hangingPunct="1">
            <a:defRPr sz="24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4974702" algn="l" defTabSz="1243675" rtl="0" eaLnBrk="1" latinLnBrk="0" hangingPunct="1">
            <a:defRPr sz="24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defTabSz="932472" fontAlgn="base">
            <a:lnSpc>
              <a:spcPct val="90000"/>
            </a:lnSpc>
            <a:spcBef>
              <a:spcPct val="0"/>
            </a:spcBef>
            <a:spcAft>
              <a:spcPct val="0"/>
            </a:spcAft>
          </a:pPr>
          <a:endParaRPr lang="en-GB" sz="2400" dirty="0">
            <a:gradFill>
              <a:gsLst>
                <a:gs pos="0">
                  <a:srgbClr val="FFFFFF"/>
                </a:gs>
                <a:gs pos="100000">
                  <a:srgbClr val="FFFFFF"/>
                </a:gs>
              </a:gsLst>
              <a:lin ang="5400000" scaled="0"/>
            </a:gradFill>
            <a:ea typeface="Segoe UI" pitchFamily="34" charset="0"/>
            <a:cs typeface="Segoe UI" pitchFamily="34" charset="0"/>
          </a:endParaRPr>
        </a:p>
      </cdr:txBody>
    </cdr:sp>
  </cdr:relSizeAnchor>
  <cdr:relSizeAnchor xmlns:cdr="http://schemas.openxmlformats.org/drawingml/2006/chartDrawing">
    <cdr:from>
      <cdr:x>0.21526</cdr:x>
      <cdr:y>0.90468</cdr:y>
    </cdr:from>
    <cdr:to>
      <cdr:x>0.30005</cdr:x>
      <cdr:y>0.98403</cdr:y>
    </cdr:to>
    <cdr:sp macro="" textlink="">
      <cdr:nvSpPr>
        <cdr:cNvPr id="3" name="Rectangle 2"/>
        <cdr:cNvSpPr/>
      </cdr:nvSpPr>
      <cdr:spPr bwMode="auto">
        <a:xfrm xmlns:a="http://schemas.openxmlformats.org/drawingml/2006/main">
          <a:off x="2559223" y="4104580"/>
          <a:ext cx="1008000" cy="36004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8575">
          <a:solidFill>
            <a:srgbClr val="FF0000"/>
          </a:solidFill>
          <a:headEnd type="none" w="med" len="med"/>
          <a:tailEnd type="none" w="med" len="med"/>
        </a:ln>
        <a:effectLst xmlns:a="http://schemas.openxmlformats.org/drawingml/2006/main"/>
      </cdr:spPr>
      <cdr:style>
        <a:lnRef xmlns:a="http://schemas.openxmlformats.org/drawingml/2006/main" idx="1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182880" tIns="146304" rIns="182880" bIns="146304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defTabSz="932472" fontAlgn="base">
            <a:lnSpc>
              <a:spcPct val="90000"/>
            </a:lnSpc>
            <a:spcBef>
              <a:spcPct val="0"/>
            </a:spcBef>
            <a:spcAft>
              <a:spcPct val="0"/>
            </a:spcAft>
          </a:pPr>
          <a:endParaRPr lang="en-GB" sz="2400" dirty="0">
            <a:gradFill>
              <a:gsLst>
                <a:gs pos="0">
                  <a:srgbClr val="FFFFFF"/>
                </a:gs>
                <a:gs pos="100000">
                  <a:srgbClr val="FFFFFF"/>
                </a:gs>
              </a:gsLst>
              <a:lin ang="5400000" scaled="0"/>
            </a:gradFill>
            <a:ea typeface="Segoe UI" pitchFamily="34" charset="0"/>
            <a:cs typeface="Segoe UI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0.10862</cdr:x>
      <cdr:y>0.94296</cdr:y>
    </cdr:from>
    <cdr:to>
      <cdr:x>0.15858</cdr:x>
      <cdr:y>0.98259</cdr:y>
    </cdr:to>
    <cdr:sp macro="" textlink="">
      <cdr:nvSpPr>
        <cdr:cNvPr id="2" name="Rectangle 1"/>
        <cdr:cNvSpPr/>
      </cdr:nvSpPr>
      <cdr:spPr bwMode="auto">
        <a:xfrm xmlns:a="http://schemas.openxmlformats.org/drawingml/2006/main">
          <a:off x="1291362" y="4278300"/>
          <a:ext cx="594000" cy="17979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8575">
          <a:solidFill>
            <a:srgbClr val="FF0000"/>
          </a:solidFill>
          <a:headEnd type="none" w="med" len="med"/>
          <a:tailEnd type="none" w="med" len="med"/>
        </a:ln>
        <a:effectLst xmlns:a="http://schemas.openxmlformats.org/drawingml/2006/main"/>
      </cdr:spPr>
      <cdr:style>
        <a:lnRef xmlns:a="http://schemas.openxmlformats.org/drawingml/2006/main" idx="1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182880" tIns="146304" rIns="182880" bIns="146304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US"/>
          </a:defPPr>
          <a:lvl1pPr marL="0" algn="l" defTabSz="1243675" rtl="0" eaLnBrk="1" latinLnBrk="0" hangingPunct="1">
            <a:defRPr sz="24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621838" algn="l" defTabSz="1243675" rtl="0" eaLnBrk="1" latinLnBrk="0" hangingPunct="1">
            <a:defRPr sz="24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1243675" algn="l" defTabSz="1243675" rtl="0" eaLnBrk="1" latinLnBrk="0" hangingPunct="1">
            <a:defRPr sz="24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865513" algn="l" defTabSz="1243675" rtl="0" eaLnBrk="1" latinLnBrk="0" hangingPunct="1">
            <a:defRPr sz="24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2487351" algn="l" defTabSz="1243675" rtl="0" eaLnBrk="1" latinLnBrk="0" hangingPunct="1">
            <a:defRPr sz="24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3109189" algn="l" defTabSz="1243675" rtl="0" eaLnBrk="1" latinLnBrk="0" hangingPunct="1">
            <a:defRPr sz="24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3731026" algn="l" defTabSz="1243675" rtl="0" eaLnBrk="1" latinLnBrk="0" hangingPunct="1">
            <a:defRPr sz="24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4352864" algn="l" defTabSz="1243675" rtl="0" eaLnBrk="1" latinLnBrk="0" hangingPunct="1">
            <a:defRPr sz="24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4974702" algn="l" defTabSz="1243675" rtl="0" eaLnBrk="1" latinLnBrk="0" hangingPunct="1">
            <a:defRPr sz="24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defTabSz="932472" fontAlgn="base">
            <a:lnSpc>
              <a:spcPct val="90000"/>
            </a:lnSpc>
            <a:spcBef>
              <a:spcPct val="0"/>
            </a:spcBef>
            <a:spcAft>
              <a:spcPct val="0"/>
            </a:spcAft>
          </a:pPr>
          <a:endParaRPr lang="en-GB" sz="2400" dirty="0">
            <a:gradFill>
              <a:gsLst>
                <a:gs pos="0">
                  <a:srgbClr val="FFFFFF"/>
                </a:gs>
                <a:gs pos="100000">
                  <a:srgbClr val="FFFFFF"/>
                </a:gs>
              </a:gsLst>
              <a:lin ang="5400000" scaled="0"/>
            </a:gradFill>
            <a:ea typeface="Segoe UI" pitchFamily="34" charset="0"/>
            <a:cs typeface="Segoe UI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09D4C9-3CCE-4247-997F-F645AB17E48A}" type="datetimeFigureOut">
              <a:rPr lang="en-GB" smtClean="0"/>
              <a:t>12/04/2019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E0F5F4-9E34-464F-9A10-2AE560FFB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911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0208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1155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E0F5F4-9E34-464F-9A10-2AE560FFB182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753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A9A350-63ED-4CB6-AC14-7B26684272F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7298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8274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8322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4678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E0F5F4-9E34-464F-9A10-2AE560FFB182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52654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7031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0824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00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Photo_O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13"/>
          <a:stretch/>
        </p:blipFill>
        <p:spPr>
          <a:xfrm>
            <a:off x="0" y="1"/>
            <a:ext cx="12434711" cy="6996113"/>
          </a:xfrm>
          <a:prstGeom prst="rect">
            <a:avLst/>
          </a:prstGeom>
        </p:spPr>
      </p:pic>
      <p:sp>
        <p:nvSpPr>
          <p:cNvPr id="2" name="Rectangle 1"/>
          <p:cNvSpPr/>
          <p:nvPr userDrawn="1"/>
        </p:nvSpPr>
        <p:spPr bwMode="auto">
          <a:xfrm>
            <a:off x="271398" y="2126159"/>
            <a:ext cx="6404040" cy="3566970"/>
          </a:xfrm>
          <a:prstGeom prst="rect">
            <a:avLst/>
          </a:prstGeom>
          <a:solidFill>
            <a:schemeClr val="accent1">
              <a:alpha val="91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rPr>
              <a:t>    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274702" y="2126160"/>
            <a:ext cx="6402388" cy="1829215"/>
          </a:xfrm>
          <a:noFill/>
        </p:spPr>
        <p:txBody>
          <a:bodyPr lIns="146304" tIns="91440" rIns="146304" bIns="91440" anchor="t" anchorCtr="0"/>
          <a:lstStyle>
            <a:lvl1pPr>
              <a:defRPr sz="5400" spc="-100" baseline="0">
                <a:gradFill>
                  <a:gsLst>
                    <a:gs pos="76768">
                      <a:srgbClr val="FFFFFF"/>
                    </a:gs>
                    <a:gs pos="53000">
                      <a:srgbClr val="FFFFFF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273050" y="3955355"/>
            <a:ext cx="6402388" cy="1737754"/>
          </a:xfrm>
        </p:spPr>
        <p:txBody>
          <a:bodyPr tIns="109728" bIns="109728">
            <a:noAutofit/>
          </a:bodyPr>
          <a:lstStyle>
            <a:lvl1pPr marL="0" indent="0">
              <a:spcBef>
                <a:spcPts val="0"/>
              </a:spcBef>
              <a:buNone/>
              <a:defRPr sz="3200">
                <a:gradFill>
                  <a:gsLst>
                    <a:gs pos="76768">
                      <a:srgbClr val="FFFFFF"/>
                    </a:gs>
                    <a:gs pos="53000">
                      <a:srgbClr val="FFFFFF"/>
                    </a:gs>
                  </a:gsLst>
                  <a:lin ang="5400000" scaled="0"/>
                </a:gradFill>
              </a:defRPr>
            </a:lvl1pPr>
          </a:lstStyle>
          <a:p>
            <a:pPr lvl="0"/>
            <a:r>
              <a:rPr lang="en-US"/>
              <a:t>Speaker Name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invGray">
          <a:xfrm>
            <a:off x="457580" y="6122243"/>
            <a:ext cx="1828800" cy="393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907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Non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40" y="1213125"/>
            <a:ext cx="5486399" cy="2468928"/>
          </a:xfrm>
        </p:spPr>
        <p:txBody>
          <a:bodyPr wrap="square">
            <a:spAutoFit/>
          </a:bodyPr>
          <a:lstStyle>
            <a:lvl1pPr marL="0" indent="0">
              <a:spcBef>
                <a:spcPts val="1224"/>
              </a:spcBef>
              <a:buClr>
                <a:schemeClr val="tx1"/>
              </a:buClr>
              <a:buFont typeface="Wingdings" pitchFamily="2" charset="2"/>
              <a:buNone/>
              <a:defRPr sz="3600"/>
            </a:lvl1pPr>
            <a:lvl2pPr marL="0" indent="0">
              <a:buNone/>
              <a:defRPr sz="2000"/>
            </a:lvl2pPr>
            <a:lvl3pPr marL="231775" indent="0">
              <a:buNone/>
              <a:tabLst/>
              <a:defRPr sz="2000"/>
            </a:lvl3pPr>
            <a:lvl4pPr marL="460375" indent="0">
              <a:buNone/>
              <a:defRPr/>
            </a:lvl4pPr>
            <a:lvl5pPr marL="685800" indent="0">
              <a:buNone/>
              <a:tabLst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675440" y="1213125"/>
            <a:ext cx="5486399" cy="2468928"/>
          </a:xfrm>
        </p:spPr>
        <p:txBody>
          <a:bodyPr wrap="square">
            <a:spAutoFit/>
          </a:bodyPr>
          <a:lstStyle>
            <a:lvl1pPr marL="0" indent="0">
              <a:spcBef>
                <a:spcPts val="1224"/>
              </a:spcBef>
              <a:buClr>
                <a:schemeClr val="tx1"/>
              </a:buClr>
              <a:buFont typeface="Wingdings" pitchFamily="2" charset="2"/>
              <a:buNone/>
              <a:defRPr sz="3600"/>
            </a:lvl1pPr>
            <a:lvl2pPr marL="0" indent="0">
              <a:buNone/>
              <a:defRPr sz="2000"/>
            </a:lvl2pPr>
            <a:lvl3pPr marL="231775" indent="0">
              <a:buNone/>
              <a:tabLst/>
              <a:defRPr sz="2000"/>
            </a:lvl3pPr>
            <a:lvl4pPr marL="460375" indent="0">
              <a:buNone/>
              <a:defRPr/>
            </a:lvl4pPr>
            <a:lvl5pPr marL="685800" indent="0">
              <a:buNone/>
              <a:tabLst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73521447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 text 1st level 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40" y="1213125"/>
            <a:ext cx="5486399" cy="2425830"/>
          </a:xfrm>
        </p:spPr>
        <p:txBody>
          <a:bodyPr wrap="square">
            <a:spAutoFit/>
          </a:bodyPr>
          <a:lstStyle>
            <a:lvl1pPr marL="287338" indent="-287338">
              <a:spcBef>
                <a:spcPts val="1224"/>
              </a:spcBef>
              <a:buClr>
                <a:schemeClr val="tx2"/>
              </a:buClr>
              <a:buFont typeface="Arial" pitchFamily="34" charset="0"/>
              <a:buChar char="•"/>
              <a:defRPr sz="3200">
                <a:gradFill>
                  <a:gsLst>
                    <a:gs pos="1250">
                      <a:schemeClr val="tx2"/>
                    </a:gs>
                    <a:gs pos="99000">
                      <a:schemeClr val="tx2"/>
                    </a:gs>
                  </a:gsLst>
                  <a:lin ang="5400000" scaled="0"/>
                </a:gradFill>
              </a:defRPr>
            </a:lvl1pPr>
            <a:lvl2pPr marL="531166" indent="-233195">
              <a:defRPr sz="2400"/>
            </a:lvl2pPr>
            <a:lvl3pPr marL="699585" indent="-168419">
              <a:tabLst/>
              <a:defRPr sz="2000"/>
            </a:lvl3pPr>
            <a:lvl4pPr marL="880958" indent="-181374">
              <a:defRPr/>
            </a:lvl4pPr>
            <a:lvl5pPr marL="1049377" indent="-168419">
              <a:tabLst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675440" y="1213125"/>
            <a:ext cx="5486399" cy="2425830"/>
          </a:xfrm>
        </p:spPr>
        <p:txBody>
          <a:bodyPr wrap="square">
            <a:spAutoFit/>
          </a:bodyPr>
          <a:lstStyle>
            <a:lvl1pPr marL="287338" indent="-287338">
              <a:spcBef>
                <a:spcPts val="1224"/>
              </a:spcBef>
              <a:buClr>
                <a:schemeClr val="tx2"/>
              </a:buClr>
              <a:buFont typeface="Arial" pitchFamily="34" charset="0"/>
              <a:buChar char="•"/>
              <a:defRPr sz="3200">
                <a:gradFill>
                  <a:gsLst>
                    <a:gs pos="1250">
                      <a:schemeClr val="tx2"/>
                    </a:gs>
                    <a:gs pos="99000">
                      <a:schemeClr val="tx2"/>
                    </a:gs>
                  </a:gsLst>
                  <a:lin ang="5400000" scaled="0"/>
                </a:gradFill>
              </a:defRPr>
            </a:lvl1pPr>
            <a:lvl2pPr marL="531166" indent="-233195">
              <a:defRPr sz="2400"/>
            </a:lvl2pPr>
            <a:lvl3pPr marL="699585" indent="-168419">
              <a:tabLst/>
              <a:defRPr sz="2000"/>
            </a:lvl3pPr>
            <a:lvl4pPr marL="880958" indent="-181374">
              <a:defRPr/>
            </a:lvl4pPr>
            <a:lvl5pPr marL="1049377" indent="-168419">
              <a:tabLst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11574953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40" y="1213125"/>
            <a:ext cx="5486399" cy="2425830"/>
          </a:xfrm>
        </p:spPr>
        <p:txBody>
          <a:bodyPr wrap="square">
            <a:spAutoFit/>
          </a:bodyPr>
          <a:lstStyle>
            <a:lvl1pPr marL="287338" indent="-287338">
              <a:spcBef>
                <a:spcPts val="1224"/>
              </a:spcBef>
              <a:buClr>
                <a:schemeClr val="tx1"/>
              </a:buClr>
              <a:buFont typeface="Arial" pitchFamily="34" charset="0"/>
              <a:buChar char="•"/>
              <a:defRPr sz="3200"/>
            </a:lvl1pPr>
            <a:lvl2pPr marL="531166" indent="-233195">
              <a:defRPr sz="2400"/>
            </a:lvl2pPr>
            <a:lvl3pPr marL="699585" indent="-168419">
              <a:tabLst/>
              <a:defRPr sz="2000"/>
            </a:lvl3pPr>
            <a:lvl4pPr marL="880958" indent="-181374">
              <a:defRPr/>
            </a:lvl4pPr>
            <a:lvl5pPr marL="1049377" indent="-168419">
              <a:tabLst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675440" y="1213125"/>
            <a:ext cx="5486399" cy="2425830"/>
          </a:xfrm>
        </p:spPr>
        <p:txBody>
          <a:bodyPr wrap="square">
            <a:spAutoFit/>
          </a:bodyPr>
          <a:lstStyle>
            <a:lvl1pPr marL="287338" indent="-287338">
              <a:spcBef>
                <a:spcPts val="1224"/>
              </a:spcBef>
              <a:buClr>
                <a:schemeClr val="tx1"/>
              </a:buClr>
              <a:buFont typeface="Arial" pitchFamily="34" charset="0"/>
              <a:buChar char="•"/>
              <a:defRPr sz="3200"/>
            </a:lvl1pPr>
            <a:lvl2pPr marL="531166" indent="-233195">
              <a:defRPr sz="2400"/>
            </a:lvl2pPr>
            <a:lvl3pPr marL="699585" indent="-168419">
              <a:tabLst/>
              <a:defRPr sz="2000"/>
            </a:lvl3pPr>
            <a:lvl4pPr marL="880958" indent="-181374">
              <a:defRPr/>
            </a:lvl4pPr>
            <a:lvl5pPr marL="1049377" indent="-168419">
              <a:tabLst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21476853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28747345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mo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9" y="1210248"/>
            <a:ext cx="10056812" cy="2752323"/>
          </a:xfrm>
          <a:noFill/>
        </p:spPr>
        <p:txBody>
          <a:bodyPr tIns="91440" bIns="91440" anchor="t" anchorCtr="0"/>
          <a:lstStyle>
            <a:lvl1pPr>
              <a:defRPr sz="7200" spc="-100" baseline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/>
              <a:t>Demo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9" y="3955361"/>
            <a:ext cx="10058401" cy="1830008"/>
          </a:xfrm>
          <a:noFill/>
        </p:spPr>
        <p:txBody>
          <a:bodyPr lIns="182880" tIns="146304" rIns="182880" bIns="146304">
            <a:noAutofit/>
          </a:bodyPr>
          <a:lstStyle>
            <a:lvl1pPr marL="0" indent="0">
              <a:spcBef>
                <a:spcPts val="0"/>
              </a:spcBef>
              <a:buNone/>
              <a:defRPr sz="3600" spc="0" baseline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j-lt"/>
              </a:defRPr>
            </a:lvl1pPr>
          </a:lstStyle>
          <a:p>
            <a:pPr lvl="0"/>
            <a:r>
              <a:rPr lang="en-US"/>
              <a:t>Speaker Name</a:t>
            </a:r>
          </a:p>
        </p:txBody>
      </p:sp>
    </p:spTree>
    <p:extLst>
      <p:ext uri="{BB962C8B-B14F-4D97-AF65-F5344CB8AC3E}">
        <p14:creationId xmlns:p14="http://schemas.microsoft.com/office/powerpoint/2010/main" val="20790426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9" y="1210248"/>
            <a:ext cx="10056812" cy="2752323"/>
          </a:xfrm>
          <a:noFill/>
        </p:spPr>
        <p:txBody>
          <a:bodyPr tIns="91440" bIns="91440" anchor="t" anchorCtr="0"/>
          <a:lstStyle>
            <a:lvl1pPr>
              <a:defRPr lang="en-US" sz="7200" b="0" kern="1200" cap="none" spc="-100" baseline="0" dirty="0">
                <a:ln w="3175">
                  <a:noFill/>
                </a:ln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/>
              <a:t>Video title</a:t>
            </a:r>
          </a:p>
        </p:txBody>
      </p:sp>
    </p:spTree>
    <p:extLst>
      <p:ext uri="{BB962C8B-B14F-4D97-AF65-F5344CB8AC3E}">
        <p14:creationId xmlns:p14="http://schemas.microsoft.com/office/powerpoint/2010/main" val="29553506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Accent Color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8" y="2126145"/>
            <a:ext cx="11887200" cy="1182130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100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8707152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Accent Color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8" y="2126145"/>
            <a:ext cx="11887200" cy="1182130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100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7168223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Accent Color 3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8" y="2126145"/>
            <a:ext cx="11887200" cy="1182130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100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6301438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584799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76541" y="3955355"/>
            <a:ext cx="6399213" cy="1830804"/>
          </a:xfrm>
          <a:noFill/>
        </p:spPr>
        <p:txBody>
          <a:bodyPr lIns="146304" tIns="109728" rIns="146304" bIns="109728">
            <a:noAutofit/>
          </a:bodyPr>
          <a:lstStyle>
            <a:lvl1pPr marL="0" indent="0">
              <a:spcBef>
                <a:spcPts val="0"/>
              </a:spcBef>
              <a:buNone/>
              <a:defRPr sz="3200" spc="0" baseline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j-lt"/>
              </a:defRPr>
            </a:lvl1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74703" y="2117646"/>
            <a:ext cx="8229535" cy="1837715"/>
          </a:xfrm>
          <a:noFill/>
        </p:spPr>
        <p:txBody>
          <a:bodyPr lIns="146304" tIns="91440" rIns="146304" bIns="91440" anchor="t" anchorCtr="0"/>
          <a:lstStyle>
            <a:lvl1pPr>
              <a:defRPr sz="5400" spc="-100" baseline="0">
                <a:gradFill>
                  <a:gsLst>
                    <a:gs pos="3333">
                      <a:schemeClr val="tx2"/>
                    </a:gs>
                    <a:gs pos="39000">
                      <a:schemeClr val="tx2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/>
              <a:t>Presentation title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invGray">
          <a:xfrm>
            <a:off x="457580" y="6123314"/>
            <a:ext cx="1828800" cy="391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695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Accent Color 1">
    <p:bg>
      <p:bgPr>
        <a:solidFill>
          <a:srgbClr val="002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79581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Accent Color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09747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Accent Color 3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5957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eloper Co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/>
              <a:t>Slide for developer code</a:t>
            </a:r>
          </a:p>
        </p:txBody>
      </p:sp>
      <p:sp>
        <p:nvSpPr>
          <p:cNvPr id="3" name="Rectangle 2"/>
          <p:cNvSpPr/>
          <p:nvPr userDrawn="1"/>
        </p:nvSpPr>
        <p:spPr bwMode="hidden">
          <a:xfrm>
            <a:off x="2" y="1213124"/>
            <a:ext cx="12436475" cy="5782989"/>
          </a:xfrm>
          <a:prstGeom prst="rect">
            <a:avLst/>
          </a:prstGeom>
          <a:solidFill>
            <a:srgbClr val="FFFFFF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6639" tIns="46639" rIns="46639" bIns="4663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74638" y="1221435"/>
            <a:ext cx="11887199" cy="1996384"/>
          </a:xfrm>
        </p:spPr>
        <p:txBody>
          <a:bodyPr/>
          <a:lstStyle>
            <a:lvl1pPr marL="0" indent="0">
              <a:buNone/>
              <a:defRPr sz="3300"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 marL="346553" indent="0">
              <a:buNone/>
              <a:defRPr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2pPr>
            <a:lvl3pPr marL="584607" indent="0">
              <a:buNone/>
              <a:defRPr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3pPr>
            <a:lvl4pPr marL="814563" indent="0">
              <a:buNone/>
              <a:defRPr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4pPr>
            <a:lvl5pPr marL="1050997" indent="0">
              <a:buNone/>
              <a:defRPr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9983920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log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 userDrawn="1"/>
        </p:nvSpPr>
        <p:spPr bwMode="blackWhite">
          <a:xfrm>
            <a:off x="274639" y="6294317"/>
            <a:ext cx="11856403" cy="40327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182880" tIns="146304" rIns="182880" bIns="146304" numCol="1" anchor="t" anchorCtr="0" compatLnSpc="1">
            <a:prstTxWarp prst="textNoShape">
              <a:avLst/>
            </a:prstTxWarp>
            <a:spAutoFit/>
          </a:bodyPr>
          <a:lstStyle/>
          <a:p>
            <a:pPr defTabSz="932290" eaLnBrk="0" hangingPunct="0"/>
            <a:r>
              <a:rPr lang="en-US" sz="700">
                <a:gradFill>
                  <a:gsLst>
                    <a:gs pos="0">
                      <a:srgbClr val="505050"/>
                    </a:gs>
                    <a:gs pos="100000">
                      <a:srgbClr val="505050"/>
                    </a:gs>
                  </a:gsLst>
                  <a:lin ang="5400000" scaled="0"/>
                </a:gradFill>
                <a:cs typeface="Segoe UI" pitchFamily="34" charset="0"/>
              </a:rPr>
              <a:t>© 2014 Microsoft Corporation. All rights reserved. 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invGray">
          <a:xfrm>
            <a:off x="459230" y="3145754"/>
            <a:ext cx="3288506" cy="704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72466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Notes slide Layout"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274638" y="1213125"/>
            <a:ext cx="11887200" cy="2444301"/>
          </a:xfrm>
          <a:prstGeom prst="rect">
            <a:avLst/>
          </a:prstGeom>
        </p:spPr>
        <p:txBody>
          <a:bodyPr/>
          <a:lstStyle>
            <a:lvl1pPr marL="290513" indent="-290513">
              <a:buClr>
                <a:schemeClr val="tx1"/>
              </a:buClr>
              <a:buSzPct val="90000"/>
              <a:buFont typeface="Arial" pitchFamily="34" charset="0"/>
              <a:buChar char="•"/>
              <a:defRPr sz="36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571500" indent="-280988">
              <a:buClr>
                <a:schemeClr val="tx1"/>
              </a:buClr>
              <a:buSzPct val="90000"/>
              <a:buFont typeface="Arial" pitchFamily="34" charset="0"/>
              <a:buChar char="•"/>
              <a:defRPr sz="32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862013" indent="-290513">
              <a:buClr>
                <a:schemeClr val="tx1"/>
              </a:buClr>
              <a:buSzPct val="90000"/>
              <a:buFont typeface="Arial" pitchFamily="34" charset="0"/>
              <a:buChar char="•"/>
              <a:defRPr sz="28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090613" indent="-228600">
              <a:buClr>
                <a:schemeClr val="tx1"/>
              </a:buClr>
              <a:buSzPct val="90000"/>
              <a:buFont typeface="Arial" pitchFamily="34" charset="0"/>
              <a:buChar char="•"/>
              <a:defRPr sz="24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1319213" indent="-228600">
              <a:buClr>
                <a:schemeClr val="tx1"/>
              </a:buClr>
              <a:buSzPct val="90000"/>
              <a:buFont typeface="Arial" pitchFamily="34" charset="0"/>
              <a:buChar char="•"/>
              <a:defRPr sz="20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</a:lstStyle>
          <a:p>
            <a:pPr lvl="0"/>
            <a:r>
              <a:rPr lang="en-US"/>
              <a:t>Use this Layout for Speaker Notes slides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" y="6364521"/>
            <a:ext cx="12436476" cy="631593"/>
          </a:xfrm>
          <a:prstGeom prst="rect">
            <a:avLst/>
          </a:prstGeom>
          <a:solidFill>
            <a:srgbClr val="FFFF99"/>
          </a:solidFill>
        </p:spPr>
        <p:txBody>
          <a:bodyPr wrap="square" lIns="155457" tIns="77729" rIns="155457" bIns="77729" anchor="b" anchorCtr="0">
            <a:noAutofit/>
          </a:bodyPr>
          <a:lstStyle>
            <a:lvl1pPr algn="r">
              <a:buFont typeface="Arial" pitchFamily="34" charset="0"/>
              <a:buNone/>
              <a:defRPr sz="3700" spc="-51" baseline="0">
                <a:gradFill>
                  <a:gsLst>
                    <a:gs pos="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effectLst/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pPr lvl="0"/>
            <a:r>
              <a:rPr lang="en-US"/>
              <a:t>Next: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902661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1_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1523131" y="6342839"/>
            <a:ext cx="746270" cy="53536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747377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2-color Non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74638" y="1213125"/>
            <a:ext cx="11887200" cy="2025630"/>
          </a:xfrm>
        </p:spPr>
        <p:txBody>
          <a:bodyPr/>
          <a:lstStyle>
            <a:lvl1pPr marL="0" indent="0">
              <a:buNone/>
              <a:defRPr>
                <a:gradFill>
                  <a:gsLst>
                    <a:gs pos="1250">
                      <a:schemeClr val="tx2"/>
                    </a:gs>
                    <a:gs pos="99000">
                      <a:schemeClr val="tx2"/>
                    </a:gs>
                  </a:gsLst>
                  <a:lin ang="5400000" scaled="0"/>
                </a:gradFill>
              </a:defRPr>
            </a:lvl1pPr>
            <a:lvl2pPr marL="0" indent="0">
              <a:buFontTx/>
              <a:buNone/>
              <a:defRPr sz="2000"/>
            </a:lvl2pPr>
            <a:lvl3pPr marL="228600" indent="0">
              <a:buNone/>
              <a:defRPr/>
            </a:lvl3pPr>
            <a:lvl4pPr marL="457200" indent="0">
              <a:buNone/>
              <a:defRPr/>
            </a:lvl4pPr>
            <a:lvl5pPr marL="685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7211229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Non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74638" y="1213125"/>
            <a:ext cx="11887200" cy="2025630"/>
          </a:xfrm>
        </p:spPr>
        <p:txBody>
          <a:bodyPr/>
          <a:lstStyle>
            <a:lvl1pPr marL="0" indent="0">
              <a:buNone/>
              <a:defRPr>
                <a:gradFill>
                  <a:gsLst>
                    <a:gs pos="1250">
                      <a:schemeClr val="tx1"/>
                    </a:gs>
                    <a:gs pos="99000">
                      <a:schemeClr val="tx1"/>
                    </a:gs>
                  </a:gsLst>
                  <a:lin ang="5400000" scaled="0"/>
                </a:gradFill>
              </a:defRPr>
            </a:lvl1pPr>
            <a:lvl2pPr marL="0" indent="0">
              <a:buFontTx/>
              <a:buNone/>
              <a:defRPr sz="2000"/>
            </a:lvl2pPr>
            <a:lvl3pPr marL="228600" indent="0">
              <a:buNone/>
              <a:defRPr/>
            </a:lvl3pPr>
            <a:lvl4pPr marL="457200" indent="0">
              <a:buNone/>
              <a:defRPr/>
            </a:lvl4pPr>
            <a:lvl5pPr marL="685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17034910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274638" y="1409824"/>
            <a:ext cx="11888787" cy="453650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74638" y="6090345"/>
            <a:ext cx="11888787" cy="466934"/>
          </a:xfrm>
        </p:spPr>
        <p:txBody>
          <a:bodyPr/>
          <a:lstStyle>
            <a:lvl1pPr marL="0" indent="0">
              <a:buNone/>
              <a:defRPr sz="1000"/>
            </a:lvl1pPr>
            <a:lvl5pPr marL="1028700" indent="0">
              <a:buNone/>
              <a:defRPr/>
            </a:lvl5pPr>
          </a:lstStyle>
          <a:p>
            <a:pPr lvl="0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6038276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274638" y="1409824"/>
            <a:ext cx="5799583" cy="453650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74638" y="6090345"/>
            <a:ext cx="11888787" cy="466934"/>
          </a:xfrm>
        </p:spPr>
        <p:txBody>
          <a:bodyPr/>
          <a:lstStyle>
            <a:lvl1pPr marL="0" indent="0">
              <a:buNone/>
              <a:defRPr sz="1000"/>
            </a:lvl1pPr>
            <a:lvl5pPr marL="1028700" indent="0">
              <a:buNone/>
              <a:defRPr/>
            </a:lvl5pPr>
          </a:lstStyle>
          <a:p>
            <a:pPr lvl="0"/>
            <a:r>
              <a:rPr lang="en-US"/>
              <a:t>Fifth level</a:t>
            </a:r>
          </a:p>
        </p:txBody>
      </p:sp>
      <p:sp>
        <p:nvSpPr>
          <p:cNvPr id="5" name="Chart Placeholder 3"/>
          <p:cNvSpPr>
            <a:spLocks noGrp="1"/>
          </p:cNvSpPr>
          <p:nvPr>
            <p:ph type="chart" sz="quarter" idx="12"/>
          </p:nvPr>
        </p:nvSpPr>
        <p:spPr>
          <a:xfrm>
            <a:off x="6363842" y="1412178"/>
            <a:ext cx="5799583" cy="453650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932320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1st level colo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8" y="1213125"/>
            <a:ext cx="11887200" cy="2025630"/>
          </a:xfrm>
        </p:spPr>
        <p:txBody>
          <a:bodyPr>
            <a:spAutoFit/>
          </a:bodyPr>
          <a:lstStyle>
            <a:lvl1pPr>
              <a:defRPr sz="3600">
                <a:gradFill>
                  <a:gsLst>
                    <a:gs pos="1250">
                      <a:schemeClr val="tx2"/>
                    </a:gs>
                    <a:gs pos="99000">
                      <a:schemeClr val="tx2"/>
                    </a:gs>
                  </a:gsLst>
                  <a:lin ang="5400000" scaled="0"/>
                </a:gra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375998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8" y="1213125"/>
            <a:ext cx="11887200" cy="2025630"/>
          </a:xfrm>
        </p:spPr>
        <p:txBody>
          <a:bodyPr>
            <a:spAutoFit/>
          </a:bodyPr>
          <a:lstStyle>
            <a:lvl1pPr>
              <a:defRPr sz="36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7502762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2-color Non-bullet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40" y="1213125"/>
            <a:ext cx="5486399" cy="2468928"/>
          </a:xfrm>
        </p:spPr>
        <p:txBody>
          <a:bodyPr wrap="square">
            <a:spAutoFit/>
          </a:bodyPr>
          <a:lstStyle>
            <a:lvl1pPr marL="0" indent="0">
              <a:spcBef>
                <a:spcPts val="1224"/>
              </a:spcBef>
              <a:buClr>
                <a:schemeClr val="tx1"/>
              </a:buClr>
              <a:buFont typeface="Wingdings" pitchFamily="2" charset="2"/>
              <a:buNone/>
              <a:defRPr sz="3600">
                <a:gradFill>
                  <a:gsLst>
                    <a:gs pos="1250">
                      <a:schemeClr val="tx2"/>
                    </a:gs>
                    <a:gs pos="99000">
                      <a:schemeClr val="tx2"/>
                    </a:gs>
                  </a:gsLst>
                  <a:lin ang="5400000" scaled="0"/>
                </a:gradFill>
              </a:defRPr>
            </a:lvl1pPr>
            <a:lvl2pPr marL="0" indent="0">
              <a:buNone/>
              <a:defRPr sz="2000"/>
            </a:lvl2pPr>
            <a:lvl3pPr marL="231775" indent="0">
              <a:buNone/>
              <a:tabLst/>
              <a:defRPr sz="2000"/>
            </a:lvl3pPr>
            <a:lvl4pPr marL="460375" indent="0">
              <a:buNone/>
              <a:defRPr/>
            </a:lvl4pPr>
            <a:lvl5pPr marL="685800" indent="0">
              <a:buNone/>
              <a:tabLst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675440" y="1213125"/>
            <a:ext cx="5486399" cy="2468928"/>
          </a:xfrm>
        </p:spPr>
        <p:txBody>
          <a:bodyPr wrap="square">
            <a:spAutoFit/>
          </a:bodyPr>
          <a:lstStyle>
            <a:lvl1pPr marL="0" indent="0">
              <a:spcBef>
                <a:spcPts val="1224"/>
              </a:spcBef>
              <a:buClr>
                <a:schemeClr val="tx1"/>
              </a:buClr>
              <a:buFont typeface="Wingdings" pitchFamily="2" charset="2"/>
              <a:buNone/>
              <a:defRPr sz="3600">
                <a:gradFill>
                  <a:gsLst>
                    <a:gs pos="1250">
                      <a:schemeClr val="tx2"/>
                    </a:gs>
                    <a:gs pos="99000">
                      <a:schemeClr val="tx2"/>
                    </a:gs>
                  </a:gsLst>
                  <a:lin ang="5400000" scaled="0"/>
                </a:gradFill>
              </a:defRPr>
            </a:lvl1pPr>
            <a:lvl2pPr marL="0" indent="0">
              <a:buNone/>
              <a:defRPr sz="2000"/>
            </a:lvl2pPr>
            <a:lvl3pPr marL="231775" indent="0">
              <a:buNone/>
              <a:tabLst/>
              <a:defRPr sz="2000"/>
            </a:lvl3pPr>
            <a:lvl4pPr marL="460375" indent="0">
              <a:buNone/>
              <a:defRPr/>
            </a:lvl4pPr>
            <a:lvl5pPr marL="685800" indent="0">
              <a:buNone/>
              <a:tabLst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799631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4639" y="295342"/>
            <a:ext cx="11889564" cy="917783"/>
          </a:xfrm>
          <a:prstGeom prst="rect">
            <a:avLst/>
          </a:prstGeom>
        </p:spPr>
        <p:txBody>
          <a:bodyPr vert="horz" wrap="square" lIns="146304" tIns="91440" rIns="146304" bIns="9144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74640" y="1213127"/>
            <a:ext cx="11887198" cy="2093356"/>
          </a:xfrm>
          <a:prstGeom prst="rect">
            <a:avLst/>
          </a:prstGeom>
        </p:spPr>
        <p:txBody>
          <a:bodyPr vert="horz" wrap="square" lIns="146304" tIns="91440" rIns="146304" bIns="9144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9393105" y="3051307"/>
            <a:ext cx="6996748" cy="894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867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84" r:id="rId5"/>
    <p:sldLayoutId id="2147483685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  <p:sldLayoutId id="2147483674" r:id="rId16"/>
    <p:sldLayoutId id="2147483675" r:id="rId17"/>
    <p:sldLayoutId id="2147483676" r:id="rId18"/>
    <p:sldLayoutId id="2147483677" r:id="rId19"/>
    <p:sldLayoutId id="2147483678" r:id="rId20"/>
    <p:sldLayoutId id="2147483679" r:id="rId21"/>
    <p:sldLayoutId id="2147483680" r:id="rId22"/>
    <p:sldLayoutId id="2147483681" r:id="rId23"/>
    <p:sldLayoutId id="2147483682" r:id="rId24"/>
    <p:sldLayoutId id="2147483683" r:id="rId25"/>
    <p:sldLayoutId id="2147483686" r:id="rId26"/>
  </p:sldLayoutIdLst>
  <p:transition>
    <p:fade/>
  </p:transition>
  <p:txStyles>
    <p:titleStyle>
      <a:lvl1pPr algn="l" defTabSz="932742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02" baseline="0" dirty="0" smtClean="0">
          <a:ln w="3175">
            <a:noFill/>
          </a:ln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effectLst/>
          <a:latin typeface="+mj-lt"/>
          <a:ea typeface="+mn-ea"/>
          <a:cs typeface="Segoe UI" pitchFamily="34" charset="0"/>
        </a:defRPr>
      </a:lvl1pPr>
    </p:titleStyle>
    <p:bodyStyle>
      <a:lvl1pPr marL="342900" marR="0" indent="-3429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40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j-lt"/>
          <a:ea typeface="+mn-ea"/>
          <a:cs typeface="+mn-cs"/>
        </a:defRPr>
      </a:lvl1pPr>
      <a:lvl2pPr marL="584200" marR="0" indent="-2413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24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2pPr>
      <a:lvl3pPr marL="8001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20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3pPr>
      <a:lvl4pPr marL="10287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18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4pPr>
      <a:lvl5pPr marL="12573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18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87">
          <p15:clr>
            <a:srgbClr val="5ACBF0"/>
          </p15:clr>
        </p15:guide>
        <p15:guide id="2" pos="173">
          <p15:clr>
            <a:srgbClr val="5ACBF0"/>
          </p15:clr>
        </p15:guide>
        <p15:guide id="3" pos="749">
          <p15:clr>
            <a:srgbClr val="5ACBF0"/>
          </p15:clr>
        </p15:guide>
        <p15:guide id="4" pos="1325">
          <p15:clr>
            <a:srgbClr val="5ACBF0"/>
          </p15:clr>
        </p15:guide>
        <p15:guide id="5" pos="1901">
          <p15:clr>
            <a:srgbClr val="5ACBF0"/>
          </p15:clr>
        </p15:guide>
        <p15:guide id="6" pos="2477">
          <p15:clr>
            <a:srgbClr val="5ACBF0"/>
          </p15:clr>
        </p15:guide>
        <p15:guide id="7" pos="3053">
          <p15:clr>
            <a:srgbClr val="5ACBF0"/>
          </p15:clr>
        </p15:guide>
        <p15:guide id="8" pos="3629">
          <p15:clr>
            <a:srgbClr val="5ACBF0"/>
          </p15:clr>
        </p15:guide>
        <p15:guide id="9" pos="4205">
          <p15:clr>
            <a:srgbClr val="5ACBF0"/>
          </p15:clr>
        </p15:guide>
        <p15:guide id="10" pos="4781">
          <p15:clr>
            <a:srgbClr val="5ACBF0"/>
          </p15:clr>
        </p15:guide>
        <p15:guide id="11" pos="5357">
          <p15:clr>
            <a:srgbClr val="5ACBF0"/>
          </p15:clr>
        </p15:guide>
        <p15:guide id="12" pos="5933">
          <p15:clr>
            <a:srgbClr val="5ACBF0"/>
          </p15:clr>
        </p15:guide>
        <p15:guide id="13" pos="6509">
          <p15:clr>
            <a:srgbClr val="5ACBF0"/>
          </p15:clr>
        </p15:guide>
        <p15:guide id="14" pos="7085">
          <p15:clr>
            <a:srgbClr val="5ACBF0"/>
          </p15:clr>
        </p15:guide>
        <p15:guide id="15" pos="7661">
          <p15:clr>
            <a:srgbClr val="5ACBF0"/>
          </p15:clr>
        </p15:guide>
        <p15:guide id="16" pos="288">
          <p15:clr>
            <a:srgbClr val="C35EA4"/>
          </p15:clr>
        </p15:guide>
        <p15:guide id="17" pos="7546">
          <p15:clr>
            <a:srgbClr val="C35EA4"/>
          </p15:clr>
        </p15:guide>
        <p15:guide id="18" orient="horz" pos="763">
          <p15:clr>
            <a:srgbClr val="5ACBF0"/>
          </p15:clr>
        </p15:guide>
        <p15:guide id="19" orient="horz" pos="1339">
          <p15:clr>
            <a:srgbClr val="5ACBF0"/>
          </p15:clr>
        </p15:guide>
        <p15:guide id="20" orient="horz" pos="1915">
          <p15:clr>
            <a:srgbClr val="5ACBF0"/>
          </p15:clr>
        </p15:guide>
        <p15:guide id="21" orient="horz" pos="2491">
          <p15:clr>
            <a:srgbClr val="5ACBF0"/>
          </p15:clr>
        </p15:guide>
        <p15:guide id="22" orient="horz" pos="3067">
          <p15:clr>
            <a:srgbClr val="5ACBF0"/>
          </p15:clr>
        </p15:guide>
        <p15:guide id="23" orient="horz" pos="3643">
          <p15:clr>
            <a:srgbClr val="5ACBF0"/>
          </p15:clr>
        </p15:guide>
        <p15:guide id="24" orient="horz" pos="4219">
          <p15:clr>
            <a:srgbClr val="5ACBF0"/>
          </p15:clr>
        </p15:guide>
        <p15:guide id="25" orient="horz" pos="302">
          <p15:clr>
            <a:srgbClr val="C35EA4"/>
          </p15:clr>
        </p15:guide>
        <p15:guide id="26" orient="horz" pos="4104">
          <p15:clr>
            <a:srgbClr val="C35E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9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6" descr="Image result for cityscape business man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486"/>
          <a:stretch/>
        </p:blipFill>
        <p:spPr bwMode="auto">
          <a:xfrm>
            <a:off x="2" y="-15730"/>
            <a:ext cx="12471019" cy="7011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838599" y="-15730"/>
            <a:ext cx="2134214" cy="7011544"/>
            <a:chOff x="616585" y="-11784"/>
            <a:chExt cx="1569195" cy="5155284"/>
          </a:xfrm>
        </p:grpSpPr>
        <p:pic>
          <p:nvPicPr>
            <p:cNvPr id="15" name="Picture 6" descr="Image result for cityscape business man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110"/>
            <a:stretch/>
          </p:blipFill>
          <p:spPr bwMode="auto">
            <a:xfrm>
              <a:off x="1418915" y="-11784"/>
              <a:ext cx="418576" cy="51552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6" descr="Image result for cityscape business man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110"/>
            <a:stretch/>
          </p:blipFill>
          <p:spPr bwMode="auto">
            <a:xfrm>
              <a:off x="1000339" y="-11784"/>
              <a:ext cx="418576" cy="51552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6" descr="Image result for cityscape business man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110"/>
            <a:stretch/>
          </p:blipFill>
          <p:spPr bwMode="auto">
            <a:xfrm>
              <a:off x="616585" y="-11784"/>
              <a:ext cx="418576" cy="51552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6" descr="Image result for cityscape business man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110"/>
            <a:stretch/>
          </p:blipFill>
          <p:spPr bwMode="auto">
            <a:xfrm>
              <a:off x="1767204" y="-11784"/>
              <a:ext cx="418576" cy="51552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Rectangle 13"/>
          <p:cNvSpPr/>
          <p:nvPr/>
        </p:nvSpPr>
        <p:spPr>
          <a:xfrm>
            <a:off x="251166" y="-15730"/>
            <a:ext cx="3109119" cy="6995517"/>
          </a:xfrm>
          <a:prstGeom prst="rect">
            <a:avLst/>
          </a:prstGeom>
          <a:solidFill>
            <a:srgbClr val="005A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64"/>
          </a:p>
        </p:txBody>
      </p:sp>
      <p:sp>
        <p:nvSpPr>
          <p:cNvPr id="7" name="Google Shape;578;p83"/>
          <p:cNvSpPr txBox="1">
            <a:spLocks/>
          </p:cNvSpPr>
          <p:nvPr/>
        </p:nvSpPr>
        <p:spPr>
          <a:xfrm>
            <a:off x="366703" y="547757"/>
            <a:ext cx="2981146" cy="917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9234" tIns="93267" rIns="149234" bIns="93267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90000"/>
              </a:lnSpc>
              <a:buClr>
                <a:schemeClr val="dk1"/>
              </a:buClr>
              <a:buSzPts val="3500"/>
            </a:pPr>
            <a:r>
              <a:rPr lang="en-GB" sz="4352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Business leaders in the age of AI</a:t>
            </a:r>
          </a:p>
          <a:p>
            <a:pPr>
              <a:lnSpc>
                <a:spcPct val="90000"/>
              </a:lnSpc>
              <a:buClr>
                <a:schemeClr val="dk1"/>
              </a:buClr>
              <a:buSzPts val="3500"/>
            </a:pPr>
            <a:endParaRPr lang="en-GB" sz="4352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90000"/>
              </a:lnSpc>
              <a:buClr>
                <a:schemeClr val="dk1"/>
              </a:buClr>
              <a:buSzPts val="3500"/>
            </a:pPr>
            <a:endParaRPr lang="en-GB" sz="4352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90000"/>
              </a:lnSpc>
              <a:buClr>
                <a:schemeClr val="dk1"/>
              </a:buClr>
              <a:buSzPts val="3500"/>
            </a:pPr>
            <a:endParaRPr lang="en-GB" sz="4352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90000"/>
              </a:lnSpc>
              <a:buClr>
                <a:schemeClr val="dk1"/>
              </a:buClr>
              <a:buSzPts val="3500"/>
            </a:pPr>
            <a:r>
              <a:rPr lang="en-GB" sz="2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AI Pulse campaign (EMEA, US)</a:t>
            </a:r>
            <a:r>
              <a:rPr lang="en-GB" sz="36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en-GB" sz="3600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  <a:sym typeface="Quattrocento Sans"/>
            </a:endParaRPr>
          </a:p>
        </p:txBody>
      </p:sp>
      <p:pic>
        <p:nvPicPr>
          <p:cNvPr id="1028" name="Picture 4" descr="Image result for creation weber shandwick agency log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7301" y="6203471"/>
            <a:ext cx="969791" cy="543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Image result for microsoft logo white transparent text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12" y="6072911"/>
            <a:ext cx="1833471" cy="674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0615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218237" y="298"/>
            <a:ext cx="6218238" cy="6995517"/>
          </a:xfrm>
          <a:prstGeom prst="rect">
            <a:avLst/>
          </a:prstGeom>
          <a:solidFill>
            <a:srgbClr val="005A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64"/>
          </a:p>
        </p:txBody>
      </p:sp>
      <p:sp>
        <p:nvSpPr>
          <p:cNvPr id="3" name="Rectangle 2"/>
          <p:cNvSpPr/>
          <p:nvPr/>
        </p:nvSpPr>
        <p:spPr>
          <a:xfrm>
            <a:off x="6490832" y="1857087"/>
            <a:ext cx="538139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spcAft>
                <a:spcPts val="1632"/>
              </a:spcAft>
              <a:buClr>
                <a:schemeClr val="bg1"/>
              </a:buClr>
            </a:pPr>
            <a:r>
              <a:rPr lang="en-US" sz="2000" b="1">
                <a:latin typeface="Segoe UI Light" panose="020B05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Areas where leaders will invest time in as AI becomes more widely used: </a:t>
            </a:r>
          </a:p>
          <a:p>
            <a:pPr marL="342900" lvl="2" indent="-342900">
              <a:spcAft>
                <a:spcPts val="1632"/>
              </a:spcAft>
              <a:buClr>
                <a:schemeClr val="tx1"/>
              </a:buClr>
              <a:buFont typeface="+mj-lt"/>
              <a:buAutoNum type="arabicPeriod"/>
            </a:pPr>
            <a:r>
              <a:rPr lang="en-US" sz="2000">
                <a:latin typeface="Segoe UI Light" panose="020B05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Motivating and inspiring employees </a:t>
            </a:r>
          </a:p>
          <a:p>
            <a:pPr marL="342900" lvl="2" indent="-342900">
              <a:spcAft>
                <a:spcPts val="1632"/>
              </a:spcAft>
              <a:buClr>
                <a:schemeClr val="tx1"/>
              </a:buClr>
              <a:buFont typeface="+mj-lt"/>
              <a:buAutoNum type="arabicPeriod"/>
            </a:pPr>
            <a:r>
              <a:rPr lang="en-US" sz="2000">
                <a:latin typeface="Segoe UI Light" panose="020B05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Identifying new market opportunities </a:t>
            </a:r>
          </a:p>
          <a:p>
            <a:pPr marL="342900" lvl="2" indent="-342900">
              <a:spcAft>
                <a:spcPts val="1632"/>
              </a:spcAft>
              <a:buClr>
                <a:schemeClr val="tx1"/>
              </a:buClr>
              <a:buFont typeface="+mj-lt"/>
              <a:buAutoNum type="arabicPeriod"/>
            </a:pPr>
            <a:r>
              <a:rPr lang="en-US" sz="2000">
                <a:latin typeface="Segoe UI Light" panose="020B05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Setting the right goals 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33210" y="1697856"/>
            <a:ext cx="4272859" cy="779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9234" tIns="93267" rIns="149234" bIns="93267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Quattrocento Sans"/>
              <a:buNone/>
              <a:defRPr sz="3500" b="0" i="0" u="none" strike="noStrike" cap="non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1"/>
              </a:buClr>
              <a:buSzPts val="3600"/>
            </a:pPr>
            <a:r>
              <a:rPr lang="en-GB" sz="4400" b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Leaders give more attention to employees in the age of AI </a:t>
            </a:r>
          </a:p>
          <a:p>
            <a:pPr>
              <a:buClr>
                <a:schemeClr val="dk1"/>
              </a:buClr>
              <a:buSzPts val="3600"/>
            </a:pPr>
            <a:r>
              <a:rPr lang="en-GB" sz="44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83965D6-3A31-5C46-8B98-EE5FD9F2E2B9}"/>
              </a:ext>
            </a:extLst>
          </p:cNvPr>
          <p:cNvCxnSpPr>
            <a:cxnSpLocks/>
          </p:cNvCxnSpPr>
          <p:nvPr/>
        </p:nvCxnSpPr>
        <p:spPr>
          <a:xfrm flipV="1">
            <a:off x="641278" y="5010224"/>
            <a:ext cx="1929216" cy="7555"/>
          </a:xfrm>
          <a:prstGeom prst="line">
            <a:avLst/>
          </a:prstGeom>
          <a:ln w="50800">
            <a:gradFill>
              <a:gsLst>
                <a:gs pos="0">
                  <a:srgbClr val="005A73"/>
                </a:gs>
                <a:gs pos="100000">
                  <a:srgbClr val="0070C0"/>
                </a:gs>
              </a:gsLst>
              <a:lin ang="0" scaled="0"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 txBox="1">
            <a:spLocks/>
          </p:cNvSpPr>
          <p:nvPr/>
        </p:nvSpPr>
        <p:spPr>
          <a:xfrm>
            <a:off x="405370" y="5172307"/>
            <a:ext cx="4866663" cy="779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9234" tIns="93267" rIns="149234" bIns="93267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Quattrocento Sans"/>
              <a:buNone/>
              <a:defRPr sz="3500" b="0" i="0" u="none" strike="noStrike" cap="non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1"/>
              </a:buClr>
              <a:buSzPts val="3600"/>
            </a:pPr>
            <a:r>
              <a:rPr lang="en-GB" sz="4000">
                <a:solidFill>
                  <a:schemeClr val="tx1"/>
                </a:solidFill>
                <a:latin typeface="Segoe UI Light" panose="020B0502040204020203" pitchFamily="34" charset="0"/>
                <a:ea typeface="Segoe UI" panose="020B0502040204020203" pitchFamily="34" charset="0"/>
                <a:cs typeface="Segoe UI Light" panose="020B0502040204020203" pitchFamily="34" charset="0"/>
              </a:rPr>
              <a:t>AI &amp; Leadership</a:t>
            </a:r>
            <a:endParaRPr lang="en-GB" sz="1400">
              <a:solidFill>
                <a:schemeClr val="tx1"/>
              </a:solidFill>
              <a:latin typeface="Segoe UI Light" panose="020B0502040204020203" pitchFamily="34" charset="0"/>
              <a:ea typeface="Segoe UI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7" name="Google Shape;464;p74"/>
          <p:cNvSpPr txBox="1"/>
          <p:nvPr/>
        </p:nvSpPr>
        <p:spPr>
          <a:xfrm>
            <a:off x="10676944" y="6411872"/>
            <a:ext cx="1759531" cy="58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6534" tIns="149234" rIns="186534" bIns="149234" anchor="t" anchorCtr="0">
            <a:noAutofit/>
          </a:bodyPr>
          <a:lstStyle/>
          <a:p>
            <a:pPr algn="r">
              <a:lnSpc>
                <a:spcPct val="90000"/>
              </a:lnSpc>
              <a:buClr>
                <a:srgbClr val="000000"/>
              </a:buClr>
            </a:pPr>
            <a: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  <a:t>© 2018 Creation. </a:t>
            </a:r>
            <a:b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</a:br>
            <a: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  <a:t>All rights reserved.</a:t>
            </a:r>
            <a:endParaRPr sz="816" kern="0">
              <a:solidFill>
                <a:srgbClr val="FFFFFF">
                  <a:lumMod val="50000"/>
                </a:srgb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  <a:sym typeface="Arial"/>
            </a:endParaRPr>
          </a:p>
        </p:txBody>
      </p:sp>
      <p:pic>
        <p:nvPicPr>
          <p:cNvPr id="11" name="Picture 2" descr="Image result for microsoft logo white transparent tex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4" y="6234360"/>
            <a:ext cx="1833471" cy="674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4078261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If AI becomes more prevalent in the fields you outlined above, in what areas would feel you should invest more time?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hart Placeholder 5"/>
          <p:cNvGraphicFramePr>
            <a:graphicFrameLocks noGrp="1"/>
          </p:cNvGraphicFramePr>
          <p:nvPr>
            <p:ph type="chart" sz="quarter" idx="10"/>
          </p:nvPr>
        </p:nvGraphicFramePr>
        <p:xfrm>
          <a:off x="274638" y="1409700"/>
          <a:ext cx="11888787" cy="4537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"/>
          <p:cNvSpPr/>
          <p:nvPr/>
        </p:nvSpPr>
        <p:spPr bwMode="auto">
          <a:xfrm>
            <a:off x="2833861" y="5483629"/>
            <a:ext cx="1008112" cy="180000"/>
          </a:xfrm>
          <a:prstGeom prst="rect">
            <a:avLst/>
          </a:prstGeom>
          <a:noFill/>
          <a:ln w="28575">
            <a:solidFill>
              <a:srgbClr val="FF0000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2833861" y="4902232"/>
            <a:ext cx="1008112" cy="180000"/>
          </a:xfrm>
          <a:prstGeom prst="rect">
            <a:avLst/>
          </a:prstGeom>
          <a:noFill/>
          <a:ln w="28575">
            <a:solidFill>
              <a:srgbClr val="FF0000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8" name="Picture 2" descr="Image result for microsoft logo transparen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573" y="6461203"/>
            <a:ext cx="1290235" cy="27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Google Shape;464;p74"/>
          <p:cNvSpPr txBox="1"/>
          <p:nvPr/>
        </p:nvSpPr>
        <p:spPr>
          <a:xfrm>
            <a:off x="10676944" y="6411872"/>
            <a:ext cx="1759531" cy="58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6534" tIns="149234" rIns="186534" bIns="149234" anchor="t" anchorCtr="0">
            <a:noAutofit/>
          </a:bodyPr>
          <a:lstStyle/>
          <a:p>
            <a:pPr algn="r">
              <a:lnSpc>
                <a:spcPct val="90000"/>
              </a:lnSpc>
              <a:buClr>
                <a:srgbClr val="000000"/>
              </a:buClr>
            </a:pPr>
            <a: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  <a:t>© 2018 Creation. </a:t>
            </a:r>
            <a:b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</a:br>
            <a: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  <a:t>All rights reserved.</a:t>
            </a:r>
            <a:endParaRPr sz="816" kern="0">
              <a:solidFill>
                <a:srgbClr val="FFFFFF">
                  <a:lumMod val="50000"/>
                </a:srgb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08356217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If AI becomes more prevalent in the fields you outlined above, in what areas would feel you should invest more time?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hart Placeholder 5"/>
          <p:cNvGraphicFramePr>
            <a:graphicFrameLocks noGrp="1"/>
          </p:cNvGraphicFramePr>
          <p:nvPr>
            <p:ph type="chart" sz="quarter" idx="10"/>
          </p:nvPr>
        </p:nvGraphicFramePr>
        <p:xfrm>
          <a:off x="274638" y="1409700"/>
          <a:ext cx="11888787" cy="4537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 bwMode="auto">
          <a:xfrm>
            <a:off x="2977877" y="4326168"/>
            <a:ext cx="1008112" cy="180000"/>
          </a:xfrm>
          <a:prstGeom prst="rect">
            <a:avLst/>
          </a:prstGeom>
          <a:noFill/>
          <a:ln w="28575">
            <a:solidFill>
              <a:srgbClr val="FF0000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7" name="Picture 2" descr="Image result for microsoft logo transpare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573" y="6461203"/>
            <a:ext cx="1290235" cy="27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Google Shape;464;p74"/>
          <p:cNvSpPr txBox="1"/>
          <p:nvPr/>
        </p:nvSpPr>
        <p:spPr>
          <a:xfrm>
            <a:off x="10676944" y="6411872"/>
            <a:ext cx="1759531" cy="58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6534" tIns="149234" rIns="186534" bIns="149234" anchor="t" anchorCtr="0">
            <a:noAutofit/>
          </a:bodyPr>
          <a:lstStyle/>
          <a:p>
            <a:pPr algn="r">
              <a:lnSpc>
                <a:spcPct val="90000"/>
              </a:lnSpc>
              <a:buClr>
                <a:srgbClr val="000000"/>
              </a:buClr>
            </a:pPr>
            <a: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  <a:t>© 2018 Creation. </a:t>
            </a:r>
            <a:b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</a:br>
            <a: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  <a:t>All rights reserved.</a:t>
            </a:r>
            <a:endParaRPr sz="816" kern="0">
              <a:solidFill>
                <a:srgbClr val="FFFFFF">
                  <a:lumMod val="50000"/>
                </a:srgb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20837576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218237" y="298"/>
            <a:ext cx="6218238" cy="6995517"/>
          </a:xfrm>
          <a:prstGeom prst="rect">
            <a:avLst/>
          </a:prstGeom>
          <a:solidFill>
            <a:srgbClr val="005A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64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29605" y="4290144"/>
            <a:ext cx="4866663" cy="779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9234" tIns="93267" rIns="149234" bIns="93267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Quattrocento Sans"/>
              <a:buNone/>
              <a:defRPr sz="3500" b="0" i="0" u="none" strike="noStrike" cap="non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1"/>
              </a:buClr>
              <a:buSzPts val="3600"/>
            </a:pPr>
            <a:r>
              <a:rPr lang="en-GB" sz="4000">
                <a:latin typeface="Segoe UI Light" panose="020B0502040204020203" pitchFamily="34" charset="0"/>
                <a:ea typeface="Segoe UI" panose="020B0502040204020203" pitchFamily="34" charset="0"/>
                <a:cs typeface="Segoe UI Light" panose="020B0502040204020203" pitchFamily="34" charset="0"/>
              </a:rPr>
              <a:t>AI &amp; Leadership</a:t>
            </a:r>
            <a:endParaRPr lang="en-GB" sz="1400">
              <a:latin typeface="Segoe UI Light" panose="020B0502040204020203" pitchFamily="34" charset="0"/>
              <a:ea typeface="Segoe UI" panose="020B0502040204020203" pitchFamily="34" charset="0"/>
              <a:cs typeface="Segoe UI Light" panose="020B0502040204020203" pitchFamily="34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83965D6-3A31-5C46-8B98-EE5FD9F2E2B9}"/>
              </a:ext>
            </a:extLst>
          </p:cNvPr>
          <p:cNvCxnSpPr>
            <a:cxnSpLocks/>
          </p:cNvCxnSpPr>
          <p:nvPr/>
        </p:nvCxnSpPr>
        <p:spPr>
          <a:xfrm flipV="1">
            <a:off x="743961" y="4146128"/>
            <a:ext cx="1929216" cy="7555"/>
          </a:xfrm>
          <a:prstGeom prst="line">
            <a:avLst/>
          </a:prstGeom>
          <a:ln w="50800">
            <a:gradFill>
              <a:gsLst>
                <a:gs pos="0">
                  <a:srgbClr val="005A73"/>
                </a:gs>
                <a:gs pos="100000">
                  <a:srgbClr val="0070C0"/>
                </a:gs>
              </a:gsLst>
              <a:lin ang="0" scaled="0"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 txBox="1">
            <a:spLocks/>
          </p:cNvSpPr>
          <p:nvPr/>
        </p:nvSpPr>
        <p:spPr>
          <a:xfrm>
            <a:off x="529605" y="1467367"/>
            <a:ext cx="4866663" cy="779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9234" tIns="93267" rIns="149234" bIns="93267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Quattrocento Sans"/>
              <a:buNone/>
              <a:defRPr sz="3500" b="0" i="0" u="none" strike="noStrike" cap="non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1"/>
              </a:buClr>
              <a:buSzPts val="3600"/>
            </a:pPr>
            <a:r>
              <a:rPr lang="en-GB" sz="4400" b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Leaders actively use AI to augment their abilities </a:t>
            </a:r>
            <a:endParaRPr lang="en-GB" sz="1600" b="1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90832" y="1857087"/>
            <a:ext cx="4623949" cy="19800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spcAft>
                <a:spcPts val="1632"/>
              </a:spcAft>
              <a:buClr>
                <a:schemeClr val="bg1"/>
              </a:buClr>
            </a:pPr>
            <a:r>
              <a:rPr lang="en-US" b="1">
                <a:latin typeface="+mj-lt"/>
                <a:ea typeface="Segoe UI Black" panose="020B0A02040204020203" pitchFamily="34" charset="0"/>
                <a:cs typeface="Segoe UI" panose="020B0502040204020203" pitchFamily="34" charset="0"/>
              </a:rPr>
              <a:t>What aspects of leadership will change the most with AI? </a:t>
            </a:r>
          </a:p>
          <a:p>
            <a:pPr marL="964738" lvl="3" indent="-342900">
              <a:spcAft>
                <a:spcPts val="1632"/>
              </a:spcAft>
              <a:buClr>
                <a:schemeClr val="tx1"/>
              </a:buClr>
              <a:buFont typeface="+mj-lt"/>
              <a:buAutoNum type="arabicPeriod"/>
            </a:pPr>
            <a:r>
              <a:rPr lang="en-US">
                <a:latin typeface="+mj-lt"/>
                <a:ea typeface="Segoe UI Black" panose="020B0A02040204020203" pitchFamily="34" charset="0"/>
                <a:cs typeface="Segoe UI" panose="020B0502040204020203" pitchFamily="34" charset="0"/>
              </a:rPr>
              <a:t>Problem-solving</a:t>
            </a:r>
          </a:p>
          <a:p>
            <a:pPr marL="964738" lvl="3" indent="-342900">
              <a:spcAft>
                <a:spcPts val="1632"/>
              </a:spcAft>
              <a:buClr>
                <a:schemeClr val="tx1"/>
              </a:buClr>
              <a:buFont typeface="+mj-lt"/>
              <a:buAutoNum type="arabicPeriod"/>
            </a:pPr>
            <a:r>
              <a:rPr lang="en-GB">
                <a:latin typeface="+mj-lt"/>
                <a:ea typeface="Segoe UI Black" panose="020B0A02040204020203" pitchFamily="34" charset="0"/>
                <a:cs typeface="Segoe UI" panose="020B0502040204020203" pitchFamily="34" charset="0"/>
              </a:rPr>
              <a:t>Direction-setting</a:t>
            </a:r>
            <a:endParaRPr lang="en-US">
              <a:latin typeface="+mj-lt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Google Shape;464;p74"/>
          <p:cNvSpPr txBox="1"/>
          <p:nvPr/>
        </p:nvSpPr>
        <p:spPr>
          <a:xfrm>
            <a:off x="10676944" y="6411872"/>
            <a:ext cx="1759531" cy="58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6534" tIns="149234" rIns="186534" bIns="149234" anchor="t" anchorCtr="0">
            <a:noAutofit/>
          </a:bodyPr>
          <a:lstStyle/>
          <a:p>
            <a:pPr algn="r">
              <a:lnSpc>
                <a:spcPct val="90000"/>
              </a:lnSpc>
              <a:buClr>
                <a:srgbClr val="000000"/>
              </a:buClr>
            </a:pPr>
            <a: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  <a:t>© 2018 Creation. </a:t>
            </a:r>
            <a:b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</a:br>
            <a: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  <a:t>All rights reserved.</a:t>
            </a:r>
            <a:endParaRPr sz="816" kern="0">
              <a:solidFill>
                <a:srgbClr val="FFFFFF">
                  <a:lumMod val="50000"/>
                </a:srgb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  <a:sym typeface="Arial"/>
            </a:endParaRPr>
          </a:p>
        </p:txBody>
      </p:sp>
      <p:pic>
        <p:nvPicPr>
          <p:cNvPr id="13" name="Picture 2" descr="Image result for microsoft logo white transparent tex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4" y="6234360"/>
            <a:ext cx="1833471" cy="674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0110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Please rate how much AI is going to change the following aspects of leadership: </a:t>
            </a:r>
          </a:p>
        </p:txBody>
      </p:sp>
      <p:graphicFrame>
        <p:nvGraphicFramePr>
          <p:cNvPr id="5" name="Chart Placeholder 4"/>
          <p:cNvGraphicFramePr>
            <a:graphicFrameLocks noGrp="1"/>
          </p:cNvGraphicFramePr>
          <p:nvPr>
            <p:ph type="chart" sz="quarter" idx="10"/>
          </p:nvPr>
        </p:nvGraphicFramePr>
        <p:xfrm>
          <a:off x="274638" y="1409700"/>
          <a:ext cx="11888787" cy="4537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 bwMode="auto">
          <a:xfrm>
            <a:off x="2160000" y="5688000"/>
            <a:ext cx="594000" cy="179796"/>
          </a:xfrm>
          <a:prstGeom prst="rect">
            <a:avLst/>
          </a:prstGeom>
          <a:noFill/>
          <a:ln w="28575">
            <a:solidFill>
              <a:srgbClr val="FF0000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8" name="Picture 2" descr="Image result for microsoft logo transpare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573" y="6461203"/>
            <a:ext cx="1290235" cy="27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Google Shape;464;p74"/>
          <p:cNvSpPr txBox="1"/>
          <p:nvPr/>
        </p:nvSpPr>
        <p:spPr>
          <a:xfrm>
            <a:off x="10676944" y="6411872"/>
            <a:ext cx="1759531" cy="58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6534" tIns="149234" rIns="186534" bIns="149234" anchor="t" anchorCtr="0">
            <a:noAutofit/>
          </a:bodyPr>
          <a:lstStyle/>
          <a:p>
            <a:pPr algn="r">
              <a:lnSpc>
                <a:spcPct val="90000"/>
              </a:lnSpc>
              <a:buClr>
                <a:srgbClr val="000000"/>
              </a:buClr>
            </a:pPr>
            <a: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  <a:t>© 2018 Creation. </a:t>
            </a:r>
            <a:b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</a:br>
            <a: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  <a:t>All rights reserved.</a:t>
            </a:r>
            <a:endParaRPr sz="816" kern="0">
              <a:solidFill>
                <a:srgbClr val="FFFFFF">
                  <a:lumMod val="50000"/>
                </a:srgb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80392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Please rate how much AI is going to change the following aspects of leadership: </a:t>
            </a:r>
          </a:p>
        </p:txBody>
      </p:sp>
      <p:graphicFrame>
        <p:nvGraphicFramePr>
          <p:cNvPr id="7" name="Chart Placeholder 6"/>
          <p:cNvGraphicFramePr>
            <a:graphicFrameLocks noGrp="1"/>
          </p:cNvGraphicFramePr>
          <p:nvPr>
            <p:ph type="chart" sz="quarter" idx="10"/>
          </p:nvPr>
        </p:nvGraphicFramePr>
        <p:xfrm>
          <a:off x="274638" y="1409700"/>
          <a:ext cx="11888787" cy="4537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 bwMode="auto">
          <a:xfrm>
            <a:off x="2160000" y="5688000"/>
            <a:ext cx="594000" cy="179796"/>
          </a:xfrm>
          <a:prstGeom prst="rect">
            <a:avLst/>
          </a:prstGeom>
          <a:noFill/>
          <a:ln w="28575">
            <a:solidFill>
              <a:srgbClr val="FF0000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566000" y="5682413"/>
            <a:ext cx="594000" cy="179796"/>
          </a:xfrm>
          <a:prstGeom prst="rect">
            <a:avLst/>
          </a:prstGeom>
          <a:noFill/>
          <a:ln w="28575">
            <a:solidFill>
              <a:srgbClr val="FF0000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9" name="Picture 2" descr="Image result for microsoft logo transpare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573" y="6461203"/>
            <a:ext cx="1290235" cy="27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Google Shape;464;p74"/>
          <p:cNvSpPr txBox="1"/>
          <p:nvPr/>
        </p:nvSpPr>
        <p:spPr>
          <a:xfrm>
            <a:off x="10676944" y="6411872"/>
            <a:ext cx="1759531" cy="58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6534" tIns="149234" rIns="186534" bIns="149234" anchor="t" anchorCtr="0">
            <a:noAutofit/>
          </a:bodyPr>
          <a:lstStyle/>
          <a:p>
            <a:pPr algn="r">
              <a:lnSpc>
                <a:spcPct val="90000"/>
              </a:lnSpc>
              <a:buClr>
                <a:srgbClr val="000000"/>
              </a:buClr>
            </a:pPr>
            <a: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  <a:t>© 2018 Creation. </a:t>
            </a:r>
            <a:b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</a:br>
            <a: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  <a:t>All rights reserved.</a:t>
            </a:r>
            <a:endParaRPr sz="816" kern="0">
              <a:solidFill>
                <a:srgbClr val="FFFFFF">
                  <a:lumMod val="50000"/>
                </a:srgb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5418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218237" y="298"/>
            <a:ext cx="6218238" cy="6995517"/>
          </a:xfrm>
          <a:prstGeom prst="rect">
            <a:avLst/>
          </a:prstGeom>
          <a:solidFill>
            <a:srgbClr val="005A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64"/>
          </a:p>
        </p:txBody>
      </p:sp>
      <p:sp>
        <p:nvSpPr>
          <p:cNvPr id="3" name="Rectangle 2"/>
          <p:cNvSpPr/>
          <p:nvPr/>
        </p:nvSpPr>
        <p:spPr>
          <a:xfrm>
            <a:off x="6636658" y="2246806"/>
            <a:ext cx="5381396" cy="2328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spcAft>
                <a:spcPts val="1632"/>
              </a:spcAft>
              <a:buClr>
                <a:schemeClr val="bg1"/>
              </a:buClr>
            </a:pPr>
            <a:r>
              <a:rPr lang="en-US" b="1">
                <a:latin typeface="+mj-lt"/>
              </a:rPr>
              <a:t>Would leaders like support to change their skill emphasis so they’re better prepared as more AI is deployed?</a:t>
            </a:r>
          </a:p>
          <a:p>
            <a:pPr marL="285750" lvl="2" indent="-285750">
              <a:spcAft>
                <a:spcPts val="1632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000">
                <a:latin typeface="+mj-lt"/>
                <a:ea typeface="Segoe UI Black" panose="020B0A02040204020203" pitchFamily="34" charset="0"/>
                <a:cs typeface="Segoe UI" panose="020B0502040204020203" pitchFamily="34" charset="0"/>
              </a:rPr>
              <a:t>76.2% of leaders from high-growth companies say ‘yes’ (vs. 67.3%  of leaders overall)</a:t>
            </a: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817637" y="1193800"/>
            <a:ext cx="4866663" cy="779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9234" tIns="93267" rIns="149234" bIns="93267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Quattrocento Sans"/>
              <a:buNone/>
              <a:defRPr sz="3500" b="0" i="0" u="none" strike="noStrike" cap="non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1"/>
              </a:buClr>
              <a:buSzPts val="3600"/>
            </a:pPr>
            <a:r>
              <a:rPr lang="en-GB" sz="4400" b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Leaders want to refine skills as more AI is deployed </a:t>
            </a:r>
            <a:endParaRPr lang="en-GB" sz="1600" b="1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83965D6-3A31-5C46-8B98-EE5FD9F2E2B9}"/>
              </a:ext>
            </a:extLst>
          </p:cNvPr>
          <p:cNvCxnSpPr>
            <a:cxnSpLocks/>
          </p:cNvCxnSpPr>
          <p:nvPr/>
        </p:nvCxnSpPr>
        <p:spPr>
          <a:xfrm flipV="1">
            <a:off x="1033661" y="4002112"/>
            <a:ext cx="1929216" cy="7555"/>
          </a:xfrm>
          <a:prstGeom prst="line">
            <a:avLst/>
          </a:prstGeom>
          <a:ln w="50800">
            <a:gradFill>
              <a:gsLst>
                <a:gs pos="0">
                  <a:srgbClr val="005A73"/>
                </a:gs>
                <a:gs pos="100000">
                  <a:srgbClr val="0070C0"/>
                </a:gs>
              </a:gsLst>
              <a:lin ang="0" scaled="0"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945068" y="4290144"/>
            <a:ext cx="4866663" cy="779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9234" tIns="93267" rIns="149234" bIns="93267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Quattrocento Sans"/>
              <a:buNone/>
              <a:defRPr sz="3500" b="0" i="0" u="none" strike="noStrike" cap="non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1"/>
              </a:buClr>
              <a:buSzPts val="3600"/>
            </a:pPr>
            <a:r>
              <a:rPr lang="en-GB" sz="4000">
                <a:solidFill>
                  <a:schemeClr val="tx1"/>
                </a:solidFill>
                <a:latin typeface="+mj-lt"/>
                <a:ea typeface="Segoe UI" panose="020B0502040204020203" pitchFamily="34" charset="0"/>
                <a:cs typeface="Segoe UI" panose="020B0502040204020203" pitchFamily="34" charset="0"/>
              </a:rPr>
              <a:t>AI &amp; Leadership Skills </a:t>
            </a:r>
            <a:endParaRPr lang="en-GB" sz="1400">
              <a:solidFill>
                <a:schemeClr val="tx1"/>
              </a:solidFill>
              <a:latin typeface="+mj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Google Shape;464;p74"/>
          <p:cNvSpPr txBox="1"/>
          <p:nvPr/>
        </p:nvSpPr>
        <p:spPr>
          <a:xfrm>
            <a:off x="10676944" y="6411872"/>
            <a:ext cx="1759531" cy="58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6534" tIns="149234" rIns="186534" bIns="149234" anchor="t" anchorCtr="0">
            <a:noAutofit/>
          </a:bodyPr>
          <a:lstStyle/>
          <a:p>
            <a:pPr algn="r">
              <a:lnSpc>
                <a:spcPct val="90000"/>
              </a:lnSpc>
              <a:buClr>
                <a:srgbClr val="000000"/>
              </a:buClr>
            </a:pPr>
            <a: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  <a:t>© 2018 Creation. </a:t>
            </a:r>
            <a:b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</a:br>
            <a: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  <a:t>All rights reserved.</a:t>
            </a:r>
            <a:endParaRPr sz="816" kern="0">
              <a:solidFill>
                <a:srgbClr val="FFFFFF">
                  <a:lumMod val="50000"/>
                </a:srgb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  <a:sym typeface="Arial"/>
            </a:endParaRPr>
          </a:p>
        </p:txBody>
      </p:sp>
      <p:pic>
        <p:nvPicPr>
          <p:cNvPr id="9" name="Picture 2" descr="Image result for microsoft logo white transparent tex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4" y="6234360"/>
            <a:ext cx="1833471" cy="674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0804375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 would like support to change my skill emphasis so I am better prepared for AI.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7" name="Chart Placeholder 6"/>
          <p:cNvGraphicFramePr>
            <a:graphicFrameLocks noGrp="1"/>
          </p:cNvGraphicFramePr>
          <p:nvPr>
            <p:ph type="chart" sz="quarter" idx="10"/>
          </p:nvPr>
        </p:nvGraphicFramePr>
        <p:xfrm>
          <a:off x="274638" y="1409700"/>
          <a:ext cx="11888787" cy="4537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 bwMode="auto">
          <a:xfrm>
            <a:off x="1917749" y="5690406"/>
            <a:ext cx="594000" cy="183914"/>
          </a:xfrm>
          <a:prstGeom prst="rect">
            <a:avLst/>
          </a:prstGeom>
          <a:noFill/>
          <a:ln w="28575">
            <a:solidFill>
              <a:srgbClr val="FF0000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8" name="Picture 2" descr="Image result for microsoft logo transpare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573" y="6461203"/>
            <a:ext cx="1290235" cy="27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Google Shape;464;p74"/>
          <p:cNvSpPr txBox="1"/>
          <p:nvPr/>
        </p:nvSpPr>
        <p:spPr>
          <a:xfrm>
            <a:off x="10676944" y="6411872"/>
            <a:ext cx="1759531" cy="58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6534" tIns="149234" rIns="186534" bIns="149234" anchor="t" anchorCtr="0">
            <a:noAutofit/>
          </a:bodyPr>
          <a:lstStyle/>
          <a:p>
            <a:pPr algn="r">
              <a:lnSpc>
                <a:spcPct val="90000"/>
              </a:lnSpc>
              <a:buClr>
                <a:srgbClr val="000000"/>
              </a:buClr>
            </a:pPr>
            <a: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  <a:t>© 2018 Creation. </a:t>
            </a:r>
            <a:b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</a:br>
            <a: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  <a:t>All rights reserved.</a:t>
            </a:r>
            <a:endParaRPr sz="816" kern="0">
              <a:solidFill>
                <a:srgbClr val="FFFFFF">
                  <a:lumMod val="50000"/>
                </a:srgb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96782356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639" y="295342"/>
            <a:ext cx="10984158" cy="917783"/>
          </a:xfrm>
        </p:spPr>
        <p:txBody>
          <a:bodyPr/>
          <a:lstStyle/>
          <a:p>
            <a:r>
              <a:rPr lang="en-US"/>
              <a:t>I would like support to change my skill emphasis so I am better prepared for AI.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hart Placeholder 5"/>
          <p:cNvGraphicFramePr>
            <a:graphicFrameLocks noGrp="1"/>
          </p:cNvGraphicFramePr>
          <p:nvPr>
            <p:ph type="chart" sz="quarter" idx="10"/>
          </p:nvPr>
        </p:nvGraphicFramePr>
        <p:xfrm>
          <a:off x="274638" y="1409700"/>
          <a:ext cx="11888787" cy="4537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 bwMode="auto">
          <a:xfrm>
            <a:off x="1329173" y="5693959"/>
            <a:ext cx="1188000" cy="180000"/>
          </a:xfrm>
          <a:prstGeom prst="rect">
            <a:avLst/>
          </a:prstGeom>
          <a:noFill/>
          <a:ln w="28575">
            <a:solidFill>
              <a:srgbClr val="FF0000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7" name="Picture 2" descr="Image result for microsoft logo transpare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573" y="6461203"/>
            <a:ext cx="1290235" cy="27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Google Shape;464;p74"/>
          <p:cNvSpPr txBox="1"/>
          <p:nvPr/>
        </p:nvSpPr>
        <p:spPr>
          <a:xfrm>
            <a:off x="10676944" y="6411872"/>
            <a:ext cx="1759531" cy="58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6534" tIns="149234" rIns="186534" bIns="149234" anchor="t" anchorCtr="0">
            <a:noAutofit/>
          </a:bodyPr>
          <a:lstStyle/>
          <a:p>
            <a:pPr algn="r">
              <a:lnSpc>
                <a:spcPct val="90000"/>
              </a:lnSpc>
              <a:buClr>
                <a:srgbClr val="000000"/>
              </a:buClr>
            </a:pPr>
            <a: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  <a:t>© 2018 Creation. </a:t>
            </a:r>
            <a:b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</a:br>
            <a: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  <a:t>All rights reserved.</a:t>
            </a:r>
            <a:endParaRPr sz="816" kern="0">
              <a:solidFill>
                <a:srgbClr val="FFFFFF">
                  <a:lumMod val="50000"/>
                </a:srgb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77898270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218237" y="298"/>
            <a:ext cx="6218238" cy="6995517"/>
          </a:xfrm>
          <a:prstGeom prst="rect">
            <a:avLst/>
          </a:prstGeom>
          <a:solidFill>
            <a:srgbClr val="005A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64"/>
          </a:p>
        </p:txBody>
      </p:sp>
      <p:sp>
        <p:nvSpPr>
          <p:cNvPr id="3" name="Rectangle 2"/>
          <p:cNvSpPr/>
          <p:nvPr/>
        </p:nvSpPr>
        <p:spPr>
          <a:xfrm>
            <a:off x="6636658" y="1467367"/>
            <a:ext cx="53813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spcAft>
                <a:spcPts val="1632"/>
              </a:spcAft>
              <a:buClr>
                <a:schemeClr val="bg1"/>
              </a:buClr>
            </a:pPr>
            <a:r>
              <a:rPr lang="en-US" sz="2000" b="1">
                <a:latin typeface="+mj-lt"/>
                <a:ea typeface="Segoe UI Black" panose="020B0A02040204020203" pitchFamily="34" charset="0"/>
                <a:cs typeface="Segoe UI" panose="020B0502040204020203" pitchFamily="34" charset="0"/>
              </a:rPr>
              <a:t>Leaders understand the AI race is underway and that staying ahead of emerging competitive threats is a priority.  </a:t>
            </a: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904465" y="1077648"/>
            <a:ext cx="4521684" cy="779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9234" tIns="93267" rIns="149234" bIns="93267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Quattrocento Sans"/>
              <a:buNone/>
              <a:defRPr sz="3500" b="0" i="0" u="none" strike="noStrike" cap="non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1"/>
              </a:buClr>
              <a:buSzPts val="3600"/>
            </a:pPr>
            <a:r>
              <a:rPr lang="en-GB" sz="4400" b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Leaders understand AI will change the pace of business  </a:t>
            </a:r>
            <a:endParaRPr lang="en-GB" sz="1600" b="1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83965D6-3A31-5C46-8B98-EE5FD9F2E2B9}"/>
              </a:ext>
            </a:extLst>
          </p:cNvPr>
          <p:cNvCxnSpPr>
            <a:cxnSpLocks/>
          </p:cNvCxnSpPr>
          <p:nvPr/>
        </p:nvCxnSpPr>
        <p:spPr>
          <a:xfrm flipV="1">
            <a:off x="1177677" y="4578176"/>
            <a:ext cx="1929216" cy="7555"/>
          </a:xfrm>
          <a:prstGeom prst="line">
            <a:avLst/>
          </a:prstGeom>
          <a:ln w="50800">
            <a:gradFill>
              <a:gsLst>
                <a:gs pos="0">
                  <a:srgbClr val="005A73"/>
                </a:gs>
                <a:gs pos="100000">
                  <a:srgbClr val="0070C0"/>
                </a:gs>
              </a:gsLst>
              <a:lin ang="0" scaled="0"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945068" y="4871116"/>
            <a:ext cx="4866663" cy="779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9234" tIns="93267" rIns="149234" bIns="93267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Quattrocento Sans"/>
              <a:buNone/>
              <a:defRPr sz="3500" b="0" i="0" u="none" strike="noStrike" cap="non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1"/>
              </a:buClr>
              <a:buSzPts val="3600"/>
            </a:pPr>
            <a:r>
              <a:rPr lang="en-GB" sz="4000">
                <a:latin typeface="+mj-lt"/>
                <a:ea typeface="Segoe UI" panose="020B0502040204020203" pitchFamily="34" charset="0"/>
                <a:cs typeface="Segoe UI" panose="020B0502040204020203" pitchFamily="34" charset="0"/>
              </a:rPr>
              <a:t>AI &amp; Leadership </a:t>
            </a:r>
            <a:endParaRPr lang="en-GB" sz="1400">
              <a:latin typeface="+mj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36658" y="2561952"/>
            <a:ext cx="538139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spcAft>
                <a:spcPts val="1632"/>
              </a:spcAft>
              <a:buClr>
                <a:schemeClr val="bg1"/>
              </a:buClr>
            </a:pPr>
            <a:r>
              <a:rPr lang="en-US" sz="2000" b="1">
                <a:latin typeface="+mj-lt"/>
                <a:ea typeface="Segoe UI Black" panose="020B0A02040204020203" pitchFamily="34" charset="0"/>
                <a:cs typeface="Segoe UI" panose="020B0502040204020203" pitchFamily="34" charset="0"/>
              </a:rPr>
              <a:t>When asked “What are the key challenges related to AI” that leaders see: </a:t>
            </a:r>
          </a:p>
          <a:p>
            <a:pPr marL="342900" lvl="2" indent="-342900">
              <a:spcAft>
                <a:spcPts val="1632"/>
              </a:spcAft>
              <a:buClr>
                <a:schemeClr val="tx1"/>
              </a:buClr>
              <a:buFont typeface="+mj-lt"/>
              <a:buAutoNum type="arabicPeriod"/>
            </a:pPr>
            <a:r>
              <a:rPr lang="en-US" sz="2000">
                <a:latin typeface="+mj-lt"/>
                <a:ea typeface="Segoe UI Black" panose="020B0A02040204020203" pitchFamily="34" charset="0"/>
                <a:cs typeface="Segoe UI" panose="020B0502040204020203" pitchFamily="34" charset="0"/>
              </a:rPr>
              <a:t>Adapting rapidly to new and changing market environments (46.9%) </a:t>
            </a:r>
          </a:p>
          <a:p>
            <a:pPr marL="342900" lvl="2" indent="-342900">
              <a:spcAft>
                <a:spcPts val="1632"/>
              </a:spcAft>
              <a:buClr>
                <a:schemeClr val="tx1"/>
              </a:buClr>
              <a:buFont typeface="+mj-lt"/>
              <a:buAutoNum type="arabicPeriod"/>
            </a:pPr>
            <a:r>
              <a:rPr lang="en-US" sz="2000">
                <a:latin typeface="+mj-lt"/>
                <a:ea typeface="Segoe UI Black" panose="020B0A02040204020203" pitchFamily="34" charset="0"/>
                <a:cs typeface="Segoe UI" panose="020B0502040204020203" pitchFamily="34" charset="0"/>
              </a:rPr>
              <a:t>Promoting a culture for humans to thrive off AI (41.4%) </a:t>
            </a:r>
          </a:p>
          <a:p>
            <a:pPr marL="342900" lvl="2" indent="-342900">
              <a:spcAft>
                <a:spcPts val="1632"/>
              </a:spcAft>
              <a:buClr>
                <a:schemeClr val="tx1"/>
              </a:buClr>
              <a:buFont typeface="+mj-lt"/>
              <a:buAutoNum type="arabicPeriod"/>
            </a:pPr>
            <a:r>
              <a:rPr lang="en-US" sz="2000">
                <a:latin typeface="+mj-lt"/>
                <a:ea typeface="Segoe UI Black" panose="020B0A02040204020203" pitchFamily="34" charset="0"/>
                <a:cs typeface="Segoe UI" panose="020B0502040204020203" pitchFamily="34" charset="0"/>
              </a:rPr>
              <a:t>Developing ideas for how AI can help add value to customer solutions (40%) </a:t>
            </a:r>
          </a:p>
        </p:txBody>
      </p:sp>
      <p:sp>
        <p:nvSpPr>
          <p:cNvPr id="9" name="Google Shape;464;p74"/>
          <p:cNvSpPr txBox="1"/>
          <p:nvPr/>
        </p:nvSpPr>
        <p:spPr>
          <a:xfrm>
            <a:off x="10676944" y="6411872"/>
            <a:ext cx="1759531" cy="58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6534" tIns="149234" rIns="186534" bIns="149234" anchor="t" anchorCtr="0">
            <a:noAutofit/>
          </a:bodyPr>
          <a:lstStyle/>
          <a:p>
            <a:pPr algn="r">
              <a:lnSpc>
                <a:spcPct val="90000"/>
              </a:lnSpc>
              <a:buClr>
                <a:srgbClr val="000000"/>
              </a:buClr>
            </a:pPr>
            <a: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  <a:t>© 2018 Creation. </a:t>
            </a:r>
            <a:b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</a:br>
            <a: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  <a:t>All rights reserved.</a:t>
            </a:r>
            <a:endParaRPr sz="816" kern="0">
              <a:solidFill>
                <a:srgbClr val="FFFFFF">
                  <a:lumMod val="50000"/>
                </a:srgb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  <a:sym typeface="Arial"/>
            </a:endParaRPr>
          </a:p>
        </p:txBody>
      </p:sp>
      <p:pic>
        <p:nvPicPr>
          <p:cNvPr id="10" name="Picture 2" descr="Image result for microsoft logo white transparent tex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4" y="6234360"/>
            <a:ext cx="1833471" cy="674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010313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4397183" y="7219"/>
            <a:ext cx="8039293" cy="699581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327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32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" y="2594929"/>
            <a:ext cx="4397182" cy="18062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327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88" b="1" i="0" u="none" strike="noStrike" kern="1200" cap="none" spc="-101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 Black" panose="020B0A02040204020203" pitchFamily="34" charset="0"/>
                <a:cs typeface="Segoe UI Black" panose="020B0A02040204020203" pitchFamily="34" charset="0"/>
              </a:rPr>
              <a:t>Research methodology 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528765" y="2492501"/>
            <a:ext cx="7211228" cy="26356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12436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Segoe UI"/>
              <a:ea typeface="+mn-ea"/>
              <a:cs typeface="Segoe UI" panose="020B0502040204020203" pitchFamily="34" charset="0"/>
            </a:endParaRPr>
          </a:p>
          <a:p>
            <a:pPr marL="0" marR="0" lvl="0" indent="0" algn="l" defTabSz="12436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Segoe UI Light"/>
                <a:ea typeface="+mn-ea"/>
                <a:cs typeface="Segoe UI" panose="020B0502040204020203" pitchFamily="34" charset="0"/>
              </a:rPr>
              <a:t>Sample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 Light"/>
                <a:ea typeface="+mn-ea"/>
                <a:cs typeface="Segoe UI" panose="020B0502040204020203" pitchFamily="34" charset="0"/>
              </a:rPr>
              <a:t>: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 Light"/>
                <a:ea typeface="+mn-ea"/>
                <a:cs typeface="Segoe UI" panose="020B0502040204020203" pitchFamily="34" charset="0"/>
              </a:rPr>
              <a:t>Random online sample of 800 business leaders (director level +).</a:t>
            </a:r>
          </a:p>
          <a:p>
            <a:pPr marL="0" marR="0" lvl="0" indent="0" algn="l" defTabSz="12436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Segoe UI Light"/>
              <a:ea typeface="+mn-ea"/>
              <a:cs typeface="Segoe UI" panose="020B0502040204020203" pitchFamily="34" charset="0"/>
            </a:endParaRPr>
          </a:p>
          <a:p>
            <a:pPr marL="0" marR="0" lvl="0" indent="0" algn="l" defTabSz="12436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Segoe UI Light"/>
                <a:ea typeface="+mn-ea"/>
                <a:cs typeface="Segoe UI" panose="020B0502040204020203" pitchFamily="34" charset="0"/>
              </a:rPr>
              <a:t>Field time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 Light"/>
                <a:ea typeface="+mn-ea"/>
                <a:cs typeface="Segoe UI" panose="020B0502040204020203" pitchFamily="34" charset="0"/>
              </a:rPr>
              <a:t>: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 Light"/>
                <a:ea typeface="+mn-ea"/>
                <a:cs typeface="Segoe UI" panose="020B0502040204020203" pitchFamily="34" charset="0"/>
              </a:rPr>
              <a:t>January 18th – 27th 2019.</a:t>
            </a:r>
          </a:p>
          <a:p>
            <a:pPr marL="0" marR="0" lvl="0" indent="0" algn="l" defTabSz="12436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Segoe UI Light"/>
              <a:ea typeface="+mn-ea"/>
              <a:cs typeface="Segoe UI" panose="020B0502040204020203" pitchFamily="34" charset="0"/>
            </a:endParaRPr>
          </a:p>
          <a:p>
            <a:pPr marL="0" marR="0" lvl="0" indent="0" algn="l" defTabSz="12436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Segoe UI Light"/>
                <a:ea typeface="+mn-ea"/>
                <a:cs typeface="Segoe UI" panose="020B0502040204020203" pitchFamily="34" charset="0"/>
              </a:rPr>
              <a:t>Markets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egoe UI Light"/>
                <a:ea typeface="+mn-ea"/>
                <a:cs typeface="Segoe UI" panose="020B0502040204020203" pitchFamily="34" charset="0"/>
              </a:rPr>
              <a:t>*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 Light"/>
                <a:ea typeface="+mn-ea"/>
                <a:cs typeface="Segoe UI" panose="020B0502040204020203" pitchFamily="34" charset="0"/>
              </a:rPr>
              <a:t>:</a:t>
            </a:r>
          </a:p>
          <a:p>
            <a:pPr marL="342900" marR="0" lvl="0" indent="-342900" algn="l" defTabSz="12436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 Light"/>
                <a:ea typeface="+mn-ea"/>
                <a:cs typeface="Segoe UI" panose="020B0502040204020203" pitchFamily="34" charset="0"/>
              </a:rPr>
              <a:t>France</a:t>
            </a:r>
          </a:p>
          <a:p>
            <a:pPr marL="342900" marR="0" lvl="0" indent="-342900" algn="l" defTabSz="12436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 Light"/>
                <a:ea typeface="+mn-ea"/>
                <a:cs typeface="Segoe UI" panose="020B0502040204020203" pitchFamily="34" charset="0"/>
              </a:rPr>
              <a:t>Germany</a:t>
            </a:r>
          </a:p>
          <a:p>
            <a:pPr marL="342900" marR="0" lvl="0" indent="-342900" algn="l" defTabSz="12436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 Light"/>
                <a:ea typeface="+mn-ea"/>
                <a:cs typeface="Segoe UI" panose="020B0502040204020203" pitchFamily="34" charset="0"/>
              </a:rPr>
              <a:t>Italy</a:t>
            </a:r>
          </a:p>
          <a:p>
            <a:pPr marL="342900" marR="0" lvl="0" indent="-342900" algn="l" defTabSz="12436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 Light"/>
                <a:ea typeface="+mn-ea"/>
                <a:cs typeface="Segoe UI" panose="020B0502040204020203" pitchFamily="34" charset="0"/>
              </a:rPr>
              <a:t>Netherlands</a:t>
            </a:r>
          </a:p>
          <a:p>
            <a:pPr marL="342900" marR="0" lvl="0" indent="-342900" algn="l" defTabSz="12436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 Light"/>
                <a:ea typeface="+mn-ea"/>
                <a:cs typeface="Segoe UI" panose="020B0502040204020203" pitchFamily="34" charset="0"/>
              </a:rPr>
              <a:t>Russia</a:t>
            </a:r>
          </a:p>
          <a:p>
            <a:pPr marL="342900" marR="0" lvl="0" indent="-342900" algn="l" defTabSz="12436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 Light"/>
                <a:ea typeface="+mn-ea"/>
                <a:cs typeface="Segoe UI" panose="020B0502040204020203" pitchFamily="34" charset="0"/>
              </a:rPr>
              <a:t>Switzerland</a:t>
            </a:r>
          </a:p>
          <a:p>
            <a:pPr marL="342900" marR="0" lvl="0" indent="-342900" algn="l" defTabSz="12436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 Light"/>
                <a:ea typeface="+mn-ea"/>
                <a:cs typeface="Segoe UI" panose="020B0502040204020203" pitchFamily="34" charset="0"/>
              </a:rPr>
              <a:t>UK</a:t>
            </a:r>
          </a:p>
          <a:p>
            <a:pPr marL="342900" marR="0" lvl="0" indent="-342900" algn="l" defTabSz="12436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 Light"/>
                <a:ea typeface="+mn-ea"/>
                <a:cs typeface="Segoe UI" panose="020B0502040204020203" pitchFamily="34" charset="0"/>
              </a:rPr>
              <a:t>USA</a:t>
            </a:r>
          </a:p>
          <a:p>
            <a:pPr marL="342900" marR="0" lvl="0" indent="-342900" algn="l" defTabSz="12436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GB" sz="1800" dirty="0">
              <a:solidFill>
                <a:sysClr val="windowText" lastClr="000000"/>
              </a:solidFill>
              <a:latin typeface="Segoe UI Light"/>
              <a:cs typeface="Segoe UI" panose="020B0502040204020203" pitchFamily="34" charset="0"/>
            </a:endParaRPr>
          </a:p>
          <a:p>
            <a:pPr marL="342900" marR="0" lvl="0" indent="-342900" algn="l" defTabSz="12436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Segoe UI Light"/>
              <a:ea typeface="+mn-ea"/>
              <a:cs typeface="Segoe UI" panose="020B0502040204020203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651468" y="4897160"/>
            <a:ext cx="7535590" cy="20592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20042" marR="0" lvl="0" indent="-291487" algn="l" defTabSz="931916" rtl="0" eaLnBrk="1" fontAlgn="base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32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1468" y="935295"/>
            <a:ext cx="2146238" cy="31671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83965D6-3A31-5C46-8B98-EE5FD9F2E2B9}"/>
              </a:ext>
            </a:extLst>
          </p:cNvPr>
          <p:cNvCxnSpPr>
            <a:cxnSpLocks/>
          </p:cNvCxnSpPr>
          <p:nvPr/>
        </p:nvCxnSpPr>
        <p:spPr>
          <a:xfrm flipV="1">
            <a:off x="1233984" y="4346680"/>
            <a:ext cx="1929216" cy="7555"/>
          </a:xfrm>
          <a:prstGeom prst="line">
            <a:avLst/>
          </a:prstGeom>
          <a:ln w="50800">
            <a:gradFill>
              <a:gsLst>
                <a:gs pos="0">
                  <a:srgbClr val="005A73"/>
                </a:gs>
                <a:gs pos="100000">
                  <a:srgbClr val="0070C0"/>
                </a:gs>
              </a:gsLst>
              <a:lin ang="0" scaled="0"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Google Shape;464;p74"/>
          <p:cNvSpPr txBox="1"/>
          <p:nvPr/>
        </p:nvSpPr>
        <p:spPr>
          <a:xfrm>
            <a:off x="10676944" y="6411872"/>
            <a:ext cx="1759531" cy="58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6534" tIns="149234" rIns="186534" bIns="149234" anchor="t" anchorCtr="0">
            <a:noAutofit/>
          </a:bodyPr>
          <a:lstStyle/>
          <a:p>
            <a:pPr algn="r">
              <a:lnSpc>
                <a:spcPct val="90000"/>
              </a:lnSpc>
              <a:buClr>
                <a:srgbClr val="000000"/>
              </a:buClr>
            </a:pPr>
            <a: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  <a:t>© 2018 Creation. </a:t>
            </a:r>
            <a:b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</a:br>
            <a: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  <a:t>All rights reserved.</a:t>
            </a:r>
            <a:endParaRPr sz="816" kern="0">
              <a:solidFill>
                <a:srgbClr val="FFFFFF">
                  <a:lumMod val="50000"/>
                </a:srgb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  <a:sym typeface="Arial"/>
            </a:endParaRPr>
          </a:p>
        </p:txBody>
      </p:sp>
      <p:pic>
        <p:nvPicPr>
          <p:cNvPr id="11" name="Picture 2" descr="Image result for microsoft logo white transparent tex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4" y="6234360"/>
            <a:ext cx="1833471" cy="674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0196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are the key challenges related to AI that you see ahead for leaders?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hart Placeholder 4"/>
          <p:cNvGraphicFramePr>
            <a:graphicFrameLocks noGrp="1"/>
          </p:cNvGraphicFramePr>
          <p:nvPr>
            <p:ph type="chart" sz="quarter" idx="10"/>
          </p:nvPr>
        </p:nvGraphicFramePr>
        <p:xfrm>
          <a:off x="274638" y="1409700"/>
          <a:ext cx="11888787" cy="4537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2" descr="Image result for microsoft logo transpare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573" y="6461203"/>
            <a:ext cx="1290235" cy="27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Google Shape;464;p74"/>
          <p:cNvSpPr txBox="1"/>
          <p:nvPr/>
        </p:nvSpPr>
        <p:spPr>
          <a:xfrm>
            <a:off x="10676944" y="6411872"/>
            <a:ext cx="1759531" cy="58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6534" tIns="149234" rIns="186534" bIns="149234" anchor="t" anchorCtr="0">
            <a:noAutofit/>
          </a:bodyPr>
          <a:lstStyle/>
          <a:p>
            <a:pPr algn="r">
              <a:lnSpc>
                <a:spcPct val="90000"/>
              </a:lnSpc>
              <a:buClr>
                <a:srgbClr val="000000"/>
              </a:buClr>
            </a:pPr>
            <a: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  <a:t>© 2018 Creation. </a:t>
            </a:r>
            <a:b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</a:br>
            <a: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  <a:t>All rights reserved.</a:t>
            </a:r>
            <a:endParaRPr sz="816" kern="0">
              <a:solidFill>
                <a:srgbClr val="FFFFFF">
                  <a:lumMod val="50000"/>
                </a:srgb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58006220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are the key challenges related to AI that you see ahead for leaders?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hart Placeholder 5"/>
          <p:cNvGraphicFramePr>
            <a:graphicFrameLocks noGrp="1"/>
          </p:cNvGraphicFramePr>
          <p:nvPr>
            <p:ph type="chart" sz="quarter" idx="10"/>
          </p:nvPr>
        </p:nvGraphicFramePr>
        <p:xfrm>
          <a:off x="274638" y="1409700"/>
          <a:ext cx="11888787" cy="4537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Image result for microsoft logo transpare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573" y="6461203"/>
            <a:ext cx="1290235" cy="27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Google Shape;464;p74"/>
          <p:cNvSpPr txBox="1"/>
          <p:nvPr/>
        </p:nvSpPr>
        <p:spPr>
          <a:xfrm>
            <a:off x="10676944" y="6411872"/>
            <a:ext cx="1759531" cy="58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6534" tIns="149234" rIns="186534" bIns="149234" anchor="t" anchorCtr="0">
            <a:noAutofit/>
          </a:bodyPr>
          <a:lstStyle/>
          <a:p>
            <a:pPr algn="r">
              <a:lnSpc>
                <a:spcPct val="90000"/>
              </a:lnSpc>
              <a:buClr>
                <a:srgbClr val="000000"/>
              </a:buClr>
            </a:pPr>
            <a: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  <a:t>© 2018 Creation. </a:t>
            </a:r>
            <a:b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</a:br>
            <a: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  <a:t>All rights reserved.</a:t>
            </a:r>
            <a:endParaRPr sz="816" kern="0">
              <a:solidFill>
                <a:srgbClr val="FFFFFF">
                  <a:lumMod val="50000"/>
                </a:srgb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90881444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290245" y="0"/>
            <a:ext cx="6218238" cy="6995517"/>
          </a:xfrm>
          <a:prstGeom prst="rect">
            <a:avLst/>
          </a:prstGeom>
          <a:solidFill>
            <a:srgbClr val="005A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64"/>
          </a:p>
        </p:txBody>
      </p:sp>
      <p:sp>
        <p:nvSpPr>
          <p:cNvPr id="3" name="Rectangle 2"/>
          <p:cNvSpPr/>
          <p:nvPr/>
        </p:nvSpPr>
        <p:spPr>
          <a:xfrm>
            <a:off x="6479727" y="479923"/>
            <a:ext cx="5839274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spcAft>
                <a:spcPts val="1632"/>
              </a:spcAft>
              <a:buClr>
                <a:schemeClr val="bg1"/>
              </a:buClr>
            </a:pPr>
            <a:endParaRPr lang="en-US" sz="1800" b="1">
              <a:latin typeface="Segoe UI Light" panose="020B0502040204020203" pitchFamily="34" charset="0"/>
              <a:ea typeface="Segoe UI Black" panose="020B0A02040204020203" pitchFamily="34" charset="0"/>
              <a:cs typeface="Segoe UI Light" panose="020B0502040204020203" pitchFamily="34" charset="0"/>
            </a:endParaRPr>
          </a:p>
          <a:p>
            <a:pPr marL="0" lvl="2">
              <a:spcAft>
                <a:spcPts val="1632"/>
              </a:spcAft>
              <a:buClr>
                <a:schemeClr val="bg1"/>
              </a:buClr>
            </a:pPr>
            <a:r>
              <a:rPr lang="en-US" sz="1800" b="1">
                <a:latin typeface="Segoe UI Light" panose="020B0502040204020203" pitchFamily="34" charset="0"/>
                <a:cs typeface="Segoe UI Light" panose="020B0502040204020203" pitchFamily="34" charset="0"/>
              </a:rPr>
              <a:t>High growth leaders are more likely to believe that leaders have an obligation around responsible AI use.</a:t>
            </a:r>
          </a:p>
          <a:p>
            <a:pPr marL="0" lvl="2">
              <a:spcAft>
                <a:spcPts val="1632"/>
              </a:spcAft>
              <a:buClr>
                <a:schemeClr val="bg1"/>
              </a:buClr>
            </a:pPr>
            <a:r>
              <a:rPr lang="en-GB" sz="1800" b="1">
                <a:latin typeface="Segoe UI Light" panose="020B05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As their companies are further along in AI maturity, it seems the more leaders know about AI, the more they feel responsible for ethical AI deployment. </a:t>
            </a:r>
            <a:endParaRPr lang="en-US" sz="1800" b="1">
              <a:latin typeface="Segoe UI Light" panose="020B0502040204020203" pitchFamily="34" charset="0"/>
              <a:ea typeface="Segoe UI Black" panose="020B0A02040204020203" pitchFamily="34" charset="0"/>
              <a:cs typeface="Segoe UI Light" panose="020B0502040204020203" pitchFamily="34" charset="0"/>
            </a:endParaRPr>
          </a:p>
          <a:p>
            <a:pPr marL="285750" lvl="2" indent="-285750">
              <a:spcAft>
                <a:spcPts val="1632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800">
                <a:latin typeface="Segoe UI Light" panose="020B05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61.5% of high-growth companies believe that ethical AI is rather a leadership imperative while 54.6% of all other companies agree to this sentiment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93085" y="1062433"/>
            <a:ext cx="4866663" cy="779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9234" tIns="93267" rIns="149234" bIns="93267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Quattrocento Sans"/>
              <a:buNone/>
              <a:defRPr sz="3500" b="0" i="0" u="none" strike="noStrike" cap="non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1"/>
              </a:buClr>
              <a:buSzPts val="3600"/>
            </a:pPr>
            <a:r>
              <a:rPr lang="en-GB" sz="4400" b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Successful leaders feel responsible for ethical AI deployment  </a:t>
            </a:r>
            <a:endParaRPr lang="en-GB" sz="1600" b="1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Clr>
                <a:schemeClr val="dk1"/>
              </a:buClr>
              <a:buSzPts val="3600"/>
            </a:pPr>
            <a:r>
              <a:rPr lang="en-GB" sz="44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en-GB" sz="16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83965D6-3A31-5C46-8B98-EE5FD9F2E2B9}"/>
              </a:ext>
            </a:extLst>
          </p:cNvPr>
          <p:cNvCxnSpPr>
            <a:cxnSpLocks/>
          </p:cNvCxnSpPr>
          <p:nvPr/>
        </p:nvCxnSpPr>
        <p:spPr>
          <a:xfrm flipV="1">
            <a:off x="538223" y="4434160"/>
            <a:ext cx="1929216" cy="7555"/>
          </a:xfrm>
          <a:prstGeom prst="line">
            <a:avLst/>
          </a:prstGeom>
          <a:ln w="50800">
            <a:gradFill>
              <a:gsLst>
                <a:gs pos="0">
                  <a:srgbClr val="005A73"/>
                </a:gs>
                <a:gs pos="100000">
                  <a:srgbClr val="0070C0"/>
                </a:gs>
              </a:gsLst>
              <a:lin ang="0" scaled="0"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 txBox="1">
            <a:spLocks/>
          </p:cNvSpPr>
          <p:nvPr/>
        </p:nvSpPr>
        <p:spPr>
          <a:xfrm>
            <a:off x="301703" y="4650184"/>
            <a:ext cx="4764406" cy="779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9234" tIns="93267" rIns="149234" bIns="93267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Quattrocento Sans"/>
              <a:buNone/>
              <a:defRPr sz="3500" b="0" i="0" u="none" strike="noStrike" cap="non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1"/>
              </a:buClr>
              <a:buSzPts val="3600"/>
            </a:pPr>
            <a:r>
              <a:rPr lang="en-GB" sz="4000">
                <a:solidFill>
                  <a:schemeClr val="tx1"/>
                </a:solidFill>
                <a:latin typeface="+mj-lt"/>
                <a:ea typeface="Segoe UI" panose="020B0502040204020203" pitchFamily="34" charset="0"/>
                <a:cs typeface="Segoe UI" panose="020B0502040204020203" pitchFamily="34" charset="0"/>
              </a:rPr>
              <a:t>Responsible AI Use &amp; Leadership </a:t>
            </a:r>
            <a:endParaRPr lang="en-GB" sz="1400">
              <a:solidFill>
                <a:schemeClr val="tx1"/>
              </a:solidFill>
              <a:latin typeface="+mj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56251" y="4290144"/>
            <a:ext cx="5462750" cy="2040559"/>
          </a:xfrm>
          <a:prstGeom prst="rect">
            <a:avLst/>
          </a:prstGeom>
          <a:noFill/>
          <a:ln w="12700">
            <a:solidFill>
              <a:srgbClr val="FFC000"/>
            </a:solidFill>
            <a:prstDash val="sysDash"/>
          </a:ln>
        </p:spPr>
        <p:txBody>
          <a:bodyPr wrap="square" lIns="182880" tIns="146304" rIns="182880" bIns="146304" rtlCol="0">
            <a:sp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1800" i="1" dirty="0"/>
              <a:t>“Companies that are farther along in AI deployments -- who have higher growth expectations -- are also much more likely to understand that leaders have an obligation around responsible AI use – this issue is not just relevant to data scientists.” </a:t>
            </a:r>
            <a:r>
              <a:rPr lang="en-GB" sz="1800" dirty="0"/>
              <a:t>– </a:t>
            </a:r>
            <a:r>
              <a:rPr lang="en-GB" sz="1800" b="1" dirty="0"/>
              <a:t>Susan Etlinger, AI analyst with the Altimeter Group</a:t>
            </a:r>
            <a:endParaRPr lang="en-US" sz="1800" b="1" dirty="0"/>
          </a:p>
        </p:txBody>
      </p:sp>
      <p:sp>
        <p:nvSpPr>
          <p:cNvPr id="8" name="Google Shape;464;p74"/>
          <p:cNvSpPr txBox="1"/>
          <p:nvPr/>
        </p:nvSpPr>
        <p:spPr>
          <a:xfrm>
            <a:off x="10676944" y="6411872"/>
            <a:ext cx="1759531" cy="58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6534" tIns="149234" rIns="186534" bIns="149234" anchor="t" anchorCtr="0">
            <a:noAutofit/>
          </a:bodyPr>
          <a:lstStyle/>
          <a:p>
            <a:pPr algn="r">
              <a:lnSpc>
                <a:spcPct val="90000"/>
              </a:lnSpc>
              <a:buClr>
                <a:srgbClr val="000000"/>
              </a:buClr>
            </a:pPr>
            <a: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  <a:t>© 2018 Creation. </a:t>
            </a:r>
            <a:b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</a:br>
            <a: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  <a:t>All rights reserved.</a:t>
            </a:r>
            <a:endParaRPr sz="816" kern="0">
              <a:solidFill>
                <a:srgbClr val="FFFFFF">
                  <a:lumMod val="50000"/>
                </a:srgb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  <a:sym typeface="Arial"/>
            </a:endParaRPr>
          </a:p>
        </p:txBody>
      </p:sp>
      <p:pic>
        <p:nvPicPr>
          <p:cNvPr id="9" name="Picture 2" descr="Image result for microsoft logo white transparent tex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4" y="6234360"/>
            <a:ext cx="1833471" cy="674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8939303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 what degree do you believe ethical AI is the responsibility of leadership?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hart Placeholder 4"/>
          <p:cNvGraphicFramePr>
            <a:graphicFrameLocks noGrp="1"/>
          </p:cNvGraphicFramePr>
          <p:nvPr>
            <p:ph type="chart" sz="quarter" idx="10"/>
          </p:nvPr>
        </p:nvGraphicFramePr>
        <p:xfrm>
          <a:off x="274638" y="1409700"/>
          <a:ext cx="11888787" cy="4537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5"/>
          <p:cNvSpPr/>
          <p:nvPr/>
        </p:nvSpPr>
        <p:spPr bwMode="auto">
          <a:xfrm>
            <a:off x="3030899" y="5694320"/>
            <a:ext cx="523042" cy="180000"/>
          </a:xfrm>
          <a:prstGeom prst="rect">
            <a:avLst/>
          </a:prstGeom>
          <a:noFill/>
          <a:ln w="28575">
            <a:solidFill>
              <a:srgbClr val="FF0000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2492875" y="5694320"/>
            <a:ext cx="523042" cy="180000"/>
          </a:xfrm>
          <a:prstGeom prst="rect">
            <a:avLst/>
          </a:prstGeom>
          <a:noFill/>
          <a:ln w="28575">
            <a:solidFill>
              <a:srgbClr val="FF0000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8" name="Picture 2" descr="Image result for microsoft logo transparen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573" y="6461203"/>
            <a:ext cx="1290235" cy="27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Google Shape;464;p74"/>
          <p:cNvSpPr txBox="1"/>
          <p:nvPr/>
        </p:nvSpPr>
        <p:spPr>
          <a:xfrm>
            <a:off x="10676944" y="6411872"/>
            <a:ext cx="1759531" cy="58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6534" tIns="149234" rIns="186534" bIns="149234" anchor="t" anchorCtr="0">
            <a:noAutofit/>
          </a:bodyPr>
          <a:lstStyle/>
          <a:p>
            <a:pPr algn="r">
              <a:lnSpc>
                <a:spcPct val="90000"/>
              </a:lnSpc>
              <a:buClr>
                <a:srgbClr val="000000"/>
              </a:buClr>
            </a:pPr>
            <a: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  <a:t>© 2018 Creation. </a:t>
            </a:r>
            <a:b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</a:br>
            <a: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  <a:t>All rights reserved.</a:t>
            </a:r>
            <a:endParaRPr sz="816" kern="0">
              <a:solidFill>
                <a:srgbClr val="FFFFFF">
                  <a:lumMod val="50000"/>
                </a:srgb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165691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218237" y="298"/>
            <a:ext cx="6218238" cy="6995517"/>
          </a:xfrm>
          <a:prstGeom prst="rect">
            <a:avLst/>
          </a:prstGeom>
          <a:solidFill>
            <a:srgbClr val="005A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64"/>
          </a:p>
        </p:txBody>
      </p:sp>
      <p:sp>
        <p:nvSpPr>
          <p:cNvPr id="3" name="Rectangle 2"/>
          <p:cNvSpPr/>
          <p:nvPr/>
        </p:nvSpPr>
        <p:spPr>
          <a:xfrm>
            <a:off x="6490832" y="1857087"/>
            <a:ext cx="5381396" cy="29649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spcAft>
                <a:spcPts val="1632"/>
              </a:spcAft>
              <a:buClr>
                <a:schemeClr val="bg1"/>
              </a:buClr>
            </a:pPr>
            <a:r>
              <a:rPr lang="en-US" sz="2000" b="1">
                <a:latin typeface="Segoe UI Light" panose="020B05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High-growth companies – defined as those seeing double digital growth – are more than twice as likely to be using AI when compared to single-digit growth companies: </a:t>
            </a:r>
          </a:p>
          <a:p>
            <a:pPr marL="285750" lvl="2" indent="-285750">
              <a:spcAft>
                <a:spcPts val="1632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000">
                <a:latin typeface="Segoe UI Light" panose="020B05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40.6% of high-growth companies are actively implementing AI  </a:t>
            </a:r>
          </a:p>
          <a:p>
            <a:pPr marL="285750" lvl="2" indent="-285750">
              <a:spcAft>
                <a:spcPts val="1632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000">
                <a:latin typeface="Segoe UI Light" panose="020B05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18.5% of lower-growth companies are actively implementing AI </a:t>
            </a:r>
            <a:endParaRPr lang="en-GB" sz="2000">
              <a:latin typeface="Segoe UI Light" panose="020B0502040204020203" pitchFamily="34" charset="0"/>
              <a:ea typeface="Segoe UI Black" panose="020B0A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601614" y="761752"/>
            <a:ext cx="3960440" cy="779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9234" tIns="93267" rIns="149234" bIns="93267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Quattrocento Sans"/>
              <a:buNone/>
              <a:defRPr sz="3500" b="0" i="0" u="none" strike="noStrike" cap="non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1"/>
              </a:buClr>
              <a:buSzPts val="3600"/>
            </a:pPr>
            <a:r>
              <a:rPr lang="en-GB" sz="4352" b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AI deployment &amp; business growth linked </a:t>
            </a:r>
            <a:endParaRPr lang="en-GB" sz="1428" b="1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83965D6-3A31-5C46-8B98-EE5FD9F2E2B9}"/>
              </a:ext>
            </a:extLst>
          </p:cNvPr>
          <p:cNvCxnSpPr>
            <a:cxnSpLocks/>
          </p:cNvCxnSpPr>
          <p:nvPr/>
        </p:nvCxnSpPr>
        <p:spPr>
          <a:xfrm flipV="1">
            <a:off x="745629" y="3498056"/>
            <a:ext cx="1929216" cy="7555"/>
          </a:xfrm>
          <a:prstGeom prst="line">
            <a:avLst/>
          </a:prstGeom>
          <a:ln w="50800">
            <a:gradFill>
              <a:gsLst>
                <a:gs pos="0">
                  <a:srgbClr val="005A73"/>
                </a:gs>
                <a:gs pos="100000">
                  <a:srgbClr val="0070C0"/>
                </a:gs>
              </a:gsLst>
              <a:lin ang="0" scaled="0"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457598" y="3689332"/>
            <a:ext cx="4794655" cy="779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9234" tIns="93267" rIns="149234" bIns="93267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Quattrocento Sans"/>
              <a:buNone/>
              <a:defRPr sz="3500" b="0" i="0" u="none" strike="noStrike" cap="non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1"/>
              </a:buClr>
              <a:buSzPts val="3600"/>
            </a:pPr>
            <a:r>
              <a:rPr lang="en-GB" sz="4000">
                <a:solidFill>
                  <a:schemeClr val="tx1"/>
                </a:solidFill>
                <a:latin typeface="+mj-lt"/>
                <a:ea typeface="Segoe UI" panose="020B0502040204020203" pitchFamily="34" charset="0"/>
                <a:cs typeface="Segoe UI" panose="020B0502040204020203" pitchFamily="34" charset="0"/>
              </a:rPr>
              <a:t>AI &amp; Business Impact</a:t>
            </a:r>
            <a:endParaRPr lang="en-GB" sz="1400">
              <a:solidFill>
                <a:schemeClr val="tx1"/>
              </a:solidFill>
              <a:latin typeface="+mj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Google Shape;464;p74"/>
          <p:cNvSpPr txBox="1"/>
          <p:nvPr/>
        </p:nvSpPr>
        <p:spPr>
          <a:xfrm>
            <a:off x="10676944" y="6411872"/>
            <a:ext cx="1759531" cy="58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6534" tIns="149234" rIns="186534" bIns="149234" anchor="t" anchorCtr="0">
            <a:noAutofit/>
          </a:bodyPr>
          <a:lstStyle/>
          <a:p>
            <a:pPr algn="r">
              <a:lnSpc>
                <a:spcPct val="90000"/>
              </a:lnSpc>
              <a:buClr>
                <a:srgbClr val="000000"/>
              </a:buClr>
            </a:pPr>
            <a: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  <a:t>© 2018 Creation. </a:t>
            </a:r>
            <a:b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</a:br>
            <a: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  <a:t>All rights reserved.</a:t>
            </a:r>
            <a:endParaRPr sz="816" kern="0">
              <a:solidFill>
                <a:srgbClr val="FFFFFF">
                  <a:lumMod val="50000"/>
                </a:srgb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  <a:sym typeface="Arial"/>
            </a:endParaRPr>
          </a:p>
        </p:txBody>
      </p:sp>
      <p:pic>
        <p:nvPicPr>
          <p:cNvPr id="9" name="Picture 2" descr="Image result for microsoft logo white transparent tex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4" y="6234360"/>
            <a:ext cx="1833471" cy="674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320505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would you describe your company’s general AI maturity?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8" name="Chart Placeholder 7"/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3746556646"/>
              </p:ext>
            </p:extLst>
          </p:nvPr>
        </p:nvGraphicFramePr>
        <p:xfrm>
          <a:off x="274638" y="1409700"/>
          <a:ext cx="11888787" cy="4537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2" descr="Image result for microsoft logo transpare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573" y="6461203"/>
            <a:ext cx="1290235" cy="27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Google Shape;464;p74"/>
          <p:cNvSpPr txBox="1"/>
          <p:nvPr/>
        </p:nvSpPr>
        <p:spPr>
          <a:xfrm>
            <a:off x="10676944" y="6411872"/>
            <a:ext cx="1759531" cy="58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6534" tIns="149234" rIns="186534" bIns="149234" anchor="t" anchorCtr="0">
            <a:noAutofit/>
          </a:bodyPr>
          <a:lstStyle/>
          <a:p>
            <a:pPr algn="r">
              <a:lnSpc>
                <a:spcPct val="90000"/>
              </a:lnSpc>
              <a:buClr>
                <a:srgbClr val="000000"/>
              </a:buClr>
            </a:pPr>
            <a: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  <a:t>© 2018 Creation. </a:t>
            </a:r>
            <a:b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</a:br>
            <a: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  <a:t>All rights reserved.</a:t>
            </a:r>
            <a:endParaRPr sz="816" kern="0">
              <a:solidFill>
                <a:srgbClr val="FFFFFF">
                  <a:lumMod val="50000"/>
                </a:srgb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7117731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would you describe your company’s general AI maturity?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hart Placeholder 5"/>
          <p:cNvGraphicFramePr>
            <a:graphicFrameLocks noGrp="1"/>
          </p:cNvGraphicFramePr>
          <p:nvPr>
            <p:ph type="chart" sz="quarter" idx="10"/>
          </p:nvPr>
        </p:nvGraphicFramePr>
        <p:xfrm>
          <a:off x="274638" y="1409700"/>
          <a:ext cx="11888787" cy="4537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 bwMode="auto">
          <a:xfrm>
            <a:off x="1825749" y="5508315"/>
            <a:ext cx="1008000" cy="360040"/>
          </a:xfrm>
          <a:prstGeom prst="rect">
            <a:avLst/>
          </a:prstGeom>
          <a:noFill/>
          <a:ln w="28575">
            <a:solidFill>
              <a:srgbClr val="FF0000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2833861" y="5508315"/>
            <a:ext cx="1008000" cy="360040"/>
          </a:xfrm>
          <a:prstGeom prst="rect">
            <a:avLst/>
          </a:prstGeom>
          <a:noFill/>
          <a:ln w="28575">
            <a:solidFill>
              <a:srgbClr val="FF0000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8" name="Picture 2" descr="Image result for microsoft logo transpare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573" y="6461203"/>
            <a:ext cx="1290235" cy="27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Google Shape;464;p74"/>
          <p:cNvSpPr txBox="1"/>
          <p:nvPr/>
        </p:nvSpPr>
        <p:spPr>
          <a:xfrm>
            <a:off x="10676944" y="6411872"/>
            <a:ext cx="1759531" cy="58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6534" tIns="149234" rIns="186534" bIns="149234" anchor="t" anchorCtr="0">
            <a:noAutofit/>
          </a:bodyPr>
          <a:lstStyle/>
          <a:p>
            <a:pPr algn="r">
              <a:lnSpc>
                <a:spcPct val="90000"/>
              </a:lnSpc>
              <a:buClr>
                <a:srgbClr val="000000"/>
              </a:buClr>
            </a:pPr>
            <a: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  <a:t>© 2018 Creation. </a:t>
            </a:r>
            <a:b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</a:br>
            <a: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  <a:t>All rights reserved.</a:t>
            </a:r>
            <a:endParaRPr sz="816" kern="0">
              <a:solidFill>
                <a:srgbClr val="FFFFFF">
                  <a:lumMod val="50000"/>
                </a:srgb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3337708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218237" y="298"/>
            <a:ext cx="6218238" cy="6995517"/>
          </a:xfrm>
          <a:prstGeom prst="rect">
            <a:avLst/>
          </a:prstGeom>
          <a:solidFill>
            <a:srgbClr val="005A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64"/>
          </a:p>
        </p:txBody>
      </p:sp>
      <p:sp>
        <p:nvSpPr>
          <p:cNvPr id="3" name="Rectangle 2"/>
          <p:cNvSpPr/>
          <p:nvPr/>
        </p:nvSpPr>
        <p:spPr>
          <a:xfrm>
            <a:off x="6506269" y="1647773"/>
            <a:ext cx="538139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spcAft>
                <a:spcPts val="1632"/>
              </a:spcAft>
              <a:buClr>
                <a:schemeClr val="bg1"/>
              </a:buClr>
            </a:pPr>
            <a:r>
              <a:rPr lang="en-US" sz="2000" b="1">
                <a:latin typeface="Segoe UI Light" panose="020B05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Leaders of high-growth companies feel more urgency to use more AI to not only drive efficiencies, but growth too: </a:t>
            </a:r>
          </a:p>
          <a:p>
            <a:pPr marL="285750" lvl="2" indent="-285750">
              <a:spcAft>
                <a:spcPts val="1632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GB" sz="2000">
                <a:latin typeface="Segoe UI Light" panose="020B05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93.2% of high-growth companies intend to invest in decision-making AI in 1-3 years</a:t>
            </a:r>
          </a:p>
          <a:p>
            <a:pPr marL="285750" lvl="2" indent="-285750">
              <a:spcAft>
                <a:spcPts val="1632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GB" sz="2000">
                <a:latin typeface="Segoe UI Light" panose="020B05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64% of lower-growth companies intend to invest in decision-making AI  in 3-5 years</a:t>
            </a:r>
            <a:endParaRPr lang="en-US" sz="2000">
              <a:latin typeface="Segoe UI Light" panose="020B0502040204020203" pitchFamily="34" charset="0"/>
              <a:ea typeface="Segoe UI Black" panose="020B0A02040204020203" pitchFamily="34" charset="0"/>
              <a:cs typeface="Segoe UI Light" panose="020B0502040204020203" pitchFamily="34" charset="0"/>
            </a:endParaRPr>
          </a:p>
          <a:p>
            <a:pPr marL="907588" lvl="3" indent="-285750">
              <a:spcAft>
                <a:spcPts val="1632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sz="2000">
                <a:latin typeface="Segoe UI Light" panose="020B05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52.5% of high-growth companies expect to use more AI </a:t>
            </a:r>
            <a:r>
              <a:rPr lang="en-US" sz="2000" b="1">
                <a:latin typeface="Segoe UI Light" panose="020B05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in the coming year </a:t>
            </a:r>
            <a:r>
              <a:rPr lang="en-US" sz="2000">
                <a:latin typeface="Segoe UI Light" panose="020B05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to improve decision making – as compared to 33.2% of lower growth companies  </a:t>
            </a:r>
            <a:endParaRPr lang="en-GB" sz="1600">
              <a:latin typeface="Segoe UI Light" panose="020B0502040204020203" pitchFamily="34" charset="0"/>
              <a:ea typeface="Segoe UI Black" panose="020B0A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400337" y="1913880"/>
            <a:ext cx="4866663" cy="779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9234" tIns="93267" rIns="149234" bIns="93267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Quattrocento Sans"/>
              <a:buNone/>
              <a:defRPr sz="3500" b="0" i="0" u="none" strike="noStrike" cap="non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1"/>
              </a:buClr>
              <a:buSzPts val="3600"/>
            </a:pPr>
            <a:r>
              <a:rPr lang="en-GB" sz="4400" b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Successful leaders feel AI urgency  </a:t>
            </a:r>
            <a:endParaRPr lang="en-GB" sz="1600" b="1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83965D6-3A31-5C46-8B98-EE5FD9F2E2B9}"/>
              </a:ext>
            </a:extLst>
          </p:cNvPr>
          <p:cNvCxnSpPr>
            <a:cxnSpLocks/>
          </p:cNvCxnSpPr>
          <p:nvPr/>
        </p:nvCxnSpPr>
        <p:spPr>
          <a:xfrm flipV="1">
            <a:off x="651605" y="4074120"/>
            <a:ext cx="1929216" cy="7555"/>
          </a:xfrm>
          <a:prstGeom prst="line">
            <a:avLst/>
          </a:prstGeom>
          <a:ln w="50800">
            <a:gradFill>
              <a:gsLst>
                <a:gs pos="0">
                  <a:srgbClr val="005A73"/>
                </a:gs>
                <a:gs pos="100000">
                  <a:srgbClr val="0070C0"/>
                </a:gs>
              </a:gsLst>
              <a:lin ang="0" scaled="0"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418996" y="4295052"/>
            <a:ext cx="4866663" cy="779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9234" tIns="93267" rIns="149234" bIns="93267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Quattrocento Sans"/>
              <a:buNone/>
              <a:defRPr sz="3500" b="0" i="0" u="none" strike="noStrike" cap="non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1"/>
              </a:buClr>
              <a:buSzPts val="3600"/>
            </a:pPr>
            <a:r>
              <a:rPr lang="en-GB" sz="4000">
                <a:solidFill>
                  <a:schemeClr val="tx1"/>
                </a:solidFill>
                <a:latin typeface="Segoe UI Light" panose="020B0502040204020203" pitchFamily="34" charset="0"/>
                <a:ea typeface="Segoe UI" panose="020B0502040204020203" pitchFamily="34" charset="0"/>
                <a:cs typeface="Segoe UI Light" panose="020B0502040204020203" pitchFamily="34" charset="0"/>
              </a:rPr>
              <a:t>AI &amp; Business Impact </a:t>
            </a:r>
            <a:endParaRPr lang="en-GB" sz="1400">
              <a:solidFill>
                <a:schemeClr val="tx1"/>
              </a:solidFill>
              <a:latin typeface="Segoe UI Light" panose="020B0502040204020203" pitchFamily="34" charset="0"/>
              <a:ea typeface="Segoe UI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7" name="Google Shape;464;p74"/>
          <p:cNvSpPr txBox="1"/>
          <p:nvPr/>
        </p:nvSpPr>
        <p:spPr>
          <a:xfrm>
            <a:off x="10676944" y="6411872"/>
            <a:ext cx="1759531" cy="58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6534" tIns="149234" rIns="186534" bIns="149234" anchor="t" anchorCtr="0">
            <a:noAutofit/>
          </a:bodyPr>
          <a:lstStyle/>
          <a:p>
            <a:pPr algn="r">
              <a:lnSpc>
                <a:spcPct val="90000"/>
              </a:lnSpc>
              <a:buClr>
                <a:srgbClr val="000000"/>
              </a:buClr>
            </a:pPr>
            <a: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  <a:t>© 2018 Creation. </a:t>
            </a:r>
            <a:b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</a:br>
            <a: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  <a:t>All rights reserved.</a:t>
            </a:r>
            <a:endParaRPr sz="816" kern="0">
              <a:solidFill>
                <a:srgbClr val="FFFFFF">
                  <a:lumMod val="50000"/>
                </a:srgb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  <a:sym typeface="Arial"/>
            </a:endParaRPr>
          </a:p>
        </p:txBody>
      </p:sp>
      <p:pic>
        <p:nvPicPr>
          <p:cNvPr id="9" name="Picture 2" descr="Image result for microsoft logo white transparent tex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4" y="6234360"/>
            <a:ext cx="1833471" cy="674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340616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Do you intend to use more AI in your business in the future?</a:t>
            </a:r>
            <a:endParaRPr lang="en-US"/>
          </a:p>
        </p:txBody>
      </p:sp>
      <p:graphicFrame>
        <p:nvGraphicFramePr>
          <p:cNvPr id="6" name="Chart Placeholder 5"/>
          <p:cNvGraphicFramePr>
            <a:graphicFrameLocks noGrp="1"/>
          </p:cNvGraphicFramePr>
          <p:nvPr>
            <p:ph type="chart" sz="quarter" idx="10"/>
          </p:nvPr>
        </p:nvGraphicFramePr>
        <p:xfrm>
          <a:off x="274638" y="1409700"/>
          <a:ext cx="11888787" cy="4537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 bwMode="auto">
          <a:xfrm>
            <a:off x="1393701" y="5087763"/>
            <a:ext cx="576064" cy="216024"/>
          </a:xfrm>
          <a:prstGeom prst="rect">
            <a:avLst/>
          </a:prstGeom>
          <a:noFill/>
          <a:ln w="28575">
            <a:solidFill>
              <a:srgbClr val="FF0000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969765" y="5087763"/>
            <a:ext cx="576064" cy="216024"/>
          </a:xfrm>
          <a:prstGeom prst="rect">
            <a:avLst/>
          </a:prstGeom>
          <a:noFill/>
          <a:ln w="28575">
            <a:solidFill>
              <a:srgbClr val="FF0000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9" name="Picture 2" descr="Image result for microsoft logo transpare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573" y="6461203"/>
            <a:ext cx="1290235" cy="27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Google Shape;464;p74"/>
          <p:cNvSpPr txBox="1"/>
          <p:nvPr/>
        </p:nvSpPr>
        <p:spPr>
          <a:xfrm>
            <a:off x="10676944" y="6411872"/>
            <a:ext cx="1759531" cy="58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6534" tIns="149234" rIns="186534" bIns="149234" anchor="t" anchorCtr="0">
            <a:noAutofit/>
          </a:bodyPr>
          <a:lstStyle/>
          <a:p>
            <a:pPr algn="r">
              <a:lnSpc>
                <a:spcPct val="90000"/>
              </a:lnSpc>
              <a:buClr>
                <a:srgbClr val="000000"/>
              </a:buClr>
            </a:pPr>
            <a: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  <a:t>© 2018 Creation. </a:t>
            </a:r>
            <a:b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</a:br>
            <a: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  <a:t>All rights reserved.</a:t>
            </a:r>
            <a:endParaRPr sz="816" kern="0">
              <a:solidFill>
                <a:srgbClr val="FFFFFF">
                  <a:lumMod val="50000"/>
                </a:srgb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2635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Do you intend to use more AI in your business in the future?</a:t>
            </a:r>
            <a:endParaRPr lang="en-US"/>
          </a:p>
        </p:txBody>
      </p:sp>
      <p:graphicFrame>
        <p:nvGraphicFramePr>
          <p:cNvPr id="6" name="Chart Placeholder 5"/>
          <p:cNvGraphicFramePr>
            <a:graphicFrameLocks noGrp="1"/>
          </p:cNvGraphicFramePr>
          <p:nvPr>
            <p:ph type="chart" sz="quarter" idx="10"/>
          </p:nvPr>
        </p:nvGraphicFramePr>
        <p:xfrm>
          <a:off x="274638" y="1409700"/>
          <a:ext cx="11888787" cy="4537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 bwMode="auto">
          <a:xfrm>
            <a:off x="1393701" y="5112000"/>
            <a:ext cx="576000" cy="180000"/>
          </a:xfrm>
          <a:prstGeom prst="rect">
            <a:avLst/>
          </a:prstGeom>
          <a:noFill/>
          <a:ln w="28575">
            <a:solidFill>
              <a:srgbClr val="FF0000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981880" y="5112000"/>
            <a:ext cx="576000" cy="180000"/>
          </a:xfrm>
          <a:prstGeom prst="rect">
            <a:avLst/>
          </a:prstGeom>
          <a:noFill/>
          <a:ln w="28575">
            <a:solidFill>
              <a:srgbClr val="FF0000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9" name="Picture 2" descr="Image result for microsoft logo transpare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573" y="6461203"/>
            <a:ext cx="1290235" cy="27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Google Shape;464;p74"/>
          <p:cNvSpPr txBox="1"/>
          <p:nvPr/>
        </p:nvSpPr>
        <p:spPr>
          <a:xfrm>
            <a:off x="10676944" y="6411872"/>
            <a:ext cx="1759531" cy="58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6534" tIns="149234" rIns="186534" bIns="149234" anchor="t" anchorCtr="0">
            <a:noAutofit/>
          </a:bodyPr>
          <a:lstStyle/>
          <a:p>
            <a:pPr algn="r">
              <a:lnSpc>
                <a:spcPct val="90000"/>
              </a:lnSpc>
              <a:buClr>
                <a:srgbClr val="000000"/>
              </a:buClr>
            </a:pPr>
            <a: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  <a:t>© 2018 Creation. </a:t>
            </a:r>
            <a:b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</a:br>
            <a: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  <a:t>All rights reserved.</a:t>
            </a:r>
            <a:endParaRPr sz="816" kern="0">
              <a:solidFill>
                <a:srgbClr val="FFFFFF">
                  <a:lumMod val="50000"/>
                </a:srgb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581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Do you intend to use more AI in your business in the future?</a:t>
            </a:r>
            <a:endParaRPr lang="en-US"/>
          </a:p>
        </p:txBody>
      </p:sp>
      <p:graphicFrame>
        <p:nvGraphicFramePr>
          <p:cNvPr id="6" name="Chart Placeholder 5"/>
          <p:cNvGraphicFramePr>
            <a:graphicFrameLocks noGrp="1"/>
          </p:cNvGraphicFramePr>
          <p:nvPr>
            <p:ph type="chart" sz="quarter" idx="10"/>
          </p:nvPr>
        </p:nvGraphicFramePr>
        <p:xfrm>
          <a:off x="274638" y="1409700"/>
          <a:ext cx="11888787" cy="4537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 bwMode="auto">
          <a:xfrm>
            <a:off x="1393701" y="5112000"/>
            <a:ext cx="576000" cy="180000"/>
          </a:xfrm>
          <a:prstGeom prst="rect">
            <a:avLst/>
          </a:prstGeom>
          <a:noFill/>
          <a:ln w="28575">
            <a:solidFill>
              <a:srgbClr val="FF0000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981880" y="5112000"/>
            <a:ext cx="576000" cy="180000"/>
          </a:xfrm>
          <a:prstGeom prst="rect">
            <a:avLst/>
          </a:prstGeom>
          <a:noFill/>
          <a:ln w="28575">
            <a:solidFill>
              <a:srgbClr val="FF0000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9" name="Picture 2" descr="Image result for microsoft logo transpare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573" y="6461203"/>
            <a:ext cx="1290235" cy="27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Google Shape;464;p74"/>
          <p:cNvSpPr txBox="1"/>
          <p:nvPr/>
        </p:nvSpPr>
        <p:spPr>
          <a:xfrm>
            <a:off x="10676944" y="6411872"/>
            <a:ext cx="1759531" cy="58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6534" tIns="149234" rIns="186534" bIns="149234" anchor="t" anchorCtr="0">
            <a:noAutofit/>
          </a:bodyPr>
          <a:lstStyle/>
          <a:p>
            <a:pPr algn="r">
              <a:lnSpc>
                <a:spcPct val="90000"/>
              </a:lnSpc>
              <a:buClr>
                <a:srgbClr val="000000"/>
              </a:buClr>
            </a:pPr>
            <a: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  <a:t>© 2018 Creation. </a:t>
            </a:r>
            <a:b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</a:br>
            <a:r>
              <a:rPr lang="en" sz="816" kern="0">
                <a:solidFill>
                  <a:srgbClr val="FFFFFF">
                    <a:lumMod val="50000"/>
                  </a:srgb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Quattrocento Sans"/>
              </a:rPr>
              <a:t>All rights reserved.</a:t>
            </a:r>
            <a:endParaRPr sz="816" kern="0">
              <a:solidFill>
                <a:srgbClr val="FFFFFF">
                  <a:lumMod val="50000"/>
                </a:srgb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46648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rand_template_16-9_Consumer_BLUE_1">
  <a:themeElements>
    <a:clrScheme name="MSVID White Brand template_10-14">
      <a:dk1>
        <a:srgbClr val="505050"/>
      </a:dk1>
      <a:lt1>
        <a:srgbClr val="FFFFFF"/>
      </a:lt1>
      <a:dk2>
        <a:srgbClr val="0078D7"/>
      </a:dk2>
      <a:lt2>
        <a:srgbClr val="00BCF2"/>
      </a:lt2>
      <a:accent1>
        <a:srgbClr val="0078D7"/>
      </a:accent1>
      <a:accent2>
        <a:srgbClr val="B4009E"/>
      </a:accent2>
      <a:accent3>
        <a:srgbClr val="107C10"/>
      </a:accent3>
      <a:accent4>
        <a:srgbClr val="5C2D91"/>
      </a:accent4>
      <a:accent5>
        <a:srgbClr val="008272"/>
      </a:accent5>
      <a:accent6>
        <a:srgbClr val="D83B01"/>
      </a:accent6>
      <a:hlink>
        <a:srgbClr val="0078D7"/>
      </a:hlink>
      <a:folHlink>
        <a:srgbClr val="0078D7"/>
      </a:folHlink>
    </a:clrScheme>
    <a:fontScheme name="Custom 1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defTabSz="932472" fontAlgn="base">
          <a:lnSpc>
            <a:spcPct val="90000"/>
          </a:lnSpc>
          <a:spcBef>
            <a:spcPct val="0"/>
          </a:spcBef>
          <a:spcAft>
            <a:spcPct val="0"/>
          </a:spcAft>
          <a:defRPr sz="2400" dirty="0" err="1" smtClean="0">
            <a:gradFill>
              <a:gsLst>
                <a:gs pos="0">
                  <a:srgbClr val="FFFFFF"/>
                </a:gs>
                <a:gs pos="100000">
                  <a:srgbClr val="FFFFFF"/>
                </a:gs>
              </a:gsLst>
              <a:lin ang="5400000" scaled="0"/>
            </a:gra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182880" tIns="146304" rIns="182880" bIns="146304" rtlCol="0">
        <a:spAutoFit/>
      </a:bodyPr>
      <a:lstStyle>
        <a:defPPr>
          <a:lnSpc>
            <a:spcPct val="90000"/>
          </a:lnSpc>
          <a:spcAft>
            <a:spcPts val="600"/>
          </a:spcAft>
          <a:defRPr sz="2400" dirty="0" err="1" smtClean="0">
            <a:gradFill>
              <a:gsLst>
                <a:gs pos="2917">
                  <a:schemeClr val="tx1"/>
                </a:gs>
                <a:gs pos="30000">
                  <a:schemeClr val="tx1"/>
                </a:gs>
              </a:gsLst>
              <a:lin ang="5400000" scaled="0"/>
            </a:gra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rand_template_16-9_Consumer_BLUE_1" id="{2F4045B9-A8BB-4E7A-B8E1-A9721C1296AF}" vid="{C3EE5FFD-8C95-4AC1-975C-38D0250F98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aterial_x0020_Status xmlns="7b86c408-1bf4-4fe3-8a1c-87323a6aa394">Final</Material_x0020_Status>
    <MediaServiceKeyPoints xmlns="c2994725-9346-4564-9743-8c9a6d61a8f9" xsi:nil="true"/>
    <_dlc_DocId xmlns="230e9df3-be65-4c73-a93b-d1236ebd677e">HS7MDQUC4RAD-751721209-5978</_dlc_DocId>
    <_dlc_DocIdUrl xmlns="230e9df3-be65-4c73-a93b-d1236ebd677e">
      <Url>https://microsoft.sharepoint.com/teams/wwcomms/commadvisories/_layouts/15/DocIdRedir.aspx?ID=HS7MDQUC4RAD-751721209-5978</Url>
      <Description>HS7MDQUC4RAD-751721209-5978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26F37E819D0844A34AE602717E4099" ma:contentTypeVersion="72" ma:contentTypeDescription="Create a new document." ma:contentTypeScope="" ma:versionID="fbf5ca1177643b56699a746c05c36927">
  <xsd:schema xmlns:xsd="http://www.w3.org/2001/XMLSchema" xmlns:xs="http://www.w3.org/2001/XMLSchema" xmlns:p="http://schemas.microsoft.com/office/2006/metadata/properties" xmlns:ns2="230e9df3-be65-4c73-a93b-d1236ebd677e" xmlns:ns3="494820d0-d712-46f3-aeb9-7c6a5d73c7b9" xmlns:ns4="7b86c408-1bf4-4fe3-8a1c-87323a6aa394" xmlns:ns5="c2994725-9346-4564-9743-8c9a6d61a8f9" targetNamespace="http://schemas.microsoft.com/office/2006/metadata/properties" ma:root="true" ma:fieldsID="1273195cbe4c8041201c4308de402c73" ns2:_="" ns3:_="" ns4:_="" ns5:_="">
    <xsd:import namespace="230e9df3-be65-4c73-a93b-d1236ebd677e"/>
    <xsd:import namespace="494820d0-d712-46f3-aeb9-7c6a5d73c7b9"/>
    <xsd:import namespace="7b86c408-1bf4-4fe3-8a1c-87323a6aa394"/>
    <xsd:import namespace="c2994725-9346-4564-9743-8c9a6d61a8f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SharedWithUsers" minOccurs="0"/>
                <xsd:element ref="ns3:SharedWithDetails" minOccurs="0"/>
                <xsd:element ref="ns4:Material_x0020_Status" minOccurs="0"/>
                <xsd:element ref="ns3:LastSharedByUser" minOccurs="0"/>
                <xsd:element ref="ns3:LastSharedByTime" minOccurs="0"/>
                <xsd:element ref="ns5:MediaServiceMetadata" minOccurs="0"/>
                <xsd:element ref="ns5:MediaServiceFastMetadata" minOccurs="0"/>
                <xsd:element ref="ns5:MediaServiceDateTaken" minOccurs="0"/>
                <xsd:element ref="ns5:MediaServiceAutoTags" minOccurs="0"/>
                <xsd:element ref="ns5:MediaServiceOCR" minOccurs="0"/>
                <xsd:element ref="ns5:MediaServiceEventHashCode" minOccurs="0"/>
                <xsd:element ref="ns5:MediaServiceGenerationTime" minOccurs="0"/>
                <xsd:element ref="ns5:MediaServiceAutoKeyPoints" minOccurs="0"/>
                <xsd:element ref="ns5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4820d0-d712-46f3-aeb9-7c6a5d73c7b9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4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5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86c408-1bf4-4fe3-8a1c-87323a6aa394" elementFormDefault="qualified">
    <xsd:import namespace="http://schemas.microsoft.com/office/2006/documentManagement/types"/>
    <xsd:import namespace="http://schemas.microsoft.com/office/infopath/2007/PartnerControls"/>
    <xsd:element name="Material_x0020_Status" ma:index="13" nillable="true" ma:displayName="Material Status" ma:default="Draft" ma:format="Dropdown" ma:internalName="Material_x0020_Status">
      <xsd:simpleType>
        <xsd:restriction base="dms:Choice">
          <xsd:enumeration value="Draft"/>
          <xsd:enumeration value="Final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994725-9346-4564-9743-8c9a6d61a8f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8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9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20" nillable="true" ma:displayName="MediaServiceOCR" ma:description="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7BDEEA4-DDD3-49B9-AA39-4F40B4B48048}">
  <ds:schemaRefs>
    <ds:schemaRef ds:uri="http://schemas.microsoft.com/office/2006/metadata/properties"/>
    <ds:schemaRef ds:uri="http://schemas.microsoft.com/office/infopath/2007/PartnerControls"/>
    <ds:schemaRef ds:uri="7b86c408-1bf4-4fe3-8a1c-87323a6aa394"/>
    <ds:schemaRef ds:uri="c2994725-9346-4564-9743-8c9a6d61a8f9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C06B0C59-67BD-4DD9-B618-6CD915AF23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0e9df3-be65-4c73-a93b-d1236ebd677e"/>
    <ds:schemaRef ds:uri="494820d0-d712-46f3-aeb9-7c6a5d73c7b9"/>
    <ds:schemaRef ds:uri="7b86c408-1bf4-4fe3-8a1c-87323a6aa394"/>
    <ds:schemaRef ds:uri="c2994725-9346-4564-9743-8c9a6d61a8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6CA4200-FE43-46E5-B241-0691132D9547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AC51D2EF-11BB-485D-BC90-EEBE3F73EAB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868</Words>
  <Application>Microsoft Office PowerPoint</Application>
  <PresentationFormat>Custom</PresentationFormat>
  <Paragraphs>106</Paragraphs>
  <Slides>23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Brand_template_16-9_Consumer_BLUE_1</vt:lpstr>
      <vt:lpstr>PowerPoint Presentation</vt:lpstr>
      <vt:lpstr>PowerPoint Presentation</vt:lpstr>
      <vt:lpstr>PowerPoint Presentation</vt:lpstr>
      <vt:lpstr>How would you describe your company’s general AI maturity? </vt:lpstr>
      <vt:lpstr>How would you describe your company’s general AI maturity? </vt:lpstr>
      <vt:lpstr>PowerPoint Presentation</vt:lpstr>
      <vt:lpstr>Do you intend to use more AI in your business in the future?</vt:lpstr>
      <vt:lpstr>Do you intend to use more AI in your business in the future?</vt:lpstr>
      <vt:lpstr>Do you intend to use more AI in your business in the future?</vt:lpstr>
      <vt:lpstr>PowerPoint Presentation</vt:lpstr>
      <vt:lpstr>If AI becomes more prevalent in the fields you outlined above, in what areas would feel you should invest more time?</vt:lpstr>
      <vt:lpstr>If AI becomes more prevalent in the fields you outlined above, in what areas would feel you should invest more time?</vt:lpstr>
      <vt:lpstr>PowerPoint Presentation</vt:lpstr>
      <vt:lpstr>Please rate how much AI is going to change the following aspects of leadership: </vt:lpstr>
      <vt:lpstr>Please rate how much AI is going to change the following aspects of leadership: </vt:lpstr>
      <vt:lpstr>PowerPoint Presentation</vt:lpstr>
      <vt:lpstr>I would like support to change my skill emphasis so I am better prepared for AI. </vt:lpstr>
      <vt:lpstr>I would like support to change my skill emphasis so I am better prepared for AI. </vt:lpstr>
      <vt:lpstr>PowerPoint Presentation</vt:lpstr>
      <vt:lpstr>What are the key challenges related to AI that you see ahead for leaders?</vt:lpstr>
      <vt:lpstr>What are the key challenges related to AI that you see ahead for leaders?</vt:lpstr>
      <vt:lpstr>PowerPoint Presentation</vt:lpstr>
      <vt:lpstr>To what degree do you believe ethical AI is the responsibility of leadership?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findings</dc:title>
  <dc:creator>Julian</dc:creator>
  <cp:lastModifiedBy>Micol Andriolo</cp:lastModifiedBy>
  <cp:revision>4</cp:revision>
  <dcterms:created xsi:type="dcterms:W3CDTF">2017-12-08T10:10:22Z</dcterms:created>
  <dcterms:modified xsi:type="dcterms:W3CDTF">2019-04-12T11:33:23Z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0x0101000526F37E819D0844A34AE602717E4099</vt:lpwstr>
  </property>
  <property fmtid="{D5CDD505-2E9C-101B-9397-08002B2CF9AE}" pid="3" name="AuthorIds_UIVersion_1536">
    <vt:lpwstr>12</vt:lpwstr>
  </property>
  <property fmtid="{D5CDD505-2E9C-101B-9397-08002B2CF9AE}" pid="4" name="AuthorIds_UIVersion_2560">
    <vt:lpwstr>12</vt:lpwstr>
  </property>
  <property fmtid="{D5CDD505-2E9C-101B-9397-08002B2CF9AE}" pid="5" name="AuthorIds_UIVersion_3072">
    <vt:lpwstr>12</vt:lpwstr>
  </property>
  <property fmtid="{D5CDD505-2E9C-101B-9397-08002B2CF9AE}" pid="6" name="AuthorIds_UIVersion_3584">
    <vt:lpwstr>12</vt:lpwstr>
  </property>
  <property fmtid="{D5CDD505-2E9C-101B-9397-08002B2CF9AE}" pid="7" name="AuthorIds_UIVersion_8192">
    <vt:lpwstr>6</vt:lpwstr>
  </property>
  <property fmtid="{D5CDD505-2E9C-101B-9397-08002B2CF9AE}" pid="8" name="AuthorIds_UIVersion_512">
    <vt:lpwstr>23</vt:lpwstr>
  </property>
  <property fmtid="{D5CDD505-2E9C-101B-9397-08002B2CF9AE}" pid="9" name="_dlc_DocIdItemGuid">
    <vt:lpwstr>711fb5d2-b9fb-4ebc-8cb3-0578a10cb200</vt:lpwstr>
  </property>
  <property fmtid="{D5CDD505-2E9C-101B-9397-08002B2CF9AE}" pid="10" name="MSIP_Label_f42aa342-8706-4288-bd11-ebb85995028c_Enabled">
    <vt:lpwstr>True</vt:lpwstr>
  </property>
  <property fmtid="{D5CDD505-2E9C-101B-9397-08002B2CF9AE}" pid="11" name="MSIP_Label_f42aa342-8706-4288-bd11-ebb85995028c_SiteId">
    <vt:lpwstr>72f988bf-86f1-41af-91ab-2d7cd011db47</vt:lpwstr>
  </property>
  <property fmtid="{D5CDD505-2E9C-101B-9397-08002B2CF9AE}" pid="12" name="MSIP_Label_f42aa342-8706-4288-bd11-ebb85995028c_Owner">
    <vt:lpwstr>t-miandr@microsoft.com</vt:lpwstr>
  </property>
  <property fmtid="{D5CDD505-2E9C-101B-9397-08002B2CF9AE}" pid="13" name="MSIP_Label_f42aa342-8706-4288-bd11-ebb85995028c_SetDate">
    <vt:lpwstr>2019-03-04T09:53:07.5578429Z</vt:lpwstr>
  </property>
  <property fmtid="{D5CDD505-2E9C-101B-9397-08002B2CF9AE}" pid="14" name="MSIP_Label_f42aa342-8706-4288-bd11-ebb85995028c_Name">
    <vt:lpwstr>General</vt:lpwstr>
  </property>
  <property fmtid="{D5CDD505-2E9C-101B-9397-08002B2CF9AE}" pid="15" name="MSIP_Label_f42aa342-8706-4288-bd11-ebb85995028c_Application">
    <vt:lpwstr>Microsoft Azure Information Protection</vt:lpwstr>
  </property>
  <property fmtid="{D5CDD505-2E9C-101B-9397-08002B2CF9AE}" pid="16" name="MSIP_Label_f42aa342-8706-4288-bd11-ebb85995028c_ActionId">
    <vt:lpwstr>057925f0-f941-45d9-a780-bbc9e93b66da</vt:lpwstr>
  </property>
  <property fmtid="{D5CDD505-2E9C-101B-9397-08002B2CF9AE}" pid="17" name="MSIP_Label_f42aa342-8706-4288-bd11-ebb85995028c_Extended_MSFT_Method">
    <vt:lpwstr>Automatic</vt:lpwstr>
  </property>
  <property fmtid="{D5CDD505-2E9C-101B-9397-08002B2CF9AE}" pid="18" name="Sensitivity">
    <vt:lpwstr>General</vt:lpwstr>
  </property>
</Properties>
</file>