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xml" ContentType="application/vnd.openxmlformats-officedocument.drawingml.chartshapes+xml"/>
  <Override PartName="/ppt/notesSlides/notesSlide2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5.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6.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2.xml" ContentType="application/vnd.openxmlformats-officedocument.drawingml.chartshapes+xml"/>
  <Override PartName="/ppt/notesSlides/notesSlide41.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2.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drawings/drawing3.xml" ContentType="application/vnd.openxmlformats-officedocument.drawingml.chartshape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8.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9.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0.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1.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52.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53.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54.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55.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56.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7.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8.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9.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62.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63.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64.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65.xml" ContentType="application/vnd.openxmlformats-officedocument.presentationml.notesSl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66.xml" ContentType="application/vnd.openxmlformats-officedocument.presentationml.notesSl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notesSlides/notesSlide67.xml" ContentType="application/vnd.openxmlformats-officedocument.presentationml.notesSlid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8.xml" ContentType="application/vnd.openxmlformats-officedocument.presentationml.notesSl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9.xml" ContentType="application/vnd.openxmlformats-officedocument.presentationml.notesSl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70.xml" ContentType="application/vnd.openxmlformats-officedocument.presentationml.notesSlid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drawings/drawing4.xml" ContentType="application/vnd.openxmlformats-officedocument.drawingml.chartshapes+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drawings/drawing5.xml" ContentType="application/vnd.openxmlformats-officedocument.drawingml.chartshape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79.xml" ContentType="application/vnd.openxmlformats-officedocument.presentationml.notesSlid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notesSlides/notesSlide95.xml" ContentType="application/vnd.openxmlformats-officedocument.presentationml.notesSlid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96.xml" ContentType="application/vnd.openxmlformats-officedocument.presentationml.notesSlid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notesSlides/notesSlide97.xml" ContentType="application/vnd.openxmlformats-officedocument.presentationml.notesSlid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notesSlides/notesSlide100.xml" ContentType="application/vnd.openxmlformats-officedocument.presentationml.notesSlid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101.xml" ContentType="application/vnd.openxmlformats-officedocument.presentationml.notesSlid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102.xml" ContentType="application/vnd.openxmlformats-officedocument.presentationml.notesSlid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109"/>
  </p:notesMasterIdLst>
  <p:handoutMasterIdLst>
    <p:handoutMasterId r:id="rId110"/>
  </p:handoutMasterIdLst>
  <p:sldIdLst>
    <p:sldId id="1161" r:id="rId5"/>
    <p:sldId id="1162" r:id="rId6"/>
    <p:sldId id="1112" r:id="rId7"/>
    <p:sldId id="1281" r:id="rId8"/>
    <p:sldId id="1513" r:id="rId9"/>
    <p:sldId id="1511" r:id="rId10"/>
    <p:sldId id="1514" r:id="rId11"/>
    <p:sldId id="1517" r:id="rId12"/>
    <p:sldId id="1515" r:id="rId13"/>
    <p:sldId id="1554" r:id="rId14"/>
    <p:sldId id="1555" r:id="rId15"/>
    <p:sldId id="1556" r:id="rId16"/>
    <p:sldId id="1506" r:id="rId17"/>
    <p:sldId id="1507" r:id="rId18"/>
    <p:sldId id="1508" r:id="rId19"/>
    <p:sldId id="1509" r:id="rId20"/>
    <p:sldId id="1400" r:id="rId21"/>
    <p:sldId id="1383" r:id="rId22"/>
    <p:sldId id="1568" r:id="rId23"/>
    <p:sldId id="1478" r:id="rId24"/>
    <p:sldId id="1359" r:id="rId25"/>
    <p:sldId id="1477" r:id="rId26"/>
    <p:sldId id="1393" r:id="rId27"/>
    <p:sldId id="1512" r:id="rId28"/>
    <p:sldId id="1391" r:id="rId29"/>
    <p:sldId id="1551" r:id="rId30"/>
    <p:sldId id="1446" r:id="rId31"/>
    <p:sldId id="1341" r:id="rId32"/>
    <p:sldId id="1392" r:id="rId33"/>
    <p:sldId id="1404" r:id="rId34"/>
    <p:sldId id="1405" r:id="rId35"/>
    <p:sldId id="1434" r:id="rId36"/>
    <p:sldId id="1408" r:id="rId37"/>
    <p:sldId id="1549" r:id="rId38"/>
    <p:sldId id="1410" r:id="rId39"/>
    <p:sldId id="1348" r:id="rId40"/>
    <p:sldId id="1412" r:id="rId41"/>
    <p:sldId id="1415" r:id="rId42"/>
    <p:sldId id="1427" r:id="rId43"/>
    <p:sldId id="1417" r:id="rId44"/>
    <p:sldId id="1420" r:id="rId45"/>
    <p:sldId id="1419" r:id="rId46"/>
    <p:sldId id="1574" r:id="rId47"/>
    <p:sldId id="1575" r:id="rId48"/>
    <p:sldId id="1576" r:id="rId49"/>
    <p:sldId id="1382" r:id="rId50"/>
    <p:sldId id="1461" r:id="rId51"/>
    <p:sldId id="1485" r:id="rId52"/>
    <p:sldId id="1457" r:id="rId53"/>
    <p:sldId id="1458" r:id="rId54"/>
    <p:sldId id="1462" r:id="rId55"/>
    <p:sldId id="1460" r:id="rId56"/>
    <p:sldId id="1559" r:id="rId57"/>
    <p:sldId id="1560" r:id="rId58"/>
    <p:sldId id="1516" r:id="rId59"/>
    <p:sldId id="1471" r:id="rId60"/>
    <p:sldId id="1472" r:id="rId61"/>
    <p:sldId id="1468" r:id="rId62"/>
    <p:sldId id="1469" r:id="rId63"/>
    <p:sldId id="1452" r:id="rId64"/>
    <p:sldId id="1490" r:id="rId65"/>
    <p:sldId id="1491" r:id="rId66"/>
    <p:sldId id="1492" r:id="rId67"/>
    <p:sldId id="1557" r:id="rId68"/>
    <p:sldId id="1561" r:id="rId69"/>
    <p:sldId id="1562" r:id="rId70"/>
    <p:sldId id="1501" r:id="rId71"/>
    <p:sldId id="1502" r:id="rId72"/>
    <p:sldId id="1503" r:id="rId73"/>
    <p:sldId id="1504" r:id="rId74"/>
    <p:sldId id="1374" r:id="rId75"/>
    <p:sldId id="1402" r:id="rId76"/>
    <p:sldId id="1572" r:id="rId77"/>
    <p:sldId id="1573" r:id="rId78"/>
    <p:sldId id="1528" r:id="rId79"/>
    <p:sldId id="1539" r:id="rId80"/>
    <p:sldId id="1522" r:id="rId81"/>
    <p:sldId id="1527" r:id="rId82"/>
    <p:sldId id="1526" r:id="rId83"/>
    <p:sldId id="1530" r:id="rId84"/>
    <p:sldId id="1531" r:id="rId85"/>
    <p:sldId id="1535" r:id="rId86"/>
    <p:sldId id="1536" r:id="rId87"/>
    <p:sldId id="1529" r:id="rId88"/>
    <p:sldId id="1453" r:id="rId89"/>
    <p:sldId id="1454" r:id="rId90"/>
    <p:sldId id="1532" r:id="rId91"/>
    <p:sldId id="1455" r:id="rId92"/>
    <p:sldId id="1534" r:id="rId93"/>
    <p:sldId id="1570" r:id="rId94"/>
    <p:sldId id="1571" r:id="rId95"/>
    <p:sldId id="1548" r:id="rId96"/>
    <p:sldId id="1533" r:id="rId97"/>
    <p:sldId id="1540" r:id="rId98"/>
    <p:sldId id="1464" r:id="rId99"/>
    <p:sldId id="1541" r:id="rId100"/>
    <p:sldId id="1538" r:id="rId101"/>
    <p:sldId id="1543" r:id="rId102"/>
    <p:sldId id="1542" r:id="rId103"/>
    <p:sldId id="1544" r:id="rId104"/>
    <p:sldId id="1563" r:id="rId105"/>
    <p:sldId id="1546" r:id="rId106"/>
    <p:sldId id="1552" r:id="rId107"/>
    <p:sldId id="1553" r:id="rId108"/>
  </p:sldIdLst>
  <p:sldSz cx="12436475" cy="6994525"/>
  <p:notesSz cx="7077075" cy="9363075"/>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813502-2D1A-4D85-B4F1-5589B3288DD5}">
          <p14:sldIdLst>
            <p14:sldId id="1161"/>
            <p14:sldId id="1162"/>
            <p14:sldId id="1112"/>
            <p14:sldId id="1281"/>
            <p14:sldId id="1513"/>
            <p14:sldId id="1511"/>
            <p14:sldId id="1514"/>
            <p14:sldId id="1517"/>
            <p14:sldId id="1515"/>
            <p14:sldId id="1554"/>
            <p14:sldId id="1555"/>
            <p14:sldId id="1556"/>
            <p14:sldId id="1506"/>
            <p14:sldId id="1507"/>
            <p14:sldId id="1508"/>
            <p14:sldId id="1509"/>
            <p14:sldId id="1400"/>
            <p14:sldId id="1383"/>
            <p14:sldId id="1568"/>
            <p14:sldId id="1478"/>
            <p14:sldId id="1359"/>
            <p14:sldId id="1477"/>
            <p14:sldId id="1393"/>
            <p14:sldId id="1512"/>
            <p14:sldId id="1391"/>
            <p14:sldId id="1551"/>
            <p14:sldId id="1446"/>
            <p14:sldId id="1341"/>
            <p14:sldId id="1392"/>
            <p14:sldId id="1404"/>
            <p14:sldId id="1405"/>
            <p14:sldId id="1434"/>
            <p14:sldId id="1408"/>
            <p14:sldId id="1549"/>
            <p14:sldId id="1410"/>
            <p14:sldId id="1348"/>
            <p14:sldId id="1412"/>
            <p14:sldId id="1415"/>
            <p14:sldId id="1427"/>
            <p14:sldId id="1417"/>
            <p14:sldId id="1420"/>
            <p14:sldId id="1419"/>
            <p14:sldId id="1574"/>
            <p14:sldId id="1575"/>
            <p14:sldId id="1576"/>
            <p14:sldId id="1382"/>
            <p14:sldId id="1461"/>
            <p14:sldId id="1485"/>
            <p14:sldId id="1457"/>
            <p14:sldId id="1458"/>
            <p14:sldId id="1462"/>
            <p14:sldId id="1460"/>
            <p14:sldId id="1559"/>
            <p14:sldId id="1560"/>
            <p14:sldId id="1516"/>
            <p14:sldId id="1471"/>
            <p14:sldId id="1472"/>
            <p14:sldId id="1468"/>
            <p14:sldId id="1469"/>
            <p14:sldId id="1452"/>
            <p14:sldId id="1490"/>
            <p14:sldId id="1491"/>
            <p14:sldId id="1492"/>
            <p14:sldId id="1557"/>
            <p14:sldId id="1561"/>
            <p14:sldId id="1562"/>
            <p14:sldId id="1501"/>
            <p14:sldId id="1502"/>
            <p14:sldId id="1503"/>
            <p14:sldId id="1504"/>
            <p14:sldId id="1374"/>
            <p14:sldId id="1402"/>
            <p14:sldId id="1572"/>
            <p14:sldId id="1573"/>
            <p14:sldId id="1528"/>
            <p14:sldId id="1539"/>
            <p14:sldId id="1522"/>
            <p14:sldId id="1527"/>
            <p14:sldId id="1526"/>
            <p14:sldId id="1530"/>
            <p14:sldId id="1531"/>
            <p14:sldId id="1535"/>
            <p14:sldId id="1536"/>
            <p14:sldId id="1529"/>
            <p14:sldId id="1453"/>
            <p14:sldId id="1454"/>
            <p14:sldId id="1532"/>
            <p14:sldId id="1455"/>
            <p14:sldId id="1534"/>
            <p14:sldId id="1570"/>
            <p14:sldId id="1571"/>
            <p14:sldId id="1548"/>
            <p14:sldId id="1533"/>
            <p14:sldId id="1540"/>
            <p14:sldId id="1464"/>
            <p14:sldId id="1541"/>
            <p14:sldId id="1538"/>
            <p14:sldId id="1543"/>
            <p14:sldId id="1542"/>
            <p14:sldId id="1544"/>
            <p14:sldId id="1563"/>
            <p14:sldId id="1546"/>
            <p14:sldId id="1552"/>
            <p14:sldId id="1553"/>
          </p14:sldIdLst>
        </p14:section>
      </p14:sectionLst>
    </p:ext>
    <p:ext uri="{EFAFB233-063F-42B5-8137-9DF3F51BA10A}">
      <p15:sldGuideLst xmlns:p15="http://schemas.microsoft.com/office/powerpoint/2012/main">
        <p15:guide id="3" orient="horz" pos="931" userDrawn="1">
          <p15:clr>
            <a:srgbClr val="A4A3A4"/>
          </p15:clr>
        </p15:guide>
        <p15:guide id="5" orient="horz" pos="4123" userDrawn="1">
          <p15:clr>
            <a:srgbClr val="A4A3A4"/>
          </p15:clr>
        </p15:guide>
        <p15:guide id="7" orient="horz" pos="3067" userDrawn="1">
          <p15:clr>
            <a:srgbClr val="A4A3A4"/>
          </p15:clr>
        </p15:guide>
        <p15:guide id="8" orient="horz" pos="1987" userDrawn="1">
          <p15:clr>
            <a:srgbClr val="A4A3A4"/>
          </p15:clr>
        </p15:guide>
        <p15:guide id="9" pos="557" userDrawn="1">
          <p15:clr>
            <a:srgbClr val="A4A3A4"/>
          </p15:clr>
        </p15:guide>
        <p15:guide id="10" pos="1325">
          <p15:clr>
            <a:srgbClr val="A4A3A4"/>
          </p15:clr>
        </p15:guide>
        <p15:guide id="12" pos="749">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7181" userDrawn="1">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49">
          <p15:clr>
            <a:srgbClr val="A4A3A4"/>
          </p15:clr>
        </p15:guide>
        <p15:guide id="4"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Tom Wong" initials="TW" lastIdx="10" clrIdx="7">
    <p:extLst>
      <p:ext uri="{19B8F6BF-5375-455C-9EA6-DF929625EA0E}">
        <p15:presenceInfo xmlns:p15="http://schemas.microsoft.com/office/powerpoint/2012/main" userId="7ee3688e7d498933" providerId="Windows Live"/>
      </p:ext>
    </p:extLst>
  </p:cmAuthor>
  <p:cmAuthor id="1" name="Mary Feil-Jacobs" initials="MFJ" lastIdx="42" clrIdx="1"/>
  <p:cmAuthor id="2" name="Carol Brown" initials="CB" lastIdx="4" clrIdx="2"/>
  <p:cmAuthor id="3" name="Tiffany Teichrow" initials="TT" lastIdx="2" clrIdx="3">
    <p:extLst/>
  </p:cmAuthor>
  <p:cmAuthor id="4" name="Cynthia Sandvick (LCA)" initials="CS(" lastIdx="3" clrIdx="4">
    <p:extLst/>
  </p:cmAuthor>
  <p:cmAuthor id="5" name="Kim Sanchez" initials="KS" lastIdx="7" clrIdx="5">
    <p:extLst/>
  </p:cmAuthor>
  <p:cmAuthor id="6" name="John Ruchinskas" initials="JR" lastIdx="76" clrIdx="6">
    <p:extLst>
      <p:ext uri="{19B8F6BF-5375-455C-9EA6-DF929625EA0E}">
        <p15:presenceInfo xmlns:p15="http://schemas.microsoft.com/office/powerpoint/2012/main" userId="8b520dd3a2a299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00BCF2"/>
    <a:srgbClr val="0072C6"/>
    <a:srgbClr val="002050"/>
    <a:srgbClr val="4668C5"/>
    <a:srgbClr val="00B294"/>
    <a:srgbClr val="99FFCC"/>
    <a:srgbClr val="FFFFCC"/>
    <a:srgbClr val="CCECFF"/>
    <a:srgbClr val="00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262" autoAdjust="0"/>
  </p:normalViewPr>
  <p:slideViewPr>
    <p:cSldViewPr snapToGrid="0">
      <p:cViewPr varScale="1">
        <p:scale>
          <a:sx n="57" d="100"/>
          <a:sy n="57" d="100"/>
        </p:scale>
        <p:origin x="936" y="52"/>
      </p:cViewPr>
      <p:guideLst>
        <p:guide orient="horz" pos="931"/>
        <p:guide orient="horz" pos="4123"/>
        <p:guide orient="horz" pos="3067"/>
        <p:guide orient="horz" pos="1987"/>
        <p:guide pos="557"/>
        <p:guide pos="1325"/>
        <p:guide pos="749"/>
        <p:guide pos="3629"/>
        <p:guide pos="1901"/>
        <p:guide pos="2477"/>
        <p:guide pos="4205"/>
        <p:guide pos="7181"/>
        <p:guide pos="3053"/>
      </p:guideLst>
    </p:cSldViewPr>
  </p:slideViewPr>
  <p:outlineViewPr>
    <p:cViewPr>
      <p:scale>
        <a:sx n="33" d="100"/>
        <a:sy n="33" d="100"/>
      </p:scale>
      <p:origin x="0" y="-1882"/>
    </p:cViewPr>
  </p:outlineViewPr>
  <p:notesTextViewPr>
    <p:cViewPr>
      <p:scale>
        <a:sx n="100" d="100"/>
        <a:sy n="100" d="100"/>
      </p:scale>
      <p:origin x="0" y="0"/>
    </p:cViewPr>
  </p:notesTextViewPr>
  <p:sorterViewPr>
    <p:cViewPr varScale="1">
      <p:scale>
        <a:sx n="1" d="1"/>
        <a:sy n="1" d="1"/>
      </p:scale>
      <p:origin x="0" y="-34512"/>
    </p:cViewPr>
  </p:sorterViewPr>
  <p:notesViewPr>
    <p:cSldViewPr snapToGrid="0" showGuides="1">
      <p:cViewPr>
        <p:scale>
          <a:sx n="268" d="100"/>
          <a:sy n="268" d="100"/>
        </p:scale>
        <p:origin x="-2333" y="-6019"/>
      </p:cViewPr>
      <p:guideLst>
        <p:guide orient="horz" pos="2880"/>
        <p:guide pos="2160"/>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handoutMaster" Target="handoutMasters/handoutMaster1.xml"/><Relationship Id="rId115"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chartUserShapes" Target="../drawings/drawing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 Id="rId4" Type="http://schemas.openxmlformats.org/officeDocument/2006/relationships/chartUserShapes" Target="../drawings/drawing4.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6.xml"/><Relationship Id="rId1" Type="http://schemas.microsoft.com/office/2011/relationships/chartStyle" Target="style76.xml"/><Relationship Id="rId4" Type="http://schemas.openxmlformats.org/officeDocument/2006/relationships/chartUserShapes" Target="../drawings/drawing5.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84.xml"/><Relationship Id="rId1" Type="http://schemas.microsoft.com/office/2011/relationships/chartStyle" Target="style84.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89.xml"/><Relationship Id="rId1" Type="http://schemas.microsoft.com/office/2011/relationships/chartStyle" Target="style89.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package" Target="../embeddings/Microsoft_Excel_Worksheet89.xlsx"/><Relationship Id="rId2" Type="http://schemas.microsoft.com/office/2011/relationships/chartColorStyle" Target="colors90.xml"/><Relationship Id="rId1" Type="http://schemas.microsoft.com/office/2011/relationships/chartStyle" Target="style90.xml"/></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91.xml"/><Relationship Id="rId1" Type="http://schemas.microsoft.com/office/2011/relationships/chartStyle" Target="style91.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92.xml"/><Relationship Id="rId1" Type="http://schemas.microsoft.com/office/2011/relationships/chartStyle" Target="style9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lumMod val="65000"/>
                    <a:lumOff val="35000"/>
                  </a:schemeClr>
                </a:solidFill>
                <a:latin typeface="+mn-lt"/>
                <a:ea typeface="+mn-ea"/>
                <a:cs typeface="+mn-cs"/>
              </a:defRPr>
            </a:pPr>
            <a:r>
              <a:rPr lang="en-US" sz="1400" dirty="0"/>
              <a:t>I</a:t>
            </a:r>
            <a:r>
              <a:rPr lang="en-US" sz="1400" baseline="0" dirty="0"/>
              <a:t>mpact on 2017 DCI</a:t>
            </a:r>
            <a:endParaRPr lang="en-US" sz="1400" dirty="0"/>
          </a:p>
        </c:rich>
      </c:tx>
      <c:layout>
        <c:manualLayout>
          <c:xMode val="edge"/>
          <c:yMode val="edge"/>
          <c:x val="0.32212575879535121"/>
          <c:y val="5.094848426253473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lumMod val="65000"/>
                  <a:lumOff val="35000"/>
                </a:schemeClr>
              </a:solidFill>
              <a:latin typeface="+mn-lt"/>
              <a:ea typeface="+mn-ea"/>
              <a:cs typeface="+mn-cs"/>
            </a:defRPr>
          </a:pPr>
          <a:endParaRPr lang="en-US"/>
        </a:p>
      </c:txPr>
    </c:title>
    <c:autoTitleDeleted val="0"/>
    <c:plotArea>
      <c:layout>
        <c:manualLayout>
          <c:layoutTarget val="inner"/>
          <c:xMode val="edge"/>
          <c:yMode val="edge"/>
          <c:x val="1.2693703922854264E-2"/>
          <c:y val="0.24731380747426132"/>
          <c:w val="0.97461259215429152"/>
          <c:h val="0.57140662435543776"/>
        </c:manualLayout>
      </c:layout>
      <c:barChart>
        <c:barDir val="col"/>
        <c:grouping val="clustered"/>
        <c:varyColors val="0"/>
        <c:ser>
          <c:idx val="0"/>
          <c:order val="0"/>
          <c:tx>
            <c:strRef>
              <c:f>Sheet1!$B$1</c:f>
              <c:strCache>
                <c:ptCount val="1"/>
                <c:pt idx="0">
                  <c:v>With new risks</c:v>
                </c:pt>
              </c:strCache>
            </c:strRef>
          </c:tx>
          <c:spPr>
            <a:solidFill>
              <a:srgbClr val="002050"/>
            </a:solidFill>
            <a:ln w="19050">
              <a:solidFill>
                <a:schemeClr val="lt1">
                  <a:hueOff val="0"/>
                  <a:satOff val="0"/>
                  <a:lumOff val="0"/>
                </a:schemeClr>
              </a:solidFill>
            </a:ln>
            <a:effectLst/>
          </c:spPr>
          <c:invertIfNegative val="0"/>
          <c:dPt>
            <c:idx val="0"/>
            <c:invertIfNegative val="0"/>
            <c:bubble3D val="0"/>
            <c:spPr>
              <a:solidFill>
                <a:srgbClr val="002050"/>
              </a:solidFill>
              <a:ln w="19050">
                <a:solidFill>
                  <a:schemeClr val="lt1">
                    <a:hueOff val="0"/>
                    <a:satOff val="0"/>
                    <a:lumOff val="0"/>
                  </a:schemeClr>
                </a:solidFill>
              </a:ln>
              <a:effectLst/>
            </c:spPr>
            <c:extLst>
              <c:ext xmlns:c16="http://schemas.microsoft.com/office/drawing/2014/chart" uri="{C3380CC4-5D6E-409C-BE32-E72D297353CC}">
                <c16:uniqueId val="{00000001-1AF6-4158-94A3-C5DA9CF0FECA}"/>
              </c:ext>
            </c:extLst>
          </c:dPt>
          <c:dPt>
            <c:idx val="1"/>
            <c:invertIfNegative val="0"/>
            <c:bubble3D val="0"/>
            <c:spPr>
              <a:solidFill>
                <a:srgbClr val="002050"/>
              </a:solidFill>
              <a:ln w="19050">
                <a:solidFill>
                  <a:schemeClr val="lt1">
                    <a:hueOff val="0"/>
                    <a:satOff val="0"/>
                    <a:lumOff val="0"/>
                  </a:schemeClr>
                </a:solidFill>
              </a:ln>
              <a:effectLst/>
            </c:spPr>
            <c:extLst>
              <c:ext xmlns:c16="http://schemas.microsoft.com/office/drawing/2014/chart" uri="{C3380CC4-5D6E-409C-BE32-E72D297353CC}">
                <c16:uniqueId val="{00000003-1AF6-4158-94A3-C5DA9CF0FECA}"/>
              </c:ext>
            </c:extLst>
          </c:dPt>
          <c:dPt>
            <c:idx val="2"/>
            <c:invertIfNegative val="0"/>
            <c:bubble3D val="0"/>
            <c:spPr>
              <a:solidFill>
                <a:srgbClr val="002050"/>
              </a:solidFill>
              <a:ln w="19050">
                <a:solidFill>
                  <a:schemeClr val="lt1">
                    <a:hueOff val="0"/>
                    <a:satOff val="0"/>
                    <a:lumOff val="0"/>
                  </a:schemeClr>
                </a:solidFill>
              </a:ln>
              <a:effectLst/>
            </c:spPr>
            <c:extLst>
              <c:ext xmlns:c16="http://schemas.microsoft.com/office/drawing/2014/chart" uri="{C3380CC4-5D6E-409C-BE32-E72D297353CC}">
                <c16:uniqueId val="{00000005-1AF6-4158-94A3-C5DA9CF0FECA}"/>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W1 countries</c:v>
                </c:pt>
                <c:pt idx="1">
                  <c:v>New W2 countries</c:v>
                </c:pt>
                <c:pt idx="2">
                  <c:v>Total W2</c:v>
                </c:pt>
              </c:strCache>
            </c:strRef>
          </c:cat>
          <c:val>
            <c:numRef>
              <c:f>Sheet1!$B$2:$B$4</c:f>
              <c:numCache>
                <c:formatCode>0%</c:formatCode>
                <c:ptCount val="3"/>
                <c:pt idx="0">
                  <c:v>0.64500000000000002</c:v>
                </c:pt>
                <c:pt idx="1">
                  <c:v>0.66</c:v>
                </c:pt>
                <c:pt idx="2">
                  <c:v>0.65400000000000003</c:v>
                </c:pt>
              </c:numCache>
            </c:numRef>
          </c:val>
          <c:extLst>
            <c:ext xmlns:c16="http://schemas.microsoft.com/office/drawing/2014/chart" uri="{C3380CC4-5D6E-409C-BE32-E72D297353CC}">
              <c16:uniqueId val="{00000006-1AF6-4158-94A3-C5DA9CF0FECA}"/>
            </c:ext>
          </c:extLst>
        </c:ser>
        <c:ser>
          <c:idx val="1"/>
          <c:order val="1"/>
          <c:tx>
            <c:strRef>
              <c:f>Sheet1!$C$1</c:f>
              <c:strCache>
                <c:ptCount val="1"/>
                <c:pt idx="0">
                  <c:v>Without new risks</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W1 countries</c:v>
                </c:pt>
                <c:pt idx="1">
                  <c:v>New W2 countries</c:v>
                </c:pt>
                <c:pt idx="2">
                  <c:v>Total W2</c:v>
                </c:pt>
              </c:strCache>
            </c:strRef>
          </c:cat>
          <c:val>
            <c:numRef>
              <c:f>Sheet1!$C$2:$C$4</c:f>
              <c:numCache>
                <c:formatCode>0%</c:formatCode>
                <c:ptCount val="3"/>
                <c:pt idx="0">
                  <c:v>0.60899999999999999</c:v>
                </c:pt>
                <c:pt idx="1">
                  <c:v>0.63600000000000001</c:v>
                </c:pt>
                <c:pt idx="2">
                  <c:v>0.62</c:v>
                </c:pt>
              </c:numCache>
            </c:numRef>
          </c:val>
          <c:extLst>
            <c:ext xmlns:c16="http://schemas.microsoft.com/office/drawing/2014/chart" uri="{C3380CC4-5D6E-409C-BE32-E72D297353CC}">
              <c16:uniqueId val="{00000007-1AF6-4158-94A3-C5DA9CF0FECA}"/>
            </c:ext>
          </c:extLst>
        </c:ser>
        <c:dLbls>
          <c:showLegendKey val="0"/>
          <c:showVal val="0"/>
          <c:showCatName val="0"/>
          <c:showSerName val="0"/>
          <c:showPercent val="0"/>
          <c:showBubbleSize val="0"/>
        </c:dLbls>
        <c:gapWidth val="200"/>
        <c:axId val="943798912"/>
        <c:axId val="943797600"/>
      </c:barChart>
      <c:catAx>
        <c:axId val="94379891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bg1">
                    <a:lumMod val="65000"/>
                    <a:lumOff val="35000"/>
                  </a:schemeClr>
                </a:solidFill>
                <a:latin typeface="+mn-lt"/>
                <a:ea typeface="+mn-ea"/>
                <a:cs typeface="+mn-cs"/>
              </a:defRPr>
            </a:pPr>
            <a:endParaRPr lang="en-US"/>
          </a:p>
        </c:txPr>
        <c:crossAx val="943797600"/>
        <c:crosses val="autoZero"/>
        <c:auto val="1"/>
        <c:lblAlgn val="ctr"/>
        <c:lblOffset val="100"/>
        <c:noMultiLvlLbl val="0"/>
      </c:catAx>
      <c:valAx>
        <c:axId val="943797600"/>
        <c:scaling>
          <c:orientation val="minMax"/>
          <c:min val="0.4"/>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lumMod val="65000"/>
                    <a:lumOff val="35000"/>
                  </a:schemeClr>
                </a:solidFill>
                <a:latin typeface="+mn-lt"/>
                <a:ea typeface="+mn-ea"/>
                <a:cs typeface="+mn-cs"/>
              </a:defRPr>
            </a:pPr>
            <a:endParaRPr lang="en-US"/>
          </a:p>
        </c:txPr>
        <c:crossAx val="943798912"/>
        <c:crosses val="autoZero"/>
        <c:crossBetween val="between"/>
      </c:valAx>
      <c:spPr>
        <a:noFill/>
        <a:ln w="25400">
          <a:noFill/>
        </a:ln>
        <a:effectLst/>
      </c:spPr>
    </c:plotArea>
    <c:legend>
      <c:legendPos val="t"/>
      <c:layout>
        <c:manualLayout>
          <c:xMode val="edge"/>
          <c:yMode val="edge"/>
          <c:x val="0.10657910490738952"/>
          <c:y val="0.11015062297560012"/>
          <c:w val="0.66629527559055113"/>
          <c:h val="0.111069300368995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lumMod val="50000"/>
        </a:schemeClr>
      </a:solidFill>
    </a:ln>
    <a:effectLst/>
  </c:spPr>
  <c:txPr>
    <a:bodyPr/>
    <a:lstStyle/>
    <a:p>
      <a:pPr>
        <a:defRPr sz="1200">
          <a:solidFill>
            <a:schemeClr val="bg1">
              <a:lumMod val="65000"/>
              <a:lumOff val="35000"/>
            </a:schemeClr>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1" dirty="0">
                <a:effectLst/>
              </a:rPr>
              <a:t>Sexual – 47%</a:t>
            </a:r>
            <a:endParaRPr lang="en-US" dirty="0">
              <a:effectLst/>
            </a:endParaRPr>
          </a:p>
          <a:p>
            <a:pPr>
              <a:defRPr/>
            </a:pPr>
            <a:r>
              <a:rPr lang="en-US" sz="1200" b="1" dirty="0">
                <a:effectLst/>
              </a:rPr>
              <a:t>(YOY </a:t>
            </a:r>
            <a:r>
              <a:rPr lang="en-US" sz="1200" b="1" dirty="0">
                <a:effectLst/>
                <a:latin typeface="Wingdings 3" panose="05040102010807070707" pitchFamily="18" charset="2"/>
              </a:rPr>
              <a:t>p</a:t>
            </a:r>
            <a:r>
              <a:rPr lang="en-US" sz="1200" b="1" dirty="0">
                <a:effectLst/>
              </a:rPr>
              <a:t>1%)</a:t>
            </a:r>
            <a:endParaRPr lang="en-US" sz="1200"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2017</c:v>
                </c:pt>
              </c:strCache>
            </c:strRef>
          </c:tx>
          <c:spPr>
            <a:solidFill>
              <a:srgbClr val="002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Unwanted Sexting received</c:v>
                </c:pt>
                <c:pt idx="1">
                  <c:v>Sexual solicitation</c:v>
                </c:pt>
                <c:pt idx="2">
                  <c:v>Unwanted Sexting sent</c:v>
                </c:pt>
                <c:pt idx="3">
                  <c:v>Sextortion</c:v>
                </c:pt>
                <c:pt idx="4">
                  <c:v>"Revenge porn"</c:v>
                </c:pt>
              </c:strCache>
            </c:strRef>
          </c:cat>
          <c:val>
            <c:numRef>
              <c:f>Sheet1!$B$2:$B$6</c:f>
              <c:numCache>
                <c:formatCode>0%</c:formatCode>
                <c:ptCount val="5"/>
                <c:pt idx="0">
                  <c:v>0.34333106853361839</c:v>
                </c:pt>
                <c:pt idx="1">
                  <c:v>0.26088099224069966</c:v>
                </c:pt>
                <c:pt idx="2">
                  <c:v>0.2496990354783632</c:v>
                </c:pt>
                <c:pt idx="3">
                  <c:v>9.3157355220777185E-2</c:v>
                </c:pt>
                <c:pt idx="4">
                  <c:v>8.9614676283141056E-2</c:v>
                </c:pt>
              </c:numCache>
            </c:numRef>
          </c:val>
          <c:extLst>
            <c:ext xmlns:c16="http://schemas.microsoft.com/office/drawing/2014/chart" uri="{C3380CC4-5D6E-409C-BE32-E72D297353CC}">
              <c16:uniqueId val="{00000000-25DA-4B6C-80D4-866A98642CBE}"/>
            </c:ext>
          </c:extLst>
        </c:ser>
        <c:ser>
          <c:idx val="1"/>
          <c:order val="1"/>
          <c:tx>
            <c:strRef>
              <c:f>Sheet1!$C$1</c:f>
              <c:strCache>
                <c:ptCount val="1"/>
                <c:pt idx="0">
                  <c:v>2016</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Unwanted Sexting received</c:v>
                </c:pt>
                <c:pt idx="1">
                  <c:v>Sexual solicitation</c:v>
                </c:pt>
                <c:pt idx="2">
                  <c:v>Unwanted Sexting sent</c:v>
                </c:pt>
                <c:pt idx="3">
                  <c:v>Sextortion</c:v>
                </c:pt>
                <c:pt idx="4">
                  <c:v>"Revenge porn"</c:v>
                </c:pt>
              </c:strCache>
            </c:strRef>
          </c:cat>
          <c:val>
            <c:numRef>
              <c:f>Sheet1!$C$2:$C$6</c:f>
              <c:numCache>
                <c:formatCode>0%</c:formatCode>
                <c:ptCount val="5"/>
                <c:pt idx="0">
                  <c:v>0.33</c:v>
                </c:pt>
                <c:pt idx="1">
                  <c:v>0.24</c:v>
                </c:pt>
                <c:pt idx="2">
                  <c:v>0.23</c:v>
                </c:pt>
                <c:pt idx="3">
                  <c:v>0.09</c:v>
                </c:pt>
                <c:pt idx="4">
                  <c:v>0.09</c:v>
                </c:pt>
              </c:numCache>
            </c:numRef>
          </c:val>
          <c:extLst>
            <c:ext xmlns:c16="http://schemas.microsoft.com/office/drawing/2014/chart" uri="{C3380CC4-5D6E-409C-BE32-E72D297353CC}">
              <c16:uniqueId val="{00000001-25DA-4B6C-80D4-866A98642CBE}"/>
            </c:ext>
          </c:extLst>
        </c:ser>
        <c:dLbls>
          <c:showLegendKey val="0"/>
          <c:showVal val="0"/>
          <c:showCatName val="0"/>
          <c:showSerName val="0"/>
          <c:showPercent val="0"/>
          <c:showBubbleSize val="0"/>
        </c:dLbls>
        <c:gapWidth val="25"/>
        <c:axId val="943669680"/>
        <c:axId val="943677224"/>
      </c:barChart>
      <c:catAx>
        <c:axId val="943669680"/>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a:softEdge rad="139700"/>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3677224"/>
        <c:crosses val="autoZero"/>
        <c:auto val="1"/>
        <c:lblAlgn val="ctr"/>
        <c:lblOffset val="100"/>
        <c:noMultiLvlLbl val="0"/>
      </c:catAx>
      <c:valAx>
        <c:axId val="943677224"/>
        <c:scaling>
          <c:orientation val="minMax"/>
          <c:max val="0.5"/>
        </c:scaling>
        <c:delete val="1"/>
        <c:axPos val="t"/>
        <c:numFmt formatCode="0%" sourceLinked="1"/>
        <c:majorTickMark val="out"/>
        <c:minorTickMark val="none"/>
        <c:tickLblPos val="nextTo"/>
        <c:crossAx val="943669680"/>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alpha val="80000"/>
      </a:srgbClr>
    </a:solid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1" dirty="0">
                <a:effectLst/>
              </a:rPr>
              <a:t>Reputational – 39%</a:t>
            </a:r>
            <a:endParaRPr lang="en-US" dirty="0">
              <a:effectLst/>
            </a:endParaRPr>
          </a:p>
          <a:p>
            <a:pPr>
              <a:defRPr/>
            </a:pPr>
            <a:r>
              <a:rPr lang="en-US" sz="1200" b="1" dirty="0">
                <a:effectLst/>
              </a:rPr>
              <a:t>(YOY </a:t>
            </a:r>
            <a:r>
              <a:rPr lang="en-US" sz="1200" b="1" dirty="0">
                <a:effectLst/>
                <a:latin typeface="Wingdings 3" panose="05040102010807070707" pitchFamily="18" charset="2"/>
              </a:rPr>
              <a:t>p</a:t>
            </a:r>
            <a:r>
              <a:rPr lang="en-US" sz="1200" b="1" dirty="0">
                <a:effectLst/>
                <a:latin typeface="+mn-lt"/>
              </a:rPr>
              <a:t>-1</a:t>
            </a:r>
            <a:r>
              <a:rPr lang="en-US" sz="1200" b="1" dirty="0">
                <a:effectLst/>
              </a:rPr>
              <a:t>%)</a:t>
            </a:r>
            <a:endParaRPr lang="en-US" sz="1200"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2017</c:v>
                </c:pt>
              </c:strCache>
            </c:strRef>
          </c:tx>
          <c:spPr>
            <a:solidFill>
              <a:srgbClr val="002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Doxing</c:v>
                </c:pt>
                <c:pt idx="1">
                  <c:v>Damage to personal rep</c:v>
                </c:pt>
                <c:pt idx="2">
                  <c:v>Damage to work rep</c:v>
                </c:pt>
              </c:strCache>
            </c:strRef>
          </c:cat>
          <c:val>
            <c:numRef>
              <c:f>Sheet1!$B$2:$B$4</c:f>
              <c:numCache>
                <c:formatCode>0%</c:formatCode>
                <c:ptCount val="3"/>
                <c:pt idx="0">
                  <c:v>0.24501033878189854</c:v>
                </c:pt>
                <c:pt idx="1">
                  <c:v>0.24486555566007046</c:v>
                </c:pt>
                <c:pt idx="2">
                  <c:v>0.1461162754407811</c:v>
                </c:pt>
              </c:numCache>
            </c:numRef>
          </c:val>
          <c:extLst>
            <c:ext xmlns:c16="http://schemas.microsoft.com/office/drawing/2014/chart" uri="{C3380CC4-5D6E-409C-BE32-E72D297353CC}">
              <c16:uniqueId val="{00000000-81DA-4F16-8036-719C2BE9C2E4}"/>
            </c:ext>
          </c:extLst>
        </c:ser>
        <c:ser>
          <c:idx val="1"/>
          <c:order val="1"/>
          <c:tx>
            <c:strRef>
              <c:f>Sheet1!$C$1</c:f>
              <c:strCache>
                <c:ptCount val="1"/>
                <c:pt idx="0">
                  <c:v>2016</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Doxing</c:v>
                </c:pt>
                <c:pt idx="1">
                  <c:v>Damage to personal rep</c:v>
                </c:pt>
                <c:pt idx="2">
                  <c:v>Damage to work rep</c:v>
                </c:pt>
              </c:strCache>
            </c:strRef>
          </c:cat>
          <c:val>
            <c:numRef>
              <c:f>Sheet1!$C$2:$C$4</c:f>
              <c:numCache>
                <c:formatCode>0%</c:formatCode>
                <c:ptCount val="3"/>
                <c:pt idx="0">
                  <c:v>0.28199999999999997</c:v>
                </c:pt>
                <c:pt idx="1">
                  <c:v>0.23</c:v>
                </c:pt>
                <c:pt idx="2">
                  <c:v>0.13700000000000001</c:v>
                </c:pt>
              </c:numCache>
            </c:numRef>
          </c:val>
          <c:extLst>
            <c:ext xmlns:c16="http://schemas.microsoft.com/office/drawing/2014/chart" uri="{C3380CC4-5D6E-409C-BE32-E72D297353CC}">
              <c16:uniqueId val="{00000001-81DA-4F16-8036-719C2BE9C2E4}"/>
            </c:ext>
          </c:extLst>
        </c:ser>
        <c:dLbls>
          <c:showLegendKey val="0"/>
          <c:showVal val="0"/>
          <c:showCatName val="0"/>
          <c:showSerName val="0"/>
          <c:showPercent val="0"/>
          <c:showBubbleSize val="0"/>
        </c:dLbls>
        <c:gapWidth val="200"/>
        <c:axId val="943669680"/>
        <c:axId val="943677224"/>
      </c:barChart>
      <c:catAx>
        <c:axId val="943669680"/>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a:softEdge rad="139700"/>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3677224"/>
        <c:crosses val="autoZero"/>
        <c:auto val="1"/>
        <c:lblAlgn val="ctr"/>
        <c:lblOffset val="100"/>
        <c:noMultiLvlLbl val="0"/>
      </c:catAx>
      <c:valAx>
        <c:axId val="943677224"/>
        <c:scaling>
          <c:orientation val="minMax"/>
          <c:max val="0.5"/>
        </c:scaling>
        <c:delete val="1"/>
        <c:axPos val="t"/>
        <c:numFmt formatCode="0%" sourceLinked="1"/>
        <c:majorTickMark val="out"/>
        <c:minorTickMark val="none"/>
        <c:tickLblPos val="nextTo"/>
        <c:crossAx val="943669680"/>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alpha val="80000"/>
      </a:srgbClr>
    </a:solidFill>
    <a:ln>
      <a:noFill/>
    </a:ln>
    <a:effectLst/>
  </c:spPr>
  <c:txPr>
    <a:bodyPr/>
    <a:lstStyle/>
    <a:p>
      <a:pPr>
        <a:defRPr>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Strongly/somewhat agree</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2">
                  <c:v>Within past month</c:v>
                </c:pt>
                <c:pt idx="3">
                  <c:v>More 1 month</c:v>
                </c:pt>
              </c:strCache>
            </c:strRef>
          </c:cat>
          <c:val>
            <c:numRef>
              <c:f>Sheet1!$B$2:$B$5</c:f>
              <c:numCache>
                <c:formatCode>General</c:formatCode>
                <c:ptCount val="4"/>
                <c:pt idx="0" formatCode="0%">
                  <c:v>0.63100000000000001</c:v>
                </c:pt>
                <c:pt idx="2" formatCode="0%">
                  <c:v>0.61099999999999999</c:v>
                </c:pt>
                <c:pt idx="3" formatCode="0%">
                  <c:v>0.64400000000000002</c:v>
                </c:pt>
              </c:numCache>
            </c:numRef>
          </c:val>
          <c:extLst>
            <c:ext xmlns:c16="http://schemas.microsoft.com/office/drawing/2014/chart" uri="{C3380CC4-5D6E-409C-BE32-E72D297353CC}">
              <c16:uniqueId val="{00000000-EBA5-4113-84D7-552164CE6811}"/>
            </c:ext>
          </c:extLst>
        </c:ser>
        <c:ser>
          <c:idx val="1"/>
          <c:order val="1"/>
          <c:tx>
            <c:strRef>
              <c:f>Sheet1!$C$1</c:f>
              <c:strCache>
                <c:ptCount val="1"/>
                <c:pt idx="0">
                  <c:v>Neither agree/disagree</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2">
                  <c:v>Within past month</c:v>
                </c:pt>
                <c:pt idx="3">
                  <c:v>More 1 month</c:v>
                </c:pt>
              </c:strCache>
            </c:strRef>
          </c:cat>
          <c:val>
            <c:numRef>
              <c:f>Sheet1!$C$2:$C$5</c:f>
              <c:numCache>
                <c:formatCode>General</c:formatCode>
                <c:ptCount val="4"/>
                <c:pt idx="0" formatCode="0%">
                  <c:v>0.19600000000000001</c:v>
                </c:pt>
                <c:pt idx="2" formatCode="0%">
                  <c:v>0.17699999999999999</c:v>
                </c:pt>
                <c:pt idx="3" formatCode="0%">
                  <c:v>0.20899999999999999</c:v>
                </c:pt>
              </c:numCache>
            </c:numRef>
          </c:val>
          <c:extLst>
            <c:ext xmlns:c16="http://schemas.microsoft.com/office/drawing/2014/chart" uri="{C3380CC4-5D6E-409C-BE32-E72D297353CC}">
              <c16:uniqueId val="{00000003-EBA5-4113-84D7-552164CE6811}"/>
            </c:ext>
          </c:extLst>
        </c:ser>
        <c:ser>
          <c:idx val="2"/>
          <c:order val="2"/>
          <c:tx>
            <c:strRef>
              <c:f>Sheet1!$D$1</c:f>
              <c:strCache>
                <c:ptCount val="1"/>
                <c:pt idx="0">
                  <c:v>Strongly/somewhat disagree</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2">
                  <c:v>Within past month</c:v>
                </c:pt>
                <c:pt idx="3">
                  <c:v>More 1 month</c:v>
                </c:pt>
              </c:strCache>
            </c:strRef>
          </c:cat>
          <c:val>
            <c:numRef>
              <c:f>Sheet1!$D$2:$D$5</c:f>
              <c:numCache>
                <c:formatCode>General</c:formatCode>
                <c:ptCount val="4"/>
                <c:pt idx="0" formatCode="0%">
                  <c:v>0.17299999999999999</c:v>
                </c:pt>
                <c:pt idx="2" formatCode="0%">
                  <c:v>0.21199999999999999</c:v>
                </c:pt>
                <c:pt idx="3" formatCode="0%">
                  <c:v>0.14699999999999999</c:v>
                </c:pt>
              </c:numCache>
            </c:numRef>
          </c:val>
          <c:extLst>
            <c:ext xmlns:c16="http://schemas.microsoft.com/office/drawing/2014/chart" uri="{C3380CC4-5D6E-409C-BE32-E72D297353CC}">
              <c16:uniqueId val="{00000004-EBA5-4113-84D7-552164CE6811}"/>
            </c:ext>
          </c:extLst>
        </c:ser>
        <c:dLbls>
          <c:dLblPos val="ctr"/>
          <c:showLegendKey val="0"/>
          <c:showVal val="1"/>
          <c:showCatName val="0"/>
          <c:showSerName val="0"/>
          <c:showPercent val="0"/>
          <c:showBubbleSize val="0"/>
        </c:dLbls>
        <c:gapWidth val="50"/>
        <c:overlap val="100"/>
        <c:axId val="845376336"/>
        <c:axId val="845375680"/>
      </c:barChart>
      <c:catAx>
        <c:axId val="845376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845375680"/>
        <c:crosses val="autoZero"/>
        <c:auto val="1"/>
        <c:lblAlgn val="ctr"/>
        <c:lblOffset val="100"/>
        <c:noMultiLvlLbl val="0"/>
      </c:catAx>
      <c:valAx>
        <c:axId val="845375680"/>
        <c:scaling>
          <c:orientation val="minMax"/>
        </c:scaling>
        <c:delete val="1"/>
        <c:axPos val="l"/>
        <c:numFmt formatCode="0%" sourceLinked="1"/>
        <c:majorTickMark val="out"/>
        <c:minorTickMark val="none"/>
        <c:tickLblPos val="nextTo"/>
        <c:crossAx val="845376336"/>
        <c:crosses val="autoZero"/>
        <c:crossBetween val="between"/>
      </c:valAx>
      <c:spPr>
        <a:noFill/>
        <a:ln>
          <a:noFill/>
        </a:ln>
        <a:effectLst/>
      </c:spPr>
    </c:plotArea>
    <c:legend>
      <c:legendPos val="l"/>
      <c:layout>
        <c:manualLayout>
          <c:xMode val="edge"/>
          <c:yMode val="edge"/>
          <c:x val="3.0771811881111173E-2"/>
          <c:y val="0.14836061108622756"/>
          <c:w val="0.2577511246913699"/>
          <c:h val="0.270809590678064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58538542554791E-2"/>
          <c:y val="0.13528217388668001"/>
          <c:w val="0.95690042128491903"/>
          <c:h val="0.60491740512633929"/>
        </c:manualLayout>
      </c:layout>
      <c:barChart>
        <c:barDir val="col"/>
        <c:grouping val="clustered"/>
        <c:varyColors val="0"/>
        <c:ser>
          <c:idx val="0"/>
          <c:order val="0"/>
          <c:tx>
            <c:strRef>
              <c:f>Sheet1!$B$1</c:f>
              <c:strCache>
                <c:ptCount val="1"/>
                <c:pt idx="0">
                  <c:v>Strongly/somewhat agree</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DCI</c:v>
                </c:pt>
                <c:pt idx="1">
                  <c:v>Recency (past month)</c:v>
                </c:pt>
                <c:pt idx="2">
                  <c:v>Frequency (every/almost every time)</c:v>
                </c:pt>
                <c:pt idx="3">
                  <c:v>Consequences</c:v>
                </c:pt>
                <c:pt idx="4">
                  <c:v>Action taken</c:v>
                </c:pt>
                <c:pt idx="5">
                  <c:v>Extremely/very hard to find help</c:v>
                </c:pt>
              </c:strCache>
            </c:strRef>
          </c:cat>
          <c:val>
            <c:numRef>
              <c:f>Sheet1!$B$2:$B$7</c:f>
              <c:numCache>
                <c:formatCode>0%</c:formatCode>
                <c:ptCount val="6"/>
                <c:pt idx="0">
                  <c:v>0.63091204041114934</c:v>
                </c:pt>
                <c:pt idx="1">
                  <c:v>0.24598612312209023</c:v>
                </c:pt>
                <c:pt idx="2">
                  <c:v>0.1086877526658046</c:v>
                </c:pt>
                <c:pt idx="3">
                  <c:v>0.66397675009124513</c:v>
                </c:pt>
                <c:pt idx="4">
                  <c:v>0.86938291545795787</c:v>
                </c:pt>
                <c:pt idx="5">
                  <c:v>0.1340867932775989</c:v>
                </c:pt>
              </c:numCache>
            </c:numRef>
          </c:val>
          <c:extLst>
            <c:ext xmlns:c16="http://schemas.microsoft.com/office/drawing/2014/chart" uri="{C3380CC4-5D6E-409C-BE32-E72D297353CC}">
              <c16:uniqueId val="{00000000-EBA5-4113-84D7-552164CE6811}"/>
            </c:ext>
          </c:extLst>
        </c:ser>
        <c:ser>
          <c:idx val="1"/>
          <c:order val="1"/>
          <c:tx>
            <c:strRef>
              <c:f>Sheet1!$C$1</c:f>
              <c:strCache>
                <c:ptCount val="1"/>
                <c:pt idx="0">
                  <c:v>Somewhat/strongly disagree</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DCI</c:v>
                </c:pt>
                <c:pt idx="1">
                  <c:v>Recency (past month)</c:v>
                </c:pt>
                <c:pt idx="2">
                  <c:v>Frequency (every/almost every time)</c:v>
                </c:pt>
                <c:pt idx="3">
                  <c:v>Consequences</c:v>
                </c:pt>
                <c:pt idx="4">
                  <c:v>Action taken</c:v>
                </c:pt>
                <c:pt idx="5">
                  <c:v>Extremely/very hard to find help</c:v>
                </c:pt>
              </c:strCache>
            </c:strRef>
          </c:cat>
          <c:val>
            <c:numRef>
              <c:f>Sheet1!$C$2:$C$7</c:f>
              <c:numCache>
                <c:formatCode>0%</c:formatCode>
                <c:ptCount val="6"/>
                <c:pt idx="0">
                  <c:v>0.84770233257202321</c:v>
                </c:pt>
                <c:pt idx="1">
                  <c:v>0.41760099603528472</c:v>
                </c:pt>
                <c:pt idx="2">
                  <c:v>0.2434088778268782</c:v>
                </c:pt>
                <c:pt idx="3">
                  <c:v>0.80598957077611</c:v>
                </c:pt>
                <c:pt idx="4">
                  <c:v>0.92116708447680029</c:v>
                </c:pt>
                <c:pt idx="5">
                  <c:v>0.18868241002552005</c:v>
                </c:pt>
              </c:numCache>
            </c:numRef>
          </c:val>
          <c:extLst>
            <c:ext xmlns:c16="http://schemas.microsoft.com/office/drawing/2014/chart" uri="{C3380CC4-5D6E-409C-BE32-E72D297353CC}">
              <c16:uniqueId val="{00000003-EBA5-4113-84D7-552164CE6811}"/>
            </c:ext>
          </c:extLst>
        </c:ser>
        <c:dLbls>
          <c:dLblPos val="ctr"/>
          <c:showLegendKey val="0"/>
          <c:showVal val="1"/>
          <c:showCatName val="0"/>
          <c:showSerName val="0"/>
          <c:showPercent val="0"/>
          <c:showBubbleSize val="0"/>
        </c:dLbls>
        <c:gapWidth val="50"/>
        <c:axId val="845376336"/>
        <c:axId val="845375680"/>
      </c:barChart>
      <c:catAx>
        <c:axId val="845376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en-US"/>
          </a:p>
        </c:txPr>
        <c:crossAx val="845375680"/>
        <c:crosses val="autoZero"/>
        <c:auto val="1"/>
        <c:lblAlgn val="ctr"/>
        <c:lblOffset val="100"/>
        <c:noMultiLvlLbl val="0"/>
      </c:catAx>
      <c:valAx>
        <c:axId val="845375680"/>
        <c:scaling>
          <c:orientation val="minMax"/>
        </c:scaling>
        <c:delete val="1"/>
        <c:axPos val="l"/>
        <c:numFmt formatCode="0%" sourceLinked="1"/>
        <c:majorTickMark val="out"/>
        <c:minorTickMark val="none"/>
        <c:tickLblPos val="nextTo"/>
        <c:crossAx val="845376336"/>
        <c:crosses val="autoZero"/>
        <c:crossBetween val="between"/>
      </c:valAx>
      <c:spPr>
        <a:noFill/>
        <a:ln>
          <a:noFill/>
        </a:ln>
        <a:effectLst/>
      </c:spPr>
    </c:plotArea>
    <c:legend>
      <c:legendPos val="b"/>
      <c:layout>
        <c:manualLayout>
          <c:xMode val="edge"/>
          <c:yMode val="edge"/>
          <c:x val="0.13865853352725813"/>
          <c:y val="0.87527523474523583"/>
          <c:w val="0.75453006670344547"/>
          <c:h val="4.787852013547811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Strongly/somewhat agree</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Sheet1!$B$2</c:f>
              <c:numCache>
                <c:formatCode>0%</c:formatCode>
                <c:ptCount val="1"/>
                <c:pt idx="0">
                  <c:v>0.63100000000000001</c:v>
                </c:pt>
              </c:numCache>
            </c:numRef>
          </c:val>
          <c:extLst>
            <c:ext xmlns:c16="http://schemas.microsoft.com/office/drawing/2014/chart" uri="{C3380CC4-5D6E-409C-BE32-E72D297353CC}">
              <c16:uniqueId val="{00000000-CD0F-4204-AD60-A7105261A59D}"/>
            </c:ext>
          </c:extLst>
        </c:ser>
        <c:ser>
          <c:idx val="1"/>
          <c:order val="1"/>
          <c:tx>
            <c:strRef>
              <c:f>Sheet1!$C$1</c:f>
              <c:strCache>
                <c:ptCount val="1"/>
                <c:pt idx="0">
                  <c:v>Strongly/somewhat disagree</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Sheet1!$C$2</c:f>
              <c:numCache>
                <c:formatCode>0%</c:formatCode>
                <c:ptCount val="1"/>
                <c:pt idx="0">
                  <c:v>0.17299999999999999</c:v>
                </c:pt>
              </c:numCache>
            </c:numRef>
          </c:val>
          <c:extLst>
            <c:ext xmlns:c16="http://schemas.microsoft.com/office/drawing/2014/chart" uri="{C3380CC4-5D6E-409C-BE32-E72D297353CC}">
              <c16:uniqueId val="{00000001-CD0F-4204-AD60-A7105261A59D}"/>
            </c:ext>
          </c:extLst>
        </c:ser>
        <c:dLbls>
          <c:dLblPos val="ctr"/>
          <c:showLegendKey val="0"/>
          <c:showVal val="1"/>
          <c:showCatName val="0"/>
          <c:showSerName val="0"/>
          <c:showPercent val="0"/>
          <c:showBubbleSize val="0"/>
        </c:dLbls>
        <c:gapWidth val="150"/>
        <c:overlap val="100"/>
        <c:axId val="845376336"/>
        <c:axId val="845375680"/>
      </c:barChart>
      <c:catAx>
        <c:axId val="845376336"/>
        <c:scaling>
          <c:orientation val="minMax"/>
        </c:scaling>
        <c:delete val="1"/>
        <c:axPos val="b"/>
        <c:numFmt formatCode="General" sourceLinked="1"/>
        <c:majorTickMark val="out"/>
        <c:minorTickMark val="none"/>
        <c:tickLblPos val="nextTo"/>
        <c:crossAx val="845375680"/>
        <c:crosses val="autoZero"/>
        <c:auto val="1"/>
        <c:lblAlgn val="ctr"/>
        <c:lblOffset val="100"/>
        <c:noMultiLvlLbl val="0"/>
      </c:catAx>
      <c:valAx>
        <c:axId val="845375680"/>
        <c:scaling>
          <c:orientation val="minMax"/>
        </c:scaling>
        <c:delete val="1"/>
        <c:axPos val="l"/>
        <c:numFmt formatCode="0%" sourceLinked="1"/>
        <c:majorTickMark val="out"/>
        <c:minorTickMark val="none"/>
        <c:tickLblPos val="nextTo"/>
        <c:crossAx val="845376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50000"/>
                  </a:schemeClr>
                </a:solidFill>
                <a:latin typeface="+mn-lt"/>
                <a:ea typeface="+mn-ea"/>
                <a:cs typeface="+mn-cs"/>
              </a:defRPr>
            </a:pPr>
            <a:r>
              <a:rPr lang="en-US" sz="2400" dirty="0"/>
              <a:t> </a:t>
            </a:r>
          </a:p>
        </c:rich>
      </c:tx>
      <c:layout>
        <c:manualLayout>
          <c:xMode val="edge"/>
          <c:yMode val="edge"/>
          <c:x val="9.4167945564995626E-3"/>
          <c:y val="3.2057304976083694E-3"/>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Much less/less concerned</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W1 countries</c:v>
                </c:pt>
                <c:pt idx="1">
                  <c:v>New W2 countries</c:v>
                </c:pt>
              </c:strCache>
            </c:strRef>
          </c:cat>
          <c:val>
            <c:numRef>
              <c:f>Sheet1!$B$2:$B$3</c:f>
              <c:numCache>
                <c:formatCode>0%</c:formatCode>
                <c:ptCount val="2"/>
                <c:pt idx="0">
                  <c:v>0.23699999999999999</c:v>
                </c:pt>
                <c:pt idx="1">
                  <c:v>0.19500000000000001</c:v>
                </c:pt>
              </c:numCache>
            </c:numRef>
          </c:val>
          <c:extLst>
            <c:ext xmlns:c16="http://schemas.microsoft.com/office/drawing/2014/chart" uri="{C3380CC4-5D6E-409C-BE32-E72D297353CC}">
              <c16:uniqueId val="{00000000-33A4-43EE-9523-BD2B3795380C}"/>
            </c:ext>
          </c:extLst>
        </c:ser>
        <c:ser>
          <c:idx val="1"/>
          <c:order val="1"/>
          <c:tx>
            <c:strRef>
              <c:f>Sheet1!$C$1</c:f>
              <c:strCache>
                <c:ptCount val="1"/>
                <c:pt idx="0">
                  <c:v>Neither more/less concerned</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W1 countries</c:v>
                </c:pt>
                <c:pt idx="1">
                  <c:v>New W2 countries</c:v>
                </c:pt>
              </c:strCache>
            </c:strRef>
          </c:cat>
          <c:val>
            <c:numRef>
              <c:f>Sheet1!$C$2:$C$3</c:f>
              <c:numCache>
                <c:formatCode>0%</c:formatCode>
                <c:ptCount val="2"/>
                <c:pt idx="0">
                  <c:v>0.40300000000000002</c:v>
                </c:pt>
                <c:pt idx="1">
                  <c:v>0.4</c:v>
                </c:pt>
              </c:numCache>
            </c:numRef>
          </c:val>
          <c:extLst>
            <c:ext xmlns:c16="http://schemas.microsoft.com/office/drawing/2014/chart" uri="{C3380CC4-5D6E-409C-BE32-E72D297353CC}">
              <c16:uniqueId val="{00000001-33A4-43EE-9523-BD2B3795380C}"/>
            </c:ext>
          </c:extLst>
        </c:ser>
        <c:ser>
          <c:idx val="2"/>
          <c:order val="2"/>
          <c:tx>
            <c:strRef>
              <c:f>Sheet1!$D$1</c:f>
              <c:strCache>
                <c:ptCount val="1"/>
                <c:pt idx="0">
                  <c:v>Much more/more concerned</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W1 countries</c:v>
                </c:pt>
                <c:pt idx="1">
                  <c:v>New W2 countries</c:v>
                </c:pt>
              </c:strCache>
            </c:strRef>
          </c:cat>
          <c:val>
            <c:numRef>
              <c:f>Sheet1!$D$2:$D$3</c:f>
              <c:numCache>
                <c:formatCode>0%</c:formatCode>
                <c:ptCount val="2"/>
                <c:pt idx="0">
                  <c:v>0.36</c:v>
                </c:pt>
                <c:pt idx="1">
                  <c:v>0.40500000000000003</c:v>
                </c:pt>
              </c:numCache>
            </c:numRef>
          </c:val>
          <c:extLst>
            <c:ext xmlns:c16="http://schemas.microsoft.com/office/drawing/2014/chart" uri="{C3380CC4-5D6E-409C-BE32-E72D297353CC}">
              <c16:uniqueId val="{00000003-33A4-43EE-9523-BD2B3795380C}"/>
            </c:ext>
          </c:extLst>
        </c:ser>
        <c:dLbls>
          <c:dLblPos val="ctr"/>
          <c:showLegendKey val="0"/>
          <c:showVal val="1"/>
          <c:showCatName val="0"/>
          <c:showSerName val="0"/>
          <c:showPercent val="0"/>
          <c:showBubbleSize val="0"/>
        </c:dLbls>
        <c:gapWidth val="50"/>
        <c:overlap val="100"/>
        <c:axId val="738801736"/>
        <c:axId val="738810264"/>
      </c:barChart>
      <c:catAx>
        <c:axId val="738801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738810264"/>
        <c:crosses val="autoZero"/>
        <c:auto val="1"/>
        <c:lblAlgn val="ctr"/>
        <c:lblOffset val="100"/>
        <c:noMultiLvlLbl val="0"/>
      </c:catAx>
      <c:valAx>
        <c:axId val="73881026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38801736"/>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50000"/>
                  </a:schemeClr>
                </a:solidFill>
                <a:latin typeface="+mn-lt"/>
                <a:ea typeface="+mn-ea"/>
                <a:cs typeface="+mn-cs"/>
              </a:defRPr>
            </a:pPr>
            <a:r>
              <a:rPr lang="en-US" sz="2400" baseline="0" dirty="0"/>
              <a:t> </a:t>
            </a:r>
            <a:endParaRPr lang="en-US" sz="2400" dirty="0"/>
          </a:p>
        </c:rich>
      </c:tx>
      <c:layout>
        <c:manualLayout>
          <c:xMode val="edge"/>
          <c:yMode val="edge"/>
          <c:x val="1.5340411993955544E-3"/>
          <c:y val="0"/>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Much less/less concerned</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Sheet1!$B$2:$B$3</c:f>
              <c:numCache>
                <c:formatCode>0%</c:formatCode>
                <c:ptCount val="2"/>
                <c:pt idx="0">
                  <c:v>0.13300000000000001</c:v>
                </c:pt>
                <c:pt idx="1">
                  <c:v>0.221</c:v>
                </c:pt>
              </c:numCache>
            </c:numRef>
          </c:val>
          <c:extLst>
            <c:ext xmlns:c16="http://schemas.microsoft.com/office/drawing/2014/chart" uri="{C3380CC4-5D6E-409C-BE32-E72D297353CC}">
              <c16:uniqueId val="{00000000-F671-46C2-94B2-44A418E8D02C}"/>
            </c:ext>
          </c:extLst>
        </c:ser>
        <c:ser>
          <c:idx val="1"/>
          <c:order val="1"/>
          <c:tx>
            <c:strRef>
              <c:f>Sheet1!$C$1</c:f>
              <c:strCache>
                <c:ptCount val="1"/>
                <c:pt idx="0">
                  <c:v>Neither more/less concerned</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Sheet1!$C$2:$C$3</c:f>
              <c:numCache>
                <c:formatCode>0%</c:formatCode>
                <c:ptCount val="2"/>
                <c:pt idx="0">
                  <c:v>0.37</c:v>
                </c:pt>
                <c:pt idx="1">
                  <c:v>0.40100000000000002</c:v>
                </c:pt>
              </c:numCache>
            </c:numRef>
          </c:val>
          <c:extLst>
            <c:ext xmlns:c16="http://schemas.microsoft.com/office/drawing/2014/chart" uri="{C3380CC4-5D6E-409C-BE32-E72D297353CC}">
              <c16:uniqueId val="{00000001-F671-46C2-94B2-44A418E8D02C}"/>
            </c:ext>
          </c:extLst>
        </c:ser>
        <c:ser>
          <c:idx val="2"/>
          <c:order val="2"/>
          <c:tx>
            <c:strRef>
              <c:f>Sheet1!$D$1</c:f>
              <c:strCache>
                <c:ptCount val="1"/>
                <c:pt idx="0">
                  <c:v>Much more/more concerned</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Sheet1!$D$2:$D$3</c:f>
              <c:numCache>
                <c:formatCode>0%</c:formatCode>
                <c:ptCount val="2"/>
                <c:pt idx="0">
                  <c:v>0.496</c:v>
                </c:pt>
                <c:pt idx="1">
                  <c:v>0.378</c:v>
                </c:pt>
              </c:numCache>
            </c:numRef>
          </c:val>
          <c:extLst>
            <c:ext xmlns:c16="http://schemas.microsoft.com/office/drawing/2014/chart" uri="{C3380CC4-5D6E-409C-BE32-E72D297353CC}">
              <c16:uniqueId val="{00000002-F671-46C2-94B2-44A418E8D02C}"/>
            </c:ext>
          </c:extLst>
        </c:ser>
        <c:dLbls>
          <c:dLblPos val="ctr"/>
          <c:showLegendKey val="0"/>
          <c:showVal val="1"/>
          <c:showCatName val="0"/>
          <c:showSerName val="0"/>
          <c:showPercent val="0"/>
          <c:showBubbleSize val="0"/>
        </c:dLbls>
        <c:gapWidth val="50"/>
        <c:overlap val="100"/>
        <c:axId val="1255781096"/>
        <c:axId val="1255779784"/>
      </c:barChart>
      <c:catAx>
        <c:axId val="12557810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crossAx val="1255779784"/>
        <c:crosses val="autoZero"/>
        <c:auto val="1"/>
        <c:lblAlgn val="ctr"/>
        <c:lblOffset val="100"/>
        <c:noMultiLvlLbl val="0"/>
      </c:catAx>
      <c:valAx>
        <c:axId val="1255779784"/>
        <c:scaling>
          <c:orientation val="minMax"/>
        </c:scaling>
        <c:delete val="1"/>
        <c:axPos val="l"/>
        <c:numFmt formatCode="0%" sourceLinked="1"/>
        <c:majorTickMark val="out"/>
        <c:minorTickMark val="none"/>
        <c:tickLblPos val="nextTo"/>
        <c:crossAx val="1255781096"/>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lumMod val="50000"/>
            </a:schemeClr>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r>
              <a:rPr lang="en-US" sz="2000" dirty="0"/>
              <a:t>Recency</a:t>
            </a:r>
            <a:r>
              <a:rPr lang="en-US" sz="2000" baseline="0" dirty="0"/>
              <a:t> of online risks</a:t>
            </a:r>
            <a:endParaRPr lang="en-US" sz="2000" dirty="0"/>
          </a:p>
        </c:rich>
      </c:tx>
      <c:layout>
        <c:manualLayout>
          <c:xMode val="edge"/>
          <c:yMode val="edge"/>
          <c:x val="7.7451467215246747E-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Past week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c:v>
                </c:pt>
                <c:pt idx="1">
                  <c:v>2017</c:v>
                </c:pt>
                <c:pt idx="2">
                  <c:v>W1 countries</c:v>
                </c:pt>
                <c:pt idx="3">
                  <c:v>New W2 countries</c:v>
                </c:pt>
              </c:strCache>
            </c:strRef>
          </c:cat>
          <c:val>
            <c:numRef>
              <c:f>Sheet1!$B$2:$B$5</c:f>
              <c:numCache>
                <c:formatCode>0%</c:formatCode>
                <c:ptCount val="4"/>
                <c:pt idx="0">
                  <c:v>0.18701803527160099</c:v>
                </c:pt>
                <c:pt idx="1">
                  <c:v>0.15270530511677805</c:v>
                </c:pt>
                <c:pt idx="2">
                  <c:v>0.15294927366357292</c:v>
                </c:pt>
                <c:pt idx="3">
                  <c:v>0.15233830119076697</c:v>
                </c:pt>
              </c:numCache>
            </c:numRef>
          </c:val>
          <c:extLst>
            <c:ext xmlns:c16="http://schemas.microsoft.com/office/drawing/2014/chart" uri="{C3380CC4-5D6E-409C-BE32-E72D297353CC}">
              <c16:uniqueId val="{00000000-4338-4C6E-900E-06C77410BA42}"/>
            </c:ext>
          </c:extLst>
        </c:ser>
        <c:ser>
          <c:idx val="1"/>
          <c:order val="1"/>
          <c:tx>
            <c:strRef>
              <c:f>Sheet1!$C$1</c:f>
              <c:strCache>
                <c:ptCount val="1"/>
                <c:pt idx="0">
                  <c:v>Past month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c:v>
                </c:pt>
                <c:pt idx="1">
                  <c:v>2017</c:v>
                </c:pt>
                <c:pt idx="2">
                  <c:v>W1 countries</c:v>
                </c:pt>
                <c:pt idx="3">
                  <c:v>New W2 countries</c:v>
                </c:pt>
              </c:strCache>
            </c:strRef>
          </c:cat>
          <c:val>
            <c:numRef>
              <c:f>Sheet1!$C$2:$C$5</c:f>
              <c:numCache>
                <c:formatCode>0%</c:formatCode>
                <c:ptCount val="4"/>
                <c:pt idx="0">
                  <c:v>0.27792182746811572</c:v>
                </c:pt>
                <c:pt idx="1">
                  <c:v>0.23100745034612874</c:v>
                </c:pt>
                <c:pt idx="2">
                  <c:v>0.23760032083901447</c:v>
                </c:pt>
                <c:pt idx="3">
                  <c:v>0.22108974010697885</c:v>
                </c:pt>
              </c:numCache>
            </c:numRef>
          </c:val>
          <c:extLst>
            <c:ext xmlns:c16="http://schemas.microsoft.com/office/drawing/2014/chart" uri="{C3380CC4-5D6E-409C-BE32-E72D297353CC}">
              <c16:uniqueId val="{00000001-4338-4C6E-900E-06C77410BA42}"/>
            </c:ext>
          </c:extLst>
        </c:ser>
        <c:ser>
          <c:idx val="2"/>
          <c:order val="2"/>
          <c:tx>
            <c:strRef>
              <c:f>Sheet1!$D$1</c:f>
              <c:strCache>
                <c:ptCount val="1"/>
                <c:pt idx="0">
                  <c:v>More than one month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c:v>
                </c:pt>
                <c:pt idx="1">
                  <c:v>2017</c:v>
                </c:pt>
                <c:pt idx="2">
                  <c:v>W1 countries</c:v>
                </c:pt>
                <c:pt idx="3">
                  <c:v>New W2 countries</c:v>
                </c:pt>
              </c:strCache>
            </c:strRef>
          </c:cat>
          <c:val>
            <c:numRef>
              <c:f>Sheet1!$D$2:$D$5</c:f>
              <c:numCache>
                <c:formatCode>0%</c:formatCode>
                <c:ptCount val="4"/>
                <c:pt idx="0">
                  <c:v>0.53506013726028323</c:v>
                </c:pt>
                <c:pt idx="1">
                  <c:v>0.61628724453709294</c:v>
                </c:pt>
                <c:pt idx="2">
                  <c:v>0.60945040549741258</c:v>
                </c:pt>
                <c:pt idx="3">
                  <c:v>0.62657195870225424</c:v>
                </c:pt>
              </c:numCache>
            </c:numRef>
          </c:val>
          <c:extLst>
            <c:ext xmlns:c16="http://schemas.microsoft.com/office/drawing/2014/chart" uri="{C3380CC4-5D6E-409C-BE32-E72D297353CC}">
              <c16:uniqueId val="{00000002-4338-4C6E-900E-06C77410BA42}"/>
            </c:ext>
          </c:extLst>
        </c:ser>
        <c:dLbls>
          <c:dLblPos val="ctr"/>
          <c:showLegendKey val="0"/>
          <c:showVal val="1"/>
          <c:showCatName val="0"/>
          <c:showSerName val="0"/>
          <c:showPercent val="0"/>
          <c:showBubbleSize val="0"/>
        </c:dLbls>
        <c:gapWidth val="50"/>
        <c:overlap val="100"/>
        <c:axId val="816555576"/>
        <c:axId val="816558200"/>
      </c:barChart>
      <c:catAx>
        <c:axId val="8165555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816558200"/>
        <c:crosses val="autoZero"/>
        <c:auto val="1"/>
        <c:lblAlgn val="ctr"/>
        <c:lblOffset val="100"/>
        <c:noMultiLvlLbl val="0"/>
      </c:catAx>
      <c:valAx>
        <c:axId val="81655820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816555576"/>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50000"/>
                  </a:schemeClr>
                </a:solidFill>
                <a:latin typeface="+mn-lt"/>
                <a:ea typeface="+mn-ea"/>
                <a:cs typeface="+mn-cs"/>
              </a:defRPr>
            </a:pPr>
            <a:r>
              <a:rPr lang="en-US" sz="2000" dirty="0"/>
              <a:t>Frequency of online risks</a:t>
            </a:r>
          </a:p>
        </c:rich>
      </c:tx>
      <c:layout>
        <c:manualLayout>
          <c:xMode val="edge"/>
          <c:yMode val="edge"/>
          <c:x val="2.3763921401716826E-4"/>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Everytime/Almost everytime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c:v>
                </c:pt>
                <c:pt idx="1">
                  <c:v>2017</c:v>
                </c:pt>
                <c:pt idx="2">
                  <c:v>W1 countries</c:v>
                </c:pt>
                <c:pt idx="3">
                  <c:v>New W2 countries</c:v>
                </c:pt>
              </c:strCache>
            </c:strRef>
          </c:cat>
          <c:val>
            <c:numRef>
              <c:f>Sheet1!$B$2:$B$5</c:f>
              <c:numCache>
                <c:formatCode>0%</c:formatCode>
                <c:ptCount val="4"/>
                <c:pt idx="0">
                  <c:v>0.11600000000000001</c:v>
                </c:pt>
                <c:pt idx="1">
                  <c:v>0.122</c:v>
                </c:pt>
                <c:pt idx="2">
                  <c:v>0.122</c:v>
                </c:pt>
                <c:pt idx="3">
                  <c:v>0.123</c:v>
                </c:pt>
              </c:numCache>
            </c:numRef>
          </c:val>
          <c:extLst>
            <c:ext xmlns:c16="http://schemas.microsoft.com/office/drawing/2014/chart" uri="{C3380CC4-5D6E-409C-BE32-E72D297353CC}">
              <c16:uniqueId val="{00000000-B2E8-4493-9159-D161A2646F1A}"/>
            </c:ext>
          </c:extLst>
        </c:ser>
        <c:ser>
          <c:idx val="1"/>
          <c:order val="1"/>
          <c:tx>
            <c:strRef>
              <c:f>Sheet1!$C$1</c:f>
              <c:strCache>
                <c:ptCount val="1"/>
                <c:pt idx="0">
                  <c:v>Sometimes/occassionally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c:v>
                </c:pt>
                <c:pt idx="1">
                  <c:v>2017</c:v>
                </c:pt>
                <c:pt idx="2">
                  <c:v>W1 countries</c:v>
                </c:pt>
                <c:pt idx="3">
                  <c:v>New W2 countries</c:v>
                </c:pt>
              </c:strCache>
            </c:strRef>
          </c:cat>
          <c:val>
            <c:numRef>
              <c:f>Sheet1!$C$2:$C$5</c:f>
              <c:numCache>
                <c:formatCode>0%</c:formatCode>
                <c:ptCount val="4"/>
                <c:pt idx="0">
                  <c:v>0.35</c:v>
                </c:pt>
                <c:pt idx="1">
                  <c:v>0.34200000000000003</c:v>
                </c:pt>
                <c:pt idx="2">
                  <c:v>0.32800000000000001</c:v>
                </c:pt>
                <c:pt idx="3">
                  <c:v>0.36399999999999999</c:v>
                </c:pt>
              </c:numCache>
            </c:numRef>
          </c:val>
          <c:extLst>
            <c:ext xmlns:c16="http://schemas.microsoft.com/office/drawing/2014/chart" uri="{C3380CC4-5D6E-409C-BE32-E72D297353CC}">
              <c16:uniqueId val="{00000001-B2E8-4493-9159-D161A2646F1A}"/>
            </c:ext>
          </c:extLst>
        </c:ser>
        <c:ser>
          <c:idx val="2"/>
          <c:order val="2"/>
          <c:tx>
            <c:strRef>
              <c:f>Sheet1!$D$1</c:f>
              <c:strCache>
                <c:ptCount val="1"/>
                <c:pt idx="0">
                  <c:v>Rarely/Never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c:v>
                </c:pt>
                <c:pt idx="1">
                  <c:v>2017</c:v>
                </c:pt>
                <c:pt idx="2">
                  <c:v>W1 countries</c:v>
                </c:pt>
                <c:pt idx="3">
                  <c:v>New W2 countries</c:v>
                </c:pt>
              </c:strCache>
            </c:strRef>
          </c:cat>
          <c:val>
            <c:numRef>
              <c:f>Sheet1!$D$2:$D$5</c:f>
              <c:numCache>
                <c:formatCode>0%</c:formatCode>
                <c:ptCount val="4"/>
                <c:pt idx="0">
                  <c:v>0.52800000000000002</c:v>
                </c:pt>
                <c:pt idx="1">
                  <c:v>0.47899999999999998</c:v>
                </c:pt>
                <c:pt idx="2">
                  <c:v>0.53200000000000003</c:v>
                </c:pt>
                <c:pt idx="3">
                  <c:v>0.52100000000000002</c:v>
                </c:pt>
              </c:numCache>
            </c:numRef>
          </c:val>
          <c:extLst>
            <c:ext xmlns:c16="http://schemas.microsoft.com/office/drawing/2014/chart" uri="{C3380CC4-5D6E-409C-BE32-E72D297353CC}">
              <c16:uniqueId val="{00000002-B2E8-4493-9159-D161A2646F1A}"/>
            </c:ext>
          </c:extLst>
        </c:ser>
        <c:dLbls>
          <c:dLblPos val="ctr"/>
          <c:showLegendKey val="0"/>
          <c:showVal val="1"/>
          <c:showCatName val="0"/>
          <c:showSerName val="0"/>
          <c:showPercent val="0"/>
          <c:showBubbleSize val="0"/>
        </c:dLbls>
        <c:gapWidth val="50"/>
        <c:overlap val="100"/>
        <c:axId val="816555576"/>
        <c:axId val="816558200"/>
      </c:barChart>
      <c:catAx>
        <c:axId val="816555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816558200"/>
        <c:crosses val="autoZero"/>
        <c:auto val="1"/>
        <c:lblAlgn val="ctr"/>
        <c:lblOffset val="100"/>
        <c:noMultiLvlLbl val="0"/>
      </c:catAx>
      <c:valAx>
        <c:axId val="81655820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16555576"/>
        <c:crosses val="autoZero"/>
        <c:crossBetween val="between"/>
      </c:valAx>
      <c:spPr>
        <a:noFill/>
        <a:ln>
          <a:noFill/>
        </a:ln>
        <a:effectLst/>
      </c:spPr>
    </c:plotArea>
    <c:legend>
      <c:legendPos val="l"/>
      <c:layout>
        <c:manualLayout>
          <c:xMode val="edge"/>
          <c:yMode val="edge"/>
          <c:x val="1.3380308400305112E-2"/>
          <c:y val="0.40340103883410972"/>
          <c:w val="0.34002348753348588"/>
          <c:h val="0.2397444688783271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r>
              <a:rPr lang="en-US" baseline="0" dirty="0"/>
              <a:t>Worry about risks </a:t>
            </a:r>
            <a:r>
              <a:rPr lang="en-US" dirty="0"/>
              <a:t>vs. incidence of risks*</a:t>
            </a:r>
          </a:p>
        </c:rich>
      </c:tx>
      <c:layout>
        <c:manualLayout>
          <c:xMode val="edge"/>
          <c:yMode val="edge"/>
          <c:x val="0.32081572728000674"/>
          <c:y val="4.708097928436911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9.291498710123805E-2"/>
          <c:y val="0.11471280602636535"/>
          <c:w val="0.87661433098929431"/>
          <c:h val="0.7494114877589455"/>
        </c:manualLayout>
      </c:layout>
      <c:scatterChart>
        <c:scatterStyle val="lineMarker"/>
        <c:varyColors val="0"/>
        <c:ser>
          <c:idx val="0"/>
          <c:order val="0"/>
          <c:tx>
            <c:strRef>
              <c:f>Sheet1!$B$1</c:f>
              <c:strCache>
                <c:ptCount val="1"/>
                <c:pt idx="0">
                  <c:v>Incidence</c:v>
                </c:pt>
              </c:strCache>
            </c:strRef>
          </c:tx>
          <c:spPr>
            <a:ln w="28575" cap="rnd">
              <a:noFill/>
              <a:round/>
            </a:ln>
            <a:effectLst>
              <a:glow rad="50800">
                <a:schemeClr val="accent1">
                  <a:satMod val="175000"/>
                  <a:alpha val="40000"/>
                </a:schemeClr>
              </a:glow>
              <a:outerShdw blurRad="50800" dist="50800" dir="5400000" algn="ctr" rotWithShape="0">
                <a:srgbClr val="000000">
                  <a:alpha val="43000"/>
                </a:srgbClr>
              </a:outerShdw>
            </a:effectLst>
          </c:spPr>
          <c:marker>
            <c:symbol val="circle"/>
            <c:size val="5"/>
            <c:spPr>
              <a:solidFill>
                <a:schemeClr val="tx1"/>
              </a:solidFill>
              <a:ln w="50800">
                <a:solidFill>
                  <a:schemeClr val="tx1"/>
                </a:solidFill>
              </a:ln>
              <a:effectLst>
                <a:glow rad="50800">
                  <a:schemeClr val="accent1">
                    <a:satMod val="175000"/>
                    <a:alpha val="40000"/>
                  </a:schemeClr>
                </a:glow>
                <a:outerShdw blurRad="50800" dist="50800" dir="5400000" algn="ctr" rotWithShape="0">
                  <a:srgbClr val="000000">
                    <a:alpha val="43000"/>
                  </a:srgbClr>
                </a:outerShdw>
              </a:effectLst>
            </c:spPr>
          </c:marker>
          <c:dPt>
            <c:idx val="19"/>
            <c:marker>
              <c:symbol val="circle"/>
              <c:size val="5"/>
              <c:spPr>
                <a:solidFill>
                  <a:schemeClr val="tx1"/>
                </a:solidFill>
                <a:ln w="50800">
                  <a:solidFill>
                    <a:schemeClr val="tx1">
                      <a:alpha val="89000"/>
                    </a:schemeClr>
                  </a:solidFill>
                </a:ln>
                <a:effectLst>
                  <a:glow rad="50800">
                    <a:schemeClr val="accent1">
                      <a:satMod val="175000"/>
                      <a:alpha val="40000"/>
                    </a:schemeClr>
                  </a:glow>
                  <a:outerShdw blurRad="50800" dist="50800" dir="5400000" algn="ctr" rotWithShape="0">
                    <a:srgbClr val="000000">
                      <a:alpha val="43000"/>
                    </a:srgbClr>
                  </a:outerShdw>
                </a:effectLst>
              </c:spPr>
            </c:marker>
            <c:bubble3D val="0"/>
            <c:extLst>
              <c:ext xmlns:c16="http://schemas.microsoft.com/office/drawing/2014/chart" uri="{C3380CC4-5D6E-409C-BE32-E72D297353CC}">
                <c16:uniqueId val="{00000002-A056-42AC-B63F-7C3875549F58}"/>
              </c:ext>
            </c:extLst>
          </c:dPt>
          <c:dLbls>
            <c:dLbl>
              <c:idx val="0"/>
              <c:layout>
                <c:manualLayout>
                  <c:x val="-9.4342684801572554E-2"/>
                  <c:y val="-5.3088252739593993E-2"/>
                </c:manualLayout>
              </c:layout>
              <c:tx>
                <c:rich>
                  <a:bodyPr rot="0" spcFirstLastPara="1" vertOverflow="ellipsis" vert="horz" wrap="square" anchor="ctr" anchorCtr="1"/>
                  <a:lstStyle/>
                  <a:p>
                    <a:pPr algn="l">
                      <a:defRPr sz="1197" b="0" i="0" u="none" strike="noStrike" kern="1200" baseline="0">
                        <a:solidFill>
                          <a:schemeClr val="tx1"/>
                        </a:solidFill>
                        <a:latin typeface="+mn-lt"/>
                        <a:ea typeface="+mn-ea"/>
                        <a:cs typeface="+mn-cs"/>
                      </a:defRPr>
                    </a:pPr>
                    <a:r>
                      <a:rPr lang="en-US" dirty="0">
                        <a:solidFill>
                          <a:schemeClr val="tx1"/>
                        </a:solidFill>
                      </a:rPr>
                      <a:t>Doxing</a:t>
                    </a:r>
                  </a:p>
                </c:rich>
              </c:tx>
              <c:spPr>
                <a:noFill/>
                <a:ln>
                  <a:noFill/>
                </a:ln>
                <a:effectLst/>
              </c:spPr>
              <c:txPr>
                <a:bodyPr rot="0" spcFirstLastPara="1" vertOverflow="ellipsis" vert="horz" wrap="square" anchor="ctr" anchorCtr="1"/>
                <a:lstStyle/>
                <a:p>
                  <a:pPr algn="l">
                    <a:defRPr sz="1197"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9.4625422544734661E-2"/>
                      <c:h val="4.6836553605761597E-2"/>
                    </c:manualLayout>
                  </c15:layout>
                </c:ext>
                <c:ext xmlns:c16="http://schemas.microsoft.com/office/drawing/2014/chart" uri="{C3380CC4-5D6E-409C-BE32-E72D297353CC}">
                  <c16:uniqueId val="{00000000-FE56-4BE8-BF80-1302AA3FD4AA}"/>
                </c:ext>
              </c:extLst>
            </c:dLbl>
            <c:dLbl>
              <c:idx val="1"/>
              <c:tx>
                <c:rich>
                  <a:bodyPr/>
                  <a:lstStyle/>
                  <a:p>
                    <a:fld id="{99ABE7D0-51C2-4D38-B649-A3BD14B4698F}"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E56-4BE8-BF80-1302AA3FD4AA}"/>
                </c:ext>
              </c:extLst>
            </c:dLbl>
            <c:dLbl>
              <c:idx val="2"/>
              <c:layout>
                <c:manualLayout>
                  <c:x val="-0.10234642186819422"/>
                  <c:y val="-4.4087259219716179E-2"/>
                </c:manualLayout>
              </c:layout>
              <c:tx>
                <c:rich>
                  <a:bodyPr rot="0" spcFirstLastPara="1" vertOverflow="ellipsis" vert="horz" wrap="square" anchor="ctr" anchorCtr="1"/>
                  <a:lstStyle/>
                  <a:p>
                    <a:pPr algn="l">
                      <a:defRPr sz="1197" b="0" i="0" u="none" strike="noStrike" kern="1200" baseline="0">
                        <a:solidFill>
                          <a:schemeClr val="tx1"/>
                        </a:solidFill>
                        <a:latin typeface="+mn-lt"/>
                        <a:ea typeface="+mn-ea"/>
                        <a:cs typeface="+mn-cs"/>
                      </a:defRPr>
                    </a:pPr>
                    <a:r>
                      <a:rPr lang="en-US" dirty="0">
                        <a:solidFill>
                          <a:schemeClr val="tx1"/>
                        </a:solidFill>
                      </a:rPr>
                      <a:t>Damage to work rep</a:t>
                    </a:r>
                  </a:p>
                </c:rich>
              </c:tx>
              <c:spPr>
                <a:noFill/>
                <a:ln>
                  <a:noFill/>
                </a:ln>
                <a:effectLst/>
              </c:spPr>
              <c:txPr>
                <a:bodyPr rot="0" spcFirstLastPara="1" vertOverflow="ellipsis" vert="horz" wrap="square" anchor="ctr" anchorCtr="1"/>
                <a:lstStyle/>
                <a:p>
                  <a:pPr algn="l">
                    <a:defRPr sz="1197"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0.16516039782757241"/>
                      <c:h val="7.1696731764461646E-2"/>
                    </c:manualLayout>
                  </c15:layout>
                </c:ext>
                <c:ext xmlns:c16="http://schemas.microsoft.com/office/drawing/2014/chart" uri="{C3380CC4-5D6E-409C-BE32-E72D297353CC}">
                  <c16:uniqueId val="{00000002-FE56-4BE8-BF80-1302AA3FD4AA}"/>
                </c:ext>
              </c:extLst>
            </c:dLbl>
            <c:dLbl>
              <c:idx val="3"/>
              <c:tx>
                <c:rich>
                  <a:bodyPr/>
                  <a:lstStyle/>
                  <a:p>
                    <a:r>
                      <a:rPr lang="en-US" dirty="0"/>
                      <a:t>“Revenge porn”</a:t>
                    </a:r>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56-4BE8-BF80-1302AA3FD4AA}"/>
                </c:ext>
              </c:extLst>
            </c:dLbl>
            <c:dLbl>
              <c:idx val="4"/>
              <c:layout>
                <c:manualLayout>
                  <c:x val="1.9833845655798594E-3"/>
                  <c:y val="5.1883239171374766E-2"/>
                </c:manualLayout>
              </c:layout>
              <c:tx>
                <c:rich>
                  <a:bodyPr/>
                  <a:lstStyle/>
                  <a:p>
                    <a:r>
                      <a:rPr lang="en-US" dirty="0"/>
                      <a:t>Cyberbullying</a:t>
                    </a:r>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E56-4BE8-BF80-1302AA3FD4AA}"/>
                </c:ext>
              </c:extLst>
            </c:dLbl>
            <c:dLbl>
              <c:idx val="5"/>
              <c:layout>
                <c:manualLayout>
                  <c:x val="-2.7348981870461093E-2"/>
                  <c:y val="-3.2862523540489644E-2"/>
                </c:manualLayout>
              </c:layout>
              <c:tx>
                <c:rich>
                  <a:bodyPr/>
                  <a:lstStyle/>
                  <a:p>
                    <a:fld id="{CCF0CEEB-2F1B-42DC-A781-CDC3ADD4D720}"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FE56-4BE8-BF80-1302AA3FD4AA}"/>
                </c:ext>
              </c:extLst>
            </c:dLbl>
            <c:dLbl>
              <c:idx val="6"/>
              <c:layout>
                <c:manualLayout>
                  <c:x val="-4.08956336987749E-2"/>
                  <c:y val="3.5310734463276837E-2"/>
                </c:manualLayout>
              </c:layout>
              <c:tx>
                <c:rich>
                  <a:bodyPr/>
                  <a:lstStyle/>
                  <a:p>
                    <a:fld id="{26F98C92-E240-4D06-8148-D8676E84D996}"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E56-4BE8-BF80-1302AA3FD4AA}"/>
                </c:ext>
              </c:extLst>
            </c:dLbl>
            <c:dLbl>
              <c:idx val="7"/>
              <c:tx>
                <c:rich>
                  <a:bodyPr/>
                  <a:lstStyle/>
                  <a:p>
                    <a:r>
                      <a:rPr lang="en-US" dirty="0"/>
                      <a:t>Microaggression</a:t>
                    </a:r>
                  </a:p>
                </c:rich>
              </c:tx>
              <c:dLblPos val="l"/>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E56-4BE8-BF80-1302AA3FD4AA}"/>
                </c:ext>
              </c:extLst>
            </c:dLbl>
            <c:dLbl>
              <c:idx val="8"/>
              <c:tx>
                <c:rich>
                  <a:bodyPr/>
                  <a:lstStyle/>
                  <a:p>
                    <a:fld id="{A879E21C-3640-4108-AFDA-9E53BC95FF29}" type="CELLRANGE">
                      <a:rPr lang="en-US" dirty="0"/>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FE56-4BE8-BF80-1302AA3FD4AA}"/>
                </c:ext>
              </c:extLst>
            </c:dLbl>
            <c:dLbl>
              <c:idx val="9"/>
              <c:layout>
                <c:manualLayout>
                  <c:x val="1.3631877899591665E-3"/>
                  <c:y val="-4.7080979284369112E-3"/>
                </c:manualLayout>
              </c:layout>
              <c:tx>
                <c:rich>
                  <a:bodyPr/>
                  <a:lstStyle/>
                  <a:p>
                    <a:fld id="{396CB685-4E8D-4706-B71D-C4ECB117672F}"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FE56-4BE8-BF80-1302AA3FD4AA}"/>
                </c:ext>
              </c:extLst>
            </c:dLbl>
            <c:dLbl>
              <c:idx val="10"/>
              <c:layout>
                <c:manualLayout>
                  <c:x val="-9.8168251291969322E-2"/>
                  <c:y val="7.5086191556563819E-2"/>
                </c:manualLayout>
              </c:layout>
              <c:tx>
                <c:rich>
                  <a:bodyPr/>
                  <a:lstStyle/>
                  <a:p>
                    <a:r>
                      <a:rPr lang="en-US" dirty="0"/>
                      <a:t>Discrimination</a:t>
                    </a:r>
                  </a:p>
                </c:rich>
              </c:tx>
              <c:dLblPos val="r"/>
              <c:showLegendKey val="0"/>
              <c:showVal val="0"/>
              <c:showCatName val="0"/>
              <c:showSerName val="0"/>
              <c:showPercent val="0"/>
              <c:showBubbleSize val="0"/>
              <c:extLst>
                <c:ext xmlns:c15="http://schemas.microsoft.com/office/drawing/2012/chart" uri="{CE6537A1-D6FC-4f65-9D91-7224C49458BB}">
                  <c15:layout>
                    <c:manualLayout>
                      <c:w val="0.15135152019052855"/>
                      <c:h val="8.6612875721043342E-2"/>
                    </c:manualLayout>
                  </c15:layout>
                </c:ext>
                <c:ext xmlns:c16="http://schemas.microsoft.com/office/drawing/2014/chart" uri="{C3380CC4-5D6E-409C-BE32-E72D297353CC}">
                  <c16:uniqueId val="{0000000A-FE56-4BE8-BF80-1302AA3FD4AA}"/>
                </c:ext>
              </c:extLst>
            </c:dLbl>
            <c:dLbl>
              <c:idx val="11"/>
              <c:layout>
                <c:manualLayout>
                  <c:x val="4.7097601454982926E-3"/>
                  <c:y val="1.1864406779660931E-2"/>
                </c:manualLayout>
              </c:layout>
              <c:tx>
                <c:rich>
                  <a:bodyPr/>
                  <a:lstStyle/>
                  <a:p>
                    <a:fld id="{6715E3C1-5DA7-4D62-B684-76742083E3D3}"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E56-4BE8-BF80-1302AA3FD4AA}"/>
                </c:ext>
              </c:extLst>
            </c:dLbl>
            <c:dLbl>
              <c:idx val="12"/>
              <c:layout>
                <c:manualLayout>
                  <c:x val="6.8159389497958328E-3"/>
                  <c:y val="-2.5894538606403013E-2"/>
                </c:manualLayout>
              </c:layout>
              <c:tx>
                <c:rich>
                  <a:bodyPr/>
                  <a:lstStyle/>
                  <a:p>
                    <a:fld id="{8B909154-53AF-466A-8155-065A1918AFE0}"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FE56-4BE8-BF80-1302AA3FD4AA}"/>
                </c:ext>
              </c:extLst>
            </c:dLbl>
            <c:dLbl>
              <c:idx val="13"/>
              <c:layout>
                <c:manualLayout>
                  <c:x val="-6.7433572503021066E-2"/>
                  <c:y val="4.698681732580038E-2"/>
                </c:manualLayout>
              </c:layout>
              <c:tx>
                <c:rich>
                  <a:bodyPr/>
                  <a:lstStyle/>
                  <a:p>
                    <a:fld id="{8AAEBA81-42E6-463F-96B9-5D9B99AB1FC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FE56-4BE8-BF80-1302AA3FD4AA}"/>
                </c:ext>
              </c:extLst>
            </c:dLbl>
            <c:dLbl>
              <c:idx val="14"/>
              <c:layout>
                <c:manualLayout>
                  <c:x val="-2.726375579918333E-3"/>
                  <c:y val="1.8832391713747645E-2"/>
                </c:manualLayout>
              </c:layout>
              <c:tx>
                <c:rich>
                  <a:bodyPr/>
                  <a:lstStyle/>
                  <a:p>
                    <a:fld id="{4D051D15-CF48-4377-A785-50E7D850A1FC}"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FE56-4BE8-BF80-1302AA3FD4AA}"/>
                </c:ext>
              </c:extLst>
            </c:dLbl>
            <c:dLbl>
              <c:idx val="15"/>
              <c:layout>
                <c:manualLayout>
                  <c:x val="2.726375579918333E-3"/>
                  <c:y val="-2.3540489642184602E-2"/>
                </c:manualLayout>
              </c:layout>
              <c:tx>
                <c:rich>
                  <a:bodyPr/>
                  <a:lstStyle/>
                  <a:p>
                    <a:fld id="{53AC04F3-00BE-4C04-8127-001D6447686C}"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FE56-4BE8-BF80-1302AA3FD4AA}"/>
                </c:ext>
              </c:extLst>
            </c:dLbl>
            <c:dLbl>
              <c:idx val="16"/>
              <c:delete val="1"/>
              <c:extLst>
                <c:ext xmlns:c15="http://schemas.microsoft.com/office/drawing/2012/chart" uri="{CE6537A1-D6FC-4f65-9D91-7224C49458BB}"/>
                <c:ext xmlns:c16="http://schemas.microsoft.com/office/drawing/2014/chart" uri="{C3380CC4-5D6E-409C-BE32-E72D297353CC}">
                  <c16:uniqueId val="{00000010-FE56-4BE8-BF80-1302AA3FD4AA}"/>
                </c:ext>
              </c:extLst>
            </c:dLbl>
            <c:dLbl>
              <c:idx val="17"/>
              <c:tx>
                <c:rich>
                  <a:bodyPr/>
                  <a:lstStyle/>
                  <a:p>
                    <a:fld id="{313DF1D5-90A8-4A50-A555-78A775881084}"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056-42AC-B63F-7C3875549F58}"/>
                </c:ext>
              </c:extLst>
            </c:dLbl>
            <c:dLbl>
              <c:idx val="18"/>
              <c:layout>
                <c:manualLayout>
                  <c:x val="-0.24188404145035453"/>
                  <c:y val="-5.7906824146981197E-3"/>
                </c:manualLayout>
              </c:layout>
              <c:tx>
                <c:rich>
                  <a:bodyPr/>
                  <a:lstStyle/>
                  <a:p>
                    <a:r>
                      <a:rPr lang="en-US" dirty="0"/>
                      <a:t>Unwanted Sexting</a:t>
                    </a:r>
                    <a:r>
                      <a:rPr lang="en-US" baseline="0" dirty="0"/>
                      <a:t> received</a:t>
                    </a:r>
                    <a:endParaRPr lang="en-US" dirty="0"/>
                  </a:p>
                </c:rich>
              </c:tx>
              <c:dLblPos val="r"/>
              <c:showLegendKey val="0"/>
              <c:showVal val="0"/>
              <c:showCatName val="0"/>
              <c:showSerName val="0"/>
              <c:showPercent val="0"/>
              <c:showBubbleSize val="0"/>
              <c:extLst>
                <c:ext xmlns:c15="http://schemas.microsoft.com/office/drawing/2012/chart" uri="{CE6537A1-D6FC-4f65-9D91-7224C49458BB}">
                  <c15:layout>
                    <c:manualLayout>
                      <c:w val="0.23430471733818156"/>
                      <c:h val="9.3973634651600746E-2"/>
                    </c:manualLayout>
                  </c15:layout>
                </c:ext>
                <c:ext xmlns:c16="http://schemas.microsoft.com/office/drawing/2014/chart" uri="{C3380CC4-5D6E-409C-BE32-E72D297353CC}">
                  <c16:uniqueId val="{00000001-A056-42AC-B63F-7C3875549F58}"/>
                </c:ext>
              </c:extLst>
            </c:dLbl>
            <c:dLbl>
              <c:idx val="19"/>
              <c:layout>
                <c:manualLayout>
                  <c:x val="-0.15132066062441729"/>
                  <c:y val="-7.0621561605646754E-2"/>
                </c:manualLayout>
              </c:layout>
              <c:tx>
                <c:rich>
                  <a:bodyPr/>
                  <a:lstStyle/>
                  <a:p>
                    <a:fld id="{7E3A0F73-5651-427C-BAE7-9A366DB2487B}"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7517639327989204"/>
                      <c:h val="9.1619585687382279E-2"/>
                    </c:manualLayout>
                  </c15:layout>
                  <c15:dlblFieldTable/>
                  <c15:showDataLabelsRange val="1"/>
                </c:ext>
                <c:ext xmlns:c16="http://schemas.microsoft.com/office/drawing/2014/chart" uri="{C3380CC4-5D6E-409C-BE32-E72D297353CC}">
                  <c16:uniqueId val="{00000002-A056-42AC-B63F-7C3875549F58}"/>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Sheet1!$A$2:$A$21</c:f>
              <c:numCache>
                <c:formatCode>0.00</c:formatCode>
                <c:ptCount val="20"/>
                <c:pt idx="0">
                  <c:v>1.0081994493019757</c:v>
                </c:pt>
                <c:pt idx="1">
                  <c:v>1.5984143274887184</c:v>
                </c:pt>
                <c:pt idx="2">
                  <c:v>0.31157417079701016</c:v>
                </c:pt>
                <c:pt idx="3">
                  <c:v>-0.59209499251649589</c:v>
                </c:pt>
                <c:pt idx="4">
                  <c:v>1.1401599439637069</c:v>
                </c:pt>
                <c:pt idx="5">
                  <c:v>-0.41058544542590691</c:v>
                </c:pt>
                <c:pt idx="6">
                  <c:v>2.0458159088728931</c:v>
                </c:pt>
                <c:pt idx="7">
                  <c:v>-1.3253098572532003</c:v>
                </c:pt>
                <c:pt idx="8">
                  <c:v>-1.4186582944928607</c:v>
                </c:pt>
                <c:pt idx="9">
                  <c:v>1.1968227052720211</c:v>
                </c:pt>
                <c:pt idx="10">
                  <c:v>-0.17036555514679164</c:v>
                </c:pt>
                <c:pt idx="11">
                  <c:v>-1.9050342464108794E-2</c:v>
                </c:pt>
                <c:pt idx="12">
                  <c:v>1.5819228661053258E-2</c:v>
                </c:pt>
                <c:pt idx="13">
                  <c:v>-0.88406764370241453</c:v>
                </c:pt>
                <c:pt idx="14">
                  <c:v>0.77797899439767371</c:v>
                </c:pt>
                <c:pt idx="15">
                  <c:v>-0.52543550123268379</c:v>
                </c:pt>
                <c:pt idx="16">
                  <c:v>-0.79529004359598621</c:v>
                </c:pt>
                <c:pt idx="17">
                  <c:v>-7.6183017680652859E-2</c:v>
                </c:pt>
                <c:pt idx="18">
                  <c:v>-0.81273288752326012</c:v>
                </c:pt>
                <c:pt idx="19">
                  <c:v>-1.0650111477206949</c:v>
                </c:pt>
              </c:numCache>
            </c:numRef>
          </c:xVal>
          <c:yVal>
            <c:numRef>
              <c:f>Sheet1!$B$2:$B$21</c:f>
              <c:numCache>
                <c:formatCode>0.00</c:formatCode>
                <c:ptCount val="20"/>
                <c:pt idx="0">
                  <c:v>-0.43217544071630487</c:v>
                </c:pt>
                <c:pt idx="1">
                  <c:v>-0.43630591913410777</c:v>
                </c:pt>
                <c:pt idx="2">
                  <c:v>-0.91191073866283978</c:v>
                </c:pt>
                <c:pt idx="3">
                  <c:v>-0.16970785262714647</c:v>
                </c:pt>
                <c:pt idx="4">
                  <c:v>-0.4084159900356395</c:v>
                </c:pt>
                <c:pt idx="5">
                  <c:v>0.34932490308148656</c:v>
                </c:pt>
                <c:pt idx="6">
                  <c:v>1.4684679221413826</c:v>
                </c:pt>
                <c:pt idx="7">
                  <c:v>-0.11333527463668826</c:v>
                </c:pt>
                <c:pt idx="8">
                  <c:v>-0.68164595793186422</c:v>
                </c:pt>
                <c:pt idx="9">
                  <c:v>0.18903185261346347</c:v>
                </c:pt>
                <c:pt idx="10">
                  <c:v>-1.0471159607223159</c:v>
                </c:pt>
                <c:pt idx="11">
                  <c:v>-1.0417806989011889</c:v>
                </c:pt>
                <c:pt idx="12">
                  <c:v>0.20872640370097001</c:v>
                </c:pt>
                <c:pt idx="13">
                  <c:v>-1.0098610824303536</c:v>
                </c:pt>
                <c:pt idx="14">
                  <c:v>-1.2160443906801541</c:v>
                </c:pt>
                <c:pt idx="15">
                  <c:v>0.85743590819890436</c:v>
                </c:pt>
                <c:pt idx="16">
                  <c:v>0.59921970086001297</c:v>
                </c:pt>
                <c:pt idx="17">
                  <c:v>2.8702759194398886</c:v>
                </c:pt>
                <c:pt idx="18">
                  <c:v>0.86216343121932648</c:v>
                </c:pt>
                <c:pt idx="19">
                  <c:v>6.3653265223167457E-2</c:v>
                </c:pt>
              </c:numCache>
            </c:numRef>
          </c:yVal>
          <c:smooth val="0"/>
          <c:extLst>
            <c:ext xmlns:c15="http://schemas.microsoft.com/office/drawing/2012/chart" uri="{02D57815-91ED-43cb-92C2-25804820EDAC}">
              <c15:datalabelsRange>
                <c15:f>Sheet1!$C$2:$C$21</c15:f>
                <c15:dlblRangeCache>
                  <c:ptCount val="20"/>
                  <c:pt idx="0">
                    <c:v>Cyberbullying</c:v>
                  </c:pt>
                  <c:pt idx="1">
                    <c:v>Damage to personal rep</c:v>
                  </c:pt>
                  <c:pt idx="2">
                    <c:v>Damage to work rep</c:v>
                  </c:pt>
                  <c:pt idx="3">
                    <c:v>Discrimination</c:v>
                  </c:pt>
                  <c:pt idx="4">
                    <c:v>Doxxing</c:v>
                  </c:pt>
                  <c:pt idx="5">
                    <c:v>Hate speech</c:v>
                  </c:pt>
                  <c:pt idx="6">
                    <c:v>Hoaxes, scams, frauds</c:v>
                  </c:pt>
                  <c:pt idx="7">
                    <c:v>Microaggression</c:v>
                  </c:pt>
                  <c:pt idx="8">
                    <c:v>Misogyny</c:v>
                  </c:pt>
                  <c:pt idx="9">
                    <c:v>Online harassment</c:v>
                  </c:pt>
                  <c:pt idx="10">
                    <c:v>Revenge porn</c:v>
                  </c:pt>
                  <c:pt idx="11">
                    <c:v>Sextortion</c:v>
                  </c:pt>
                  <c:pt idx="12">
                    <c:v>Sexual solicitation</c:v>
                  </c:pt>
                  <c:pt idx="13">
                    <c:v>Swatting</c:v>
                  </c:pt>
                  <c:pt idx="14">
                    <c:v>Terrorism recruiting</c:v>
                  </c:pt>
                  <c:pt idx="15">
                    <c:v>Treated Mean</c:v>
                  </c:pt>
                  <c:pt idx="16">
                    <c:v>Trolling</c:v>
                  </c:pt>
                  <c:pt idx="17">
                    <c:v>Unwanted contact</c:v>
                  </c:pt>
                  <c:pt idx="18">
                    <c:v>Unwanted Sexting received</c:v>
                  </c:pt>
                  <c:pt idx="19">
                    <c:v>Unwanted Sexting sent</c:v>
                  </c:pt>
                </c15:dlblRangeCache>
              </c15:datalabelsRange>
            </c:ext>
            <c:ext xmlns:c16="http://schemas.microsoft.com/office/drawing/2014/chart" uri="{C3380CC4-5D6E-409C-BE32-E72D297353CC}">
              <c16:uniqueId val="{00000011-FE56-4BE8-BF80-1302AA3FD4AA}"/>
            </c:ext>
          </c:extLst>
        </c:ser>
        <c:dLbls>
          <c:showLegendKey val="0"/>
          <c:showVal val="0"/>
          <c:showCatName val="0"/>
          <c:showSerName val="0"/>
          <c:showPercent val="0"/>
          <c:showBubbleSize val="0"/>
        </c:dLbls>
        <c:axId val="384630808"/>
        <c:axId val="384633104"/>
      </c:scatterChart>
      <c:valAx>
        <c:axId val="384630808"/>
        <c:scaling>
          <c:orientation val="minMax"/>
          <c:max val="3"/>
          <c:min val="-3"/>
        </c:scaling>
        <c:delete val="0"/>
        <c:axPos val="b"/>
        <c:title>
          <c:tx>
            <c:rich>
              <a:bodyPr rot="0" spcFirstLastPara="1" vertOverflow="ellipsis" vert="horz" wrap="square" anchor="ctr" anchorCtr="1"/>
              <a:lstStyle/>
              <a:p>
                <a:pPr>
                  <a:defRPr sz="1330" b="0" i="0" u="none" strike="noStrike" kern="1200" baseline="0">
                    <a:solidFill>
                      <a:schemeClr val="tx1">
                        <a:lumMod val="50000"/>
                      </a:schemeClr>
                    </a:solidFill>
                    <a:latin typeface="+mn-lt"/>
                    <a:ea typeface="+mn-ea"/>
                    <a:cs typeface="+mn-cs"/>
                  </a:defRPr>
                </a:pPr>
                <a:r>
                  <a:rPr lang="en-US" dirty="0"/>
                  <a:t>WORRIED ABOUT RISK</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50000"/>
                    </a:schemeClr>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384633104"/>
        <c:crossesAt val="-3"/>
        <c:crossBetween val="midCat"/>
        <c:majorUnit val="1"/>
      </c:valAx>
      <c:valAx>
        <c:axId val="384633104"/>
        <c:scaling>
          <c:orientation val="minMax"/>
          <c:max val="3"/>
          <c:min val="-3"/>
        </c:scaling>
        <c:delete val="0"/>
        <c:axPos val="l"/>
        <c:title>
          <c:tx>
            <c:rich>
              <a:bodyPr rot="-5400000" spcFirstLastPara="1" vertOverflow="ellipsis" vert="horz" wrap="square" anchor="ctr" anchorCtr="1"/>
              <a:lstStyle/>
              <a:p>
                <a:pPr>
                  <a:defRPr sz="1330" b="0" i="0" u="none" strike="noStrike" kern="1200" baseline="0">
                    <a:solidFill>
                      <a:schemeClr val="tx1">
                        <a:lumMod val="50000"/>
                      </a:schemeClr>
                    </a:solidFill>
                    <a:latin typeface="+mn-lt"/>
                    <a:ea typeface="+mn-ea"/>
                    <a:cs typeface="+mn-cs"/>
                  </a:defRPr>
                </a:pPr>
                <a:r>
                  <a:rPr lang="en-US" dirty="0"/>
                  <a:t>INCIDENCE OF RISK</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50000"/>
                    </a:schemeClr>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384630808"/>
        <c:crossesAt val="-3"/>
        <c:crossBetween val="midCat"/>
        <c:majorUnit val="1"/>
      </c:valAx>
      <c:spPr>
        <a:noFill/>
        <a:ln>
          <a:solidFill>
            <a:schemeClr val="tx1"/>
          </a:solidFill>
        </a:ln>
        <a:effectLst/>
      </c:spPr>
    </c:plotArea>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lumMod val="65000"/>
                    <a:lumOff val="35000"/>
                  </a:schemeClr>
                </a:solidFill>
                <a:latin typeface="+mn-lt"/>
                <a:ea typeface="+mn-ea"/>
                <a:cs typeface="+mn-cs"/>
              </a:defRPr>
            </a:pPr>
            <a:r>
              <a:rPr lang="en-US" sz="1400" baseline="0" dirty="0"/>
              <a:t>Impact on Intrusive category 2017 scores </a:t>
            </a:r>
            <a:endParaRPr lang="en-US" sz="1400" dirty="0"/>
          </a:p>
        </c:rich>
      </c:tx>
      <c:layout>
        <c:manualLayout>
          <c:xMode val="edge"/>
          <c:yMode val="edge"/>
          <c:x val="0.17381321084864393"/>
          <c:y val="5.094848426253473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lumMod val="65000"/>
                  <a:lumOff val="35000"/>
                </a:schemeClr>
              </a:solidFill>
              <a:latin typeface="+mn-lt"/>
              <a:ea typeface="+mn-ea"/>
              <a:cs typeface="+mn-cs"/>
            </a:defRPr>
          </a:pPr>
          <a:endParaRPr lang="en-US"/>
        </a:p>
      </c:txPr>
    </c:title>
    <c:autoTitleDeleted val="0"/>
    <c:plotArea>
      <c:layout>
        <c:manualLayout>
          <c:layoutTarget val="inner"/>
          <c:xMode val="edge"/>
          <c:yMode val="edge"/>
          <c:x val="1.2693703922854264E-2"/>
          <c:y val="0.24731380747426132"/>
          <c:w val="0.97461259215429152"/>
          <c:h val="0.57140662435543776"/>
        </c:manualLayout>
      </c:layout>
      <c:barChart>
        <c:barDir val="col"/>
        <c:grouping val="clustered"/>
        <c:varyColors val="0"/>
        <c:ser>
          <c:idx val="0"/>
          <c:order val="0"/>
          <c:tx>
            <c:strRef>
              <c:f>Sheet1!$B$1</c:f>
              <c:strCache>
                <c:ptCount val="1"/>
                <c:pt idx="0">
                  <c:v>With new risks added</c:v>
                </c:pt>
              </c:strCache>
            </c:strRef>
          </c:tx>
          <c:spPr>
            <a:solidFill>
              <a:srgbClr val="002050"/>
            </a:solidFill>
            <a:ln w="19050">
              <a:solidFill>
                <a:schemeClr val="lt1">
                  <a:hueOff val="0"/>
                  <a:satOff val="0"/>
                  <a:lumOff val="0"/>
                </a:schemeClr>
              </a:solidFill>
            </a:ln>
            <a:effectLst/>
          </c:spPr>
          <c:invertIfNegative val="0"/>
          <c:dPt>
            <c:idx val="0"/>
            <c:invertIfNegative val="0"/>
            <c:bubble3D val="0"/>
            <c:spPr>
              <a:solidFill>
                <a:srgbClr val="002050"/>
              </a:solidFill>
              <a:ln w="19050">
                <a:solidFill>
                  <a:schemeClr val="lt1">
                    <a:hueOff val="0"/>
                    <a:satOff val="0"/>
                    <a:lumOff val="0"/>
                  </a:schemeClr>
                </a:solidFill>
              </a:ln>
              <a:effectLst/>
            </c:spPr>
            <c:extLst>
              <c:ext xmlns:c16="http://schemas.microsoft.com/office/drawing/2014/chart" uri="{C3380CC4-5D6E-409C-BE32-E72D297353CC}">
                <c16:uniqueId val="{00000001-6C18-4C37-8549-4FFF029014AA}"/>
              </c:ext>
            </c:extLst>
          </c:dPt>
          <c:dPt>
            <c:idx val="1"/>
            <c:invertIfNegative val="0"/>
            <c:bubble3D val="0"/>
            <c:spPr>
              <a:solidFill>
                <a:srgbClr val="002050"/>
              </a:solidFill>
              <a:ln w="19050">
                <a:solidFill>
                  <a:schemeClr val="lt1">
                    <a:hueOff val="0"/>
                    <a:satOff val="0"/>
                    <a:lumOff val="0"/>
                  </a:schemeClr>
                </a:solidFill>
              </a:ln>
              <a:effectLst/>
            </c:spPr>
            <c:extLst>
              <c:ext xmlns:c16="http://schemas.microsoft.com/office/drawing/2014/chart" uri="{C3380CC4-5D6E-409C-BE32-E72D297353CC}">
                <c16:uniqueId val="{00000003-6C18-4C37-8549-4FFF029014AA}"/>
              </c:ext>
            </c:extLst>
          </c:dPt>
          <c:dPt>
            <c:idx val="2"/>
            <c:invertIfNegative val="0"/>
            <c:bubble3D val="0"/>
            <c:spPr>
              <a:solidFill>
                <a:srgbClr val="002050"/>
              </a:solidFill>
              <a:ln w="19050">
                <a:solidFill>
                  <a:schemeClr val="lt1">
                    <a:hueOff val="0"/>
                    <a:satOff val="0"/>
                    <a:lumOff val="0"/>
                  </a:schemeClr>
                </a:solidFill>
              </a:ln>
              <a:effectLst/>
            </c:spPr>
            <c:extLst>
              <c:ext xmlns:c16="http://schemas.microsoft.com/office/drawing/2014/chart" uri="{C3380CC4-5D6E-409C-BE32-E72D297353CC}">
                <c16:uniqueId val="{00000005-6C18-4C37-8549-4FFF029014AA}"/>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W1 countries</c:v>
                </c:pt>
                <c:pt idx="1">
                  <c:v>New W2 countries</c:v>
                </c:pt>
                <c:pt idx="2">
                  <c:v>Total W2</c:v>
                </c:pt>
              </c:strCache>
            </c:strRef>
          </c:cat>
          <c:val>
            <c:numRef>
              <c:f>Sheet1!$B$2:$B$4</c:f>
              <c:numCache>
                <c:formatCode>0%</c:formatCode>
                <c:ptCount val="3"/>
                <c:pt idx="0">
                  <c:v>0.55800000000000005</c:v>
                </c:pt>
                <c:pt idx="1">
                  <c:v>0.56299999999999994</c:v>
                </c:pt>
                <c:pt idx="2">
                  <c:v>0.56000000000000005</c:v>
                </c:pt>
              </c:numCache>
            </c:numRef>
          </c:val>
          <c:extLst>
            <c:ext xmlns:c16="http://schemas.microsoft.com/office/drawing/2014/chart" uri="{C3380CC4-5D6E-409C-BE32-E72D297353CC}">
              <c16:uniqueId val="{00000006-6C18-4C37-8549-4FFF029014AA}"/>
            </c:ext>
          </c:extLst>
        </c:ser>
        <c:ser>
          <c:idx val="1"/>
          <c:order val="1"/>
          <c:tx>
            <c:strRef>
              <c:f>Sheet1!$C$1</c:f>
              <c:strCache>
                <c:ptCount val="1"/>
                <c:pt idx="0">
                  <c:v>Without new risks</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W1 countries</c:v>
                </c:pt>
                <c:pt idx="1">
                  <c:v>New W2 countries</c:v>
                </c:pt>
                <c:pt idx="2">
                  <c:v>Total W2</c:v>
                </c:pt>
              </c:strCache>
            </c:strRef>
          </c:cat>
          <c:val>
            <c:numRef>
              <c:f>Sheet1!$C$2:$C$4</c:f>
              <c:numCache>
                <c:formatCode>0%</c:formatCode>
                <c:ptCount val="3"/>
                <c:pt idx="0">
                  <c:v>0.48299999999999998</c:v>
                </c:pt>
                <c:pt idx="1">
                  <c:v>0.501</c:v>
                </c:pt>
                <c:pt idx="2">
                  <c:v>0.49</c:v>
                </c:pt>
              </c:numCache>
            </c:numRef>
          </c:val>
          <c:extLst>
            <c:ext xmlns:c16="http://schemas.microsoft.com/office/drawing/2014/chart" uri="{C3380CC4-5D6E-409C-BE32-E72D297353CC}">
              <c16:uniqueId val="{00000007-6C18-4C37-8549-4FFF029014AA}"/>
            </c:ext>
          </c:extLst>
        </c:ser>
        <c:dLbls>
          <c:showLegendKey val="0"/>
          <c:showVal val="0"/>
          <c:showCatName val="0"/>
          <c:showSerName val="0"/>
          <c:showPercent val="0"/>
          <c:showBubbleSize val="0"/>
        </c:dLbls>
        <c:gapWidth val="200"/>
        <c:axId val="943798912"/>
        <c:axId val="943797600"/>
      </c:barChart>
      <c:catAx>
        <c:axId val="94379891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bg1">
                    <a:lumMod val="65000"/>
                    <a:lumOff val="35000"/>
                  </a:schemeClr>
                </a:solidFill>
                <a:latin typeface="+mn-lt"/>
                <a:ea typeface="+mn-ea"/>
                <a:cs typeface="+mn-cs"/>
              </a:defRPr>
            </a:pPr>
            <a:endParaRPr lang="en-US"/>
          </a:p>
        </c:txPr>
        <c:crossAx val="943797600"/>
        <c:crosses val="autoZero"/>
        <c:auto val="1"/>
        <c:lblAlgn val="ctr"/>
        <c:lblOffset val="100"/>
        <c:noMultiLvlLbl val="0"/>
      </c:catAx>
      <c:valAx>
        <c:axId val="943797600"/>
        <c:scaling>
          <c:orientation val="minMax"/>
          <c:max val="0.70000000000000007"/>
          <c:min val="0.4"/>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lumMod val="65000"/>
                    <a:lumOff val="35000"/>
                  </a:schemeClr>
                </a:solidFill>
                <a:latin typeface="+mn-lt"/>
                <a:ea typeface="+mn-ea"/>
                <a:cs typeface="+mn-cs"/>
              </a:defRPr>
            </a:pPr>
            <a:endParaRPr lang="en-US"/>
          </a:p>
        </c:txPr>
        <c:crossAx val="943798912"/>
        <c:crosses val="autoZero"/>
        <c:crossBetween val="between"/>
      </c:valAx>
      <c:spPr>
        <a:noFill/>
        <a:ln w="25400">
          <a:noFill/>
        </a:ln>
        <a:effectLst/>
      </c:spPr>
    </c:plotArea>
    <c:legend>
      <c:legendPos val="t"/>
      <c:layout>
        <c:manualLayout>
          <c:xMode val="edge"/>
          <c:yMode val="edge"/>
          <c:x val="0.10657910490738952"/>
          <c:y val="0.11015062297560012"/>
          <c:w val="0.8036923973118284"/>
          <c:h val="0.111069300368995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lumMod val="50000"/>
        </a:schemeClr>
      </a:solidFill>
    </a:ln>
    <a:effectLst/>
  </c:spPr>
  <c:txPr>
    <a:bodyPr/>
    <a:lstStyle/>
    <a:p>
      <a:pPr>
        <a:defRPr sz="1200">
          <a:solidFill>
            <a:schemeClr val="bg1">
              <a:lumMod val="65000"/>
              <a:lumOff val="35000"/>
            </a:schemeClr>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Family</c:v>
                </c:pt>
              </c:strCache>
            </c:strRef>
          </c:tx>
          <c:spPr>
            <a:solidFill>
              <a:schemeClr val="accent1"/>
            </a:solidFill>
            <a:ln w="12700">
              <a:solidFill>
                <a:schemeClr val="tx1"/>
              </a:solidFill>
            </a:ln>
            <a:effectLst/>
          </c:spPr>
          <c:invertIfNegative val="0"/>
          <c:cat>
            <c:numRef>
              <c:f>Sheet1!$A$2</c:f>
              <c:numCache>
                <c:formatCode>General</c:formatCode>
                <c:ptCount val="1"/>
              </c:numCache>
            </c:numRef>
          </c:cat>
          <c:val>
            <c:numRef>
              <c:f>Sheet1!$B$2</c:f>
              <c:numCache>
                <c:formatCode>0%</c:formatCode>
                <c:ptCount val="1"/>
                <c:pt idx="0">
                  <c:v>0.04</c:v>
                </c:pt>
              </c:numCache>
            </c:numRef>
          </c:val>
          <c:extLst>
            <c:ext xmlns:c16="http://schemas.microsoft.com/office/drawing/2014/chart" uri="{C3380CC4-5D6E-409C-BE32-E72D297353CC}">
              <c16:uniqueId val="{00000000-EA58-4D4B-AAEF-F99EAA109F5A}"/>
            </c:ext>
          </c:extLst>
        </c:ser>
        <c:ser>
          <c:idx val="1"/>
          <c:order val="1"/>
          <c:tx>
            <c:strRef>
              <c:f>Sheet1!$C$1</c:f>
              <c:strCache>
                <c:ptCount val="1"/>
                <c:pt idx="0">
                  <c:v>Friends</c:v>
                </c:pt>
              </c:strCache>
            </c:strRef>
          </c:tx>
          <c:spPr>
            <a:solidFill>
              <a:schemeClr val="accent2"/>
            </a:solidFill>
            <a:ln w="19050">
              <a:solidFill>
                <a:schemeClr val="tx1"/>
              </a:solidFill>
            </a:ln>
            <a:effectLst/>
          </c:spPr>
          <c:invertIfNegative val="0"/>
          <c:cat>
            <c:numRef>
              <c:f>Sheet1!$A$2</c:f>
              <c:numCache>
                <c:formatCode>General</c:formatCode>
                <c:ptCount val="1"/>
              </c:numCache>
            </c:numRef>
          </c:cat>
          <c:val>
            <c:numRef>
              <c:f>Sheet1!$C$2</c:f>
              <c:numCache>
                <c:formatCode>0%</c:formatCode>
                <c:ptCount val="1"/>
                <c:pt idx="0">
                  <c:v>0.13</c:v>
                </c:pt>
              </c:numCache>
            </c:numRef>
          </c:val>
          <c:extLst>
            <c:ext xmlns:c16="http://schemas.microsoft.com/office/drawing/2014/chart" uri="{C3380CC4-5D6E-409C-BE32-E72D297353CC}">
              <c16:uniqueId val="{00000001-EA58-4D4B-AAEF-F99EAA109F5A}"/>
            </c:ext>
          </c:extLst>
        </c:ser>
        <c:ser>
          <c:idx val="2"/>
          <c:order val="2"/>
          <c:tx>
            <c:strRef>
              <c:f>Sheet1!$D$1</c:f>
              <c:strCache>
                <c:ptCount val="1"/>
                <c:pt idx="0">
                  <c:v>Aquaintances</c:v>
                </c:pt>
              </c:strCache>
            </c:strRef>
          </c:tx>
          <c:spPr>
            <a:solidFill>
              <a:schemeClr val="accent3"/>
            </a:solidFill>
            <a:ln w="19050">
              <a:solidFill>
                <a:schemeClr val="tx1"/>
              </a:solidFill>
            </a:ln>
            <a:effectLst/>
          </c:spPr>
          <c:invertIfNegative val="0"/>
          <c:cat>
            <c:numRef>
              <c:f>Sheet1!$A$2</c:f>
              <c:numCache>
                <c:formatCode>General</c:formatCode>
                <c:ptCount val="1"/>
              </c:numCache>
            </c:numRef>
          </c:cat>
          <c:val>
            <c:numRef>
              <c:f>Sheet1!$D$2</c:f>
              <c:numCache>
                <c:formatCode>0%</c:formatCode>
                <c:ptCount val="1"/>
                <c:pt idx="0">
                  <c:v>0.19</c:v>
                </c:pt>
              </c:numCache>
            </c:numRef>
          </c:val>
          <c:extLst>
            <c:ext xmlns:c16="http://schemas.microsoft.com/office/drawing/2014/chart" uri="{C3380CC4-5D6E-409C-BE32-E72D297353CC}">
              <c16:uniqueId val="{00000002-EA58-4D4B-AAEF-F99EAA109F5A}"/>
            </c:ext>
          </c:extLst>
        </c:ser>
        <c:ser>
          <c:idx val="3"/>
          <c:order val="3"/>
          <c:tx>
            <c:strRef>
              <c:f>Sheet1!$E$1</c:f>
              <c:strCache>
                <c:ptCount val="1"/>
                <c:pt idx="0">
                  <c:v>Know online only</c:v>
                </c:pt>
              </c:strCache>
            </c:strRef>
          </c:tx>
          <c:spPr>
            <a:solidFill>
              <a:srgbClr val="0072C6"/>
            </a:solidFill>
            <a:ln w="19050">
              <a:solidFill>
                <a:schemeClr val="tx1"/>
              </a:solidFill>
            </a:ln>
            <a:effectLst/>
          </c:spPr>
          <c:invertIfNegative val="0"/>
          <c:cat>
            <c:numRef>
              <c:f>Sheet1!$A$2</c:f>
              <c:numCache>
                <c:formatCode>General</c:formatCode>
                <c:ptCount val="1"/>
              </c:numCache>
            </c:numRef>
          </c:cat>
          <c:val>
            <c:numRef>
              <c:f>Sheet1!$E$2</c:f>
              <c:numCache>
                <c:formatCode>0%</c:formatCode>
                <c:ptCount val="1"/>
                <c:pt idx="0">
                  <c:v>0.25</c:v>
                </c:pt>
              </c:numCache>
            </c:numRef>
          </c:val>
          <c:extLst>
            <c:ext xmlns:c16="http://schemas.microsoft.com/office/drawing/2014/chart" uri="{C3380CC4-5D6E-409C-BE32-E72D297353CC}">
              <c16:uniqueId val="{00000003-EA58-4D4B-AAEF-F99EAA109F5A}"/>
            </c:ext>
          </c:extLst>
        </c:ser>
        <c:ser>
          <c:idx val="4"/>
          <c:order val="4"/>
          <c:tx>
            <c:strRef>
              <c:f>Sheet1!$F$1</c:f>
              <c:strCache>
                <c:ptCount val="1"/>
                <c:pt idx="0">
                  <c:v>Don't know at all</c:v>
                </c:pt>
              </c:strCache>
            </c:strRef>
          </c:tx>
          <c:spPr>
            <a:solidFill>
              <a:srgbClr val="4668C5"/>
            </a:solidFill>
            <a:ln w="19050">
              <a:solidFill>
                <a:schemeClr val="tx1"/>
              </a:solidFill>
            </a:ln>
            <a:effectLst/>
          </c:spPr>
          <c:invertIfNegative val="0"/>
          <c:dPt>
            <c:idx val="0"/>
            <c:invertIfNegative val="0"/>
            <c:bubble3D val="0"/>
            <c:spPr>
              <a:solidFill>
                <a:srgbClr val="4668C5"/>
              </a:solidFill>
              <a:ln w="19050">
                <a:solidFill>
                  <a:schemeClr val="tx1"/>
                </a:solidFill>
              </a:ln>
              <a:effectLst/>
            </c:spPr>
            <c:extLst>
              <c:ext xmlns:c16="http://schemas.microsoft.com/office/drawing/2014/chart" uri="{C3380CC4-5D6E-409C-BE32-E72D297353CC}">
                <c16:uniqueId val="{00000006-EA58-4D4B-AAEF-F99EAA109F5A}"/>
              </c:ext>
            </c:extLst>
          </c:dPt>
          <c:cat>
            <c:numRef>
              <c:f>Sheet1!$A$2</c:f>
              <c:numCache>
                <c:formatCode>General</c:formatCode>
                <c:ptCount val="1"/>
              </c:numCache>
            </c:numRef>
          </c:cat>
          <c:val>
            <c:numRef>
              <c:f>Sheet1!$F$2</c:f>
              <c:numCache>
                <c:formatCode>0%</c:formatCode>
                <c:ptCount val="1"/>
                <c:pt idx="0">
                  <c:v>0.37</c:v>
                </c:pt>
              </c:numCache>
            </c:numRef>
          </c:val>
          <c:extLst>
            <c:ext xmlns:c16="http://schemas.microsoft.com/office/drawing/2014/chart" uri="{C3380CC4-5D6E-409C-BE32-E72D297353CC}">
              <c16:uniqueId val="{00000004-EA58-4D4B-AAEF-F99EAA109F5A}"/>
            </c:ext>
          </c:extLst>
        </c:ser>
        <c:dLbls>
          <c:showLegendKey val="0"/>
          <c:showVal val="0"/>
          <c:showCatName val="0"/>
          <c:showSerName val="0"/>
          <c:showPercent val="0"/>
          <c:showBubbleSize val="0"/>
        </c:dLbls>
        <c:gapWidth val="200"/>
        <c:overlap val="100"/>
        <c:axId val="968266968"/>
        <c:axId val="968268936"/>
      </c:barChart>
      <c:catAx>
        <c:axId val="968266968"/>
        <c:scaling>
          <c:orientation val="minMax"/>
        </c:scaling>
        <c:delete val="1"/>
        <c:axPos val="t"/>
        <c:numFmt formatCode="General" sourceLinked="1"/>
        <c:majorTickMark val="out"/>
        <c:minorTickMark val="none"/>
        <c:tickLblPos val="nextTo"/>
        <c:crossAx val="968268936"/>
        <c:crosses val="autoZero"/>
        <c:auto val="1"/>
        <c:lblAlgn val="ctr"/>
        <c:lblOffset val="100"/>
        <c:noMultiLvlLbl val="0"/>
      </c:catAx>
      <c:valAx>
        <c:axId val="968268936"/>
        <c:scaling>
          <c:orientation val="maxMin"/>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968266968"/>
        <c:crosses val="autoZero"/>
        <c:crossBetween val="between"/>
      </c:valAx>
      <c:spPr>
        <a:solidFill>
          <a:schemeClr val="tx1"/>
        </a:solid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explosion val="10"/>
            <c:spPr>
              <a:solidFill>
                <a:schemeClr val="accent1"/>
              </a:solidFill>
              <a:ln w="19050">
                <a:solidFill>
                  <a:schemeClr val="lt1"/>
                </a:solidFill>
              </a:ln>
              <a:effectLst/>
            </c:spPr>
            <c:extLst>
              <c:ext xmlns:c16="http://schemas.microsoft.com/office/drawing/2014/chart" uri="{C3380CC4-5D6E-409C-BE32-E72D297353CC}">
                <c16:uniqueId val="{00000001-6161-4E70-B706-B1FB076B0E0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6161-4E70-B706-B1FB076B0E09}"/>
              </c:ext>
            </c:extLst>
          </c:dPt>
          <c:dLbls>
            <c:dLbl>
              <c:idx val="0"/>
              <c:tx>
                <c:rich>
                  <a:bodyPr/>
                  <a:lstStyle/>
                  <a:p>
                    <a:fld id="{BCE6C741-AFCA-4F03-8E87-F51A54D5212A}" type="CATEGORYNAME">
                      <a:rPr lang="en-US" smtClean="0"/>
                      <a:pPr/>
                      <a:t>[CATEGORY NAME]</a:t>
                    </a:fld>
                    <a:r>
                      <a:rPr lang="en-US" baseline="0" dirty="0"/>
                      <a:t> </a:t>
                    </a:r>
                    <a:fld id="{D17FC751-C846-4F7B-944B-8E839D699F74}" type="VALUE">
                      <a:rPr lang="en-US" baseline="0"/>
                      <a:pPr/>
                      <a:t>[VALUE]</a:t>
                    </a:fld>
                    <a:endParaRPr lang="en-US" baseline="0" dirty="0"/>
                  </a:p>
                </c:rich>
              </c:tx>
              <c:dLblPos val="ct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61-4E70-B706-B1FB076B0E09}"/>
                </c:ext>
              </c:extLst>
            </c:dLbl>
            <c:dLbl>
              <c:idx val="1"/>
              <c:tx>
                <c:rich>
                  <a:bodyPr/>
                  <a:lstStyle/>
                  <a:p>
                    <a:fld id="{4E278AF2-E4FB-4FC0-854A-F093B131E751}" type="CATEGORYNAME">
                      <a:rPr lang="en-US" smtClean="0"/>
                      <a:pPr/>
                      <a:t>[CATEGORY NAME]</a:t>
                    </a:fld>
                    <a:fld id="{CA203BE9-5533-449A-AC5E-0A2A06292897}" type="VALUE">
                      <a:rPr lang="en-US" baseline="0" smtClean="0"/>
                      <a:pPr/>
                      <a:t>[VALUE]</a:t>
                    </a:fld>
                    <a:endParaRPr lang="en-US"/>
                  </a:p>
                </c:rich>
              </c:tx>
              <c:dLblPos val="ct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161-4E70-B706-B1FB076B0E0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Never</c:v>
                </c:pt>
              </c:strCache>
            </c:strRef>
          </c:cat>
          <c:val>
            <c:numRef>
              <c:f>Sheet1!$B$2:$B$3</c:f>
              <c:numCache>
                <c:formatCode>0%</c:formatCode>
                <c:ptCount val="2"/>
                <c:pt idx="0">
                  <c:v>0.6</c:v>
                </c:pt>
                <c:pt idx="1">
                  <c:v>0.4</c:v>
                </c:pt>
              </c:numCache>
            </c:numRef>
          </c:val>
          <c:extLst>
            <c:ext xmlns:c16="http://schemas.microsoft.com/office/drawing/2014/chart" uri="{C3380CC4-5D6E-409C-BE32-E72D297353CC}">
              <c16:uniqueId val="{00000000-6161-4E70-B706-B1FB076B0E0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50000"/>
                  </a:schemeClr>
                </a:solidFill>
                <a:latin typeface="+mn-lt"/>
                <a:ea typeface="+mn-ea"/>
                <a:cs typeface="+mn-cs"/>
              </a:defRPr>
            </a:pPr>
            <a:r>
              <a:rPr lang="en-US" sz="2000" dirty="0"/>
              <a:t>Half met the perpetrator in real life</a:t>
            </a:r>
          </a:p>
        </c:rich>
      </c:tx>
      <c:layout>
        <c:manualLayout>
          <c:xMode val="edge"/>
          <c:yMode val="edge"/>
          <c:x val="1.5755510733749605E-3"/>
          <c:y val="6.1636439589195496E-4"/>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0.15297075019559242"/>
          <c:y val="0.19107718281442262"/>
          <c:w val="0.75093085811412352"/>
          <c:h val="0.64971880511853397"/>
        </c:manualLayout>
      </c:layout>
      <c:barChart>
        <c:barDir val="col"/>
        <c:grouping val="clustered"/>
        <c:varyColors val="0"/>
        <c:ser>
          <c:idx val="0"/>
          <c:order val="0"/>
          <c:tx>
            <c:strRef>
              <c:f>Sheet1!$B$1</c:f>
              <c:strCache>
                <c:ptCount val="1"/>
                <c:pt idx="0">
                  <c:v>Yes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6583-4EC8-A494-62EBA3E3975E}"/>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6583-4EC8-A494-62EBA3E3975E}"/>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c:v>
                </c:pt>
                <c:pt idx="1">
                  <c:v>2017</c:v>
                </c:pt>
                <c:pt idx="2">
                  <c:v>W1 countries only</c:v>
                </c:pt>
                <c:pt idx="3">
                  <c:v>W2 new countries</c:v>
                </c:pt>
              </c:strCache>
            </c:strRef>
          </c:cat>
          <c:val>
            <c:numRef>
              <c:f>Sheet1!$B$2:$B$5</c:f>
              <c:numCache>
                <c:formatCode>0%</c:formatCode>
                <c:ptCount val="4"/>
                <c:pt idx="0">
                  <c:v>0.51</c:v>
                </c:pt>
                <c:pt idx="1">
                  <c:v>0.52700000000000002</c:v>
                </c:pt>
                <c:pt idx="2">
                  <c:v>0.51</c:v>
                </c:pt>
                <c:pt idx="3">
                  <c:v>0.56000000000000005</c:v>
                </c:pt>
              </c:numCache>
            </c:numRef>
          </c:val>
          <c:extLst>
            <c:ext xmlns:c16="http://schemas.microsoft.com/office/drawing/2014/chart" uri="{C3380CC4-5D6E-409C-BE32-E72D297353CC}">
              <c16:uniqueId val="{00000004-6583-4EC8-A494-62EBA3E3975E}"/>
            </c:ext>
          </c:extLst>
        </c:ser>
        <c:dLbls>
          <c:showLegendKey val="0"/>
          <c:showVal val="0"/>
          <c:showCatName val="0"/>
          <c:showSerName val="0"/>
          <c:showPercent val="0"/>
          <c:showBubbleSize val="0"/>
        </c:dLbls>
        <c:gapWidth val="50"/>
        <c:axId val="735995984"/>
        <c:axId val="735993032"/>
      </c:barChart>
      <c:catAx>
        <c:axId val="735995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735993032"/>
        <c:crosses val="autoZero"/>
        <c:auto val="1"/>
        <c:lblAlgn val="ctr"/>
        <c:lblOffset val="100"/>
        <c:noMultiLvlLbl val="0"/>
      </c:catAx>
      <c:valAx>
        <c:axId val="735993032"/>
        <c:scaling>
          <c:orientation val="minMax"/>
          <c:max val="1"/>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73599598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113113113113115E-2"/>
          <c:y val="0.13253253253253253"/>
          <c:w val="0.90935935935935941"/>
          <c:h val="0.72034337487093392"/>
        </c:manualLayout>
      </c:layout>
      <c:barChart>
        <c:barDir val="col"/>
        <c:grouping val="clustered"/>
        <c:varyColors val="0"/>
        <c:ser>
          <c:idx val="0"/>
          <c:order val="0"/>
          <c:tx>
            <c:strRef>
              <c:f>Sheet1!$B$1</c:f>
              <c:strCache>
                <c:ptCount val="1"/>
                <c:pt idx="0">
                  <c:v>Met in real life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Met in real life</c:v>
                </c:pt>
              </c:strCache>
            </c:strRef>
          </c:cat>
          <c:val>
            <c:numRef>
              <c:f>Sheet1!$B$2</c:f>
              <c:numCache>
                <c:formatCode>General</c:formatCode>
                <c:ptCount val="1"/>
                <c:pt idx="0">
                  <c:v>4.9000000000000004</c:v>
                </c:pt>
              </c:numCache>
            </c:numRef>
          </c:val>
          <c:extLst>
            <c:ext xmlns:c16="http://schemas.microsoft.com/office/drawing/2014/chart" uri="{C3380CC4-5D6E-409C-BE32-E72D297353CC}">
              <c16:uniqueId val="{00000000-023B-4774-9062-6545665DFD7E}"/>
            </c:ext>
          </c:extLst>
        </c:ser>
        <c:ser>
          <c:idx val="1"/>
          <c:order val="1"/>
          <c:tx>
            <c:strRef>
              <c:f>Sheet1!$C$1</c:f>
              <c:strCache>
                <c:ptCount val="1"/>
                <c:pt idx="0">
                  <c:v>Have not met in real life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Met in real life</c:v>
                </c:pt>
              </c:strCache>
            </c:strRef>
          </c:cat>
          <c:val>
            <c:numRef>
              <c:f>Sheet1!$C$2</c:f>
              <c:numCache>
                <c:formatCode>General</c:formatCode>
                <c:ptCount val="1"/>
                <c:pt idx="0">
                  <c:v>2.9</c:v>
                </c:pt>
              </c:numCache>
            </c:numRef>
          </c:val>
          <c:extLst>
            <c:ext xmlns:c16="http://schemas.microsoft.com/office/drawing/2014/chart" uri="{C3380CC4-5D6E-409C-BE32-E72D297353CC}">
              <c16:uniqueId val="{00000003-023B-4774-9062-6545665DFD7E}"/>
            </c:ext>
          </c:extLst>
        </c:ser>
        <c:dLbls>
          <c:showLegendKey val="0"/>
          <c:showVal val="0"/>
          <c:showCatName val="0"/>
          <c:showSerName val="0"/>
          <c:showPercent val="0"/>
          <c:showBubbleSize val="0"/>
        </c:dLbls>
        <c:gapWidth val="100"/>
        <c:overlap val="-27"/>
        <c:axId val="738904400"/>
        <c:axId val="738898824"/>
      </c:barChart>
      <c:catAx>
        <c:axId val="73890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8898824"/>
        <c:crosses val="autoZero"/>
        <c:auto val="1"/>
        <c:lblAlgn val="ctr"/>
        <c:lblOffset val="100"/>
        <c:noMultiLvlLbl val="0"/>
      </c:catAx>
      <c:valAx>
        <c:axId val="738898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8904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aseline="0" dirty="0">
                <a:solidFill>
                  <a:schemeClr val="tx1">
                    <a:lumMod val="50000"/>
                  </a:schemeClr>
                </a:solidFill>
              </a:rPr>
              <a:t>When did people meet the perpetrator? </a:t>
            </a:r>
          </a:p>
          <a:p>
            <a:pPr>
              <a:defRPr sz="2000"/>
            </a:pPr>
            <a:r>
              <a:rPr lang="en-US" sz="2000" baseline="0" dirty="0">
                <a:solidFill>
                  <a:schemeClr val="tx1">
                    <a:lumMod val="50000"/>
                  </a:schemeClr>
                </a:solidFill>
              </a:rPr>
              <a:t>Before or After the risk happened</a:t>
            </a:r>
          </a:p>
        </c:rich>
      </c:tx>
      <c:layout>
        <c:manualLayout>
          <c:xMode val="edge"/>
          <c:yMode val="edge"/>
          <c:x val="0.24095730762679096"/>
          <c:y val="6.0379463534013168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Before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Damage to personal rep</c:v>
                </c:pt>
                <c:pt idx="1">
                  <c:v>Cyberbullying</c:v>
                </c:pt>
                <c:pt idx="2">
                  <c:v>Treated Mean</c:v>
                </c:pt>
                <c:pt idx="3">
                  <c:v>Microaggression</c:v>
                </c:pt>
                <c:pt idx="4">
                  <c:v>Damage to work rep</c:v>
                </c:pt>
                <c:pt idx="5">
                  <c:v>Discrimination</c:v>
                </c:pt>
                <c:pt idx="6">
                  <c:v>Misogyny</c:v>
                </c:pt>
                <c:pt idx="7">
                  <c:v>Trolling</c:v>
                </c:pt>
                <c:pt idx="8">
                  <c:v>Hate speech</c:v>
                </c:pt>
                <c:pt idx="9">
                  <c:v>Terrorism recruiting</c:v>
                </c:pt>
                <c:pt idx="10">
                  <c:v>Sextortion</c:v>
                </c:pt>
                <c:pt idx="11">
                  <c:v>Online harassment</c:v>
                </c:pt>
                <c:pt idx="12">
                  <c:v>Swatting</c:v>
                </c:pt>
                <c:pt idx="13">
                  <c:v>Doxxing</c:v>
                </c:pt>
                <c:pt idx="14">
                  <c:v>Sexual solicitation</c:v>
                </c:pt>
                <c:pt idx="15">
                  <c:v>Hoaxes, frauds, scams</c:v>
                </c:pt>
                <c:pt idx="16">
                  <c:v>Unwanted Sexting received</c:v>
                </c:pt>
                <c:pt idx="17">
                  <c:v>Revenge pornography</c:v>
                </c:pt>
                <c:pt idx="18">
                  <c:v>Unwanted Sexting sent</c:v>
                </c:pt>
                <c:pt idx="19">
                  <c:v>Unwanted contact</c:v>
                </c:pt>
              </c:strCache>
            </c:strRef>
          </c:cat>
          <c:val>
            <c:numRef>
              <c:f>Sheet1!$B$2:$B$21</c:f>
              <c:numCache>
                <c:formatCode>0%</c:formatCode>
                <c:ptCount val="20"/>
                <c:pt idx="0">
                  <c:v>0.76568319682927977</c:v>
                </c:pt>
                <c:pt idx="1">
                  <c:v>0.75687451362192992</c:v>
                </c:pt>
                <c:pt idx="2">
                  <c:v>0.7206605337329971</c:v>
                </c:pt>
                <c:pt idx="3">
                  <c:v>0.69039704824288395</c:v>
                </c:pt>
                <c:pt idx="4">
                  <c:v>0.68688958505689746</c:v>
                </c:pt>
                <c:pt idx="5">
                  <c:v>0.68487854297309592</c:v>
                </c:pt>
                <c:pt idx="6">
                  <c:v>0.6705819071822624</c:v>
                </c:pt>
                <c:pt idx="7">
                  <c:v>0.66898228464216192</c:v>
                </c:pt>
                <c:pt idx="8">
                  <c:v>0.65671853697088078</c:v>
                </c:pt>
                <c:pt idx="9">
                  <c:v>0.63652841790291803</c:v>
                </c:pt>
                <c:pt idx="10">
                  <c:v>0.62884646159889646</c:v>
                </c:pt>
                <c:pt idx="11">
                  <c:v>0.62669753471577083</c:v>
                </c:pt>
                <c:pt idx="12">
                  <c:v>0.61147936639120071</c:v>
                </c:pt>
                <c:pt idx="13">
                  <c:v>0.60856962523718605</c:v>
                </c:pt>
                <c:pt idx="14">
                  <c:v>0.56469163372434394</c:v>
                </c:pt>
                <c:pt idx="15">
                  <c:v>0.56193273832672919</c:v>
                </c:pt>
                <c:pt idx="16">
                  <c:v>0.55781616053648453</c:v>
                </c:pt>
                <c:pt idx="17">
                  <c:v>0.54612316486128143</c:v>
                </c:pt>
                <c:pt idx="18">
                  <c:v>0.52479722421573294</c:v>
                </c:pt>
                <c:pt idx="19">
                  <c:v>0.52158566217497448</c:v>
                </c:pt>
              </c:numCache>
            </c:numRef>
          </c:val>
          <c:extLst>
            <c:ext xmlns:c16="http://schemas.microsoft.com/office/drawing/2014/chart" uri="{C3380CC4-5D6E-409C-BE32-E72D297353CC}">
              <c16:uniqueId val="{00000000-9A3F-4C42-93EC-C5A64A45E7A7}"/>
            </c:ext>
          </c:extLst>
        </c:ser>
        <c:ser>
          <c:idx val="1"/>
          <c:order val="1"/>
          <c:tx>
            <c:strRef>
              <c:f>Sheet1!$C$1</c:f>
              <c:strCache>
                <c:ptCount val="1"/>
                <c:pt idx="0">
                  <c:v>After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Damage to personal rep</c:v>
                </c:pt>
                <c:pt idx="1">
                  <c:v>Cyberbullying</c:v>
                </c:pt>
                <c:pt idx="2">
                  <c:v>Treated Mean</c:v>
                </c:pt>
                <c:pt idx="3">
                  <c:v>Microaggression</c:v>
                </c:pt>
                <c:pt idx="4">
                  <c:v>Damage to work rep</c:v>
                </c:pt>
                <c:pt idx="5">
                  <c:v>Discrimination</c:v>
                </c:pt>
                <c:pt idx="6">
                  <c:v>Misogyny</c:v>
                </c:pt>
                <c:pt idx="7">
                  <c:v>Trolling</c:v>
                </c:pt>
                <c:pt idx="8">
                  <c:v>Hate speech</c:v>
                </c:pt>
                <c:pt idx="9">
                  <c:v>Terrorism recruiting</c:v>
                </c:pt>
                <c:pt idx="10">
                  <c:v>Sextortion</c:v>
                </c:pt>
                <c:pt idx="11">
                  <c:v>Online harassment</c:v>
                </c:pt>
                <c:pt idx="12">
                  <c:v>Swatting</c:v>
                </c:pt>
                <c:pt idx="13">
                  <c:v>Doxxing</c:v>
                </c:pt>
                <c:pt idx="14">
                  <c:v>Sexual solicitation</c:v>
                </c:pt>
                <c:pt idx="15">
                  <c:v>Hoaxes, frauds, scams</c:v>
                </c:pt>
                <c:pt idx="16">
                  <c:v>Unwanted Sexting received</c:v>
                </c:pt>
                <c:pt idx="17">
                  <c:v>Revenge pornography</c:v>
                </c:pt>
                <c:pt idx="18">
                  <c:v>Unwanted Sexting sent</c:v>
                </c:pt>
                <c:pt idx="19">
                  <c:v>Unwanted contact</c:v>
                </c:pt>
              </c:strCache>
            </c:strRef>
          </c:cat>
          <c:val>
            <c:numRef>
              <c:f>Sheet1!$C$2:$C$21</c:f>
              <c:numCache>
                <c:formatCode>0%</c:formatCode>
                <c:ptCount val="20"/>
                <c:pt idx="0">
                  <c:v>0.23431680317072023</c:v>
                </c:pt>
                <c:pt idx="1">
                  <c:v>0.24312548637807008</c:v>
                </c:pt>
                <c:pt idx="2">
                  <c:v>0.2793394662670029</c:v>
                </c:pt>
                <c:pt idx="3">
                  <c:v>0.30960295175711605</c:v>
                </c:pt>
                <c:pt idx="4">
                  <c:v>0.31311041494310254</c:v>
                </c:pt>
                <c:pt idx="5">
                  <c:v>0.31512145702690408</c:v>
                </c:pt>
                <c:pt idx="6">
                  <c:v>0.3294180928177376</c:v>
                </c:pt>
                <c:pt idx="7">
                  <c:v>0.33101771535783808</c:v>
                </c:pt>
                <c:pt idx="8">
                  <c:v>0.34328146302911922</c:v>
                </c:pt>
                <c:pt idx="9">
                  <c:v>0.36347158209708197</c:v>
                </c:pt>
                <c:pt idx="10">
                  <c:v>0.37115353840110354</c:v>
                </c:pt>
                <c:pt idx="11">
                  <c:v>0.37330246528422917</c:v>
                </c:pt>
                <c:pt idx="12">
                  <c:v>0.38852063360879929</c:v>
                </c:pt>
                <c:pt idx="13">
                  <c:v>0.39143037476281395</c:v>
                </c:pt>
                <c:pt idx="14">
                  <c:v>0.43530836627565606</c:v>
                </c:pt>
                <c:pt idx="15">
                  <c:v>0.43806726167327081</c:v>
                </c:pt>
                <c:pt idx="16">
                  <c:v>0.44218383946351547</c:v>
                </c:pt>
                <c:pt idx="17">
                  <c:v>0.45387683513871857</c:v>
                </c:pt>
                <c:pt idx="18">
                  <c:v>0.47520277578426706</c:v>
                </c:pt>
                <c:pt idx="19">
                  <c:v>0.47841433782502552</c:v>
                </c:pt>
              </c:numCache>
            </c:numRef>
          </c:val>
          <c:extLst>
            <c:ext xmlns:c16="http://schemas.microsoft.com/office/drawing/2014/chart" uri="{C3380CC4-5D6E-409C-BE32-E72D297353CC}">
              <c16:uniqueId val="{00000001-9A3F-4C42-93EC-C5A64A45E7A7}"/>
            </c:ext>
          </c:extLst>
        </c:ser>
        <c:dLbls>
          <c:dLblPos val="ctr"/>
          <c:showLegendKey val="0"/>
          <c:showVal val="1"/>
          <c:showCatName val="0"/>
          <c:showSerName val="0"/>
          <c:showPercent val="0"/>
          <c:showBubbleSize val="0"/>
        </c:dLbls>
        <c:gapWidth val="50"/>
        <c:overlap val="100"/>
        <c:axId val="652305464"/>
        <c:axId val="652300872"/>
      </c:barChart>
      <c:catAx>
        <c:axId val="652305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en-US"/>
          </a:p>
        </c:txPr>
        <c:crossAx val="652300872"/>
        <c:crosses val="autoZero"/>
        <c:auto val="1"/>
        <c:lblAlgn val="ctr"/>
        <c:lblOffset val="100"/>
        <c:noMultiLvlLbl val="0"/>
      </c:catAx>
      <c:valAx>
        <c:axId val="65230087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23054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dirty="0">
                <a:solidFill>
                  <a:schemeClr val="tx1">
                    <a:lumMod val="50000"/>
                  </a:schemeClr>
                </a:solidFill>
              </a:rPr>
              <a:t>Gender of the perpetrator</a:t>
            </a:r>
          </a:p>
        </c:rich>
      </c:tx>
      <c:layout>
        <c:manualLayout>
          <c:xMode val="edge"/>
          <c:yMode val="edge"/>
          <c:x val="0.3751647194147848"/>
          <c:y val="1.3087878713446206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Misogyny</c:v>
                </c:pt>
                <c:pt idx="1">
                  <c:v>Terrorism recruiting</c:v>
                </c:pt>
                <c:pt idx="2">
                  <c:v>Hoaxes, scams, frauds</c:v>
                </c:pt>
                <c:pt idx="3">
                  <c:v>Swatting</c:v>
                </c:pt>
                <c:pt idx="4">
                  <c:v>Sextortion</c:v>
                </c:pt>
                <c:pt idx="5">
                  <c:v>Unwanted Sexting received</c:v>
                </c:pt>
                <c:pt idx="6">
                  <c:v>Unwanted contact</c:v>
                </c:pt>
                <c:pt idx="7">
                  <c:v>Unwanted Sexting sent</c:v>
                </c:pt>
                <c:pt idx="8">
                  <c:v>Trolling</c:v>
                </c:pt>
                <c:pt idx="9">
                  <c:v>Online harassment</c:v>
                </c:pt>
                <c:pt idx="10">
                  <c:v>Discrimination</c:v>
                </c:pt>
                <c:pt idx="11">
                  <c:v>Microaggression</c:v>
                </c:pt>
                <c:pt idx="12">
                  <c:v>Revenge pornography</c:v>
                </c:pt>
                <c:pt idx="13">
                  <c:v>Sexual solicitation</c:v>
                </c:pt>
                <c:pt idx="14">
                  <c:v>Doxxing</c:v>
                </c:pt>
                <c:pt idx="15">
                  <c:v>Treated Mean</c:v>
                </c:pt>
                <c:pt idx="16">
                  <c:v>Hate speech</c:v>
                </c:pt>
                <c:pt idx="17">
                  <c:v>Damage to work rep</c:v>
                </c:pt>
                <c:pt idx="18">
                  <c:v>Cyberbullying</c:v>
                </c:pt>
                <c:pt idx="19">
                  <c:v>Damage to personal rep</c:v>
                </c:pt>
              </c:strCache>
            </c:strRef>
          </c:cat>
          <c:val>
            <c:numRef>
              <c:f>Sheet1!$B$2:$B$21</c:f>
              <c:numCache>
                <c:formatCode>0%</c:formatCode>
                <c:ptCount val="20"/>
                <c:pt idx="0">
                  <c:v>0.873</c:v>
                </c:pt>
                <c:pt idx="1">
                  <c:v>0.71399999999999997</c:v>
                </c:pt>
                <c:pt idx="2">
                  <c:v>0.69199999999999995</c:v>
                </c:pt>
                <c:pt idx="3">
                  <c:v>0.67900000000000005</c:v>
                </c:pt>
                <c:pt idx="4">
                  <c:v>0.67500000000000004</c:v>
                </c:pt>
                <c:pt idx="5">
                  <c:v>0.67500000000000004</c:v>
                </c:pt>
                <c:pt idx="6">
                  <c:v>0.67100000000000004</c:v>
                </c:pt>
                <c:pt idx="7">
                  <c:v>0.66900000000000004</c:v>
                </c:pt>
                <c:pt idx="8">
                  <c:v>0.66700000000000004</c:v>
                </c:pt>
                <c:pt idx="9">
                  <c:v>0.66500000000000004</c:v>
                </c:pt>
                <c:pt idx="10">
                  <c:v>0.63700000000000001</c:v>
                </c:pt>
                <c:pt idx="11">
                  <c:v>0.61</c:v>
                </c:pt>
                <c:pt idx="12">
                  <c:v>0.61</c:v>
                </c:pt>
                <c:pt idx="13">
                  <c:v>0.59699999999999998</c:v>
                </c:pt>
                <c:pt idx="14">
                  <c:v>0.59299999999999997</c:v>
                </c:pt>
                <c:pt idx="15">
                  <c:v>0.58299999999999996</c:v>
                </c:pt>
                <c:pt idx="16">
                  <c:v>0.57599999999999996</c:v>
                </c:pt>
                <c:pt idx="17">
                  <c:v>0.57499999999999996</c:v>
                </c:pt>
                <c:pt idx="18">
                  <c:v>0.51600000000000001</c:v>
                </c:pt>
                <c:pt idx="19">
                  <c:v>0.496</c:v>
                </c:pt>
              </c:numCache>
            </c:numRef>
          </c:val>
          <c:extLst>
            <c:ext xmlns:c16="http://schemas.microsoft.com/office/drawing/2014/chart" uri="{C3380CC4-5D6E-409C-BE32-E72D297353CC}">
              <c16:uniqueId val="{00000000-55D1-43D7-8307-21FC100BD59C}"/>
            </c:ext>
          </c:extLst>
        </c:ser>
        <c:ser>
          <c:idx val="1"/>
          <c:order val="1"/>
          <c:tx>
            <c:strRef>
              <c:f>Sheet1!$C$1</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Misogyny</c:v>
                </c:pt>
                <c:pt idx="1">
                  <c:v>Terrorism recruiting</c:v>
                </c:pt>
                <c:pt idx="2">
                  <c:v>Hoaxes, scams, frauds</c:v>
                </c:pt>
                <c:pt idx="3">
                  <c:v>Swatting</c:v>
                </c:pt>
                <c:pt idx="4">
                  <c:v>Sextortion</c:v>
                </c:pt>
                <c:pt idx="5">
                  <c:v>Unwanted Sexting received</c:v>
                </c:pt>
                <c:pt idx="6">
                  <c:v>Unwanted contact</c:v>
                </c:pt>
                <c:pt idx="7">
                  <c:v>Unwanted Sexting sent</c:v>
                </c:pt>
                <c:pt idx="8">
                  <c:v>Trolling</c:v>
                </c:pt>
                <c:pt idx="9">
                  <c:v>Online harassment</c:v>
                </c:pt>
                <c:pt idx="10">
                  <c:v>Discrimination</c:v>
                </c:pt>
                <c:pt idx="11">
                  <c:v>Microaggression</c:v>
                </c:pt>
                <c:pt idx="12">
                  <c:v>Revenge pornography</c:v>
                </c:pt>
                <c:pt idx="13">
                  <c:v>Sexual solicitation</c:v>
                </c:pt>
                <c:pt idx="14">
                  <c:v>Doxxing</c:v>
                </c:pt>
                <c:pt idx="15">
                  <c:v>Treated Mean</c:v>
                </c:pt>
                <c:pt idx="16">
                  <c:v>Hate speech</c:v>
                </c:pt>
                <c:pt idx="17">
                  <c:v>Damage to work rep</c:v>
                </c:pt>
                <c:pt idx="18">
                  <c:v>Cyberbullying</c:v>
                </c:pt>
                <c:pt idx="19">
                  <c:v>Damage to personal rep</c:v>
                </c:pt>
              </c:strCache>
            </c:strRef>
          </c:cat>
          <c:val>
            <c:numRef>
              <c:f>Sheet1!$C$2:$C$21</c:f>
              <c:numCache>
                <c:formatCode>0%</c:formatCode>
                <c:ptCount val="20"/>
                <c:pt idx="0">
                  <c:v>0.11</c:v>
                </c:pt>
                <c:pt idx="1">
                  <c:v>0.26007981635568672</c:v>
                </c:pt>
                <c:pt idx="2">
                  <c:v>0.23528502379806956</c:v>
                </c:pt>
                <c:pt idx="3">
                  <c:v>0.23568290953573856</c:v>
                </c:pt>
                <c:pt idx="4">
                  <c:v>0.29666420562804025</c:v>
                </c:pt>
                <c:pt idx="5">
                  <c:v>0.2535619394355767</c:v>
                </c:pt>
                <c:pt idx="6">
                  <c:v>0.25683668647730951</c:v>
                </c:pt>
                <c:pt idx="7">
                  <c:v>0.2402233424689168</c:v>
                </c:pt>
                <c:pt idx="8">
                  <c:v>0.29518333760714521</c:v>
                </c:pt>
                <c:pt idx="9">
                  <c:v>0.30571007265257449</c:v>
                </c:pt>
                <c:pt idx="10">
                  <c:v>0.3260387001409375</c:v>
                </c:pt>
                <c:pt idx="11">
                  <c:v>0.35658557631399496</c:v>
                </c:pt>
                <c:pt idx="12">
                  <c:v>0.30123346208974011</c:v>
                </c:pt>
                <c:pt idx="13">
                  <c:v>0.3618379731917935</c:v>
                </c:pt>
                <c:pt idx="14">
                  <c:v>0.28385897666808207</c:v>
                </c:pt>
                <c:pt idx="15">
                  <c:v>0.39849192110893228</c:v>
                </c:pt>
                <c:pt idx="16">
                  <c:v>0.39497044093749312</c:v>
                </c:pt>
                <c:pt idx="17">
                  <c:v>0.40449266383564386</c:v>
                </c:pt>
                <c:pt idx="18">
                  <c:v>0.45500000000000002</c:v>
                </c:pt>
                <c:pt idx="19">
                  <c:v>0.48199999999999998</c:v>
                </c:pt>
              </c:numCache>
            </c:numRef>
          </c:val>
          <c:extLst>
            <c:ext xmlns:c16="http://schemas.microsoft.com/office/drawing/2014/chart" uri="{C3380CC4-5D6E-409C-BE32-E72D297353CC}">
              <c16:uniqueId val="{00000001-55D1-43D7-8307-21FC100BD59C}"/>
            </c:ext>
          </c:extLst>
        </c:ser>
        <c:ser>
          <c:idx val="2"/>
          <c:order val="2"/>
          <c:tx>
            <c:strRef>
              <c:f>Sheet1!$D$1</c:f>
              <c:strCache>
                <c:ptCount val="1"/>
                <c:pt idx="0">
                  <c:v>Other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Misogyny</c:v>
                </c:pt>
                <c:pt idx="1">
                  <c:v>Terrorism recruiting</c:v>
                </c:pt>
                <c:pt idx="2">
                  <c:v>Hoaxes, scams, frauds</c:v>
                </c:pt>
                <c:pt idx="3">
                  <c:v>Swatting</c:v>
                </c:pt>
                <c:pt idx="4">
                  <c:v>Sextortion</c:v>
                </c:pt>
                <c:pt idx="5">
                  <c:v>Unwanted Sexting received</c:v>
                </c:pt>
                <c:pt idx="6">
                  <c:v>Unwanted contact</c:v>
                </c:pt>
                <c:pt idx="7">
                  <c:v>Unwanted Sexting sent</c:v>
                </c:pt>
                <c:pt idx="8">
                  <c:v>Trolling</c:v>
                </c:pt>
                <c:pt idx="9">
                  <c:v>Online harassment</c:v>
                </c:pt>
                <c:pt idx="10">
                  <c:v>Discrimination</c:v>
                </c:pt>
                <c:pt idx="11">
                  <c:v>Microaggression</c:v>
                </c:pt>
                <c:pt idx="12">
                  <c:v>Revenge pornography</c:v>
                </c:pt>
                <c:pt idx="13">
                  <c:v>Sexual solicitation</c:v>
                </c:pt>
                <c:pt idx="14">
                  <c:v>Doxxing</c:v>
                </c:pt>
                <c:pt idx="15">
                  <c:v>Treated Mean</c:v>
                </c:pt>
                <c:pt idx="16">
                  <c:v>Hate speech</c:v>
                </c:pt>
                <c:pt idx="17">
                  <c:v>Damage to work rep</c:v>
                </c:pt>
                <c:pt idx="18">
                  <c:v>Cyberbullying</c:v>
                </c:pt>
                <c:pt idx="19">
                  <c:v>Damage to personal rep</c:v>
                </c:pt>
              </c:strCache>
            </c:strRef>
          </c:cat>
          <c:val>
            <c:numRef>
              <c:f>Sheet1!$D$2:$D$21</c:f>
              <c:numCache>
                <c:formatCode>0%</c:formatCode>
                <c:ptCount val="20"/>
                <c:pt idx="0">
                  <c:v>1.7000000000000015E-2</c:v>
                </c:pt>
                <c:pt idx="1">
                  <c:v>2.5920183644313255E-2</c:v>
                </c:pt>
                <c:pt idx="2">
                  <c:v>7.2714976201930459E-2</c:v>
                </c:pt>
                <c:pt idx="3">
                  <c:v>8.5317090464261391E-2</c:v>
                </c:pt>
                <c:pt idx="4">
                  <c:v>2.8335794371959766E-2</c:v>
                </c:pt>
                <c:pt idx="5">
                  <c:v>7.1438060564423256E-2</c:v>
                </c:pt>
                <c:pt idx="6">
                  <c:v>7.2163313522690453E-2</c:v>
                </c:pt>
                <c:pt idx="7">
                  <c:v>9.0776657531083105E-2</c:v>
                </c:pt>
                <c:pt idx="8">
                  <c:v>3.781666239285475E-2</c:v>
                </c:pt>
                <c:pt idx="9">
                  <c:v>2.9289927347425415E-2</c:v>
                </c:pt>
                <c:pt idx="10">
                  <c:v>3.6961299859062491E-2</c:v>
                </c:pt>
                <c:pt idx="11">
                  <c:v>3.3414423686005001E-2</c:v>
                </c:pt>
                <c:pt idx="12">
                  <c:v>8.8766537910259902E-2</c:v>
                </c:pt>
                <c:pt idx="13">
                  <c:v>4.1162026808206464E-2</c:v>
                </c:pt>
                <c:pt idx="14">
                  <c:v>0.1231410233319179</c:v>
                </c:pt>
                <c:pt idx="15">
                  <c:v>1.8508078891067758E-2</c:v>
                </c:pt>
                <c:pt idx="16">
                  <c:v>2.9029559062506927E-2</c:v>
                </c:pt>
                <c:pt idx="17">
                  <c:v>2.0507336164356182E-2</c:v>
                </c:pt>
                <c:pt idx="18">
                  <c:v>2.8999999999999915E-2</c:v>
                </c:pt>
                <c:pt idx="19">
                  <c:v>2.200000000000002E-2</c:v>
                </c:pt>
              </c:numCache>
            </c:numRef>
          </c:val>
          <c:extLst>
            <c:ext xmlns:c16="http://schemas.microsoft.com/office/drawing/2014/chart" uri="{C3380CC4-5D6E-409C-BE32-E72D297353CC}">
              <c16:uniqueId val="{00000002-55D1-43D7-8307-21FC100BD59C}"/>
            </c:ext>
          </c:extLst>
        </c:ser>
        <c:dLbls>
          <c:dLblPos val="ctr"/>
          <c:showLegendKey val="0"/>
          <c:showVal val="1"/>
          <c:showCatName val="0"/>
          <c:showSerName val="0"/>
          <c:showPercent val="0"/>
          <c:showBubbleSize val="0"/>
        </c:dLbls>
        <c:gapWidth val="50"/>
        <c:overlap val="100"/>
        <c:axId val="652305464"/>
        <c:axId val="652300872"/>
      </c:barChart>
      <c:catAx>
        <c:axId val="65230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en-US"/>
          </a:p>
        </c:txPr>
        <c:crossAx val="652300872"/>
        <c:crosses val="autoZero"/>
        <c:auto val="1"/>
        <c:lblAlgn val="ctr"/>
        <c:lblOffset val="100"/>
        <c:noMultiLvlLbl val="0"/>
      </c:catAx>
      <c:valAx>
        <c:axId val="652300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23054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50000"/>
                  </a:schemeClr>
                </a:solidFill>
                <a:latin typeface="+mn-lt"/>
                <a:ea typeface="+mn-ea"/>
                <a:cs typeface="+mn-cs"/>
              </a:defRPr>
            </a:pPr>
            <a:r>
              <a:rPr lang="en-US" sz="2000" dirty="0">
                <a:solidFill>
                  <a:schemeClr val="tx1">
                    <a:lumMod val="50000"/>
                  </a:schemeClr>
                </a:solidFill>
              </a:rPr>
              <a:t>What people</a:t>
            </a:r>
            <a:r>
              <a:rPr lang="en-US" sz="2000" baseline="0" dirty="0">
                <a:solidFill>
                  <a:schemeClr val="tx1">
                    <a:lumMod val="50000"/>
                  </a:schemeClr>
                </a:solidFill>
              </a:rPr>
              <a:t> said they </a:t>
            </a:r>
            <a:r>
              <a:rPr lang="en-US" sz="2000" dirty="0">
                <a:solidFill>
                  <a:schemeClr val="tx1">
                    <a:lumMod val="50000"/>
                  </a:schemeClr>
                </a:solidFill>
              </a:rPr>
              <a:t>did…</a:t>
            </a:r>
          </a:p>
        </c:rich>
      </c:tx>
      <c:layout>
        <c:manualLayout>
          <c:xMode val="edge"/>
          <c:yMode val="edge"/>
          <c:x val="7.5075075075075074E-3"/>
          <c:y val="3.5035035035035036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Always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EFC1-4659-BEC4-FCF79F579FDA}"/>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EFC1-4659-BEC4-FCF79F579FDA}"/>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EFC1-4659-BEC4-FCF79F579FDA}"/>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EFC1-4659-BEC4-FCF79F579FDA}"/>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EFC1-4659-BEC4-FCF79F579FDA}"/>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Treat other people w/respect &amp; dignity</c:v>
                </c:pt>
                <c:pt idx="1">
                  <c:v>Show respect for other people's point of view</c:v>
                </c:pt>
                <c:pt idx="2">
                  <c:v>Stand up for myself </c:v>
                </c:pt>
                <c:pt idx="3">
                  <c:v>Pause before replying to something I do not agree with online </c:v>
                </c:pt>
                <c:pt idx="4">
                  <c:v>Stand up for other people </c:v>
                </c:pt>
              </c:strCache>
            </c:strRef>
          </c:cat>
          <c:val>
            <c:numRef>
              <c:f>Sheet1!$B$2:$B$6</c:f>
              <c:numCache>
                <c:formatCode>0%</c:formatCode>
                <c:ptCount val="5"/>
                <c:pt idx="0">
                  <c:v>0.70799999999999996</c:v>
                </c:pt>
                <c:pt idx="1">
                  <c:v>0.59499999999999997</c:v>
                </c:pt>
                <c:pt idx="2">
                  <c:v>0.52400000000000002</c:v>
                </c:pt>
                <c:pt idx="3">
                  <c:v>0.46400000000000002</c:v>
                </c:pt>
                <c:pt idx="4">
                  <c:v>0.27400000000000002</c:v>
                </c:pt>
              </c:numCache>
            </c:numRef>
          </c:val>
          <c:extLst>
            <c:ext xmlns:c16="http://schemas.microsoft.com/office/drawing/2014/chart" uri="{C3380CC4-5D6E-409C-BE32-E72D297353CC}">
              <c16:uniqueId val="{0000000A-EFC1-4659-BEC4-FCF79F579FDA}"/>
            </c:ext>
          </c:extLst>
        </c:ser>
        <c:ser>
          <c:idx val="1"/>
          <c:order val="1"/>
          <c:tx>
            <c:strRef>
              <c:f>Sheet1!$C$1</c:f>
              <c:strCache>
                <c:ptCount val="1"/>
                <c:pt idx="0">
                  <c:v>Sometimes</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Treat other people w/respect &amp; dignity</c:v>
                </c:pt>
                <c:pt idx="1">
                  <c:v>Show respect for other people's point of view</c:v>
                </c:pt>
                <c:pt idx="2">
                  <c:v>Stand up for myself </c:v>
                </c:pt>
                <c:pt idx="3">
                  <c:v>Pause before replying to something I do not agree with online </c:v>
                </c:pt>
                <c:pt idx="4">
                  <c:v>Stand up for other people </c:v>
                </c:pt>
              </c:strCache>
            </c:strRef>
          </c:cat>
          <c:val>
            <c:numRef>
              <c:f>Sheet1!$C$2:$C$6</c:f>
              <c:numCache>
                <c:formatCode>0%</c:formatCode>
                <c:ptCount val="5"/>
                <c:pt idx="0">
                  <c:v>0.16300000000000001</c:v>
                </c:pt>
                <c:pt idx="1">
                  <c:v>0.24199999999999999</c:v>
                </c:pt>
                <c:pt idx="2">
                  <c:v>0.22500000000000001</c:v>
                </c:pt>
                <c:pt idx="3">
                  <c:v>0.29499999999999998</c:v>
                </c:pt>
                <c:pt idx="4">
                  <c:v>0.34599999999999997</c:v>
                </c:pt>
              </c:numCache>
            </c:numRef>
          </c:val>
          <c:extLst>
            <c:ext xmlns:c16="http://schemas.microsoft.com/office/drawing/2014/chart" uri="{C3380CC4-5D6E-409C-BE32-E72D297353CC}">
              <c16:uniqueId val="{0000000B-EFC1-4659-BEC4-FCF79F579FDA}"/>
            </c:ext>
          </c:extLst>
        </c:ser>
        <c:ser>
          <c:idx val="2"/>
          <c:order val="2"/>
          <c:tx>
            <c:strRef>
              <c:f>Sheet1!$D$1</c:f>
              <c:strCache>
                <c:ptCount val="1"/>
                <c:pt idx="0">
                  <c:v>Ocassionally</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Treat other people w/respect &amp; dignity</c:v>
                </c:pt>
                <c:pt idx="1">
                  <c:v>Show respect for other people's point of view</c:v>
                </c:pt>
                <c:pt idx="2">
                  <c:v>Stand up for myself </c:v>
                </c:pt>
                <c:pt idx="3">
                  <c:v>Pause before replying to something I do not agree with online </c:v>
                </c:pt>
                <c:pt idx="4">
                  <c:v>Stand up for other people </c:v>
                </c:pt>
              </c:strCache>
            </c:strRef>
          </c:cat>
          <c:val>
            <c:numRef>
              <c:f>Sheet1!$D$2:$D$6</c:f>
              <c:numCache>
                <c:formatCode>0%</c:formatCode>
                <c:ptCount val="5"/>
                <c:pt idx="0">
                  <c:v>7.6999999999999999E-2</c:v>
                </c:pt>
                <c:pt idx="1">
                  <c:v>0.106</c:v>
                </c:pt>
                <c:pt idx="2">
                  <c:v>0.13300000000000001</c:v>
                </c:pt>
                <c:pt idx="3">
                  <c:v>0.14699999999999999</c:v>
                </c:pt>
                <c:pt idx="4">
                  <c:v>0.216</c:v>
                </c:pt>
              </c:numCache>
            </c:numRef>
          </c:val>
          <c:extLst>
            <c:ext xmlns:c16="http://schemas.microsoft.com/office/drawing/2014/chart" uri="{C3380CC4-5D6E-409C-BE32-E72D297353CC}">
              <c16:uniqueId val="{0000000C-EFC1-4659-BEC4-FCF79F579FDA}"/>
            </c:ext>
          </c:extLst>
        </c:ser>
        <c:ser>
          <c:idx val="3"/>
          <c:order val="3"/>
          <c:tx>
            <c:strRef>
              <c:f>Sheet1!$E$1</c:f>
              <c:strCache>
                <c:ptCount val="1"/>
                <c:pt idx="0">
                  <c:v>Rarely/Never</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Treat other people w/respect &amp; dignity</c:v>
                </c:pt>
                <c:pt idx="1">
                  <c:v>Show respect for other people's point of view</c:v>
                </c:pt>
                <c:pt idx="2">
                  <c:v>Stand up for myself </c:v>
                </c:pt>
                <c:pt idx="3">
                  <c:v>Pause before replying to something I do not agree with online </c:v>
                </c:pt>
                <c:pt idx="4">
                  <c:v>Stand up for other people </c:v>
                </c:pt>
              </c:strCache>
            </c:strRef>
          </c:cat>
          <c:val>
            <c:numRef>
              <c:f>Sheet1!$E$2:$E$6</c:f>
              <c:numCache>
                <c:formatCode>0%</c:formatCode>
                <c:ptCount val="5"/>
                <c:pt idx="0">
                  <c:v>7.5999999999999998E-2</c:v>
                </c:pt>
                <c:pt idx="1">
                  <c:v>5.6999999999999995E-2</c:v>
                </c:pt>
                <c:pt idx="2">
                  <c:v>0.11699999999999999</c:v>
                </c:pt>
                <c:pt idx="3">
                  <c:v>9.4E-2</c:v>
                </c:pt>
                <c:pt idx="4">
                  <c:v>0.16399999999999998</c:v>
                </c:pt>
              </c:numCache>
            </c:numRef>
          </c:val>
          <c:extLst>
            <c:ext xmlns:c16="http://schemas.microsoft.com/office/drawing/2014/chart" uri="{C3380CC4-5D6E-409C-BE32-E72D297353CC}">
              <c16:uniqueId val="{0000000D-EFC1-4659-BEC4-FCF79F579FDA}"/>
            </c:ext>
          </c:extLst>
        </c:ser>
        <c:dLbls>
          <c:showLegendKey val="0"/>
          <c:showVal val="0"/>
          <c:showCatName val="0"/>
          <c:showSerName val="0"/>
          <c:showPercent val="0"/>
          <c:showBubbleSize val="0"/>
        </c:dLbls>
        <c:gapWidth val="100"/>
        <c:overlap val="100"/>
        <c:axId val="471498552"/>
        <c:axId val="471501176"/>
      </c:barChart>
      <c:catAx>
        <c:axId val="4714985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471501176"/>
        <c:crosses val="autoZero"/>
        <c:auto val="1"/>
        <c:lblAlgn val="ctr"/>
        <c:lblOffset val="100"/>
        <c:noMultiLvlLbl val="0"/>
      </c:catAx>
      <c:valAx>
        <c:axId val="471501176"/>
        <c:scaling>
          <c:orientation val="minMax"/>
        </c:scaling>
        <c:delete val="1"/>
        <c:axPos val="t"/>
        <c:numFmt formatCode="0%" sourceLinked="1"/>
        <c:majorTickMark val="out"/>
        <c:minorTickMark val="none"/>
        <c:tickLblPos val="nextTo"/>
        <c:crossAx val="471498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50000"/>
                  </a:schemeClr>
                </a:solidFill>
                <a:latin typeface="+mn-lt"/>
                <a:ea typeface="+mn-ea"/>
                <a:cs typeface="+mn-cs"/>
              </a:defRPr>
            </a:pPr>
            <a:r>
              <a:rPr lang="en-US" sz="2000" dirty="0"/>
              <a:t>Witnessed what others did…</a:t>
            </a:r>
          </a:p>
        </c:rich>
      </c:tx>
      <c:layout>
        <c:manualLayout>
          <c:xMode val="edge"/>
          <c:yMode val="edge"/>
          <c:x val="1.4120419632230655E-3"/>
          <c:y val="3.7537537537537538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Always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A6D2-44A1-BF3B-4873DC0359CB}"/>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A6D2-44A1-BF3B-4873DC0359CB}"/>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A6D2-44A1-BF3B-4873DC0359CB}"/>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A6D2-44A1-BF3B-4873DC0359CB}"/>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A6D2-44A1-BF3B-4873DC0359CB}"/>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 people are treated with respect and dignity </c:v>
                </c:pt>
                <c:pt idx="1">
                  <c:v>Other people show respect for opposing points of view</c:v>
                </c:pt>
                <c:pt idx="2">
                  <c:v>Other people stand up for themselves</c:v>
                </c:pt>
                <c:pt idx="3">
                  <c:v>Other people demonstrate thoughtful consideration before replying</c:v>
                </c:pt>
                <c:pt idx="4">
                  <c:v>Other people stand up for someone else</c:v>
                </c:pt>
              </c:strCache>
            </c:strRef>
          </c:cat>
          <c:val>
            <c:numRef>
              <c:f>Sheet1!$B$2:$B$6</c:f>
              <c:numCache>
                <c:formatCode>0%</c:formatCode>
                <c:ptCount val="5"/>
                <c:pt idx="0">
                  <c:v>0.187</c:v>
                </c:pt>
                <c:pt idx="1">
                  <c:v>0.151</c:v>
                </c:pt>
                <c:pt idx="2">
                  <c:v>0.25</c:v>
                </c:pt>
                <c:pt idx="3">
                  <c:v>0.14099999999999999</c:v>
                </c:pt>
                <c:pt idx="4">
                  <c:v>0.121</c:v>
                </c:pt>
              </c:numCache>
            </c:numRef>
          </c:val>
          <c:extLst>
            <c:ext xmlns:c16="http://schemas.microsoft.com/office/drawing/2014/chart" uri="{C3380CC4-5D6E-409C-BE32-E72D297353CC}">
              <c16:uniqueId val="{0000000A-A6D2-44A1-BF3B-4873DC0359CB}"/>
            </c:ext>
          </c:extLst>
        </c:ser>
        <c:ser>
          <c:idx val="1"/>
          <c:order val="1"/>
          <c:tx>
            <c:strRef>
              <c:f>Sheet1!$C$1</c:f>
              <c:strCache>
                <c:ptCount val="1"/>
                <c:pt idx="0">
                  <c:v>Sometimes</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 people are treated with respect and dignity </c:v>
                </c:pt>
                <c:pt idx="1">
                  <c:v>Other people show respect for opposing points of view</c:v>
                </c:pt>
                <c:pt idx="2">
                  <c:v>Other people stand up for themselves</c:v>
                </c:pt>
                <c:pt idx="3">
                  <c:v>Other people demonstrate thoughtful consideration before replying</c:v>
                </c:pt>
                <c:pt idx="4">
                  <c:v>Other people stand up for someone else</c:v>
                </c:pt>
              </c:strCache>
            </c:strRef>
          </c:cat>
          <c:val>
            <c:numRef>
              <c:f>Sheet1!$C$2:$C$6</c:f>
              <c:numCache>
                <c:formatCode>0%</c:formatCode>
                <c:ptCount val="5"/>
                <c:pt idx="0">
                  <c:v>0.38200000000000001</c:v>
                </c:pt>
                <c:pt idx="1">
                  <c:v>0.36</c:v>
                </c:pt>
                <c:pt idx="2">
                  <c:v>0.38100000000000001</c:v>
                </c:pt>
                <c:pt idx="3">
                  <c:v>0.34200000000000003</c:v>
                </c:pt>
                <c:pt idx="4">
                  <c:v>0.36899999999999999</c:v>
                </c:pt>
              </c:numCache>
            </c:numRef>
          </c:val>
          <c:extLst>
            <c:ext xmlns:c16="http://schemas.microsoft.com/office/drawing/2014/chart" uri="{C3380CC4-5D6E-409C-BE32-E72D297353CC}">
              <c16:uniqueId val="{0000000B-A6D2-44A1-BF3B-4873DC0359CB}"/>
            </c:ext>
          </c:extLst>
        </c:ser>
        <c:ser>
          <c:idx val="2"/>
          <c:order val="2"/>
          <c:tx>
            <c:strRef>
              <c:f>Sheet1!$D$1</c:f>
              <c:strCache>
                <c:ptCount val="1"/>
                <c:pt idx="0">
                  <c:v>Ocassionally</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 people are treated with respect and dignity </c:v>
                </c:pt>
                <c:pt idx="1">
                  <c:v>Other people show respect for opposing points of view</c:v>
                </c:pt>
                <c:pt idx="2">
                  <c:v>Other people stand up for themselves</c:v>
                </c:pt>
                <c:pt idx="3">
                  <c:v>Other people demonstrate thoughtful consideration before replying</c:v>
                </c:pt>
                <c:pt idx="4">
                  <c:v>Other people stand up for someone else</c:v>
                </c:pt>
              </c:strCache>
            </c:strRef>
          </c:cat>
          <c:val>
            <c:numRef>
              <c:f>Sheet1!$D$2:$D$6</c:f>
              <c:numCache>
                <c:formatCode>0%</c:formatCode>
                <c:ptCount val="5"/>
                <c:pt idx="0">
                  <c:v>0.25600000000000001</c:v>
                </c:pt>
                <c:pt idx="1">
                  <c:v>0.27300000000000002</c:v>
                </c:pt>
                <c:pt idx="2">
                  <c:v>0.21099999999999999</c:v>
                </c:pt>
                <c:pt idx="3">
                  <c:v>0.28199999999999997</c:v>
                </c:pt>
                <c:pt idx="4">
                  <c:v>0.27600000000000002</c:v>
                </c:pt>
              </c:numCache>
            </c:numRef>
          </c:val>
          <c:extLst>
            <c:ext xmlns:c16="http://schemas.microsoft.com/office/drawing/2014/chart" uri="{C3380CC4-5D6E-409C-BE32-E72D297353CC}">
              <c16:uniqueId val="{0000000C-A6D2-44A1-BF3B-4873DC0359CB}"/>
            </c:ext>
          </c:extLst>
        </c:ser>
        <c:ser>
          <c:idx val="3"/>
          <c:order val="3"/>
          <c:tx>
            <c:strRef>
              <c:f>Sheet1!$E$1</c:f>
              <c:strCache>
                <c:ptCount val="1"/>
                <c:pt idx="0">
                  <c:v>Rarely/Never</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 people are treated with respect and dignity </c:v>
                </c:pt>
                <c:pt idx="1">
                  <c:v>Other people show respect for opposing points of view</c:v>
                </c:pt>
                <c:pt idx="2">
                  <c:v>Other people stand up for themselves</c:v>
                </c:pt>
                <c:pt idx="3">
                  <c:v>Other people demonstrate thoughtful consideration before replying</c:v>
                </c:pt>
                <c:pt idx="4">
                  <c:v>Other people stand up for someone else</c:v>
                </c:pt>
              </c:strCache>
            </c:strRef>
          </c:cat>
          <c:val>
            <c:numRef>
              <c:f>Sheet1!$E$2:$E$6</c:f>
              <c:numCache>
                <c:formatCode>0%</c:formatCode>
                <c:ptCount val="5"/>
                <c:pt idx="0">
                  <c:v>0.17499999999999999</c:v>
                </c:pt>
                <c:pt idx="1">
                  <c:v>0.215</c:v>
                </c:pt>
                <c:pt idx="2">
                  <c:v>0.159</c:v>
                </c:pt>
                <c:pt idx="3">
                  <c:v>0.23499999999999999</c:v>
                </c:pt>
                <c:pt idx="4">
                  <c:v>0.23300000000000001</c:v>
                </c:pt>
              </c:numCache>
            </c:numRef>
          </c:val>
          <c:extLst>
            <c:ext xmlns:c16="http://schemas.microsoft.com/office/drawing/2014/chart" uri="{C3380CC4-5D6E-409C-BE32-E72D297353CC}">
              <c16:uniqueId val="{0000000D-A6D2-44A1-BF3B-4873DC0359CB}"/>
            </c:ext>
          </c:extLst>
        </c:ser>
        <c:dLbls>
          <c:showLegendKey val="0"/>
          <c:showVal val="0"/>
          <c:showCatName val="0"/>
          <c:showSerName val="0"/>
          <c:showPercent val="0"/>
          <c:showBubbleSize val="0"/>
        </c:dLbls>
        <c:gapWidth val="100"/>
        <c:overlap val="100"/>
        <c:axId val="471498552"/>
        <c:axId val="471501176"/>
      </c:barChart>
      <c:catAx>
        <c:axId val="4714985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71501176"/>
        <c:crosses val="autoZero"/>
        <c:auto val="1"/>
        <c:lblAlgn val="ctr"/>
        <c:lblOffset val="100"/>
        <c:noMultiLvlLbl val="0"/>
      </c:catAx>
      <c:valAx>
        <c:axId val="471501176"/>
        <c:scaling>
          <c:orientation val="minMax"/>
        </c:scaling>
        <c:delete val="1"/>
        <c:axPos val="t"/>
        <c:numFmt formatCode="0%" sourceLinked="1"/>
        <c:majorTickMark val="out"/>
        <c:minorTickMark val="none"/>
        <c:tickLblPos val="nextTo"/>
        <c:crossAx val="471498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People were confident…</a:t>
            </a:r>
          </a:p>
        </c:rich>
      </c:tx>
      <c:layout>
        <c:manualLayout>
          <c:xMode val="edge"/>
          <c:yMode val="edge"/>
          <c:x val="0.18552055993000871"/>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Extremely/very confident</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14CD-496F-B7A0-FC4CEF6E19E2}"/>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14CD-496F-B7A0-FC4CEF6E19E2}"/>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14CD-496F-B7A0-FC4CEF6E19E2}"/>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14CD-496F-B7A0-FC4CEF6E19E2}"/>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14CD-496F-B7A0-FC4CEF6E19E2}"/>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c:v>
                </c:pt>
                <c:pt idx="1">
                  <c:v>2017</c:v>
                </c:pt>
                <c:pt idx="2">
                  <c:v>W1 CO</c:v>
                </c:pt>
                <c:pt idx="3">
                  <c:v>W2 New CO</c:v>
                </c:pt>
              </c:strCache>
            </c:strRef>
          </c:cat>
          <c:val>
            <c:numRef>
              <c:f>Sheet1!$B$2:$B$5</c:f>
              <c:numCache>
                <c:formatCode>0%</c:formatCode>
                <c:ptCount val="4"/>
                <c:pt idx="0">
                  <c:v>0.48</c:v>
                </c:pt>
                <c:pt idx="1">
                  <c:v>0.46399999999999997</c:v>
                </c:pt>
                <c:pt idx="2">
                  <c:v>0.46399999999999997</c:v>
                </c:pt>
                <c:pt idx="3">
                  <c:v>0.46100000000000002</c:v>
                </c:pt>
              </c:numCache>
            </c:numRef>
          </c:val>
          <c:extLst>
            <c:ext xmlns:c16="http://schemas.microsoft.com/office/drawing/2014/chart" uri="{C3380CC4-5D6E-409C-BE32-E72D297353CC}">
              <c16:uniqueId val="{0000000A-14CD-496F-B7A0-FC4CEF6E19E2}"/>
            </c:ext>
          </c:extLst>
        </c:ser>
        <c:ser>
          <c:idx val="1"/>
          <c:order val="1"/>
          <c:tx>
            <c:strRef>
              <c:f>Sheet1!$C$1</c:f>
              <c:strCache>
                <c:ptCount val="1"/>
                <c:pt idx="0">
                  <c:v>Somewhat confident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c:v>
                </c:pt>
                <c:pt idx="1">
                  <c:v>2017</c:v>
                </c:pt>
                <c:pt idx="2">
                  <c:v>W1 CO</c:v>
                </c:pt>
                <c:pt idx="3">
                  <c:v>W2 New CO</c:v>
                </c:pt>
              </c:strCache>
            </c:strRef>
          </c:cat>
          <c:val>
            <c:numRef>
              <c:f>Sheet1!$C$2:$C$5</c:f>
              <c:numCache>
                <c:formatCode>0%</c:formatCode>
                <c:ptCount val="4"/>
                <c:pt idx="0">
                  <c:v>0.39</c:v>
                </c:pt>
                <c:pt idx="1">
                  <c:v>0.39700000000000002</c:v>
                </c:pt>
                <c:pt idx="2">
                  <c:v>0.39700000000000002</c:v>
                </c:pt>
                <c:pt idx="3">
                  <c:v>0.37</c:v>
                </c:pt>
              </c:numCache>
            </c:numRef>
          </c:val>
          <c:extLst>
            <c:ext xmlns:c16="http://schemas.microsoft.com/office/drawing/2014/chart" uri="{C3380CC4-5D6E-409C-BE32-E72D297353CC}">
              <c16:uniqueId val="{00000000-EA3D-4EAE-8642-E4CBCDD703FE}"/>
            </c:ext>
          </c:extLst>
        </c:ser>
        <c:ser>
          <c:idx val="2"/>
          <c:order val="2"/>
          <c:tx>
            <c:strRef>
              <c:f>Sheet1!$D$1</c:f>
              <c:strCache>
                <c:ptCount val="1"/>
                <c:pt idx="0">
                  <c:v>Slightly/not at all confident</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c:v>
                </c:pt>
                <c:pt idx="1">
                  <c:v>2017</c:v>
                </c:pt>
                <c:pt idx="2">
                  <c:v>W1 CO</c:v>
                </c:pt>
                <c:pt idx="3">
                  <c:v>W2 New CO</c:v>
                </c:pt>
              </c:strCache>
            </c:strRef>
          </c:cat>
          <c:val>
            <c:numRef>
              <c:f>Sheet1!$D$2:$D$5</c:f>
              <c:numCache>
                <c:formatCode>0%</c:formatCode>
                <c:ptCount val="4"/>
                <c:pt idx="0">
                  <c:v>0.13</c:v>
                </c:pt>
                <c:pt idx="1">
                  <c:v>0.13900000000000001</c:v>
                </c:pt>
                <c:pt idx="2">
                  <c:v>0.13900000000000001</c:v>
                </c:pt>
                <c:pt idx="3">
                  <c:v>0.16900000000000001</c:v>
                </c:pt>
              </c:numCache>
            </c:numRef>
          </c:val>
          <c:extLst>
            <c:ext xmlns:c16="http://schemas.microsoft.com/office/drawing/2014/chart" uri="{C3380CC4-5D6E-409C-BE32-E72D297353CC}">
              <c16:uniqueId val="{00000001-EA3D-4EAE-8642-E4CBCDD703FE}"/>
            </c:ext>
          </c:extLst>
        </c:ser>
        <c:dLbls>
          <c:showLegendKey val="0"/>
          <c:showVal val="0"/>
          <c:showCatName val="0"/>
          <c:showSerName val="0"/>
          <c:showPercent val="0"/>
          <c:showBubbleSize val="0"/>
        </c:dLbls>
        <c:gapWidth val="50"/>
        <c:overlap val="100"/>
        <c:axId val="471498552"/>
        <c:axId val="471501176"/>
      </c:barChart>
      <c:catAx>
        <c:axId val="4714985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71501176"/>
        <c:crosses val="autoZero"/>
        <c:auto val="1"/>
        <c:lblAlgn val="ctr"/>
        <c:lblOffset val="100"/>
        <c:noMultiLvlLbl val="0"/>
      </c:catAx>
      <c:valAx>
        <c:axId val="471501176"/>
        <c:scaling>
          <c:orientation val="minMax"/>
        </c:scaling>
        <c:delete val="1"/>
        <c:axPos val="l"/>
        <c:numFmt formatCode="0%" sourceLinked="1"/>
        <c:majorTickMark val="out"/>
        <c:minorTickMark val="none"/>
        <c:tickLblPos val="nextTo"/>
        <c:crossAx val="471498552"/>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noFill/>
    </a:ln>
    <a:effectLst/>
  </c:spPr>
  <c:txPr>
    <a:bodyPr/>
    <a:lstStyle/>
    <a:p>
      <a:pPr>
        <a:defRPr>
          <a:solidFill>
            <a:schemeClr val="tx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…and more knew where to find help than a year ago…</a:t>
            </a:r>
          </a:p>
        </c:rich>
      </c:tx>
      <c:layout>
        <c:manualLayout>
          <c:xMode val="edge"/>
          <c:yMode val="edge"/>
          <c:x val="0.184571405318521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Yes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93C2-4540-8838-0036D08D5978}"/>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93C2-4540-8838-0036D08D5978}"/>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93C2-4540-8838-0036D08D5978}"/>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93C2-4540-8838-0036D08D5978}"/>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93C2-4540-8838-0036D08D5978}"/>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c:v>
                </c:pt>
                <c:pt idx="1">
                  <c:v>2017</c:v>
                </c:pt>
                <c:pt idx="2">
                  <c:v>W1 CO</c:v>
                </c:pt>
                <c:pt idx="3">
                  <c:v>W2 New CO</c:v>
                </c:pt>
              </c:strCache>
            </c:strRef>
          </c:cat>
          <c:val>
            <c:numRef>
              <c:f>Sheet1!$B$2:$B$5</c:f>
              <c:numCache>
                <c:formatCode>0%</c:formatCode>
                <c:ptCount val="4"/>
                <c:pt idx="0">
                  <c:v>0.37352969850865242</c:v>
                </c:pt>
                <c:pt idx="1">
                  <c:v>0.44700000000000001</c:v>
                </c:pt>
                <c:pt idx="2">
                  <c:v>0.42</c:v>
                </c:pt>
                <c:pt idx="3">
                  <c:v>0.48899999999999999</c:v>
                </c:pt>
              </c:numCache>
            </c:numRef>
          </c:val>
          <c:extLst>
            <c:ext xmlns:c16="http://schemas.microsoft.com/office/drawing/2014/chart" uri="{C3380CC4-5D6E-409C-BE32-E72D297353CC}">
              <c16:uniqueId val="{0000000A-93C2-4540-8838-0036D08D5978}"/>
            </c:ext>
          </c:extLst>
        </c:ser>
        <c:ser>
          <c:idx val="1"/>
          <c:order val="1"/>
          <c:tx>
            <c:strRef>
              <c:f>Sheet1!$C$1</c:f>
              <c:strCache>
                <c:ptCount val="1"/>
                <c:pt idx="0">
                  <c:v>No</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c:v>
                </c:pt>
                <c:pt idx="1">
                  <c:v>2017</c:v>
                </c:pt>
                <c:pt idx="2">
                  <c:v>W1 CO</c:v>
                </c:pt>
                <c:pt idx="3">
                  <c:v>W2 New CO</c:v>
                </c:pt>
              </c:strCache>
            </c:strRef>
          </c:cat>
          <c:val>
            <c:numRef>
              <c:f>Sheet1!$C$2:$C$5</c:f>
              <c:numCache>
                <c:formatCode>0%</c:formatCode>
                <c:ptCount val="4"/>
                <c:pt idx="0">
                  <c:v>0.34167457868960932</c:v>
                </c:pt>
                <c:pt idx="1">
                  <c:v>0.249</c:v>
                </c:pt>
                <c:pt idx="2">
                  <c:v>0.26400000000000001</c:v>
                </c:pt>
                <c:pt idx="3">
                  <c:v>0.22500000000000001</c:v>
                </c:pt>
              </c:numCache>
            </c:numRef>
          </c:val>
          <c:extLst>
            <c:ext xmlns:c16="http://schemas.microsoft.com/office/drawing/2014/chart" uri="{C3380CC4-5D6E-409C-BE32-E72D297353CC}">
              <c16:uniqueId val="{0000000B-93C2-4540-8838-0036D08D5978}"/>
            </c:ext>
          </c:extLst>
        </c:ser>
        <c:ser>
          <c:idx val="2"/>
          <c:order val="2"/>
          <c:tx>
            <c:strRef>
              <c:f>Sheet1!$D$1</c:f>
              <c:strCache>
                <c:ptCount val="1"/>
                <c:pt idx="0">
                  <c:v>Unsure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c:v>
                </c:pt>
                <c:pt idx="1">
                  <c:v>2017</c:v>
                </c:pt>
                <c:pt idx="2">
                  <c:v>W1 CO</c:v>
                </c:pt>
                <c:pt idx="3">
                  <c:v>W2 New CO</c:v>
                </c:pt>
              </c:strCache>
            </c:strRef>
          </c:cat>
          <c:val>
            <c:numRef>
              <c:f>Sheet1!$D$2:$D$5</c:f>
              <c:numCache>
                <c:formatCode>0%</c:formatCode>
                <c:ptCount val="4"/>
                <c:pt idx="0">
                  <c:v>0.28499999999999998</c:v>
                </c:pt>
                <c:pt idx="1">
                  <c:v>0.30499999999999999</c:v>
                </c:pt>
                <c:pt idx="2">
                  <c:v>0.317</c:v>
                </c:pt>
                <c:pt idx="3">
                  <c:v>0.28599999999999998</c:v>
                </c:pt>
              </c:numCache>
            </c:numRef>
          </c:val>
          <c:extLst>
            <c:ext xmlns:c16="http://schemas.microsoft.com/office/drawing/2014/chart" uri="{C3380CC4-5D6E-409C-BE32-E72D297353CC}">
              <c16:uniqueId val="{0000000C-93C2-4540-8838-0036D08D5978}"/>
            </c:ext>
          </c:extLst>
        </c:ser>
        <c:dLbls>
          <c:showLegendKey val="0"/>
          <c:showVal val="0"/>
          <c:showCatName val="0"/>
          <c:showSerName val="0"/>
          <c:showPercent val="0"/>
          <c:showBubbleSize val="0"/>
        </c:dLbls>
        <c:gapWidth val="100"/>
        <c:overlap val="100"/>
        <c:axId val="471498552"/>
        <c:axId val="471501176"/>
      </c:barChart>
      <c:catAx>
        <c:axId val="4714985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71501176"/>
        <c:crosses val="autoZero"/>
        <c:auto val="1"/>
        <c:lblAlgn val="ctr"/>
        <c:lblOffset val="100"/>
        <c:noMultiLvlLbl val="0"/>
      </c:catAx>
      <c:valAx>
        <c:axId val="471501176"/>
        <c:scaling>
          <c:orientation val="minMax"/>
        </c:scaling>
        <c:delete val="1"/>
        <c:axPos val="l"/>
        <c:numFmt formatCode="0%" sourceLinked="1"/>
        <c:majorTickMark val="out"/>
        <c:minorTickMark val="none"/>
        <c:tickLblPos val="nextTo"/>
        <c:crossAx val="471498552"/>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n-US" dirty="0"/>
              <a:t>Level of exposure to online</a:t>
            </a:r>
            <a:r>
              <a:rPr lang="en-US" baseline="0" dirty="0"/>
              <a:t> risks</a:t>
            </a:r>
            <a:endParaRPr lang="en-US" dirty="0"/>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2016</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Happened to me</c:v>
                </c:pt>
                <c:pt idx="1">
                  <c:v>Happened to family or friend</c:v>
                </c:pt>
                <c:pt idx="2">
                  <c:v>Happened to me, family or friend</c:v>
                </c:pt>
              </c:strCache>
            </c:strRef>
          </c:cat>
          <c:val>
            <c:numRef>
              <c:f>Sheet1!$B$2:$B$4</c:f>
              <c:numCache>
                <c:formatCode>0%</c:formatCode>
                <c:ptCount val="3"/>
                <c:pt idx="0">
                  <c:v>0.65</c:v>
                </c:pt>
                <c:pt idx="1">
                  <c:v>0.61</c:v>
                </c:pt>
                <c:pt idx="2">
                  <c:v>0.78</c:v>
                </c:pt>
              </c:numCache>
            </c:numRef>
          </c:val>
          <c:extLst>
            <c:ext xmlns:c16="http://schemas.microsoft.com/office/drawing/2014/chart" uri="{C3380CC4-5D6E-409C-BE32-E72D297353CC}">
              <c16:uniqueId val="{00000000-8438-48B9-809C-E0D4A4E612B5}"/>
            </c:ext>
          </c:extLst>
        </c:ser>
        <c:ser>
          <c:idx val="1"/>
          <c:order val="1"/>
          <c:tx>
            <c:strRef>
              <c:f>Sheet1!$C$1</c:f>
              <c:strCache>
                <c:ptCount val="1"/>
                <c:pt idx="0">
                  <c:v>2017</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Happened to me</c:v>
                </c:pt>
                <c:pt idx="1">
                  <c:v>Happened to family or friend</c:v>
                </c:pt>
                <c:pt idx="2">
                  <c:v>Happened to me, family or friend</c:v>
                </c:pt>
              </c:strCache>
            </c:strRef>
          </c:cat>
          <c:val>
            <c:numRef>
              <c:f>Sheet1!$C$2:$C$4</c:f>
              <c:numCache>
                <c:formatCode>0%</c:formatCode>
                <c:ptCount val="3"/>
                <c:pt idx="0">
                  <c:v>0.65400000000000003</c:v>
                </c:pt>
                <c:pt idx="1">
                  <c:v>0.65449999999999997</c:v>
                </c:pt>
                <c:pt idx="2">
                  <c:v>0.80100000000000005</c:v>
                </c:pt>
              </c:numCache>
            </c:numRef>
          </c:val>
          <c:extLst>
            <c:ext xmlns:c16="http://schemas.microsoft.com/office/drawing/2014/chart" uri="{C3380CC4-5D6E-409C-BE32-E72D297353CC}">
              <c16:uniqueId val="{00000001-8438-48B9-809C-E0D4A4E612B5}"/>
            </c:ext>
          </c:extLst>
        </c:ser>
        <c:dLbls>
          <c:dLblPos val="outEnd"/>
          <c:showLegendKey val="0"/>
          <c:showVal val="1"/>
          <c:showCatName val="0"/>
          <c:showSerName val="0"/>
          <c:showPercent val="0"/>
          <c:showBubbleSize val="0"/>
        </c:dLbls>
        <c:gapWidth val="219"/>
        <c:overlap val="-27"/>
        <c:axId val="830347024"/>
        <c:axId val="830348336"/>
      </c:barChart>
      <c:catAx>
        <c:axId val="83034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30348336"/>
        <c:crosses val="autoZero"/>
        <c:auto val="1"/>
        <c:lblAlgn val="ctr"/>
        <c:lblOffset val="100"/>
        <c:noMultiLvlLbl val="0"/>
      </c:catAx>
      <c:valAx>
        <c:axId val="830348336"/>
        <c:scaling>
          <c:orientation val="minMax"/>
        </c:scaling>
        <c:delete val="1"/>
        <c:axPos val="l"/>
        <c:numFmt formatCode="0%" sourceLinked="1"/>
        <c:majorTickMark val="none"/>
        <c:minorTickMark val="none"/>
        <c:tickLblPos val="nextTo"/>
        <c:crossAx val="830347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noFill/>
    </a:ln>
    <a:effectLst/>
  </c:spPr>
  <c:txPr>
    <a:bodyPr/>
    <a:lstStyle/>
    <a:p>
      <a:pPr>
        <a:defRPr sz="1600">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…but many found getting help difficult if they asked</a:t>
            </a:r>
          </a:p>
        </c:rich>
      </c:tx>
      <c:layout>
        <c:manualLayout>
          <c:xMode val="edge"/>
          <c:yMode val="edge"/>
          <c:x val="0.15322081832794154"/>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Extremely/very difficult</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2602-413C-8B7C-FF5803993E69}"/>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2602-413C-8B7C-FF5803993E69}"/>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2602-413C-8B7C-FF5803993E69}"/>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2602-413C-8B7C-FF5803993E69}"/>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2602-413C-8B7C-FF5803993E69}"/>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2017</c:v>
                </c:pt>
                <c:pt idx="1">
                  <c:v>W1 CO</c:v>
                </c:pt>
                <c:pt idx="2">
                  <c:v>W2 New CO</c:v>
                </c:pt>
              </c:strCache>
            </c:strRef>
          </c:cat>
          <c:val>
            <c:numRef>
              <c:f>Sheet1!$B$2:$B$4</c:f>
              <c:numCache>
                <c:formatCode>0%</c:formatCode>
                <c:ptCount val="3"/>
                <c:pt idx="0">
                  <c:v>0.14336274314950248</c:v>
                </c:pt>
                <c:pt idx="1">
                  <c:v>0.138627773121381</c:v>
                </c:pt>
                <c:pt idx="2">
                  <c:v>0.15070180433471214</c:v>
                </c:pt>
              </c:numCache>
            </c:numRef>
          </c:val>
          <c:extLst>
            <c:ext xmlns:c16="http://schemas.microsoft.com/office/drawing/2014/chart" uri="{C3380CC4-5D6E-409C-BE32-E72D297353CC}">
              <c16:uniqueId val="{0000000A-2602-413C-8B7C-FF5803993E69}"/>
            </c:ext>
          </c:extLst>
        </c:ser>
        <c:ser>
          <c:idx val="1"/>
          <c:order val="1"/>
          <c:tx>
            <c:strRef>
              <c:f>Sheet1!$C$1</c:f>
              <c:strCache>
                <c:ptCount val="1"/>
                <c:pt idx="0">
                  <c:v>Somewhat difficult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2017</c:v>
                </c:pt>
                <c:pt idx="1">
                  <c:v>W1 CO</c:v>
                </c:pt>
                <c:pt idx="2">
                  <c:v>W2 New CO</c:v>
                </c:pt>
              </c:strCache>
            </c:strRef>
          </c:cat>
          <c:val>
            <c:numRef>
              <c:f>Sheet1!$C$2:$C$4</c:f>
              <c:numCache>
                <c:formatCode>0%</c:formatCode>
                <c:ptCount val="3"/>
                <c:pt idx="0">
                  <c:v>0.26875934513364363</c:v>
                </c:pt>
                <c:pt idx="1">
                  <c:v>0.25439484334929474</c:v>
                </c:pt>
                <c:pt idx="2">
                  <c:v>0.29102389102607329</c:v>
                </c:pt>
              </c:numCache>
            </c:numRef>
          </c:val>
          <c:extLst>
            <c:ext xmlns:c16="http://schemas.microsoft.com/office/drawing/2014/chart" uri="{C3380CC4-5D6E-409C-BE32-E72D297353CC}">
              <c16:uniqueId val="{0000000B-2602-413C-8B7C-FF5803993E69}"/>
            </c:ext>
          </c:extLst>
        </c:ser>
        <c:ser>
          <c:idx val="2"/>
          <c:order val="2"/>
          <c:tx>
            <c:strRef>
              <c:f>Sheet1!$D$1</c:f>
              <c:strCache>
                <c:ptCount val="1"/>
                <c:pt idx="0">
                  <c:v>Somewhat easy/not difficult</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2017</c:v>
                </c:pt>
                <c:pt idx="1">
                  <c:v>W1 CO</c:v>
                </c:pt>
                <c:pt idx="2">
                  <c:v>W2 New CO</c:v>
                </c:pt>
              </c:strCache>
            </c:strRef>
          </c:cat>
          <c:val>
            <c:numRef>
              <c:f>Sheet1!$D$2:$D$4</c:f>
              <c:numCache>
                <c:formatCode>0%</c:formatCode>
                <c:ptCount val="3"/>
                <c:pt idx="0">
                  <c:v>0.2748159771016993</c:v>
                </c:pt>
                <c:pt idx="1">
                  <c:v>0.26210904123834661</c:v>
                </c:pt>
                <c:pt idx="2">
                  <c:v>0.29451134565183107</c:v>
                </c:pt>
              </c:numCache>
            </c:numRef>
          </c:val>
          <c:extLst>
            <c:ext xmlns:c16="http://schemas.microsoft.com/office/drawing/2014/chart" uri="{C3380CC4-5D6E-409C-BE32-E72D297353CC}">
              <c16:uniqueId val="{0000000C-2602-413C-8B7C-FF5803993E69}"/>
            </c:ext>
          </c:extLst>
        </c:ser>
        <c:ser>
          <c:idx val="3"/>
          <c:order val="3"/>
          <c:tx>
            <c:strRef>
              <c:f>Sheet1!$E$1</c:f>
              <c:strCache>
                <c:ptCount val="1"/>
                <c:pt idx="0">
                  <c:v>Didn't ask for help</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2017</c:v>
                </c:pt>
                <c:pt idx="1">
                  <c:v>W1 CO</c:v>
                </c:pt>
                <c:pt idx="2">
                  <c:v>W2 New CO</c:v>
                </c:pt>
              </c:strCache>
            </c:strRef>
          </c:cat>
          <c:val>
            <c:numRef>
              <c:f>Sheet1!$E$2:$E$4</c:f>
              <c:numCache>
                <c:formatCode>0%</c:formatCode>
                <c:ptCount val="3"/>
                <c:pt idx="0">
                  <c:v>0.31306193461515458</c:v>
                </c:pt>
                <c:pt idx="1">
                  <c:v>0.34486834229097757</c:v>
                </c:pt>
                <c:pt idx="2">
                  <c:v>0.2637629589873835</c:v>
                </c:pt>
              </c:numCache>
            </c:numRef>
          </c:val>
          <c:extLst>
            <c:ext xmlns:c16="http://schemas.microsoft.com/office/drawing/2014/chart" uri="{C3380CC4-5D6E-409C-BE32-E72D297353CC}">
              <c16:uniqueId val="{0000000D-2602-413C-8B7C-FF5803993E69}"/>
            </c:ext>
          </c:extLst>
        </c:ser>
        <c:dLbls>
          <c:showLegendKey val="0"/>
          <c:showVal val="0"/>
          <c:showCatName val="0"/>
          <c:showSerName val="0"/>
          <c:showPercent val="0"/>
          <c:showBubbleSize val="0"/>
        </c:dLbls>
        <c:gapWidth val="100"/>
        <c:overlap val="100"/>
        <c:axId val="471498552"/>
        <c:axId val="471501176"/>
      </c:barChart>
      <c:catAx>
        <c:axId val="4714985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71501176"/>
        <c:crosses val="autoZero"/>
        <c:auto val="1"/>
        <c:lblAlgn val="ctr"/>
        <c:lblOffset val="100"/>
        <c:noMultiLvlLbl val="0"/>
      </c:catAx>
      <c:valAx>
        <c:axId val="471501176"/>
        <c:scaling>
          <c:orientation val="minMax"/>
        </c:scaling>
        <c:delete val="1"/>
        <c:axPos val="l"/>
        <c:numFmt formatCode="0%" sourceLinked="1"/>
        <c:majorTickMark val="out"/>
        <c:minorTickMark val="none"/>
        <c:tickLblPos val="nextTo"/>
        <c:crossAx val="471498552"/>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noFill/>
    </a:ln>
    <a:effectLst/>
  </c:spPr>
  <c:txPr>
    <a:bodyPr/>
    <a:lstStyle/>
    <a:p>
      <a:pPr>
        <a:defRPr>
          <a:solidFill>
            <a:schemeClr val="tx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r>
              <a:rPr lang="en-US" dirty="0"/>
              <a:t>Organizational Responsibility vs. Trust to keep people safe online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Trust</c:v>
                </c:pt>
              </c:strCache>
            </c:strRef>
          </c:tx>
          <c:spPr>
            <a:ln w="28575" cap="rnd">
              <a:noFill/>
              <a:round/>
            </a:ln>
            <a:effectLst>
              <a:outerShdw blurRad="76200" dir="18900000" sy="23000" kx="-1200000" algn="bl" rotWithShape="0">
                <a:srgbClr val="009E49">
                  <a:alpha val="20000"/>
                </a:srgbClr>
              </a:outerShdw>
            </a:effectLst>
          </c:spPr>
          <c:marker>
            <c:symbol val="circle"/>
            <c:size val="30"/>
            <c:spPr>
              <a:solidFill>
                <a:srgbClr val="002050"/>
              </a:solidFill>
              <a:ln w="9525">
                <a:solidFill>
                  <a:schemeClr val="tx1">
                    <a:alpha val="94000"/>
                  </a:schemeClr>
                </a:solidFill>
              </a:ln>
              <a:effectLst/>
            </c:spPr>
          </c:marker>
          <c:dLbls>
            <c:dLbl>
              <c:idx val="0"/>
              <c:layout>
                <c:manualLayout>
                  <c:x val="6.5181573596792162E-3"/>
                  <c:y val="-4.7664426784614883E-2"/>
                </c:manualLayout>
              </c:layout>
              <c:tx>
                <c:rich>
                  <a:bodyPr rot="0" spcFirstLastPara="1" vertOverflow="ellipsis" vert="horz" wrap="square" anchor="ctr" anchorCtr="1"/>
                  <a:lstStyle/>
                  <a:p>
                    <a:pPr algn="l">
                      <a:defRPr sz="1197" b="0" i="0" u="none" strike="noStrike" kern="1200" baseline="0">
                        <a:solidFill>
                          <a:schemeClr val="tx1"/>
                        </a:solidFill>
                        <a:latin typeface="+mn-lt"/>
                        <a:ea typeface="+mn-ea"/>
                        <a:cs typeface="+mn-cs"/>
                      </a:defRPr>
                    </a:pPr>
                    <a:r>
                      <a:rPr lang="en-US" dirty="0">
                        <a:solidFill>
                          <a:schemeClr val="tx1"/>
                        </a:solidFill>
                      </a:rPr>
                      <a:t>Internet service providers</a:t>
                    </a:r>
                  </a:p>
                </c:rich>
              </c:tx>
              <c:spPr>
                <a:noFill/>
                <a:ln>
                  <a:noFill/>
                </a:ln>
                <a:effectLst/>
              </c:spPr>
              <c:txPr>
                <a:bodyPr rot="0" spcFirstLastPara="1" vertOverflow="ellipsis" vert="horz" wrap="square" anchor="ctr" anchorCtr="1"/>
                <a:lstStyle/>
                <a:p>
                  <a:pPr algn="l">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2231397137027841"/>
                      <c:h val="8.6612755581478226E-2"/>
                    </c:manualLayout>
                  </c15:layout>
                </c:ext>
                <c:ext xmlns:c16="http://schemas.microsoft.com/office/drawing/2014/chart" uri="{C3380CC4-5D6E-409C-BE32-E72D297353CC}">
                  <c16:uniqueId val="{00000000-FE56-4BE8-BF80-1302AA3FD4AA}"/>
                </c:ext>
              </c:extLst>
            </c:dLbl>
            <c:dLbl>
              <c:idx val="1"/>
              <c:layout>
                <c:manualLayout>
                  <c:x val="2.9410394444610067E-2"/>
                  <c:y val="-3.9776266331856901E-2"/>
                </c:manualLayout>
              </c:layout>
              <c:tx>
                <c:rich>
                  <a:bodyPr/>
                  <a:lstStyle/>
                  <a:p>
                    <a:fld id="{F143FBBB-DDDB-4155-AAD9-F775D05D6408}"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E56-4BE8-BF80-1302AA3FD4AA}"/>
                </c:ext>
              </c:extLst>
            </c:dLbl>
            <c:dLbl>
              <c:idx val="2"/>
              <c:layout>
                <c:manualLayout>
                  <c:x val="1.7275293937879448E-2"/>
                  <c:y val="4.9721311661531254E-3"/>
                </c:manualLayout>
              </c:layout>
              <c:tx>
                <c:rich>
                  <a:bodyPr rot="0" spcFirstLastPara="1" vertOverflow="ellipsis" vert="horz" wrap="square" anchor="ctr" anchorCtr="1"/>
                  <a:lstStyle/>
                  <a:p>
                    <a:pPr algn="l">
                      <a:defRPr sz="1197" b="0" i="0" u="none" strike="noStrike" kern="1200" baseline="0">
                        <a:solidFill>
                          <a:schemeClr val="tx1"/>
                        </a:solidFill>
                        <a:latin typeface="+mn-lt"/>
                        <a:ea typeface="+mn-ea"/>
                        <a:cs typeface="+mn-cs"/>
                      </a:defRPr>
                    </a:pPr>
                    <a:r>
                      <a:rPr lang="en-US" dirty="0">
                        <a:solidFill>
                          <a:schemeClr val="tx1"/>
                        </a:solidFill>
                      </a:rPr>
                      <a:t>Mobile phone companies</a:t>
                    </a:r>
                  </a:p>
                </c:rich>
              </c:tx>
              <c:spPr>
                <a:noFill/>
                <a:ln>
                  <a:noFill/>
                </a:ln>
                <a:effectLst/>
              </c:spPr>
              <c:txPr>
                <a:bodyPr rot="0" spcFirstLastPara="1" vertOverflow="ellipsis" vert="horz" wrap="square" anchor="ctr" anchorCtr="1"/>
                <a:lstStyle/>
                <a:p>
                  <a:pPr algn="l">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24761254644293876"/>
                      <c:h val="8.6612819937618588E-2"/>
                    </c:manualLayout>
                  </c15:layout>
                </c:ext>
                <c:ext xmlns:c16="http://schemas.microsoft.com/office/drawing/2014/chart" uri="{C3380CC4-5D6E-409C-BE32-E72D297353CC}">
                  <c16:uniqueId val="{00000002-FE56-4BE8-BF80-1302AA3FD4AA}"/>
                </c:ext>
              </c:extLst>
            </c:dLbl>
            <c:dLbl>
              <c:idx val="3"/>
              <c:layout>
                <c:manualLayout>
                  <c:x val="-4.5633493075363088E-2"/>
                  <c:y val="-8.5814620394672844E-2"/>
                </c:manualLayout>
              </c:layout>
              <c:tx>
                <c:rich>
                  <a:bodyPr/>
                  <a:lstStyle/>
                  <a:p>
                    <a:fld id="{75CC4629-2DE4-465A-BE87-84624C070F34}"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FE56-4BE8-BF80-1302AA3FD4AA}"/>
                </c:ext>
              </c:extLst>
            </c:dLbl>
            <c:dLbl>
              <c:idx val="4"/>
              <c:layout>
                <c:manualLayout>
                  <c:x val="-0.21544779663072272"/>
                  <c:y val="-3.5578278409643331E-2"/>
                </c:manualLayout>
              </c:layout>
              <c:tx>
                <c:rich>
                  <a:bodyPr/>
                  <a:lstStyle/>
                  <a:p>
                    <a:r>
                      <a:rPr lang="en-US" dirty="0"/>
                      <a:t>Online</a:t>
                    </a:r>
                    <a:r>
                      <a:rPr lang="en-US" baseline="0" dirty="0"/>
                      <a:t> communities</a:t>
                    </a:r>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E56-4BE8-BF80-1302AA3FD4AA}"/>
                </c:ext>
              </c:extLst>
            </c:dLbl>
            <c:dLbl>
              <c:idx val="5"/>
              <c:layout>
                <c:manualLayout>
                  <c:x val="7.93541307166175E-3"/>
                  <c:y val="1.7402116520187434E-2"/>
                </c:manualLayout>
              </c:layout>
              <c:tx>
                <c:rich>
                  <a:bodyPr/>
                  <a:lstStyle/>
                  <a:p>
                    <a:fld id="{F2C408D3-37C5-4DCC-B7FD-5FD0A63B0C0F}"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FE56-4BE8-BF80-1302AA3FD4AA}"/>
                </c:ext>
              </c:extLst>
            </c:dLbl>
            <c:dLbl>
              <c:idx val="6"/>
              <c:layout>
                <c:manualLayout>
                  <c:x val="9.0383453714397877E-2"/>
                  <c:y val="-3.60471434885744E-2"/>
                </c:manualLayout>
              </c:layout>
              <c:tx>
                <c:rich>
                  <a:bodyPr/>
                  <a:lstStyle/>
                  <a:p>
                    <a:fld id="{89D32E9C-B429-4877-AE73-1E1F190EA893}"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19937708230736934"/>
                      <c:h val="4.9521451583161943E-2"/>
                    </c:manualLayout>
                  </c15:layout>
                  <c15:dlblFieldTable/>
                  <c15:showDataLabelsRange val="1"/>
                </c:ext>
                <c:ext xmlns:c16="http://schemas.microsoft.com/office/drawing/2014/chart" uri="{C3380CC4-5D6E-409C-BE32-E72D297353CC}">
                  <c16:uniqueId val="{00000006-FE56-4BE8-BF80-1302AA3FD4AA}"/>
                </c:ext>
              </c:extLst>
            </c:dLbl>
            <c:dLbl>
              <c:idx val="7"/>
              <c:layout>
                <c:manualLayout>
                  <c:x val="-5.1643601834420613E-2"/>
                  <c:y val="-0.14211329052618424"/>
                </c:manualLayout>
              </c:layout>
              <c:tx>
                <c:rich>
                  <a:bodyPr/>
                  <a:lstStyle/>
                  <a:p>
                    <a:r>
                      <a:rPr lang="en-US" dirty="0"/>
                      <a:t>Teachers</a:t>
                    </a:r>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E56-4BE8-BF80-1302AA3FD4AA}"/>
                </c:ext>
              </c:extLst>
            </c:dLbl>
            <c:dLbl>
              <c:idx val="8"/>
              <c:layout>
                <c:manualLayout>
                  <c:x val="2.60403784599583E-2"/>
                  <c:y val="1.0320469200609183E-3"/>
                </c:manualLayout>
              </c:layout>
              <c:tx>
                <c:rich>
                  <a:bodyPr/>
                  <a:lstStyle/>
                  <a:p>
                    <a:fld id="{EC2FDA9D-EB99-4C44-AAA0-F92CC2DFB151}"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FE56-4BE8-BF80-1302AA3FD4AA}"/>
                </c:ext>
              </c:extLst>
            </c:dLbl>
            <c:dLbl>
              <c:idx val="9"/>
              <c:layout>
                <c:manualLayout>
                  <c:x val="5.6885449812008413E-3"/>
                  <c:y val="3.9162878077740285E-2"/>
                </c:manualLayout>
              </c:layout>
              <c:tx>
                <c:rich>
                  <a:bodyPr/>
                  <a:lstStyle/>
                  <a:p>
                    <a:fld id="{39FE75EA-5B9F-4ACA-9FC6-CE858C021FB5}"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FE56-4BE8-BF80-1302AA3FD4AA}"/>
                </c:ext>
              </c:extLst>
            </c:dLbl>
            <c:dLbl>
              <c:idx val="10"/>
              <c:layout>
                <c:manualLayout>
                  <c:x val="-4.318823484469889E-3"/>
                  <c:y val="-5.4692366206303362E-2"/>
                </c:manualLayout>
              </c:layout>
              <c:tx>
                <c:rich>
                  <a:bodyPr/>
                  <a:lstStyle/>
                  <a:p>
                    <a:r>
                      <a:rPr lang="en-US" dirty="0"/>
                      <a:t>Other</a:t>
                    </a:r>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E56-4BE8-BF80-1302AA3FD4AA}"/>
                </c:ext>
              </c:extLst>
            </c:dLbl>
            <c:dLbl>
              <c:idx val="11"/>
              <c:layout>
                <c:manualLayout>
                  <c:x val="6.2803168212985122E-2"/>
                  <c:y val="2.7346183103151726E-2"/>
                </c:manualLayout>
              </c:layout>
              <c:tx>
                <c:rich>
                  <a:bodyPr/>
                  <a:lstStyle/>
                  <a:p>
                    <a:fld id="{1C63A9E0-211B-42E5-8BA3-A634B326F916}"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E56-4BE8-BF80-1302AA3FD4AA}"/>
                </c:ext>
              </c:extLst>
            </c:dLbl>
            <c:dLbl>
              <c:idx val="12"/>
              <c:layout>
                <c:manualLayout>
                  <c:x val="0"/>
                  <c:y val="3.7290249686115932E-2"/>
                </c:manualLayout>
              </c:layout>
              <c:tx>
                <c:rich>
                  <a:bodyPr/>
                  <a:lstStyle/>
                  <a:p>
                    <a:fld id="{674474CD-7BB6-47EC-BC9C-3BABF4FE7FC6}"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FE56-4BE8-BF80-1302AA3FD4AA}"/>
                </c:ext>
              </c:extLst>
            </c:dLbl>
            <c:dLbl>
              <c:idx val="13"/>
              <c:tx>
                <c:rich>
                  <a:bodyPr/>
                  <a:lstStyle/>
                  <a:p>
                    <a:fld id="{50DDC82A-3986-4936-ADD8-6C22D8E2765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E56-4BE8-BF80-1302AA3FD4AA}"/>
                </c:ext>
              </c:extLst>
            </c:dLbl>
            <c:dLbl>
              <c:idx val="14"/>
              <c:layout>
                <c:manualLayout>
                  <c:x val="-3.0635691811212815E-3"/>
                  <c:y val="7.7066516017972833E-2"/>
                </c:manualLayout>
              </c:layout>
              <c:tx>
                <c:rich>
                  <a:bodyPr/>
                  <a:lstStyle/>
                  <a:p>
                    <a:fld id="{BC6C34B8-47A2-44B6-A8EA-AFC488E0D902}"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FE56-4BE8-BF80-1302AA3FD4AA}"/>
                </c:ext>
              </c:extLst>
            </c:dLbl>
            <c:dLbl>
              <c:idx val="15"/>
              <c:layout>
                <c:manualLayout>
                  <c:x val="-4.5769213635194518E-2"/>
                  <c:y val="7.4580499372231865E-2"/>
                </c:manualLayout>
              </c:layout>
              <c:tx>
                <c:rich>
                  <a:bodyPr/>
                  <a:lstStyle/>
                  <a:p>
                    <a:fld id="{3B1889EA-9D0B-44AE-9450-9100B24F5159}"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FE56-4BE8-BF80-1302AA3FD4AA}"/>
                </c:ext>
              </c:extLst>
            </c:dLbl>
            <c:dLbl>
              <c:idx val="16"/>
              <c:layout>
                <c:manualLayout>
                  <c:x val="1.9913199677287937E-2"/>
                  <c:y val="2.2374149811669557E-2"/>
                </c:manualLayout>
              </c:layout>
              <c:tx>
                <c:rich>
                  <a:bodyPr/>
                  <a:lstStyle/>
                  <a:p>
                    <a:fld id="{D1257C54-640F-4B83-A091-26C4E00A9AF6}"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FE56-4BE8-BF80-1302AA3FD4AA}"/>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50000"/>
                        </a:schemeClr>
                      </a:solidFill>
                      <a:round/>
                    </a:ln>
                    <a:effectLst/>
                  </c:spPr>
                </c15:leaderLines>
              </c:ext>
            </c:extLst>
          </c:dLbls>
          <c:xVal>
            <c:numRef>
              <c:f>Sheet1!$A$2:$A$18</c:f>
              <c:numCache>
                <c:formatCode>0%</c:formatCode>
                <c:ptCount val="17"/>
                <c:pt idx="0">
                  <c:v>0.17</c:v>
                </c:pt>
                <c:pt idx="1">
                  <c:v>0.03</c:v>
                </c:pt>
                <c:pt idx="2">
                  <c:v>0.01</c:v>
                </c:pt>
                <c:pt idx="3">
                  <c:v>0.14000000000000001</c:v>
                </c:pt>
                <c:pt idx="4">
                  <c:v>0.16</c:v>
                </c:pt>
                <c:pt idx="5">
                  <c:v>0.2</c:v>
                </c:pt>
                <c:pt idx="6">
                  <c:v>0.01</c:v>
                </c:pt>
                <c:pt idx="7">
                  <c:v>0.01</c:v>
                </c:pt>
                <c:pt idx="8">
                  <c:v>0.17</c:v>
                </c:pt>
                <c:pt idx="9">
                  <c:v>7.0000000000000007E-2</c:v>
                </c:pt>
                <c:pt idx="10">
                  <c:v>0.03</c:v>
                </c:pt>
                <c:pt idx="11">
                  <c:v>0.21</c:v>
                </c:pt>
                <c:pt idx="12">
                  <c:v>0.15</c:v>
                </c:pt>
                <c:pt idx="13">
                  <c:v>0.03</c:v>
                </c:pt>
                <c:pt idx="14">
                  <c:v>0.12</c:v>
                </c:pt>
                <c:pt idx="15">
                  <c:v>0.03</c:v>
                </c:pt>
                <c:pt idx="16">
                  <c:v>0.03</c:v>
                </c:pt>
              </c:numCache>
            </c:numRef>
          </c:xVal>
          <c:yVal>
            <c:numRef>
              <c:f>Sheet1!$B$2:$B$18</c:f>
              <c:numCache>
                <c:formatCode>0%</c:formatCode>
                <c:ptCount val="17"/>
                <c:pt idx="0">
                  <c:v>0.13</c:v>
                </c:pt>
                <c:pt idx="1">
                  <c:v>0.03</c:v>
                </c:pt>
                <c:pt idx="2">
                  <c:v>0.01</c:v>
                </c:pt>
                <c:pt idx="3">
                  <c:v>0.15</c:v>
                </c:pt>
                <c:pt idx="4">
                  <c:v>0.1</c:v>
                </c:pt>
                <c:pt idx="5">
                  <c:v>0.28999999999999998</c:v>
                </c:pt>
                <c:pt idx="6">
                  <c:v>0.01</c:v>
                </c:pt>
                <c:pt idx="7">
                  <c:v>0.02</c:v>
                </c:pt>
                <c:pt idx="8">
                  <c:v>0.11</c:v>
                </c:pt>
                <c:pt idx="9">
                  <c:v>0.09</c:v>
                </c:pt>
                <c:pt idx="10">
                  <c:v>0.05</c:v>
                </c:pt>
                <c:pt idx="11" formatCode="General">
                  <c:v>92</c:v>
                </c:pt>
                <c:pt idx="12" formatCode="General">
                  <c:v>91</c:v>
                </c:pt>
                <c:pt idx="13" formatCode="General">
                  <c:v>89</c:v>
                </c:pt>
                <c:pt idx="14" formatCode="General">
                  <c:v>87</c:v>
                </c:pt>
                <c:pt idx="15" formatCode="General">
                  <c:v>86</c:v>
                </c:pt>
                <c:pt idx="16" formatCode="General">
                  <c:v>86</c:v>
                </c:pt>
              </c:numCache>
            </c:numRef>
          </c:yVal>
          <c:smooth val="0"/>
          <c:extLst>
            <c:ext xmlns:c15="http://schemas.microsoft.com/office/drawing/2012/chart" uri="{02D57815-91ED-43cb-92C2-25804820EDAC}">
              <c15:datalabelsRange>
                <c15:f>Sheet1!$C$2:$C$18</c15:f>
                <c15:dlblRangeCache>
                  <c:ptCount val="17"/>
                  <c:pt idx="0">
                    <c:v>ISP</c:v>
                  </c:pt>
                  <c:pt idx="1">
                    <c:v>Local government</c:v>
                  </c:pt>
                  <c:pt idx="2">
                    <c:v>Mobile phone companies</c:v>
                  </c:pt>
                  <c:pt idx="3">
                    <c:v>National government</c:v>
                  </c:pt>
                  <c:pt idx="4">
                    <c:v>Online communities (e.g., social media groups, forums, blogs, newsgroups, etc…)</c:v>
                  </c:pt>
                  <c:pt idx="5">
                    <c:v>Parents</c:v>
                  </c:pt>
                  <c:pt idx="6">
                    <c:v>School administrators</c:v>
                  </c:pt>
                  <c:pt idx="7">
                    <c:v>School teachers</c:v>
                  </c:pt>
                  <c:pt idx="8">
                    <c:v>Social media companies</c:v>
                  </c:pt>
                  <c:pt idx="9">
                    <c:v>Software companies</c:v>
                  </c:pt>
                  <c:pt idx="10">
                    <c:v>Other (please specify)</c:v>
                  </c:pt>
                  <c:pt idx="11">
                    <c:v>Unwanted sexting (received)</c:v>
                  </c:pt>
                  <c:pt idx="12">
                    <c:v>Sexual solicitation</c:v>
                  </c:pt>
                  <c:pt idx="13">
                    <c:v>Sextortion</c:v>
                  </c:pt>
                  <c:pt idx="14">
                    <c:v>Unwanted sexting (sent)</c:v>
                  </c:pt>
                  <c:pt idx="15">
                    <c:v>"Revenge porn"</c:v>
                  </c:pt>
                  <c:pt idx="16">
                    <c:v>Swatting</c:v>
                  </c:pt>
                </c15:dlblRangeCache>
              </c15:datalabelsRange>
            </c:ext>
            <c:ext xmlns:c16="http://schemas.microsoft.com/office/drawing/2014/chart" uri="{C3380CC4-5D6E-409C-BE32-E72D297353CC}">
              <c16:uniqueId val="{00000011-FE56-4BE8-BF80-1302AA3FD4AA}"/>
            </c:ext>
          </c:extLst>
        </c:ser>
        <c:dLbls>
          <c:showLegendKey val="0"/>
          <c:showVal val="0"/>
          <c:showCatName val="0"/>
          <c:showSerName val="0"/>
          <c:showPercent val="0"/>
          <c:showBubbleSize val="0"/>
        </c:dLbls>
        <c:axId val="384630808"/>
        <c:axId val="384633104"/>
      </c:scatterChart>
      <c:valAx>
        <c:axId val="384630808"/>
        <c:scaling>
          <c:orientation val="minMax"/>
          <c:max val="0.30000000000000004"/>
        </c:scaling>
        <c:delete val="0"/>
        <c:axPos val="b"/>
        <c:title>
          <c:tx>
            <c:rich>
              <a:bodyPr rot="0" spcFirstLastPara="1" vertOverflow="ellipsis" vert="horz" wrap="square" anchor="ctr" anchorCtr="1"/>
              <a:lstStyle/>
              <a:p>
                <a:pPr>
                  <a:defRPr sz="1330" b="0" i="0" u="none" strike="noStrike" kern="1200" baseline="0">
                    <a:solidFill>
                      <a:schemeClr val="tx1">
                        <a:lumMod val="50000"/>
                      </a:schemeClr>
                    </a:solidFill>
                    <a:latin typeface="+mn-lt"/>
                    <a:ea typeface="+mn-ea"/>
                    <a:cs typeface="+mn-cs"/>
                  </a:defRPr>
                </a:pPr>
                <a:r>
                  <a:rPr lang="en-US" dirty="0"/>
                  <a:t>RESPONSIBILITY</a:t>
                </a:r>
              </a:p>
            </c:rich>
          </c:tx>
          <c:layout>
            <c:manualLayout>
              <c:xMode val="edge"/>
              <c:yMode val="edge"/>
              <c:x val="0.53630216078083992"/>
              <c:y val="0.92636408730158726"/>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50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384633104"/>
        <c:crosses val="autoZero"/>
        <c:crossBetween val="midCat"/>
      </c:valAx>
      <c:valAx>
        <c:axId val="384633104"/>
        <c:scaling>
          <c:orientation val="minMax"/>
          <c:max val="0.30000000000000004"/>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50000"/>
                      </a:schemeClr>
                    </a:solidFill>
                    <a:latin typeface="+mn-lt"/>
                    <a:ea typeface="+mn-ea"/>
                    <a:cs typeface="+mn-cs"/>
                  </a:defRPr>
                </a:pPr>
                <a:r>
                  <a:rPr lang="en-US" dirty="0"/>
                  <a:t>TRUST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50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384630808"/>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bg1"/>
                </a:solidFill>
                <a:latin typeface="+mn-lt"/>
                <a:ea typeface="+mn-ea"/>
                <a:cs typeface="+mn-cs"/>
              </a:defRPr>
            </a:pPr>
            <a:r>
              <a:rPr lang="en-US" sz="2000" dirty="0"/>
              <a:t>DCI scores by country </a:t>
            </a:r>
            <a:r>
              <a:rPr lang="en-US" sz="1600" dirty="0"/>
              <a:t>(2017 Global score </a:t>
            </a:r>
            <a:r>
              <a:rPr lang="en-US" sz="1600" baseline="0" dirty="0"/>
              <a:t>= 65%)</a:t>
            </a:r>
            <a:endParaRPr lang="en-US" sz="1600" dirty="0"/>
          </a:p>
        </c:rich>
      </c:tx>
      <c:layout>
        <c:manualLayout>
          <c:xMode val="edge"/>
          <c:yMode val="edge"/>
          <c:x val="0.24155340758026569"/>
          <c:y val="2.372610878925293E-3"/>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bg1"/>
              </a:solidFill>
              <a:latin typeface="+mn-lt"/>
              <a:ea typeface="+mn-ea"/>
              <a:cs typeface="+mn-cs"/>
            </a:defRPr>
          </a:pPr>
          <a:endParaRPr lang="en-US"/>
        </a:p>
      </c:txPr>
    </c:title>
    <c:autoTitleDeleted val="0"/>
    <c:plotArea>
      <c:layout>
        <c:manualLayout>
          <c:layoutTarget val="inner"/>
          <c:xMode val="edge"/>
          <c:yMode val="edge"/>
          <c:x val="2.95614708832048E-2"/>
          <c:y val="0.12917539452197646"/>
          <c:w val="0.95441607446664989"/>
          <c:h val="0.81101625705902425"/>
        </c:manualLayout>
      </c:layout>
      <c:stockChart>
        <c:ser>
          <c:idx val="0"/>
          <c:order val="0"/>
          <c:tx>
            <c:strRef>
              <c:f>Sheet1!$B$1</c:f>
              <c:strCache>
                <c:ptCount val="1"/>
                <c:pt idx="0">
                  <c:v>2016</c:v>
                </c:pt>
              </c:strCache>
            </c:strRef>
          </c:tx>
          <c:spPr>
            <a:ln w="25400" cap="rnd">
              <a:noFill/>
              <a:round/>
            </a:ln>
            <a:effectLst/>
          </c:spPr>
          <c:marker>
            <c:symbol val="none"/>
          </c:marker>
          <c:dLbls>
            <c:dLbl>
              <c:idx val="3"/>
              <c:layout>
                <c:manualLayout>
                  <c:x val="-1.3759354736099911E-3"/>
                  <c:y val="9.49044351570108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D36-43DE-A345-012F17897403}"/>
                </c:ext>
              </c:extLst>
            </c:dLbl>
            <c:dLbl>
              <c:idx val="4"/>
              <c:layout>
                <c:manualLayout>
                  <c:x val="-1.3759354736099911E-3"/>
                  <c:y val="-9.49044351570117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D36-43DE-A345-012F17897403}"/>
                </c:ext>
              </c:extLst>
            </c:dLbl>
            <c:dLbl>
              <c:idx val="10"/>
              <c:layout>
                <c:manualLayout>
                  <c:x val="0"/>
                  <c:y val="1.8980887031402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D36-43DE-A345-012F17897403}"/>
                </c:ext>
              </c:extLst>
            </c:dLbl>
            <c:dLbl>
              <c:idx val="11"/>
              <c:layout>
                <c:manualLayout>
                  <c:x val="0"/>
                  <c:y val="1.42356652735517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D36-43DE-A345-012F17897403}"/>
                </c:ext>
              </c:extLst>
            </c:dLbl>
            <c:dLbl>
              <c:idx val="12"/>
              <c:layout>
                <c:manualLayout>
                  <c:x val="-1.3759354736100919E-3"/>
                  <c:y val="1.66082761524770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D36-43DE-A345-012F17897403}"/>
                </c:ext>
              </c:extLst>
            </c:dLbl>
            <c:dLbl>
              <c:idx val="13"/>
              <c:layout>
                <c:manualLayout>
                  <c:x val="1.3759354736099911E-3"/>
                  <c:y val="-9.49044351570117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D36-43DE-A345-012F17897403}"/>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UK</c:v>
                </c:pt>
                <c:pt idx="1">
                  <c:v>AU</c:v>
                </c:pt>
                <c:pt idx="2">
                  <c:v>FR</c:v>
                </c:pt>
                <c:pt idx="3">
                  <c:v>US</c:v>
                </c:pt>
                <c:pt idx="4">
                  <c:v>IN</c:v>
                </c:pt>
                <c:pt idx="5">
                  <c:v>BE</c:v>
                </c:pt>
                <c:pt idx="6">
                  <c:v>CH</c:v>
                </c:pt>
                <c:pt idx="7">
                  <c:v>DE</c:v>
                </c:pt>
                <c:pt idx="8">
                  <c:v>BR</c:v>
                </c:pt>
                <c:pt idx="9">
                  <c:v>MX</c:v>
                </c:pt>
                <c:pt idx="10">
                  <c:v>TU</c:v>
                </c:pt>
                <c:pt idx="11">
                  <c:v>CL</c:v>
                </c:pt>
                <c:pt idx="12">
                  <c:v>RU</c:v>
                </c:pt>
                <c:pt idx="13">
                  <c:v>SA</c:v>
                </c:pt>
                <c:pt idx="15">
                  <c:v>JP</c:v>
                </c:pt>
                <c:pt idx="16">
                  <c:v>MY</c:v>
                </c:pt>
                <c:pt idx="17">
                  <c:v>IT</c:v>
                </c:pt>
                <c:pt idx="18">
                  <c:v>IE</c:v>
                </c:pt>
                <c:pt idx="19">
                  <c:v>VN</c:v>
                </c:pt>
                <c:pt idx="20">
                  <c:v>HU</c:v>
                </c:pt>
                <c:pt idx="21">
                  <c:v>AR </c:v>
                </c:pt>
                <c:pt idx="22">
                  <c:v>CO</c:v>
                </c:pt>
                <c:pt idx="23">
                  <c:v>PE</c:v>
                </c:pt>
              </c:strCache>
            </c:strRef>
          </c:cat>
          <c:val>
            <c:numRef>
              <c:f>Sheet1!$B$2:$B$25</c:f>
              <c:numCache>
                <c:formatCode>0</c:formatCode>
                <c:ptCount val="24"/>
                <c:pt idx="0">
                  <c:v>44.906140070513096</c:v>
                </c:pt>
                <c:pt idx="1">
                  <c:v>51.002773071140282</c:v>
                </c:pt>
                <c:pt idx="2">
                  <c:v>60.026374983677485</c:v>
                </c:pt>
                <c:pt idx="3">
                  <c:v>55.531614490773229</c:v>
                </c:pt>
                <c:pt idx="4">
                  <c:v>62.54414450958096</c:v>
                </c:pt>
                <c:pt idx="5">
                  <c:v>58.848592926316726</c:v>
                </c:pt>
                <c:pt idx="6">
                  <c:v>65.835585415620002</c:v>
                </c:pt>
                <c:pt idx="7">
                  <c:v>62.439984231562839</c:v>
                </c:pt>
                <c:pt idx="8">
                  <c:v>71.162388015883366</c:v>
                </c:pt>
                <c:pt idx="9">
                  <c:v>75.94984137702771</c:v>
                </c:pt>
                <c:pt idx="10">
                  <c:v>70.592144506381047</c:v>
                </c:pt>
                <c:pt idx="11">
                  <c:v>72.300208111844881</c:v>
                </c:pt>
                <c:pt idx="12">
                  <c:v>74.164000942526727</c:v>
                </c:pt>
                <c:pt idx="13">
                  <c:v>77.52111137922698</c:v>
                </c:pt>
              </c:numCache>
            </c:numRef>
          </c:val>
          <c:smooth val="0"/>
          <c:extLst>
            <c:ext xmlns:c16="http://schemas.microsoft.com/office/drawing/2014/chart" uri="{C3380CC4-5D6E-409C-BE32-E72D297353CC}">
              <c16:uniqueId val="{00000000-5D36-43DE-A345-012F17897403}"/>
            </c:ext>
          </c:extLst>
        </c:ser>
        <c:ser>
          <c:idx val="1"/>
          <c:order val="1"/>
          <c:tx>
            <c:strRef>
              <c:f>Sheet1!$C$1</c:f>
              <c:strCache>
                <c:ptCount val="1"/>
                <c:pt idx="0">
                  <c:v>2017</c:v>
                </c:pt>
              </c:strCache>
            </c:strRef>
          </c:tx>
          <c:spPr>
            <a:ln w="25400" cap="rnd">
              <a:noFill/>
              <a:round/>
            </a:ln>
            <a:effectLst/>
          </c:spPr>
          <c:marker>
            <c:symbol val="none"/>
          </c:marker>
          <c:dLbls>
            <c:dLbl>
              <c:idx val="11"/>
              <c:layout>
                <c:manualLayout>
                  <c:x val="-2.7518709472199821E-3"/>
                  <c:y val="-2.3726108789252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D36-43DE-A345-012F17897403}"/>
                </c:ext>
              </c:extLst>
            </c:dLbl>
            <c:dLbl>
              <c:idx val="12"/>
              <c:delete val="1"/>
              <c:extLst>
                <c:ext xmlns:c15="http://schemas.microsoft.com/office/drawing/2012/chart" uri="{CE6537A1-D6FC-4f65-9D91-7224C49458BB}"/>
                <c:ext xmlns:c16="http://schemas.microsoft.com/office/drawing/2014/chart" uri="{C3380CC4-5D6E-409C-BE32-E72D297353CC}">
                  <c16:uniqueId val="{0000000A-5D36-43DE-A345-012F17897403}"/>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UK</c:v>
                </c:pt>
                <c:pt idx="1">
                  <c:v>AU</c:v>
                </c:pt>
                <c:pt idx="2">
                  <c:v>FR</c:v>
                </c:pt>
                <c:pt idx="3">
                  <c:v>US</c:v>
                </c:pt>
                <c:pt idx="4">
                  <c:v>IN</c:v>
                </c:pt>
                <c:pt idx="5">
                  <c:v>BE</c:v>
                </c:pt>
                <c:pt idx="6">
                  <c:v>CH</c:v>
                </c:pt>
                <c:pt idx="7">
                  <c:v>DE</c:v>
                </c:pt>
                <c:pt idx="8">
                  <c:v>BR</c:v>
                </c:pt>
                <c:pt idx="9">
                  <c:v>MX</c:v>
                </c:pt>
                <c:pt idx="10">
                  <c:v>TU</c:v>
                </c:pt>
                <c:pt idx="11">
                  <c:v>CL</c:v>
                </c:pt>
                <c:pt idx="12">
                  <c:v>RU</c:v>
                </c:pt>
                <c:pt idx="13">
                  <c:v>SA</c:v>
                </c:pt>
                <c:pt idx="15">
                  <c:v>JP</c:v>
                </c:pt>
                <c:pt idx="16">
                  <c:v>MY</c:v>
                </c:pt>
                <c:pt idx="17">
                  <c:v>IT</c:v>
                </c:pt>
                <c:pt idx="18">
                  <c:v>IE</c:v>
                </c:pt>
                <c:pt idx="19">
                  <c:v>VN</c:v>
                </c:pt>
                <c:pt idx="20">
                  <c:v>HU</c:v>
                </c:pt>
                <c:pt idx="21">
                  <c:v>AR </c:v>
                </c:pt>
                <c:pt idx="22">
                  <c:v>CO</c:v>
                </c:pt>
                <c:pt idx="23">
                  <c:v>PE</c:v>
                </c:pt>
              </c:strCache>
            </c:strRef>
          </c:cat>
          <c:val>
            <c:numRef>
              <c:f>Sheet1!$C$2:$C$25</c:f>
              <c:numCache>
                <c:formatCode>0</c:formatCode>
                <c:ptCount val="24"/>
                <c:pt idx="0">
                  <c:v>51.07857768095888</c:v>
                </c:pt>
                <c:pt idx="1">
                  <c:v>54.917608921075335</c:v>
                </c:pt>
                <c:pt idx="2">
                  <c:v>57.888600088580752</c:v>
                </c:pt>
                <c:pt idx="3">
                  <c:v>60.945306823556301</c:v>
                </c:pt>
                <c:pt idx="4">
                  <c:v>61.224910109282362</c:v>
                </c:pt>
                <c:pt idx="5">
                  <c:v>61.322064859173452</c:v>
                </c:pt>
                <c:pt idx="6">
                  <c:v>61.513072284249802</c:v>
                </c:pt>
                <c:pt idx="7">
                  <c:v>64.877055690747454</c:v>
                </c:pt>
                <c:pt idx="8">
                  <c:v>70.85401976033468</c:v>
                </c:pt>
                <c:pt idx="9">
                  <c:v>71.395877362661338</c:v>
                </c:pt>
                <c:pt idx="10">
                  <c:v>71.539883900272798</c:v>
                </c:pt>
                <c:pt idx="11">
                  <c:v>72.966814694486033</c:v>
                </c:pt>
                <c:pt idx="12">
                  <c:v>74.718067917047293</c:v>
                </c:pt>
                <c:pt idx="13">
                  <c:v>76.687862722197764</c:v>
                </c:pt>
                <c:pt idx="15">
                  <c:v>36.824152904032125</c:v>
                </c:pt>
                <c:pt idx="16">
                  <c:v>56.400630985739106</c:v>
                </c:pt>
                <c:pt idx="17">
                  <c:v>62.635482131264553</c:v>
                </c:pt>
                <c:pt idx="18">
                  <c:v>64.199018300419027</c:v>
                </c:pt>
                <c:pt idx="19">
                  <c:v>70.976467059598207</c:v>
                </c:pt>
                <c:pt idx="20">
                  <c:v>73.351819284235717</c:v>
                </c:pt>
                <c:pt idx="21">
                  <c:v>74.932583088762428</c:v>
                </c:pt>
                <c:pt idx="22">
                  <c:v>76.557850928477038</c:v>
                </c:pt>
                <c:pt idx="23">
                  <c:v>78.034866791135329</c:v>
                </c:pt>
              </c:numCache>
            </c:numRef>
          </c:val>
          <c:smooth val="0"/>
          <c:extLst>
            <c:ext xmlns:c16="http://schemas.microsoft.com/office/drawing/2014/chart" uri="{C3380CC4-5D6E-409C-BE32-E72D297353CC}">
              <c16:uniqueId val="{00000001-5D36-43DE-A345-012F17897403}"/>
            </c:ext>
          </c:extLst>
        </c:ser>
        <c:ser>
          <c:idx val="2"/>
          <c:order val="2"/>
          <c:tx>
            <c:strRef>
              <c:f>Sheet1!$D$1</c:f>
              <c:strCache>
                <c:ptCount val="1"/>
                <c:pt idx="0">
                  <c:v>2017 w/o new risks</c:v>
                </c:pt>
              </c:strCache>
            </c:strRef>
          </c:tx>
          <c:spPr>
            <a:ln w="25400" cap="rnd">
              <a:noFill/>
              <a:round/>
            </a:ln>
            <a:effectLst/>
          </c:spPr>
          <c:marker>
            <c:symbol val="none"/>
          </c:marker>
          <c:dLbls>
            <c:dLbl>
              <c:idx val="7"/>
              <c:layout>
                <c:manualLayout>
                  <c:x val="1.3759354736099406E-3"/>
                  <c:y val="3.79617740628046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36-43DE-A345-012F17897403}"/>
                </c:ext>
              </c:extLst>
            </c:dLbl>
            <c:dLbl>
              <c:idx val="10"/>
              <c:layout>
                <c:manualLayout>
                  <c:x val="6.6201797149492261E-5"/>
                  <c:y val="4.03343849417299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D36-43DE-A345-012F17897403}"/>
                </c:ext>
              </c:extLst>
            </c:dLbl>
            <c:dLbl>
              <c:idx val="16"/>
              <c:layout>
                <c:manualLayout>
                  <c:x val="1.353885384540761E-3"/>
                  <c:y val="1.66082761524770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D36-43DE-A345-012F17897403}"/>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UK</c:v>
                </c:pt>
                <c:pt idx="1">
                  <c:v>AU</c:v>
                </c:pt>
                <c:pt idx="2">
                  <c:v>FR</c:v>
                </c:pt>
                <c:pt idx="3">
                  <c:v>US</c:v>
                </c:pt>
                <c:pt idx="4">
                  <c:v>IN</c:v>
                </c:pt>
                <c:pt idx="5">
                  <c:v>BE</c:v>
                </c:pt>
                <c:pt idx="6">
                  <c:v>CH</c:v>
                </c:pt>
                <c:pt idx="7">
                  <c:v>DE</c:v>
                </c:pt>
                <c:pt idx="8">
                  <c:v>BR</c:v>
                </c:pt>
                <c:pt idx="9">
                  <c:v>MX</c:v>
                </c:pt>
                <c:pt idx="10">
                  <c:v>TU</c:v>
                </c:pt>
                <c:pt idx="11">
                  <c:v>CL</c:v>
                </c:pt>
                <c:pt idx="12">
                  <c:v>RU</c:v>
                </c:pt>
                <c:pt idx="13">
                  <c:v>SA</c:v>
                </c:pt>
                <c:pt idx="15">
                  <c:v>JP</c:v>
                </c:pt>
                <c:pt idx="16">
                  <c:v>MY</c:v>
                </c:pt>
                <c:pt idx="17">
                  <c:v>IT</c:v>
                </c:pt>
                <c:pt idx="18">
                  <c:v>IE</c:v>
                </c:pt>
                <c:pt idx="19">
                  <c:v>VN</c:v>
                </c:pt>
                <c:pt idx="20">
                  <c:v>HU</c:v>
                </c:pt>
                <c:pt idx="21">
                  <c:v>AR </c:v>
                </c:pt>
                <c:pt idx="22">
                  <c:v>CO</c:v>
                </c:pt>
                <c:pt idx="23">
                  <c:v>PE</c:v>
                </c:pt>
              </c:strCache>
            </c:strRef>
          </c:cat>
          <c:val>
            <c:numRef>
              <c:f>Sheet1!$D$2:$D$25</c:f>
              <c:numCache>
                <c:formatCode>0</c:formatCode>
                <c:ptCount val="24"/>
                <c:pt idx="0">
                  <c:v>43.196833088890493</c:v>
                </c:pt>
                <c:pt idx="1">
                  <c:v>48.648644902016194</c:v>
                </c:pt>
                <c:pt idx="2">
                  <c:v>54.134789912089445</c:v>
                </c:pt>
                <c:pt idx="3">
                  <c:v>56.514255440593395</c:v>
                </c:pt>
                <c:pt idx="4">
                  <c:v>59.102232162497558</c:v>
                </c:pt>
                <c:pt idx="5">
                  <c:v>55.873924149052122</c:v>
                </c:pt>
                <c:pt idx="6">
                  <c:v>57.383817642813462</c:v>
                </c:pt>
                <c:pt idx="7">
                  <c:v>63.074631365932397</c:v>
                </c:pt>
                <c:pt idx="8">
                  <c:v>69.085708419931322</c:v>
                </c:pt>
                <c:pt idx="9">
                  <c:v>67.77575069838683</c:v>
                </c:pt>
                <c:pt idx="10">
                  <c:v>69.783733392208447</c:v>
                </c:pt>
                <c:pt idx="11">
                  <c:v>69.78747185045971</c:v>
                </c:pt>
                <c:pt idx="12">
                  <c:v>68.146918600994312</c:v>
                </c:pt>
                <c:pt idx="13">
                  <c:v>70.907018343110437</c:v>
                </c:pt>
                <c:pt idx="15">
                  <c:v>34.782706172047014</c:v>
                </c:pt>
                <c:pt idx="16">
                  <c:v>55.448519189769698</c:v>
                </c:pt>
                <c:pt idx="17">
                  <c:v>58.242329130678392</c:v>
                </c:pt>
                <c:pt idx="18">
                  <c:v>60.844039825483108</c:v>
                </c:pt>
                <c:pt idx="19">
                  <c:v>68.837399839802501</c:v>
                </c:pt>
                <c:pt idx="20">
                  <c:v>71.994707658960508</c:v>
                </c:pt>
                <c:pt idx="21">
                  <c:v>72.094872444259138</c:v>
                </c:pt>
                <c:pt idx="22">
                  <c:v>74.764958662258181</c:v>
                </c:pt>
                <c:pt idx="23">
                  <c:v>75.621530136703996</c:v>
                </c:pt>
              </c:numCache>
            </c:numRef>
          </c:val>
          <c:smooth val="0"/>
          <c:extLst>
            <c:ext xmlns:c16="http://schemas.microsoft.com/office/drawing/2014/chart" uri="{C3380CC4-5D6E-409C-BE32-E72D297353CC}">
              <c16:uniqueId val="{00000002-5D36-43DE-A345-012F17897403}"/>
            </c:ext>
          </c:extLst>
        </c:ser>
        <c:ser>
          <c:idx val="3"/>
          <c:order val="3"/>
          <c:tx>
            <c:strRef>
              <c:f>Sheet1!$E$1</c:f>
              <c:strCache>
                <c:ptCount val="1"/>
                <c:pt idx="0">
                  <c:v> 2</c:v>
                </c:pt>
              </c:strCache>
            </c:strRef>
          </c:tx>
          <c:spPr>
            <a:ln w="25400" cap="rnd">
              <a:noFill/>
              <a:round/>
            </a:ln>
            <a:effectLst/>
          </c:spPr>
          <c:marker>
            <c:symbol val="none"/>
          </c:marker>
          <c:dLbls>
            <c:dLbl>
              <c:idx val="11"/>
              <c:delete val="1"/>
              <c:extLst>
                <c:ext xmlns:c15="http://schemas.microsoft.com/office/drawing/2012/chart" uri="{CE6537A1-D6FC-4f65-9D91-7224C49458BB}"/>
                <c:ext xmlns:c16="http://schemas.microsoft.com/office/drawing/2014/chart" uri="{C3380CC4-5D6E-409C-BE32-E72D297353CC}">
                  <c16:uniqueId val="{00000000-147A-4766-ABE1-35D9D70D183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Sheet1!$A$2:$A$25</c:f>
              <c:strCache>
                <c:ptCount val="24"/>
                <c:pt idx="0">
                  <c:v>UK</c:v>
                </c:pt>
                <c:pt idx="1">
                  <c:v>AU</c:v>
                </c:pt>
                <c:pt idx="2">
                  <c:v>FR</c:v>
                </c:pt>
                <c:pt idx="3">
                  <c:v>US</c:v>
                </c:pt>
                <c:pt idx="4">
                  <c:v>IN</c:v>
                </c:pt>
                <c:pt idx="5">
                  <c:v>BE</c:v>
                </c:pt>
                <c:pt idx="6">
                  <c:v>CH</c:v>
                </c:pt>
                <c:pt idx="7">
                  <c:v>DE</c:v>
                </c:pt>
                <c:pt idx="8">
                  <c:v>BR</c:v>
                </c:pt>
                <c:pt idx="9">
                  <c:v>MX</c:v>
                </c:pt>
                <c:pt idx="10">
                  <c:v>TU</c:v>
                </c:pt>
                <c:pt idx="11">
                  <c:v>CL</c:v>
                </c:pt>
                <c:pt idx="12">
                  <c:v>RU</c:v>
                </c:pt>
                <c:pt idx="13">
                  <c:v>SA</c:v>
                </c:pt>
                <c:pt idx="15">
                  <c:v>JP</c:v>
                </c:pt>
                <c:pt idx="16">
                  <c:v>MY</c:v>
                </c:pt>
                <c:pt idx="17">
                  <c:v>IT</c:v>
                </c:pt>
                <c:pt idx="18">
                  <c:v>IE</c:v>
                </c:pt>
                <c:pt idx="19">
                  <c:v>VN</c:v>
                </c:pt>
                <c:pt idx="20">
                  <c:v>HU</c:v>
                </c:pt>
                <c:pt idx="21">
                  <c:v>AR </c:v>
                </c:pt>
                <c:pt idx="22">
                  <c:v>CO</c:v>
                </c:pt>
                <c:pt idx="23">
                  <c:v>PE</c:v>
                </c:pt>
              </c:strCache>
            </c:strRef>
          </c:cat>
          <c:val>
            <c:numRef>
              <c:f>Sheet1!$E$2:$E$25</c:f>
              <c:numCache>
                <c:formatCode>0</c:formatCode>
                <c:ptCount val="24"/>
                <c:pt idx="0">
                  <c:v>51.07857768095888</c:v>
                </c:pt>
                <c:pt idx="1">
                  <c:v>54.917608921075335</c:v>
                </c:pt>
                <c:pt idx="2">
                  <c:v>57.888600088580752</c:v>
                </c:pt>
                <c:pt idx="3">
                  <c:v>60.945306823556301</c:v>
                </c:pt>
                <c:pt idx="4">
                  <c:v>61.224910109282362</c:v>
                </c:pt>
                <c:pt idx="5">
                  <c:v>61.322064859173452</c:v>
                </c:pt>
                <c:pt idx="6">
                  <c:v>61.513072284249802</c:v>
                </c:pt>
                <c:pt idx="7">
                  <c:v>64.877055690747454</c:v>
                </c:pt>
                <c:pt idx="8">
                  <c:v>70.85401976033468</c:v>
                </c:pt>
                <c:pt idx="9">
                  <c:v>71.395877362661338</c:v>
                </c:pt>
                <c:pt idx="10">
                  <c:v>71.539883900272798</c:v>
                </c:pt>
                <c:pt idx="11">
                  <c:v>72.966814694486033</c:v>
                </c:pt>
                <c:pt idx="12">
                  <c:v>74.718067917047293</c:v>
                </c:pt>
                <c:pt idx="13">
                  <c:v>76.687862722197764</c:v>
                </c:pt>
                <c:pt idx="15">
                  <c:v>36.824152904032125</c:v>
                </c:pt>
                <c:pt idx="16">
                  <c:v>56.400630985739106</c:v>
                </c:pt>
                <c:pt idx="17">
                  <c:v>62.635482131264553</c:v>
                </c:pt>
                <c:pt idx="18">
                  <c:v>64.199018300419027</c:v>
                </c:pt>
                <c:pt idx="19">
                  <c:v>70.976467059598207</c:v>
                </c:pt>
                <c:pt idx="20">
                  <c:v>73.351819284235717</c:v>
                </c:pt>
                <c:pt idx="21">
                  <c:v>74.932583088762428</c:v>
                </c:pt>
                <c:pt idx="22">
                  <c:v>76.557850928477038</c:v>
                </c:pt>
                <c:pt idx="23">
                  <c:v>78.034866791135329</c:v>
                </c:pt>
              </c:numCache>
            </c:numRef>
          </c:val>
          <c:smooth val="0"/>
          <c:extLst>
            <c:ext xmlns:c16="http://schemas.microsoft.com/office/drawing/2014/chart" uri="{C3380CC4-5D6E-409C-BE32-E72D297353CC}">
              <c16:uniqueId val="{00000001-D3DF-48FA-8D4F-4CB44709322C}"/>
            </c:ext>
          </c:extLst>
        </c:ser>
        <c:dLbls>
          <c:showLegendKey val="0"/>
          <c:showVal val="1"/>
          <c:showCatName val="0"/>
          <c:showSerName val="0"/>
          <c:showPercent val="0"/>
          <c:showBubbleSize val="0"/>
        </c:dLbls>
        <c:hiLowLines>
          <c:spPr>
            <a:ln w="31750" cap="flat" cmpd="sng" algn="ctr">
              <a:solidFill>
                <a:schemeClr val="dk1">
                  <a:lumMod val="65000"/>
                  <a:lumOff val="35000"/>
                </a:schemeClr>
              </a:solidFill>
              <a:round/>
            </a:ln>
            <a:effectLst/>
          </c:spPr>
        </c:hiLowLines>
        <c:upDownBars>
          <c:gapWidth val="175"/>
          <c:upBars>
            <c:spPr>
              <a:solidFill>
                <a:srgbClr val="009E49"/>
              </a:solidFill>
              <a:ln w="9525" cap="flat" cmpd="sng" algn="ctr">
                <a:solidFill>
                  <a:schemeClr val="lt1">
                    <a:lumMod val="85000"/>
                  </a:schemeClr>
                </a:solidFill>
                <a:round/>
              </a:ln>
              <a:effectLst/>
            </c:spPr>
          </c:upBars>
          <c:downBars>
            <c:spPr>
              <a:solidFill>
                <a:srgbClr val="002050"/>
              </a:solidFill>
              <a:ln w="9525" cap="flat" cmpd="sng" algn="ctr">
                <a:solidFill>
                  <a:schemeClr val="dk1">
                    <a:lumMod val="65000"/>
                    <a:lumOff val="35000"/>
                  </a:schemeClr>
                </a:solidFill>
                <a:round/>
              </a:ln>
              <a:effectLst/>
            </c:spPr>
          </c:downBars>
        </c:upDownBars>
        <c:axId val="414628504"/>
        <c:axId val="414629160"/>
      </c:stockChart>
      <c:catAx>
        <c:axId val="414628504"/>
        <c:scaling>
          <c:orientation val="minMax"/>
        </c:scaling>
        <c:delete val="1"/>
        <c:axPos val="b"/>
        <c:numFmt formatCode="General" sourceLinked="1"/>
        <c:majorTickMark val="out"/>
        <c:minorTickMark val="none"/>
        <c:tickLblPos val="nextTo"/>
        <c:crossAx val="414629160"/>
        <c:crosses val="autoZero"/>
        <c:auto val="1"/>
        <c:lblAlgn val="ctr"/>
        <c:lblOffset val="100"/>
        <c:noMultiLvlLbl val="0"/>
      </c:catAx>
      <c:valAx>
        <c:axId val="414629160"/>
        <c:scaling>
          <c:orientation val="minMax"/>
          <c:max val="79"/>
          <c:min val="30"/>
        </c:scaling>
        <c:delete val="1"/>
        <c:axPos val="l"/>
        <c:numFmt formatCode="0" sourceLinked="1"/>
        <c:majorTickMark val="out"/>
        <c:minorTickMark val="none"/>
        <c:tickLblPos val="nextTo"/>
        <c:crossAx val="414628504"/>
        <c:crosses val="autoZero"/>
        <c:crossBetween val="between"/>
      </c:valAx>
      <c:spPr>
        <a:noFill/>
        <a:ln>
          <a:noFill/>
        </a:ln>
        <a:effectLst/>
      </c:spPr>
    </c:plotArea>
    <c:plotVisOnly val="1"/>
    <c:dispBlanksAs val="gap"/>
    <c:showDLblsOverMax val="0"/>
  </c:chart>
  <c:spPr>
    <a:solidFill>
      <a:schemeClr val="tx1"/>
    </a:solidFill>
    <a:ln w="9525" cap="flat" cmpd="sng" algn="ctr">
      <a:solidFill>
        <a:schemeClr val="dk1">
          <a:lumMod val="25000"/>
          <a:lumOff val="75000"/>
        </a:schemeClr>
      </a:solidFill>
      <a:round/>
    </a:ln>
    <a:effectLst/>
  </c:spPr>
  <c:txPr>
    <a:bodyPr/>
    <a:lstStyle/>
    <a:p>
      <a:pPr>
        <a:defRPr>
          <a:solidFill>
            <a:schemeClr val="bg1"/>
          </a:solidFill>
        </a:defRPr>
      </a:pPr>
      <a:endParaRPr lang="en-US"/>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0046506371801"/>
          <c:y val="0.10529329263294854"/>
          <c:w val="0.70307296133361374"/>
          <c:h val="0.86899608297496256"/>
        </c:manualLayout>
      </c:layout>
      <c:barChart>
        <c:barDir val="bar"/>
        <c:grouping val="stacked"/>
        <c:varyColors val="0"/>
        <c:ser>
          <c:idx val="0"/>
          <c:order val="0"/>
          <c:tx>
            <c:strRef>
              <c:f>Sheet1!$B$1</c:f>
              <c:strCache>
                <c:ptCount val="1"/>
                <c:pt idx="0">
                  <c:v>Family &amp; Friends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CO</c:v>
                </c:pt>
                <c:pt idx="1">
                  <c:v>AR </c:v>
                </c:pt>
                <c:pt idx="2">
                  <c:v>PE</c:v>
                </c:pt>
                <c:pt idx="3">
                  <c:v>MX</c:v>
                </c:pt>
                <c:pt idx="4">
                  <c:v>CL</c:v>
                </c:pt>
                <c:pt idx="5">
                  <c:v>SA</c:v>
                </c:pt>
                <c:pt idx="6">
                  <c:v>IN</c:v>
                </c:pt>
                <c:pt idx="7">
                  <c:v>IT</c:v>
                </c:pt>
                <c:pt idx="8">
                  <c:v>TU</c:v>
                </c:pt>
                <c:pt idx="9">
                  <c:v>IE</c:v>
                </c:pt>
                <c:pt idx="10">
                  <c:v>Global</c:v>
                </c:pt>
                <c:pt idx="11">
                  <c:v>US</c:v>
                </c:pt>
                <c:pt idx="12">
                  <c:v>UK</c:v>
                </c:pt>
                <c:pt idx="13">
                  <c:v>AU</c:v>
                </c:pt>
                <c:pt idx="14">
                  <c:v>MY</c:v>
                </c:pt>
                <c:pt idx="15">
                  <c:v>VN</c:v>
                </c:pt>
                <c:pt idx="16">
                  <c:v>DE</c:v>
                </c:pt>
                <c:pt idx="17">
                  <c:v>CH</c:v>
                </c:pt>
                <c:pt idx="18">
                  <c:v>BR</c:v>
                </c:pt>
                <c:pt idx="19">
                  <c:v>BE</c:v>
                </c:pt>
                <c:pt idx="20">
                  <c:v>JP</c:v>
                </c:pt>
                <c:pt idx="21">
                  <c:v>HU</c:v>
                </c:pt>
                <c:pt idx="22">
                  <c:v>FR</c:v>
                </c:pt>
                <c:pt idx="23">
                  <c:v>RU</c:v>
                </c:pt>
              </c:strCache>
            </c:strRef>
          </c:cat>
          <c:val>
            <c:numRef>
              <c:f>Sheet1!$B$2:$B$25</c:f>
              <c:numCache>
                <c:formatCode>0%</c:formatCode>
                <c:ptCount val="24"/>
                <c:pt idx="0">
                  <c:v>0.3278091753850394</c:v>
                </c:pt>
                <c:pt idx="1">
                  <c:v>0.26833386766189715</c:v>
                </c:pt>
                <c:pt idx="2">
                  <c:v>0.23741636954541448</c:v>
                </c:pt>
                <c:pt idx="3">
                  <c:v>0.22876255987543836</c:v>
                </c:pt>
                <c:pt idx="4">
                  <c:v>0.21981277058815477</c:v>
                </c:pt>
                <c:pt idx="5">
                  <c:v>0.20925199204351569</c:v>
                </c:pt>
                <c:pt idx="6">
                  <c:v>0.19880816588533884</c:v>
                </c:pt>
                <c:pt idx="7">
                  <c:v>0.18198133859055421</c:v>
                </c:pt>
                <c:pt idx="8">
                  <c:v>0.17652905497593788</c:v>
                </c:pt>
                <c:pt idx="9">
                  <c:v>0.17039461959396882</c:v>
                </c:pt>
                <c:pt idx="10">
                  <c:v>0.16900000000000001</c:v>
                </c:pt>
                <c:pt idx="11">
                  <c:v>0.16839605503319643</c:v>
                </c:pt>
                <c:pt idx="12">
                  <c:v>0.16081988402460212</c:v>
                </c:pt>
                <c:pt idx="13">
                  <c:v>0.15154481226974192</c:v>
                </c:pt>
                <c:pt idx="14">
                  <c:v>0.148651471431201</c:v>
                </c:pt>
                <c:pt idx="15">
                  <c:v>0.14088875111102911</c:v>
                </c:pt>
                <c:pt idx="16">
                  <c:v>0.14010591776771639</c:v>
                </c:pt>
                <c:pt idx="17">
                  <c:v>0.1378853826323064</c:v>
                </c:pt>
                <c:pt idx="18">
                  <c:v>0.12557973061572156</c:v>
                </c:pt>
                <c:pt idx="19">
                  <c:v>0.12519312905030214</c:v>
                </c:pt>
                <c:pt idx="20">
                  <c:v>0.11124605580855249</c:v>
                </c:pt>
                <c:pt idx="21">
                  <c:v>0.10623529864785315</c:v>
                </c:pt>
                <c:pt idx="22">
                  <c:v>8.9661973025909503E-2</c:v>
                </c:pt>
                <c:pt idx="23">
                  <c:v>5.8757293971098093E-2</c:v>
                </c:pt>
              </c:numCache>
            </c:numRef>
          </c:val>
          <c:extLst>
            <c:ext xmlns:c16="http://schemas.microsoft.com/office/drawing/2014/chart" uri="{C3380CC4-5D6E-409C-BE32-E72D297353CC}">
              <c16:uniqueId val="{00000000-9E5B-4B26-8EEE-8ADDB07ED5C9}"/>
            </c:ext>
          </c:extLst>
        </c:ser>
        <c:ser>
          <c:idx val="1"/>
          <c:order val="1"/>
          <c:tx>
            <c:strRef>
              <c:f>Sheet1!$C$1</c:f>
              <c:strCache>
                <c:ptCount val="1"/>
                <c:pt idx="0">
                  <c:v>Acquaintances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CO</c:v>
                </c:pt>
                <c:pt idx="1">
                  <c:v>AR </c:v>
                </c:pt>
                <c:pt idx="2">
                  <c:v>PE</c:v>
                </c:pt>
                <c:pt idx="3">
                  <c:v>MX</c:v>
                </c:pt>
                <c:pt idx="4">
                  <c:v>CL</c:v>
                </c:pt>
                <c:pt idx="5">
                  <c:v>SA</c:v>
                </c:pt>
                <c:pt idx="6">
                  <c:v>IN</c:v>
                </c:pt>
                <c:pt idx="7">
                  <c:v>IT</c:v>
                </c:pt>
                <c:pt idx="8">
                  <c:v>TU</c:v>
                </c:pt>
                <c:pt idx="9">
                  <c:v>IE</c:v>
                </c:pt>
                <c:pt idx="10">
                  <c:v>Global</c:v>
                </c:pt>
                <c:pt idx="11">
                  <c:v>US</c:v>
                </c:pt>
                <c:pt idx="12">
                  <c:v>UK</c:v>
                </c:pt>
                <c:pt idx="13">
                  <c:v>AU</c:v>
                </c:pt>
                <c:pt idx="14">
                  <c:v>MY</c:v>
                </c:pt>
                <c:pt idx="15">
                  <c:v>VN</c:v>
                </c:pt>
                <c:pt idx="16">
                  <c:v>DE</c:v>
                </c:pt>
                <c:pt idx="17">
                  <c:v>CH</c:v>
                </c:pt>
                <c:pt idx="18">
                  <c:v>BR</c:v>
                </c:pt>
                <c:pt idx="19">
                  <c:v>BE</c:v>
                </c:pt>
                <c:pt idx="20">
                  <c:v>JP</c:v>
                </c:pt>
                <c:pt idx="21">
                  <c:v>HU</c:v>
                </c:pt>
                <c:pt idx="22">
                  <c:v>FR</c:v>
                </c:pt>
                <c:pt idx="23">
                  <c:v>RU</c:v>
                </c:pt>
              </c:strCache>
            </c:strRef>
          </c:cat>
          <c:val>
            <c:numRef>
              <c:f>Sheet1!$C$2:$C$25</c:f>
              <c:numCache>
                <c:formatCode>0%</c:formatCode>
                <c:ptCount val="24"/>
                <c:pt idx="0">
                  <c:v>0.33278905116405949</c:v>
                </c:pt>
                <c:pt idx="1">
                  <c:v>0.34931420814999981</c:v>
                </c:pt>
                <c:pt idx="2">
                  <c:v>0.3040693386070718</c:v>
                </c:pt>
                <c:pt idx="3">
                  <c:v>0.25600153638658585</c:v>
                </c:pt>
                <c:pt idx="4">
                  <c:v>0.30519228994659292</c:v>
                </c:pt>
                <c:pt idx="5">
                  <c:v>0.25924936122838116</c:v>
                </c:pt>
                <c:pt idx="6">
                  <c:v>0.165353891311774</c:v>
                </c:pt>
                <c:pt idx="7">
                  <c:v>0.20184870635055904</c:v>
                </c:pt>
                <c:pt idx="8">
                  <c:v>0.13280248817376514</c:v>
                </c:pt>
                <c:pt idx="9">
                  <c:v>0.1949512426903241</c:v>
                </c:pt>
                <c:pt idx="10">
                  <c:v>0.192</c:v>
                </c:pt>
                <c:pt idx="11">
                  <c:v>0.18283913627845266</c:v>
                </c:pt>
                <c:pt idx="12">
                  <c:v>0.12954696461999796</c:v>
                </c:pt>
                <c:pt idx="13">
                  <c:v>0.14462371499821416</c:v>
                </c:pt>
                <c:pt idx="14">
                  <c:v>0.13763396348107088</c:v>
                </c:pt>
                <c:pt idx="15">
                  <c:v>9.2488308468335598E-2</c:v>
                </c:pt>
                <c:pt idx="16">
                  <c:v>0.12688781147279007</c:v>
                </c:pt>
                <c:pt idx="17">
                  <c:v>0.17845822518703536</c:v>
                </c:pt>
                <c:pt idx="18">
                  <c:v>0.17307181335036628</c:v>
                </c:pt>
                <c:pt idx="19">
                  <c:v>0.15464251394082876</c:v>
                </c:pt>
                <c:pt idx="20">
                  <c:v>9.4476938771984389E-2</c:v>
                </c:pt>
                <c:pt idx="21">
                  <c:v>0.17461762697563865</c:v>
                </c:pt>
                <c:pt idx="22">
                  <c:v>0.1396768479169363</c:v>
                </c:pt>
                <c:pt idx="23">
                  <c:v>0.19567486134700904</c:v>
                </c:pt>
              </c:numCache>
            </c:numRef>
          </c:val>
          <c:extLst>
            <c:ext xmlns:c16="http://schemas.microsoft.com/office/drawing/2014/chart" uri="{C3380CC4-5D6E-409C-BE32-E72D297353CC}">
              <c16:uniqueId val="{00000001-9E5B-4B26-8EEE-8ADDB07ED5C9}"/>
            </c:ext>
          </c:extLst>
        </c:ser>
        <c:ser>
          <c:idx val="2"/>
          <c:order val="2"/>
          <c:tx>
            <c:strRef>
              <c:f>Sheet1!$D$1</c:f>
              <c:strCache>
                <c:ptCount val="1"/>
                <c:pt idx="0">
                  <c:v>People you know online but not in real life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CO</c:v>
                </c:pt>
                <c:pt idx="1">
                  <c:v>AR </c:v>
                </c:pt>
                <c:pt idx="2">
                  <c:v>PE</c:v>
                </c:pt>
                <c:pt idx="3">
                  <c:v>MX</c:v>
                </c:pt>
                <c:pt idx="4">
                  <c:v>CL</c:v>
                </c:pt>
                <c:pt idx="5">
                  <c:v>SA</c:v>
                </c:pt>
                <c:pt idx="6">
                  <c:v>IN</c:v>
                </c:pt>
                <c:pt idx="7">
                  <c:v>IT</c:v>
                </c:pt>
                <c:pt idx="8">
                  <c:v>TU</c:v>
                </c:pt>
                <c:pt idx="9">
                  <c:v>IE</c:v>
                </c:pt>
                <c:pt idx="10">
                  <c:v>Global</c:v>
                </c:pt>
                <c:pt idx="11">
                  <c:v>US</c:v>
                </c:pt>
                <c:pt idx="12">
                  <c:v>UK</c:v>
                </c:pt>
                <c:pt idx="13">
                  <c:v>AU</c:v>
                </c:pt>
                <c:pt idx="14">
                  <c:v>MY</c:v>
                </c:pt>
                <c:pt idx="15">
                  <c:v>VN</c:v>
                </c:pt>
                <c:pt idx="16">
                  <c:v>DE</c:v>
                </c:pt>
                <c:pt idx="17">
                  <c:v>CH</c:v>
                </c:pt>
                <c:pt idx="18">
                  <c:v>BR</c:v>
                </c:pt>
                <c:pt idx="19">
                  <c:v>BE</c:v>
                </c:pt>
                <c:pt idx="20">
                  <c:v>JP</c:v>
                </c:pt>
                <c:pt idx="21">
                  <c:v>HU</c:v>
                </c:pt>
                <c:pt idx="22">
                  <c:v>FR</c:v>
                </c:pt>
                <c:pt idx="23">
                  <c:v>RU</c:v>
                </c:pt>
              </c:strCache>
            </c:strRef>
          </c:cat>
          <c:val>
            <c:numRef>
              <c:f>Sheet1!$D$2:$D$25</c:f>
              <c:numCache>
                <c:formatCode>0%</c:formatCode>
                <c:ptCount val="24"/>
                <c:pt idx="0">
                  <c:v>0.32772960366529413</c:v>
                </c:pt>
                <c:pt idx="1">
                  <c:v>0.31559632736892906</c:v>
                </c:pt>
                <c:pt idx="2">
                  <c:v>0.29578194906630473</c:v>
                </c:pt>
                <c:pt idx="3">
                  <c:v>0.30547020269231634</c:v>
                </c:pt>
                <c:pt idx="4">
                  <c:v>0.26770273661236377</c:v>
                </c:pt>
                <c:pt idx="5">
                  <c:v>0.28842694780504746</c:v>
                </c:pt>
                <c:pt idx="6">
                  <c:v>0.25935126594691144</c:v>
                </c:pt>
                <c:pt idx="7">
                  <c:v>0.18017779510148713</c:v>
                </c:pt>
                <c:pt idx="8">
                  <c:v>0.34201771955155819</c:v>
                </c:pt>
                <c:pt idx="9">
                  <c:v>0.20198236993698324</c:v>
                </c:pt>
                <c:pt idx="10">
                  <c:v>0.248</c:v>
                </c:pt>
                <c:pt idx="11">
                  <c:v>0.19100573169385021</c:v>
                </c:pt>
                <c:pt idx="12">
                  <c:v>0.1221979905655676</c:v>
                </c:pt>
                <c:pt idx="13">
                  <c:v>0.1570419142574381</c:v>
                </c:pt>
                <c:pt idx="14">
                  <c:v>0.24922699755153771</c:v>
                </c:pt>
                <c:pt idx="15">
                  <c:v>0.42611987690338959</c:v>
                </c:pt>
                <c:pt idx="16">
                  <c:v>0.21325846762571227</c:v>
                </c:pt>
                <c:pt idx="17">
                  <c:v>0.23211200849556188</c:v>
                </c:pt>
                <c:pt idx="18">
                  <c:v>0.27043619819541803</c:v>
                </c:pt>
                <c:pt idx="19">
                  <c:v>0.19743056212155541</c:v>
                </c:pt>
                <c:pt idx="20">
                  <c:v>0.14139850064794979</c:v>
                </c:pt>
                <c:pt idx="21">
                  <c:v>0.32115867487399119</c:v>
                </c:pt>
                <c:pt idx="22">
                  <c:v>0.14961126214469508</c:v>
                </c:pt>
                <c:pt idx="23">
                  <c:v>0.25228910106389207</c:v>
                </c:pt>
              </c:numCache>
            </c:numRef>
          </c:val>
          <c:extLst>
            <c:ext xmlns:c16="http://schemas.microsoft.com/office/drawing/2014/chart" uri="{C3380CC4-5D6E-409C-BE32-E72D297353CC}">
              <c16:uniqueId val="{00000002-9E5B-4B26-8EEE-8ADDB07ED5C9}"/>
            </c:ext>
          </c:extLst>
        </c:ser>
        <c:ser>
          <c:idx val="3"/>
          <c:order val="3"/>
          <c:tx>
            <c:strRef>
              <c:f>Sheet1!$E$1</c:f>
              <c:strCache>
                <c:ptCount val="1"/>
                <c:pt idx="0">
                  <c:v>Strangers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CO</c:v>
                </c:pt>
                <c:pt idx="1">
                  <c:v>AR </c:v>
                </c:pt>
                <c:pt idx="2">
                  <c:v>PE</c:v>
                </c:pt>
                <c:pt idx="3">
                  <c:v>MX</c:v>
                </c:pt>
                <c:pt idx="4">
                  <c:v>CL</c:v>
                </c:pt>
                <c:pt idx="5">
                  <c:v>SA</c:v>
                </c:pt>
                <c:pt idx="6">
                  <c:v>IN</c:v>
                </c:pt>
                <c:pt idx="7">
                  <c:v>IT</c:v>
                </c:pt>
                <c:pt idx="8">
                  <c:v>TU</c:v>
                </c:pt>
                <c:pt idx="9">
                  <c:v>IE</c:v>
                </c:pt>
                <c:pt idx="10">
                  <c:v>Global</c:v>
                </c:pt>
                <c:pt idx="11">
                  <c:v>US</c:v>
                </c:pt>
                <c:pt idx="12">
                  <c:v>UK</c:v>
                </c:pt>
                <c:pt idx="13">
                  <c:v>AU</c:v>
                </c:pt>
                <c:pt idx="14">
                  <c:v>MY</c:v>
                </c:pt>
                <c:pt idx="15">
                  <c:v>VN</c:v>
                </c:pt>
                <c:pt idx="16">
                  <c:v>DE</c:v>
                </c:pt>
                <c:pt idx="17">
                  <c:v>CH</c:v>
                </c:pt>
                <c:pt idx="18">
                  <c:v>BR</c:v>
                </c:pt>
                <c:pt idx="19">
                  <c:v>BE</c:v>
                </c:pt>
                <c:pt idx="20">
                  <c:v>JP</c:v>
                </c:pt>
                <c:pt idx="21">
                  <c:v>HU</c:v>
                </c:pt>
                <c:pt idx="22">
                  <c:v>FR</c:v>
                </c:pt>
                <c:pt idx="23">
                  <c:v>RU</c:v>
                </c:pt>
              </c:strCache>
            </c:strRef>
          </c:cat>
          <c:val>
            <c:numRef>
              <c:f>Sheet1!$E$2:$E$25</c:f>
              <c:numCache>
                <c:formatCode>0%</c:formatCode>
                <c:ptCount val="24"/>
                <c:pt idx="0">
                  <c:v>0.33898227383730828</c:v>
                </c:pt>
                <c:pt idx="1">
                  <c:v>0.44744619501079719</c:v>
                </c:pt>
                <c:pt idx="2">
                  <c:v>0.41611443458269159</c:v>
                </c:pt>
                <c:pt idx="3">
                  <c:v>0.41756289801632862</c:v>
                </c:pt>
                <c:pt idx="4">
                  <c:v>0.3326078424525023</c:v>
                </c:pt>
                <c:pt idx="5">
                  <c:v>0.41249110332456873</c:v>
                </c:pt>
                <c:pt idx="6">
                  <c:v>0.35969860784169633</c:v>
                </c:pt>
                <c:pt idx="7">
                  <c:v>0.28664811766381043</c:v>
                </c:pt>
                <c:pt idx="8">
                  <c:v>0.46680434057947634</c:v>
                </c:pt>
                <c:pt idx="9">
                  <c:v>0.32543113242911592</c:v>
                </c:pt>
                <c:pt idx="10">
                  <c:v>0.371</c:v>
                </c:pt>
                <c:pt idx="11">
                  <c:v>0.33976118513747572</c:v>
                </c:pt>
                <c:pt idx="12">
                  <c:v>0.20614512108833749</c:v>
                </c:pt>
                <c:pt idx="13">
                  <c:v>0.27203707210502803</c:v>
                </c:pt>
                <c:pt idx="14">
                  <c:v>0.44032061603183964</c:v>
                </c:pt>
                <c:pt idx="15">
                  <c:v>0.53705126671011616</c:v>
                </c:pt>
                <c:pt idx="16">
                  <c:v>0.33589918075515734</c:v>
                </c:pt>
                <c:pt idx="17">
                  <c:v>0.45975042618047246</c:v>
                </c:pt>
                <c:pt idx="18">
                  <c:v>0.35404024302191295</c:v>
                </c:pt>
                <c:pt idx="19">
                  <c:v>0.24334672102764579</c:v>
                </c:pt>
                <c:pt idx="20">
                  <c:v>0.29183744118794186</c:v>
                </c:pt>
                <c:pt idx="21">
                  <c:v>0.42297427727067211</c:v>
                </c:pt>
                <c:pt idx="22">
                  <c:v>0.25120116075481108</c:v>
                </c:pt>
                <c:pt idx="23">
                  <c:v>0.57367396828303363</c:v>
                </c:pt>
              </c:numCache>
            </c:numRef>
          </c:val>
          <c:extLst>
            <c:ext xmlns:c16="http://schemas.microsoft.com/office/drawing/2014/chart" uri="{C3380CC4-5D6E-409C-BE32-E72D297353CC}">
              <c16:uniqueId val="{00000003-9E5B-4B26-8EEE-8ADDB07ED5C9}"/>
            </c:ext>
          </c:extLst>
        </c:ser>
        <c:dLbls>
          <c:dLblPos val="ctr"/>
          <c:showLegendKey val="0"/>
          <c:showVal val="1"/>
          <c:showCatName val="0"/>
          <c:showSerName val="0"/>
          <c:showPercent val="0"/>
          <c:showBubbleSize val="0"/>
        </c:dLbls>
        <c:gapWidth val="25"/>
        <c:overlap val="100"/>
        <c:axId val="719720200"/>
        <c:axId val="719712984"/>
      </c:barChart>
      <c:catAx>
        <c:axId val="7197202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en-US"/>
          </a:p>
        </c:txPr>
        <c:crossAx val="719712984"/>
        <c:crosses val="autoZero"/>
        <c:auto val="1"/>
        <c:lblAlgn val="ctr"/>
        <c:lblOffset val="100"/>
        <c:noMultiLvlLbl val="0"/>
      </c:catAx>
      <c:valAx>
        <c:axId val="719712984"/>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19720200"/>
        <c:crosses val="autoZero"/>
        <c:crossBetween val="between"/>
      </c:valAx>
      <c:spPr>
        <a:noFill/>
        <a:ln>
          <a:noFill/>
        </a:ln>
        <a:effectLst/>
      </c:spPr>
    </c:plotArea>
    <c:legend>
      <c:legendPos val="t"/>
      <c:layout>
        <c:manualLayout>
          <c:xMode val="edge"/>
          <c:yMode val="edge"/>
          <c:x val="0.24875339291000953"/>
          <c:y val="1.4837243037740533E-2"/>
          <c:w val="0.63595603859674055"/>
          <c:h val="5.342313675207231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r>
              <a:rPr lang="en-US" sz="1800" dirty="0">
                <a:effectLst/>
              </a:rPr>
              <a:t>Met the person in real life</a:t>
            </a:r>
            <a:endParaRPr lang="en-US" dirty="0">
              <a:effectLst/>
            </a:endParaRPr>
          </a:p>
        </c:rich>
      </c:tx>
      <c:layout>
        <c:manualLayout>
          <c:xMode val="edge"/>
          <c:yMode val="edge"/>
          <c:x val="1.1093374226477204E-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7.7366926156747479E-2"/>
          <c:y val="0.15123367198838897"/>
          <c:w val="0.90584046056266432"/>
          <c:h val="0.70626986809462899"/>
        </c:manualLayout>
      </c:layout>
      <c:areaChart>
        <c:grouping val="standard"/>
        <c:varyColors val="0"/>
        <c:ser>
          <c:idx val="0"/>
          <c:order val="0"/>
          <c:tx>
            <c:strRef>
              <c:f>Sheet1!$B$1</c:f>
              <c:strCache>
                <c:ptCount val="1"/>
                <c:pt idx="0">
                  <c:v>2016</c:v>
                </c:pt>
              </c:strCache>
            </c:strRef>
          </c:tx>
          <c:spPr>
            <a:solidFill>
              <a:srgbClr val="002050"/>
            </a:solidFill>
            <a:ln>
              <a:noFill/>
            </a:ln>
            <a:effectLst/>
          </c:spPr>
          <c:cat>
            <c:strRef>
              <c:f>Sheet1!$A$2:$A$24</c:f>
              <c:strCache>
                <c:ptCount val="23"/>
                <c:pt idx="0">
                  <c:v>VN</c:v>
                </c:pt>
                <c:pt idx="1">
                  <c:v>RU</c:v>
                </c:pt>
                <c:pt idx="2">
                  <c:v>CH</c:v>
                </c:pt>
                <c:pt idx="3">
                  <c:v>MY</c:v>
                </c:pt>
                <c:pt idx="4">
                  <c:v>PE</c:v>
                </c:pt>
                <c:pt idx="5">
                  <c:v>CO</c:v>
                </c:pt>
                <c:pt idx="6">
                  <c:v>AR</c:v>
                </c:pt>
                <c:pt idx="7">
                  <c:v>MX</c:v>
                </c:pt>
                <c:pt idx="8">
                  <c:v>CL</c:v>
                </c:pt>
                <c:pt idx="9">
                  <c:v>BR</c:v>
                </c:pt>
                <c:pt idx="10">
                  <c:v>HU</c:v>
                </c:pt>
                <c:pt idx="11">
                  <c:v>TU</c:v>
                </c:pt>
                <c:pt idx="12">
                  <c:v>BE</c:v>
                </c:pt>
                <c:pt idx="13">
                  <c:v>SA</c:v>
                </c:pt>
                <c:pt idx="14">
                  <c:v>US</c:v>
                </c:pt>
                <c:pt idx="15">
                  <c:v>IN</c:v>
                </c:pt>
                <c:pt idx="16">
                  <c:v>IE</c:v>
                </c:pt>
                <c:pt idx="17">
                  <c:v>FR</c:v>
                </c:pt>
                <c:pt idx="18">
                  <c:v>IT</c:v>
                </c:pt>
                <c:pt idx="19">
                  <c:v>AU</c:v>
                </c:pt>
                <c:pt idx="20">
                  <c:v>DE</c:v>
                </c:pt>
                <c:pt idx="21">
                  <c:v>UK</c:v>
                </c:pt>
                <c:pt idx="22">
                  <c:v>JP</c:v>
                </c:pt>
              </c:strCache>
            </c:strRef>
          </c:cat>
          <c:val>
            <c:numRef>
              <c:f>Sheet1!$B$2:$B$24</c:f>
              <c:numCache>
                <c:formatCode>0%</c:formatCode>
                <c:ptCount val="23"/>
                <c:pt idx="1">
                  <c:v>0.51249422573516268</c:v>
                </c:pt>
                <c:pt idx="2">
                  <c:v>0.80165768670323923</c:v>
                </c:pt>
                <c:pt idx="7">
                  <c:v>0.47881036242049418</c:v>
                </c:pt>
                <c:pt idx="8">
                  <c:v>0.50397155304730124</c:v>
                </c:pt>
                <c:pt idx="9">
                  <c:v>0.67791976738976989</c:v>
                </c:pt>
                <c:pt idx="11">
                  <c:v>0.52051096461135615</c:v>
                </c:pt>
                <c:pt idx="12">
                  <c:v>0.47831800597091667</c:v>
                </c:pt>
                <c:pt idx="13">
                  <c:v>0.45551856385281952</c:v>
                </c:pt>
                <c:pt idx="14">
                  <c:v>0.48125656662446997</c:v>
                </c:pt>
                <c:pt idx="15">
                  <c:v>0.4481965533186173</c:v>
                </c:pt>
                <c:pt idx="17">
                  <c:v>0.34391394083642768</c:v>
                </c:pt>
                <c:pt idx="19">
                  <c:v>0.44744996277379845</c:v>
                </c:pt>
                <c:pt idx="20">
                  <c:v>0.41557778106077303</c:v>
                </c:pt>
                <c:pt idx="21">
                  <c:v>0.45948392815888572</c:v>
                </c:pt>
              </c:numCache>
            </c:numRef>
          </c:val>
          <c:extLst>
            <c:ext xmlns:c16="http://schemas.microsoft.com/office/drawing/2014/chart" uri="{C3380CC4-5D6E-409C-BE32-E72D297353CC}">
              <c16:uniqueId val="{00000000-AE11-431D-8331-CD20BA55427A}"/>
            </c:ext>
          </c:extLst>
        </c:ser>
        <c:ser>
          <c:idx val="1"/>
          <c:order val="1"/>
          <c:tx>
            <c:strRef>
              <c:f>Sheet1!$C$1</c:f>
              <c:strCache>
                <c:ptCount val="1"/>
                <c:pt idx="0">
                  <c:v>2017</c:v>
                </c:pt>
              </c:strCache>
            </c:strRef>
          </c:tx>
          <c:spPr>
            <a:solidFill>
              <a:srgbClr val="0072C6">
                <a:alpha val="50196"/>
              </a:srgbClr>
            </a:solidFill>
            <a:ln>
              <a:solidFill>
                <a:srgbClr val="0072C6"/>
              </a:solidFill>
            </a:ln>
            <a:effectLst/>
          </c:spPr>
          <c:cat>
            <c:strRef>
              <c:f>Sheet1!$A$2:$A$24</c:f>
              <c:strCache>
                <c:ptCount val="23"/>
                <c:pt idx="0">
                  <c:v>VN</c:v>
                </c:pt>
                <c:pt idx="1">
                  <c:v>RU</c:v>
                </c:pt>
                <c:pt idx="2">
                  <c:v>CH</c:v>
                </c:pt>
                <c:pt idx="3">
                  <c:v>MY</c:v>
                </c:pt>
                <c:pt idx="4">
                  <c:v>PE</c:v>
                </c:pt>
                <c:pt idx="5">
                  <c:v>CO</c:v>
                </c:pt>
                <c:pt idx="6">
                  <c:v>AR</c:v>
                </c:pt>
                <c:pt idx="7">
                  <c:v>MX</c:v>
                </c:pt>
                <c:pt idx="8">
                  <c:v>CL</c:v>
                </c:pt>
                <c:pt idx="9">
                  <c:v>BR</c:v>
                </c:pt>
                <c:pt idx="10">
                  <c:v>HU</c:v>
                </c:pt>
                <c:pt idx="11">
                  <c:v>TU</c:v>
                </c:pt>
                <c:pt idx="12">
                  <c:v>BE</c:v>
                </c:pt>
                <c:pt idx="13">
                  <c:v>SA</c:v>
                </c:pt>
                <c:pt idx="14">
                  <c:v>US</c:v>
                </c:pt>
                <c:pt idx="15">
                  <c:v>IN</c:v>
                </c:pt>
                <c:pt idx="16">
                  <c:v>IE</c:v>
                </c:pt>
                <c:pt idx="17">
                  <c:v>FR</c:v>
                </c:pt>
                <c:pt idx="18">
                  <c:v>IT</c:v>
                </c:pt>
                <c:pt idx="19">
                  <c:v>AU</c:v>
                </c:pt>
                <c:pt idx="20">
                  <c:v>DE</c:v>
                </c:pt>
                <c:pt idx="21">
                  <c:v>UK</c:v>
                </c:pt>
                <c:pt idx="22">
                  <c:v>JP</c:v>
                </c:pt>
              </c:strCache>
            </c:strRef>
          </c:cat>
          <c:val>
            <c:numRef>
              <c:f>Sheet1!$C$2:$C$24</c:f>
              <c:numCache>
                <c:formatCode>0%</c:formatCode>
                <c:ptCount val="23"/>
                <c:pt idx="0">
                  <c:v>0.78787616805915661</c:v>
                </c:pt>
                <c:pt idx="1">
                  <c:v>0.771418295538703</c:v>
                </c:pt>
                <c:pt idx="2">
                  <c:v>0.69025916488938566</c:v>
                </c:pt>
                <c:pt idx="3">
                  <c:v>0.65722057748144469</c:v>
                </c:pt>
                <c:pt idx="4">
                  <c:v>0.61825263621128579</c:v>
                </c:pt>
                <c:pt idx="5">
                  <c:v>0.61787742574426319</c:v>
                </c:pt>
                <c:pt idx="6">
                  <c:v>0.611037712761203</c:v>
                </c:pt>
                <c:pt idx="7">
                  <c:v>0.61056690087914234</c:v>
                </c:pt>
                <c:pt idx="8">
                  <c:v>0.58004700556818756</c:v>
                </c:pt>
                <c:pt idx="9">
                  <c:v>0.5653628227520251</c:v>
                </c:pt>
                <c:pt idx="10">
                  <c:v>0.46811373704113701</c:v>
                </c:pt>
                <c:pt idx="11">
                  <c:v>0.46613876535014742</c:v>
                </c:pt>
                <c:pt idx="12">
                  <c:v>0.4541760223005385</c:v>
                </c:pt>
                <c:pt idx="13">
                  <c:v>0.44326372715307377</c:v>
                </c:pt>
                <c:pt idx="14">
                  <c:v>0.44295246470791871</c:v>
                </c:pt>
                <c:pt idx="15">
                  <c:v>0.44256302404660258</c:v>
                </c:pt>
                <c:pt idx="16">
                  <c:v>0.4395078568200968</c:v>
                </c:pt>
                <c:pt idx="17">
                  <c:v>0.43244148942118182</c:v>
                </c:pt>
                <c:pt idx="18">
                  <c:v>0.39695642177031887</c:v>
                </c:pt>
                <c:pt idx="19">
                  <c:v>0.37924854845449774</c:v>
                </c:pt>
                <c:pt idx="20">
                  <c:v>0.37361129085800832</c:v>
                </c:pt>
                <c:pt idx="21">
                  <c:v>0.32116243655227161</c:v>
                </c:pt>
                <c:pt idx="22">
                  <c:v>0.29002626190920738</c:v>
                </c:pt>
              </c:numCache>
            </c:numRef>
          </c:val>
          <c:extLst>
            <c:ext xmlns:c16="http://schemas.microsoft.com/office/drawing/2014/chart" uri="{C3380CC4-5D6E-409C-BE32-E72D297353CC}">
              <c16:uniqueId val="{00000001-AE11-431D-8331-CD20BA55427A}"/>
            </c:ext>
          </c:extLst>
        </c:ser>
        <c:dLbls>
          <c:showLegendKey val="0"/>
          <c:showVal val="0"/>
          <c:showCatName val="0"/>
          <c:showSerName val="0"/>
          <c:showPercent val="0"/>
          <c:showBubbleSize val="0"/>
        </c:dLbls>
        <c:axId val="491216816"/>
        <c:axId val="491214192"/>
      </c:areaChart>
      <c:catAx>
        <c:axId val="491216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91214192"/>
        <c:crosses val="autoZero"/>
        <c:auto val="1"/>
        <c:lblAlgn val="ctr"/>
        <c:lblOffset val="100"/>
        <c:noMultiLvlLbl val="0"/>
      </c:catAx>
      <c:valAx>
        <c:axId val="4912141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91216816"/>
        <c:crosses val="autoZero"/>
        <c:crossBetween val="midCat"/>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1" dirty="0">
                <a:effectLst/>
              </a:rPr>
              <a:t>Intrusive – 56%</a:t>
            </a:r>
            <a:endParaRPr lang="en-US" sz="1200" dirty="0">
              <a:effectLst/>
              <a:latin typeface="Wingdings 3" panose="05040102010807070707" pitchFamily="18" charset="2"/>
            </a:endParaRPr>
          </a:p>
          <a:p>
            <a:pPr>
              <a:defRPr/>
            </a:pPr>
            <a:r>
              <a:rPr lang="en-US" sz="1200" b="1" dirty="0">
                <a:effectLst/>
              </a:rPr>
              <a:t>(YOY </a:t>
            </a:r>
            <a:r>
              <a:rPr lang="en-US" sz="1200" b="1" dirty="0">
                <a:effectLst/>
                <a:latin typeface="Wingdings 3" panose="05040102010807070707" pitchFamily="18" charset="2"/>
              </a:rPr>
              <a:t>p</a:t>
            </a:r>
            <a:r>
              <a:rPr lang="en-US" sz="1200" b="1" baseline="0" dirty="0">
                <a:effectLst/>
                <a:latin typeface="+mn-lt"/>
              </a:rPr>
              <a:t> </a:t>
            </a:r>
            <a:r>
              <a:rPr lang="en-US" sz="1200" b="1" dirty="0">
                <a:effectLst/>
                <a:latin typeface="+mn-lt"/>
              </a:rPr>
              <a:t>Adult</a:t>
            </a:r>
            <a:r>
              <a:rPr lang="en-US" sz="1200" b="1" baseline="0" dirty="0">
                <a:effectLst/>
                <a:latin typeface="+mn-lt"/>
              </a:rPr>
              <a:t> +4, Teens +7</a:t>
            </a:r>
            <a:r>
              <a:rPr lang="en-US" sz="1200" b="1" dirty="0">
                <a:effectLst/>
              </a:rPr>
              <a:t>)</a:t>
            </a:r>
            <a:endParaRPr lang="en-US" sz="1200"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Adults</c:v>
                </c:pt>
              </c:strCache>
            </c:strRef>
          </c:tx>
          <c:spPr>
            <a:solidFill>
              <a:srgbClr val="00205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Intrusive (net)</c:v>
                </c:pt>
                <c:pt idx="1">
                  <c:v>Unwanted contact</c:v>
                </c:pt>
                <c:pt idx="2">
                  <c:v>Hoaxes/frauds/scams</c:v>
                </c:pt>
                <c:pt idx="3">
                  <c:v>Hate speech</c:v>
                </c:pt>
                <c:pt idx="4">
                  <c:v>Discrimination</c:v>
                </c:pt>
                <c:pt idx="5">
                  <c:v>Misogyny</c:v>
                </c:pt>
                <c:pt idx="6">
                  <c:v>Terrorism recruiting</c:v>
                </c:pt>
              </c:strCache>
            </c:strRef>
          </c:cat>
          <c:val>
            <c:numRef>
              <c:f>Sheet1!$B$2:$B$8</c:f>
              <c:numCache>
                <c:formatCode>0%</c:formatCode>
                <c:ptCount val="7"/>
                <c:pt idx="0">
                  <c:v>0.57846534496751456</c:v>
                </c:pt>
                <c:pt idx="1">
                  <c:v>0.44764110017757297</c:v>
                </c:pt>
                <c:pt idx="2">
                  <c:v>0.31344606535349928</c:v>
                </c:pt>
                <c:pt idx="3">
                  <c:v>0.13866410731863704</c:v>
                </c:pt>
                <c:pt idx="4">
                  <c:v>8.7317029191046197E-2</c:v>
                </c:pt>
                <c:pt idx="5">
                  <c:v>5.4881356981035107E-2</c:v>
                </c:pt>
                <c:pt idx="6">
                  <c:v>5.5398972272412981E-3</c:v>
                </c:pt>
              </c:numCache>
            </c:numRef>
          </c:val>
          <c:extLst>
            <c:ext xmlns:c16="http://schemas.microsoft.com/office/drawing/2014/chart" uri="{C3380CC4-5D6E-409C-BE32-E72D297353CC}">
              <c16:uniqueId val="{00000000-2937-4DCB-914F-BC48BA500218}"/>
            </c:ext>
          </c:extLst>
        </c:ser>
        <c:ser>
          <c:idx val="1"/>
          <c:order val="1"/>
          <c:tx>
            <c:strRef>
              <c:f>Sheet1!$C$1</c:f>
              <c:strCache>
                <c:ptCount val="1"/>
                <c:pt idx="0">
                  <c:v>Teens</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Intrusive (net)</c:v>
                </c:pt>
                <c:pt idx="1">
                  <c:v>Unwanted contact</c:v>
                </c:pt>
                <c:pt idx="2">
                  <c:v>Hoaxes/frauds/scams</c:v>
                </c:pt>
                <c:pt idx="3">
                  <c:v>Hate speech</c:v>
                </c:pt>
                <c:pt idx="4">
                  <c:v>Discrimination</c:v>
                </c:pt>
                <c:pt idx="5">
                  <c:v>Misogyny</c:v>
                </c:pt>
                <c:pt idx="6">
                  <c:v>Terrorism recruiting</c:v>
                </c:pt>
              </c:strCache>
            </c:strRef>
          </c:cat>
          <c:val>
            <c:numRef>
              <c:f>Sheet1!$C$2:$C$8</c:f>
              <c:numCache>
                <c:formatCode>0%</c:formatCode>
                <c:ptCount val="7"/>
                <c:pt idx="0">
                  <c:v>0.54160383898220965</c:v>
                </c:pt>
                <c:pt idx="1">
                  <c:v>0.37956844057992839</c:v>
                </c:pt>
                <c:pt idx="2">
                  <c:v>0.23613778698991092</c:v>
                </c:pt>
                <c:pt idx="3">
                  <c:v>0.18846273422265847</c:v>
                </c:pt>
                <c:pt idx="4">
                  <c:v>0.13699631557755676</c:v>
                </c:pt>
                <c:pt idx="5">
                  <c:v>6.8242599300351925E-2</c:v>
                </c:pt>
                <c:pt idx="6">
                  <c:v>1.176918036807046E-2</c:v>
                </c:pt>
              </c:numCache>
            </c:numRef>
          </c:val>
          <c:extLst>
            <c:ext xmlns:c16="http://schemas.microsoft.com/office/drawing/2014/chart" uri="{C3380CC4-5D6E-409C-BE32-E72D297353CC}">
              <c16:uniqueId val="{00000000-CC2B-4F78-BB5A-80DAA58AD6FC}"/>
            </c:ext>
          </c:extLst>
        </c:ser>
        <c:dLbls>
          <c:dLblPos val="outEnd"/>
          <c:showLegendKey val="0"/>
          <c:showVal val="1"/>
          <c:showCatName val="0"/>
          <c:showSerName val="0"/>
          <c:showPercent val="0"/>
          <c:showBubbleSize val="0"/>
        </c:dLbls>
        <c:gapWidth val="25"/>
        <c:axId val="943669680"/>
        <c:axId val="943677224"/>
      </c:barChart>
      <c:catAx>
        <c:axId val="943669680"/>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a:softEdge rad="139700"/>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3677224"/>
        <c:crosses val="autoZero"/>
        <c:auto val="1"/>
        <c:lblAlgn val="ctr"/>
        <c:lblOffset val="100"/>
        <c:noMultiLvlLbl val="0"/>
      </c:catAx>
      <c:valAx>
        <c:axId val="943677224"/>
        <c:scaling>
          <c:orientation val="minMax"/>
          <c:max val="0.70000000000000007"/>
        </c:scaling>
        <c:delete val="1"/>
        <c:axPos val="t"/>
        <c:numFmt formatCode="0%" sourceLinked="1"/>
        <c:majorTickMark val="out"/>
        <c:minorTickMark val="none"/>
        <c:tickLblPos val="nextTo"/>
        <c:crossAx val="943669680"/>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alpha val="80000"/>
      </a:srgbClr>
    </a:solidFill>
    <a:ln>
      <a:noFill/>
    </a:ln>
    <a:effectLst/>
  </c:spPr>
  <c:txPr>
    <a:bodyPr/>
    <a:lstStyle/>
    <a:p>
      <a:pPr>
        <a:defRPr>
          <a:solidFill>
            <a:schemeClr val="tx1"/>
          </a:solidFill>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1" dirty="0">
                <a:effectLst/>
              </a:rPr>
              <a:t>Behavioral – 39%</a:t>
            </a:r>
            <a:endParaRPr lang="en-US" dirty="0">
              <a:effectLst/>
            </a:endParaRPr>
          </a:p>
          <a:p>
            <a:pPr>
              <a:defRPr/>
            </a:pPr>
            <a:r>
              <a:rPr lang="en-US" sz="1200" b="1" dirty="0">
                <a:effectLst/>
              </a:rPr>
              <a:t>(YOY </a:t>
            </a:r>
            <a:r>
              <a:rPr lang="en-US" sz="1200" b="1" dirty="0">
                <a:effectLst/>
                <a:latin typeface="Wingdings 3" panose="05040102010807070707" pitchFamily="18" charset="2"/>
              </a:rPr>
              <a:t>p</a:t>
            </a:r>
            <a:r>
              <a:rPr lang="en-US" sz="1200" b="1" dirty="0">
                <a:effectLst/>
                <a:latin typeface="+mn-lt"/>
              </a:rPr>
              <a:t> Adult -2, Teens +2)</a:t>
            </a:r>
            <a:endParaRPr lang="en-US" sz="1200" dirty="0">
              <a:effectLst/>
              <a:latin typeface="+mn-l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Adults</c:v>
                </c:pt>
              </c:strCache>
            </c:strRef>
          </c:tx>
          <c:spPr>
            <a:solidFill>
              <a:srgbClr val="002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Behavioral (net)</c:v>
                </c:pt>
                <c:pt idx="1">
                  <c:v>Treated mean</c:v>
                </c:pt>
                <c:pt idx="2">
                  <c:v>Trolling</c:v>
                </c:pt>
                <c:pt idx="3">
                  <c:v>Online harassment</c:v>
                </c:pt>
                <c:pt idx="4">
                  <c:v>Microagression</c:v>
                </c:pt>
                <c:pt idx="5">
                  <c:v>Cyberbullying</c:v>
                </c:pt>
                <c:pt idx="6">
                  <c:v>Swatting</c:v>
                </c:pt>
              </c:strCache>
            </c:strRef>
          </c:cat>
          <c:val>
            <c:numRef>
              <c:f>Sheet1!$B$2:$B$8</c:f>
              <c:numCache>
                <c:formatCode>0%</c:formatCode>
                <c:ptCount val="7"/>
                <c:pt idx="0">
                  <c:v>0.33585872886181306</c:v>
                </c:pt>
                <c:pt idx="1">
                  <c:v>0.17726570471562705</c:v>
                </c:pt>
                <c:pt idx="2">
                  <c:v>0.15167839765341548</c:v>
                </c:pt>
                <c:pt idx="3">
                  <c:v>0.13088103447346525</c:v>
                </c:pt>
                <c:pt idx="4">
                  <c:v>0.10411367610709289</c:v>
                </c:pt>
                <c:pt idx="5">
                  <c:v>6.2797293568186488E-2</c:v>
                </c:pt>
                <c:pt idx="6">
                  <c:v>2.6608241713875005E-2</c:v>
                </c:pt>
              </c:numCache>
            </c:numRef>
          </c:val>
          <c:extLst>
            <c:ext xmlns:c16="http://schemas.microsoft.com/office/drawing/2014/chart" uri="{C3380CC4-5D6E-409C-BE32-E72D297353CC}">
              <c16:uniqueId val="{00000000-255E-48DF-9FAA-7BE3069A39D7}"/>
            </c:ext>
          </c:extLst>
        </c:ser>
        <c:ser>
          <c:idx val="1"/>
          <c:order val="1"/>
          <c:tx>
            <c:strRef>
              <c:f>Sheet1!$C$1</c:f>
              <c:strCache>
                <c:ptCount val="1"/>
                <c:pt idx="0">
                  <c:v>Teens</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Behavioral (net)</c:v>
                </c:pt>
                <c:pt idx="1">
                  <c:v>Treated mean</c:v>
                </c:pt>
                <c:pt idx="2">
                  <c:v>Trolling</c:v>
                </c:pt>
                <c:pt idx="3">
                  <c:v>Online harassment</c:v>
                </c:pt>
                <c:pt idx="4">
                  <c:v>Microagression</c:v>
                </c:pt>
                <c:pt idx="5">
                  <c:v>Cyberbullying</c:v>
                </c:pt>
                <c:pt idx="6">
                  <c:v>Swatting</c:v>
                </c:pt>
              </c:strCache>
            </c:strRef>
          </c:cat>
          <c:val>
            <c:numRef>
              <c:f>Sheet1!$C$2:$C$8</c:f>
              <c:numCache>
                <c:formatCode>0%</c:formatCode>
                <c:ptCount val="7"/>
                <c:pt idx="0">
                  <c:v>0.44183714473017482</c:v>
                </c:pt>
                <c:pt idx="1">
                  <c:v>0.25037104743317118</c:v>
                </c:pt>
                <c:pt idx="2">
                  <c:v>0.22480864336862003</c:v>
                </c:pt>
                <c:pt idx="3">
                  <c:v>0.16459088122113805</c:v>
                </c:pt>
                <c:pt idx="4">
                  <c:v>0.13150111185436306</c:v>
                </c:pt>
                <c:pt idx="5">
                  <c:v>0.10954207527282009</c:v>
                </c:pt>
                <c:pt idx="6">
                  <c:v>3.1551071663419014E-2</c:v>
                </c:pt>
              </c:numCache>
            </c:numRef>
          </c:val>
          <c:extLst>
            <c:ext xmlns:c16="http://schemas.microsoft.com/office/drawing/2014/chart" uri="{C3380CC4-5D6E-409C-BE32-E72D297353CC}">
              <c16:uniqueId val="{00000001-255E-48DF-9FAA-7BE3069A39D7}"/>
            </c:ext>
          </c:extLst>
        </c:ser>
        <c:dLbls>
          <c:showLegendKey val="0"/>
          <c:showVal val="0"/>
          <c:showCatName val="0"/>
          <c:showSerName val="0"/>
          <c:showPercent val="0"/>
          <c:showBubbleSize val="0"/>
        </c:dLbls>
        <c:gapWidth val="25"/>
        <c:axId val="943669680"/>
        <c:axId val="943677224"/>
      </c:barChart>
      <c:catAx>
        <c:axId val="943669680"/>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a:softEdge rad="139700"/>
          </a:effectLst>
        </c:spPr>
        <c:txPr>
          <a:bodyPr rot="-60000000" spcFirstLastPara="1" vertOverflow="ellipsis" vert="horz" wrap="square" anchor="ctr" anchorCtr="1"/>
          <a:lstStyle/>
          <a:p>
            <a:pPr>
              <a:defRPr sz="1170" b="0" i="0" u="none" strike="noStrike" kern="1200" baseline="0">
                <a:solidFill>
                  <a:schemeClr val="tx1"/>
                </a:solidFill>
                <a:latin typeface="+mn-lt"/>
                <a:ea typeface="+mn-ea"/>
                <a:cs typeface="+mn-cs"/>
              </a:defRPr>
            </a:pPr>
            <a:endParaRPr lang="en-US"/>
          </a:p>
        </c:txPr>
        <c:crossAx val="943677224"/>
        <c:crosses val="autoZero"/>
        <c:auto val="1"/>
        <c:lblAlgn val="ctr"/>
        <c:lblOffset val="100"/>
        <c:noMultiLvlLbl val="0"/>
      </c:catAx>
      <c:valAx>
        <c:axId val="943677224"/>
        <c:scaling>
          <c:orientation val="minMax"/>
          <c:max val="0.5"/>
        </c:scaling>
        <c:delete val="1"/>
        <c:axPos val="t"/>
        <c:numFmt formatCode="0%" sourceLinked="1"/>
        <c:majorTickMark val="out"/>
        <c:minorTickMark val="none"/>
        <c:tickLblPos val="nextTo"/>
        <c:crossAx val="943669680"/>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alpha val="80000"/>
      </a:srgbClr>
    </a:solidFill>
    <a:ln>
      <a:noFill/>
    </a:ln>
    <a:effectLst/>
  </c:spPr>
  <c:txPr>
    <a:bodyPr/>
    <a:lstStyle/>
    <a:p>
      <a:pPr>
        <a:defRPr>
          <a:solidFill>
            <a:schemeClr val="tx1"/>
          </a:solidFil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1" dirty="0">
                <a:effectLst/>
              </a:rPr>
              <a:t>Sexual – 31%</a:t>
            </a:r>
            <a:endParaRPr lang="en-US" dirty="0">
              <a:effectLst/>
            </a:endParaRPr>
          </a:p>
          <a:p>
            <a:pPr>
              <a:defRPr/>
            </a:pPr>
            <a:r>
              <a:rPr lang="en-US" sz="1200" b="1" dirty="0">
                <a:effectLst/>
              </a:rPr>
              <a:t>(YOY </a:t>
            </a:r>
            <a:r>
              <a:rPr lang="en-US" sz="1200" b="1" dirty="0">
                <a:effectLst/>
                <a:latin typeface="Wingdings 3" panose="05040102010807070707" pitchFamily="18" charset="2"/>
              </a:rPr>
              <a:t>p</a:t>
            </a:r>
            <a:r>
              <a:rPr lang="en-US" sz="1200" b="1" baseline="0" dirty="0">
                <a:effectLst/>
                <a:latin typeface="+mn-lt"/>
              </a:rPr>
              <a:t> </a:t>
            </a:r>
            <a:r>
              <a:rPr lang="en-US" sz="1200" b="1" dirty="0">
                <a:effectLst/>
              </a:rPr>
              <a:t>Adult -2, Teens +3)</a:t>
            </a:r>
            <a:endParaRPr lang="en-US" sz="1200"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Adults</c:v>
                </c:pt>
              </c:strCache>
            </c:strRef>
          </c:tx>
          <c:spPr>
            <a:solidFill>
              <a:srgbClr val="002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Sexual (net)</c:v>
                </c:pt>
                <c:pt idx="1">
                  <c:v>Unwanted Sexting received</c:v>
                </c:pt>
                <c:pt idx="2">
                  <c:v>Sexual solicitation</c:v>
                </c:pt>
                <c:pt idx="3">
                  <c:v>Unwanted Sexting sent</c:v>
                </c:pt>
                <c:pt idx="4">
                  <c:v>Sextortion</c:v>
                </c:pt>
              </c:strCache>
            </c:strRef>
          </c:cat>
          <c:val>
            <c:numRef>
              <c:f>Sheet1!$B$2:$B$6</c:f>
              <c:numCache>
                <c:formatCode>0%</c:formatCode>
                <c:ptCount val="5"/>
                <c:pt idx="0">
                  <c:v>0.33964322010104714</c:v>
                </c:pt>
                <c:pt idx="1">
                  <c:v>0.23491311765180306</c:v>
                </c:pt>
                <c:pt idx="2">
                  <c:v>0.17584831693332645</c:v>
                </c:pt>
                <c:pt idx="3">
                  <c:v>0.14646676223065205</c:v>
                </c:pt>
                <c:pt idx="4">
                  <c:v>1.9567307669016477E-2</c:v>
                </c:pt>
              </c:numCache>
            </c:numRef>
          </c:val>
          <c:extLst>
            <c:ext xmlns:c16="http://schemas.microsoft.com/office/drawing/2014/chart" uri="{C3380CC4-5D6E-409C-BE32-E72D297353CC}">
              <c16:uniqueId val="{00000000-25DA-4B6C-80D4-866A98642CBE}"/>
            </c:ext>
          </c:extLst>
        </c:ser>
        <c:ser>
          <c:idx val="1"/>
          <c:order val="1"/>
          <c:tx>
            <c:strRef>
              <c:f>Sheet1!$C$1</c:f>
              <c:strCache>
                <c:ptCount val="1"/>
                <c:pt idx="0">
                  <c:v>Teens</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Sexual (net)</c:v>
                </c:pt>
                <c:pt idx="1">
                  <c:v>Unwanted Sexting received</c:v>
                </c:pt>
                <c:pt idx="2">
                  <c:v>Sexual solicitation</c:v>
                </c:pt>
                <c:pt idx="3">
                  <c:v>Unwanted Sexting sent</c:v>
                </c:pt>
                <c:pt idx="4">
                  <c:v>Sextortion</c:v>
                </c:pt>
              </c:strCache>
            </c:strRef>
          </c:cat>
          <c:val>
            <c:numRef>
              <c:f>Sheet1!$C$2:$C$6</c:f>
              <c:numCache>
                <c:formatCode>0%</c:formatCode>
                <c:ptCount val="5"/>
                <c:pt idx="0">
                  <c:v>0.2752069490966233</c:v>
                </c:pt>
                <c:pt idx="1">
                  <c:v>0.1943469972358142</c:v>
                </c:pt>
                <c:pt idx="2">
                  <c:v>0.12404161661135098</c:v>
                </c:pt>
                <c:pt idx="3">
                  <c:v>0.12450555634423202</c:v>
                </c:pt>
                <c:pt idx="4">
                  <c:v>3.2222504713646051E-2</c:v>
                </c:pt>
              </c:numCache>
            </c:numRef>
          </c:val>
          <c:extLst>
            <c:ext xmlns:c16="http://schemas.microsoft.com/office/drawing/2014/chart" uri="{C3380CC4-5D6E-409C-BE32-E72D297353CC}">
              <c16:uniqueId val="{00000001-25DA-4B6C-80D4-866A98642CBE}"/>
            </c:ext>
          </c:extLst>
        </c:ser>
        <c:dLbls>
          <c:showLegendKey val="0"/>
          <c:showVal val="0"/>
          <c:showCatName val="0"/>
          <c:showSerName val="0"/>
          <c:showPercent val="0"/>
          <c:showBubbleSize val="0"/>
        </c:dLbls>
        <c:gapWidth val="25"/>
        <c:axId val="943669680"/>
        <c:axId val="943677224"/>
      </c:barChart>
      <c:catAx>
        <c:axId val="943669680"/>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a:softEdge rad="139700"/>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3677224"/>
        <c:crosses val="autoZero"/>
        <c:auto val="1"/>
        <c:lblAlgn val="ctr"/>
        <c:lblOffset val="100"/>
        <c:noMultiLvlLbl val="0"/>
      </c:catAx>
      <c:valAx>
        <c:axId val="943677224"/>
        <c:scaling>
          <c:orientation val="minMax"/>
          <c:max val="0.5"/>
        </c:scaling>
        <c:delete val="1"/>
        <c:axPos val="t"/>
        <c:numFmt formatCode="0%" sourceLinked="1"/>
        <c:majorTickMark val="out"/>
        <c:minorTickMark val="none"/>
        <c:tickLblPos val="nextTo"/>
        <c:crossAx val="943669680"/>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alpha val="80000"/>
      </a:srgbClr>
    </a:solidFill>
    <a:ln>
      <a:noFill/>
    </a:ln>
    <a:effectLst/>
  </c:spPr>
  <c:txPr>
    <a:bodyPr/>
    <a:lstStyle/>
    <a:p>
      <a:pPr>
        <a:defRPr>
          <a:solidFill>
            <a:schemeClr val="tx1"/>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1" dirty="0">
                <a:effectLst/>
              </a:rPr>
              <a:t>Reputational – 16%</a:t>
            </a:r>
            <a:endParaRPr lang="en-US" dirty="0">
              <a:effectLst/>
            </a:endParaRPr>
          </a:p>
          <a:p>
            <a:pPr>
              <a:defRPr/>
            </a:pPr>
            <a:r>
              <a:rPr lang="en-US" sz="1200" b="1" dirty="0">
                <a:effectLst/>
              </a:rPr>
              <a:t>(YOY </a:t>
            </a:r>
            <a:r>
              <a:rPr lang="en-US" sz="1200" b="1" dirty="0">
                <a:effectLst/>
                <a:latin typeface="Wingdings 3" panose="05040102010807070707" pitchFamily="18" charset="2"/>
              </a:rPr>
              <a:t>p</a:t>
            </a:r>
            <a:r>
              <a:rPr lang="en-US" sz="1200" b="1" baseline="0" dirty="0">
                <a:effectLst/>
                <a:latin typeface="+mn-lt"/>
              </a:rPr>
              <a:t> </a:t>
            </a:r>
            <a:r>
              <a:rPr lang="en-US" sz="1200" b="1" dirty="0">
                <a:effectLst/>
                <a:latin typeface="+mn-lt"/>
              </a:rPr>
              <a:t>Adult -4, Teens 0</a:t>
            </a:r>
            <a:r>
              <a:rPr lang="en-US" sz="1200" b="1" dirty="0">
                <a:effectLst/>
              </a:rPr>
              <a:t>)</a:t>
            </a:r>
            <a:endParaRPr lang="en-US" sz="1200"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Adults</c:v>
                </c:pt>
              </c:strCache>
            </c:strRef>
          </c:tx>
          <c:spPr>
            <a:solidFill>
              <a:srgbClr val="002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Reputational (net)</c:v>
                </c:pt>
                <c:pt idx="1">
                  <c:v>Doxxing</c:v>
                </c:pt>
                <c:pt idx="2">
                  <c:v>Damage to personal rep</c:v>
                </c:pt>
              </c:strCache>
            </c:strRef>
          </c:cat>
          <c:val>
            <c:numRef>
              <c:f>Sheet1!$B$2:$B$4</c:f>
              <c:numCache>
                <c:formatCode>0%</c:formatCode>
                <c:ptCount val="3"/>
                <c:pt idx="0">
                  <c:v>0.16407104592390728</c:v>
                </c:pt>
                <c:pt idx="1">
                  <c:v>9.2897665151990147E-2</c:v>
                </c:pt>
                <c:pt idx="2">
                  <c:v>7.4848046753105385E-2</c:v>
                </c:pt>
              </c:numCache>
            </c:numRef>
          </c:val>
          <c:extLst>
            <c:ext xmlns:c16="http://schemas.microsoft.com/office/drawing/2014/chart" uri="{C3380CC4-5D6E-409C-BE32-E72D297353CC}">
              <c16:uniqueId val="{00000000-81DA-4F16-8036-719C2BE9C2E4}"/>
            </c:ext>
          </c:extLst>
        </c:ser>
        <c:ser>
          <c:idx val="1"/>
          <c:order val="1"/>
          <c:tx>
            <c:strRef>
              <c:f>Sheet1!$C$1</c:f>
              <c:strCache>
                <c:ptCount val="1"/>
                <c:pt idx="0">
                  <c:v>Teens</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Reputational (net)</c:v>
                </c:pt>
                <c:pt idx="1">
                  <c:v>Doxxing</c:v>
                </c:pt>
                <c:pt idx="2">
                  <c:v>Damage to personal rep</c:v>
                </c:pt>
              </c:strCache>
            </c:strRef>
          </c:cat>
          <c:val>
            <c:numRef>
              <c:f>Sheet1!$C$2:$C$4</c:f>
              <c:numCache>
                <c:formatCode>0%</c:formatCode>
                <c:ptCount val="3"/>
                <c:pt idx="0">
                  <c:v>0.16379174573915153</c:v>
                </c:pt>
                <c:pt idx="1">
                  <c:v>8.4481496294832023E-2</c:v>
                </c:pt>
                <c:pt idx="2">
                  <c:v>9.6822804316417446E-2</c:v>
                </c:pt>
              </c:numCache>
            </c:numRef>
          </c:val>
          <c:extLst>
            <c:ext xmlns:c16="http://schemas.microsoft.com/office/drawing/2014/chart" uri="{C3380CC4-5D6E-409C-BE32-E72D297353CC}">
              <c16:uniqueId val="{00000001-81DA-4F16-8036-719C2BE9C2E4}"/>
            </c:ext>
          </c:extLst>
        </c:ser>
        <c:dLbls>
          <c:showLegendKey val="0"/>
          <c:showVal val="0"/>
          <c:showCatName val="0"/>
          <c:showSerName val="0"/>
          <c:showPercent val="0"/>
          <c:showBubbleSize val="0"/>
        </c:dLbls>
        <c:gapWidth val="200"/>
        <c:axId val="943669680"/>
        <c:axId val="943677224"/>
      </c:barChart>
      <c:catAx>
        <c:axId val="943669680"/>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a:softEdge rad="139700"/>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3677224"/>
        <c:crosses val="autoZero"/>
        <c:auto val="1"/>
        <c:lblAlgn val="ctr"/>
        <c:lblOffset val="100"/>
        <c:noMultiLvlLbl val="0"/>
      </c:catAx>
      <c:valAx>
        <c:axId val="943677224"/>
        <c:scaling>
          <c:orientation val="minMax"/>
          <c:max val="0.5"/>
        </c:scaling>
        <c:delete val="1"/>
        <c:axPos val="t"/>
        <c:numFmt formatCode="0%" sourceLinked="1"/>
        <c:majorTickMark val="out"/>
        <c:minorTickMark val="none"/>
        <c:tickLblPos val="nextTo"/>
        <c:crossAx val="943669680"/>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alpha val="80000"/>
      </a:srgbClr>
    </a:solidFill>
    <a:ln>
      <a:noFill/>
    </a:ln>
    <a:effectLst/>
  </c:spPr>
  <c:txPr>
    <a:bodyPr/>
    <a:lstStyle/>
    <a:p>
      <a:pPr>
        <a:defRPr>
          <a:solidFill>
            <a:schemeClr val="tx1"/>
          </a:solidFill>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a:t>Lifetime exposure to online</a:t>
            </a:r>
            <a:r>
              <a:rPr lang="en-US" sz="2000" baseline="0" dirty="0"/>
              <a:t> risks</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Adults</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Happened to me</c:v>
                </c:pt>
                <c:pt idx="1">
                  <c:v>Happened to family or friend</c:v>
                </c:pt>
                <c:pt idx="2">
                  <c:v>Happened to me, family or friend</c:v>
                </c:pt>
              </c:strCache>
            </c:strRef>
          </c:cat>
          <c:val>
            <c:numRef>
              <c:f>Sheet1!$B$2:$B$4</c:f>
              <c:numCache>
                <c:formatCode>0%</c:formatCode>
                <c:ptCount val="3"/>
                <c:pt idx="0">
                  <c:v>0.66309487669981304</c:v>
                </c:pt>
                <c:pt idx="1">
                  <c:v>0.57346210287948884</c:v>
                </c:pt>
                <c:pt idx="2">
                  <c:v>0.77813102034264015</c:v>
                </c:pt>
              </c:numCache>
            </c:numRef>
          </c:val>
          <c:extLst>
            <c:ext xmlns:c16="http://schemas.microsoft.com/office/drawing/2014/chart" uri="{C3380CC4-5D6E-409C-BE32-E72D297353CC}">
              <c16:uniqueId val="{00000000-8831-4BF2-B1A3-7C38334269CA}"/>
            </c:ext>
          </c:extLst>
        </c:ser>
        <c:ser>
          <c:idx val="1"/>
          <c:order val="1"/>
          <c:tx>
            <c:strRef>
              <c:f>Sheet1!$C$1</c:f>
              <c:strCache>
                <c:ptCount val="1"/>
                <c:pt idx="0">
                  <c:v>Teens</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Happened to me</c:v>
                </c:pt>
                <c:pt idx="1">
                  <c:v>Happened to family or friend</c:v>
                </c:pt>
                <c:pt idx="2">
                  <c:v>Happened to me, family or friend</c:v>
                </c:pt>
              </c:strCache>
            </c:strRef>
          </c:cat>
          <c:val>
            <c:numRef>
              <c:f>Sheet1!$C$2:$C$4</c:f>
              <c:numCache>
                <c:formatCode>0%</c:formatCode>
                <c:ptCount val="3"/>
                <c:pt idx="0">
                  <c:v>0.64596304146104244</c:v>
                </c:pt>
                <c:pt idx="1">
                  <c:v>0.73468716611260521</c:v>
                </c:pt>
                <c:pt idx="2">
                  <c:v>0.82320039456075866</c:v>
                </c:pt>
              </c:numCache>
            </c:numRef>
          </c:val>
          <c:extLst>
            <c:ext xmlns:c16="http://schemas.microsoft.com/office/drawing/2014/chart" uri="{C3380CC4-5D6E-409C-BE32-E72D297353CC}">
              <c16:uniqueId val="{00000001-8831-4BF2-B1A3-7C38334269CA}"/>
            </c:ext>
          </c:extLst>
        </c:ser>
        <c:dLbls>
          <c:dLblPos val="outEnd"/>
          <c:showLegendKey val="0"/>
          <c:showVal val="1"/>
          <c:showCatName val="0"/>
          <c:showSerName val="0"/>
          <c:showPercent val="0"/>
          <c:showBubbleSize val="0"/>
        </c:dLbls>
        <c:gapWidth val="100"/>
        <c:overlap val="-27"/>
        <c:axId val="830347024"/>
        <c:axId val="830348336"/>
      </c:barChart>
      <c:catAx>
        <c:axId val="83034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30348336"/>
        <c:crosses val="autoZero"/>
        <c:auto val="1"/>
        <c:lblAlgn val="ctr"/>
        <c:lblOffset val="100"/>
        <c:noMultiLvlLbl val="0"/>
      </c:catAx>
      <c:valAx>
        <c:axId val="830348336"/>
        <c:scaling>
          <c:orientation val="minMax"/>
        </c:scaling>
        <c:delete val="1"/>
        <c:axPos val="l"/>
        <c:numFmt formatCode="0%" sourceLinked="1"/>
        <c:majorTickMark val="none"/>
        <c:minorTickMark val="none"/>
        <c:tickLblPos val="nextTo"/>
        <c:crossAx val="830347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noFill/>
    </a:ln>
    <a:effectLst/>
  </c:spPr>
  <c:txPr>
    <a:bodyPr/>
    <a:lstStyle/>
    <a:p>
      <a:pPr>
        <a:defRPr sz="16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1" dirty="0">
                <a:effectLst/>
              </a:rPr>
              <a:t>Intrusive – 56%</a:t>
            </a:r>
            <a:endParaRPr lang="en-US" dirty="0">
              <a:effectLst/>
            </a:endParaRPr>
          </a:p>
          <a:p>
            <a:pPr>
              <a:defRPr/>
            </a:pPr>
            <a:r>
              <a:rPr lang="en-US" sz="1200" b="1" dirty="0">
                <a:effectLst/>
              </a:rPr>
              <a:t>(YOY </a:t>
            </a:r>
            <a:r>
              <a:rPr lang="en-US" sz="1200" b="1" dirty="0">
                <a:effectLst/>
                <a:latin typeface="Wingdings 3" panose="05040102010807070707" pitchFamily="18" charset="2"/>
              </a:rPr>
              <a:t>p</a:t>
            </a:r>
            <a:r>
              <a:rPr lang="en-US" sz="1200" b="1" dirty="0">
                <a:effectLst/>
                <a:latin typeface="+mn-lt"/>
              </a:rPr>
              <a:t>+6</a:t>
            </a:r>
            <a:r>
              <a:rPr lang="en-US" sz="1200" b="1" dirty="0">
                <a:effectLst/>
              </a:rPr>
              <a:t>%)</a:t>
            </a:r>
            <a:endParaRPr lang="en-US" sz="1200"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2017</c:v>
                </c:pt>
              </c:strCache>
            </c:strRef>
          </c:tx>
          <c:spPr>
            <a:solidFill>
              <a:srgbClr val="002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Unwanted contact</c:v>
                </c:pt>
                <c:pt idx="1">
                  <c:v>Hoaxes/frauds/scams</c:v>
                </c:pt>
                <c:pt idx="2">
                  <c:v>Hate speech</c:v>
                </c:pt>
                <c:pt idx="3">
                  <c:v>Discrimination</c:v>
                </c:pt>
                <c:pt idx="4">
                  <c:v>Misogyny</c:v>
                </c:pt>
                <c:pt idx="5">
                  <c:v>Terrorism recruiting</c:v>
                </c:pt>
              </c:strCache>
            </c:strRef>
          </c:cat>
          <c:val>
            <c:numRef>
              <c:f>Sheet1!$B$2:$B$7</c:f>
              <c:numCache>
                <c:formatCode>0%</c:formatCode>
                <c:ptCount val="6"/>
                <c:pt idx="0">
                  <c:v>0.41339909483108417</c:v>
                </c:pt>
                <c:pt idx="1">
                  <c:v>0.27455834601506707</c:v>
                </c:pt>
                <c:pt idx="2">
                  <c:v>0.16371388293742753</c:v>
                </c:pt>
                <c:pt idx="3">
                  <c:v>0.11230677397421468</c:v>
                </c:pt>
                <c:pt idx="4">
                  <c:v>6.1602347958000105E-2</c:v>
                </c:pt>
                <c:pt idx="5">
                  <c:v>8.6733600282223444E-3</c:v>
                </c:pt>
              </c:numCache>
            </c:numRef>
          </c:val>
          <c:extLst>
            <c:ext xmlns:c16="http://schemas.microsoft.com/office/drawing/2014/chart" uri="{C3380CC4-5D6E-409C-BE32-E72D297353CC}">
              <c16:uniqueId val="{00000000-2937-4DCB-914F-BC48BA500218}"/>
            </c:ext>
          </c:extLst>
        </c:ser>
        <c:ser>
          <c:idx val="1"/>
          <c:order val="1"/>
          <c:tx>
            <c:strRef>
              <c:f>Sheet1!$C$1</c:f>
              <c:strCache>
                <c:ptCount val="1"/>
                <c:pt idx="0">
                  <c:v>2016</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Unwanted contact</c:v>
                </c:pt>
                <c:pt idx="1">
                  <c:v>Hoaxes/frauds/scams</c:v>
                </c:pt>
                <c:pt idx="2">
                  <c:v>Hate speech</c:v>
                </c:pt>
                <c:pt idx="3">
                  <c:v>Discrimination</c:v>
                </c:pt>
                <c:pt idx="4">
                  <c:v>Misogyny</c:v>
                </c:pt>
                <c:pt idx="5">
                  <c:v>Terrorism recruiting</c:v>
                </c:pt>
              </c:strCache>
            </c:strRef>
          </c:cat>
          <c:val>
            <c:numRef>
              <c:f>Sheet1!$C$2:$C$7</c:f>
              <c:numCache>
                <c:formatCode>General</c:formatCode>
                <c:ptCount val="6"/>
                <c:pt idx="0" formatCode="0%">
                  <c:v>0.43</c:v>
                </c:pt>
                <c:pt idx="2" formatCode="0%">
                  <c:v>0.16</c:v>
                </c:pt>
                <c:pt idx="3" formatCode="0%">
                  <c:v>0.1</c:v>
                </c:pt>
                <c:pt idx="5" formatCode="0%">
                  <c:v>0.01</c:v>
                </c:pt>
              </c:numCache>
            </c:numRef>
          </c:val>
          <c:extLst>
            <c:ext xmlns:c16="http://schemas.microsoft.com/office/drawing/2014/chart" uri="{C3380CC4-5D6E-409C-BE32-E72D297353CC}">
              <c16:uniqueId val="{00000000-CC2B-4F78-BB5A-80DAA58AD6FC}"/>
            </c:ext>
          </c:extLst>
        </c:ser>
        <c:dLbls>
          <c:showLegendKey val="0"/>
          <c:showVal val="0"/>
          <c:showCatName val="0"/>
          <c:showSerName val="0"/>
          <c:showPercent val="0"/>
          <c:showBubbleSize val="0"/>
        </c:dLbls>
        <c:gapWidth val="25"/>
        <c:axId val="943669680"/>
        <c:axId val="943677224"/>
      </c:barChart>
      <c:catAx>
        <c:axId val="943669680"/>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a:softEdge rad="139700"/>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3677224"/>
        <c:crosses val="autoZero"/>
        <c:auto val="1"/>
        <c:lblAlgn val="ctr"/>
        <c:lblOffset val="100"/>
        <c:noMultiLvlLbl val="0"/>
      </c:catAx>
      <c:valAx>
        <c:axId val="943677224"/>
        <c:scaling>
          <c:orientation val="minMax"/>
          <c:max val="0.5"/>
        </c:scaling>
        <c:delete val="1"/>
        <c:axPos val="t"/>
        <c:numFmt formatCode="0%" sourceLinked="1"/>
        <c:majorTickMark val="out"/>
        <c:minorTickMark val="none"/>
        <c:tickLblPos val="nextTo"/>
        <c:crossAx val="943669680"/>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alpha val="80000"/>
      </a:srgbClr>
    </a:solidFill>
    <a:ln>
      <a:noFill/>
    </a:ln>
    <a:effectLst/>
  </c:spPr>
  <c:txPr>
    <a:bodyPr/>
    <a:lstStyle/>
    <a:p>
      <a:pPr>
        <a:defRPr>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Sources of unsafe or uncivil behavior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Adults</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Strangers</c:v>
                </c:pt>
                <c:pt idx="1">
                  <c:v>People you know online but not in real life</c:v>
                </c:pt>
                <c:pt idx="2">
                  <c:v>Casual acquaintances</c:v>
                </c:pt>
                <c:pt idx="3">
                  <c:v>Friends</c:v>
                </c:pt>
                <c:pt idx="4">
                  <c:v>Family</c:v>
                </c:pt>
              </c:strCache>
            </c:strRef>
          </c:cat>
          <c:val>
            <c:numRef>
              <c:f>Sheet1!$B$2:$B$6</c:f>
              <c:numCache>
                <c:formatCode>0%</c:formatCode>
                <c:ptCount val="5"/>
                <c:pt idx="0">
                  <c:v>0.38122381496288599</c:v>
                </c:pt>
                <c:pt idx="1">
                  <c:v>0.20768900719996577</c:v>
                </c:pt>
                <c:pt idx="2">
                  <c:v>0.15731016013195698</c:v>
                </c:pt>
                <c:pt idx="3">
                  <c:v>8.5841674303138008E-2</c:v>
                </c:pt>
                <c:pt idx="4">
                  <c:v>3.7713166695576825E-2</c:v>
                </c:pt>
              </c:numCache>
            </c:numRef>
          </c:val>
          <c:extLst>
            <c:ext xmlns:c16="http://schemas.microsoft.com/office/drawing/2014/chart" uri="{C3380CC4-5D6E-409C-BE32-E72D297353CC}">
              <c16:uniqueId val="{00000000-0412-44E4-AAD0-1B237A58FAC2}"/>
            </c:ext>
          </c:extLst>
        </c:ser>
        <c:ser>
          <c:idx val="1"/>
          <c:order val="1"/>
          <c:tx>
            <c:strRef>
              <c:f>Sheet1!$C$1</c:f>
              <c:strCache>
                <c:ptCount val="1"/>
                <c:pt idx="0">
                  <c:v>Teens</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Strangers</c:v>
                </c:pt>
                <c:pt idx="1">
                  <c:v>People you know online but not in real life</c:v>
                </c:pt>
                <c:pt idx="2">
                  <c:v>Casual acquaintances</c:v>
                </c:pt>
                <c:pt idx="3">
                  <c:v>Friends</c:v>
                </c:pt>
                <c:pt idx="4">
                  <c:v>Family</c:v>
                </c:pt>
              </c:strCache>
            </c:strRef>
          </c:cat>
          <c:val>
            <c:numRef>
              <c:f>Sheet1!$C$2:$C$6</c:f>
              <c:numCache>
                <c:formatCode>0%</c:formatCode>
                <c:ptCount val="5"/>
                <c:pt idx="0">
                  <c:v>0.36028314850565374</c:v>
                </c:pt>
                <c:pt idx="1">
                  <c:v>0.28740803431530793</c:v>
                </c:pt>
                <c:pt idx="2">
                  <c:v>0.22710342065346481</c:v>
                </c:pt>
                <c:pt idx="3">
                  <c:v>0.16813290998202146</c:v>
                </c:pt>
                <c:pt idx="4">
                  <c:v>4.5503438949486004E-2</c:v>
                </c:pt>
              </c:numCache>
            </c:numRef>
          </c:val>
          <c:extLst>
            <c:ext xmlns:c16="http://schemas.microsoft.com/office/drawing/2014/chart" uri="{C3380CC4-5D6E-409C-BE32-E72D297353CC}">
              <c16:uniqueId val="{00000001-0412-44E4-AAD0-1B237A58FAC2}"/>
            </c:ext>
          </c:extLst>
        </c:ser>
        <c:dLbls>
          <c:dLblPos val="outEnd"/>
          <c:showLegendKey val="0"/>
          <c:showVal val="1"/>
          <c:showCatName val="0"/>
          <c:showSerName val="0"/>
          <c:showPercent val="0"/>
          <c:showBubbleSize val="0"/>
        </c:dLbls>
        <c:gapWidth val="100"/>
        <c:overlap val="-27"/>
        <c:axId val="491274856"/>
        <c:axId val="491278136"/>
      </c:barChart>
      <c:catAx>
        <c:axId val="491274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91278136"/>
        <c:crosses val="autoZero"/>
        <c:auto val="1"/>
        <c:lblAlgn val="ctr"/>
        <c:lblOffset val="100"/>
        <c:noMultiLvlLbl val="0"/>
      </c:catAx>
      <c:valAx>
        <c:axId val="491278136"/>
        <c:scaling>
          <c:orientation val="minMax"/>
        </c:scaling>
        <c:delete val="1"/>
        <c:axPos val="l"/>
        <c:numFmt formatCode="0%" sourceLinked="1"/>
        <c:majorTickMark val="none"/>
        <c:minorTickMark val="none"/>
        <c:tickLblPos val="nextTo"/>
        <c:crossAx val="491274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solidFill>
        <a:schemeClr val="bg1"/>
      </a:solidFill>
    </a:ln>
    <a:effectLst/>
  </c:spPr>
  <c:txPr>
    <a:bodyPr/>
    <a:lstStyle/>
    <a:p>
      <a:pPr>
        <a:defRPr>
          <a:solidFill>
            <a:schemeClr val="tx1"/>
          </a:solidFill>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Overall concern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Adults</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Much more/less concerned</c:v>
                </c:pt>
                <c:pt idx="1">
                  <c:v>Neither more/less concerned</c:v>
                </c:pt>
                <c:pt idx="2">
                  <c:v>Much less/less concerned</c:v>
                </c:pt>
              </c:strCache>
            </c:strRef>
          </c:cat>
          <c:val>
            <c:numRef>
              <c:f>Sheet1!$C$2:$C$4</c:f>
              <c:numCache>
                <c:formatCode>0%</c:formatCode>
                <c:ptCount val="3"/>
                <c:pt idx="0">
                  <c:v>0.38507397439960817</c:v>
                </c:pt>
                <c:pt idx="1">
                  <c:v>0.40581757953297304</c:v>
                </c:pt>
                <c:pt idx="2">
                  <c:v>0.2091084460674188</c:v>
                </c:pt>
              </c:numCache>
            </c:numRef>
          </c:val>
          <c:extLst>
            <c:ext xmlns:c16="http://schemas.microsoft.com/office/drawing/2014/chart" uri="{C3380CC4-5D6E-409C-BE32-E72D297353CC}">
              <c16:uniqueId val="{00000000-51E5-4F6F-AE5F-52CD65CC41B8}"/>
            </c:ext>
          </c:extLst>
        </c:ser>
        <c:ser>
          <c:idx val="1"/>
          <c:order val="1"/>
          <c:tx>
            <c:strRef>
              <c:f>Sheet1!$D$1</c:f>
              <c:strCache>
                <c:ptCount val="1"/>
                <c:pt idx="0">
                  <c:v>Teens</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Much more/less concerned</c:v>
                </c:pt>
                <c:pt idx="1">
                  <c:v>Neither more/less concerned</c:v>
                </c:pt>
                <c:pt idx="2">
                  <c:v>Much less/less concerned</c:v>
                </c:pt>
              </c:strCache>
            </c:strRef>
          </c:cat>
          <c:val>
            <c:numRef>
              <c:f>Sheet1!$D$2:$D$4</c:f>
              <c:numCache>
                <c:formatCode>0%</c:formatCode>
                <c:ptCount val="3"/>
                <c:pt idx="0">
                  <c:v>0.370758334560783</c:v>
                </c:pt>
                <c:pt idx="1">
                  <c:v>0.39707016739449419</c:v>
                </c:pt>
                <c:pt idx="2">
                  <c:v>0.23217149804472278</c:v>
                </c:pt>
              </c:numCache>
            </c:numRef>
          </c:val>
          <c:extLst>
            <c:ext xmlns:c16="http://schemas.microsoft.com/office/drawing/2014/chart" uri="{C3380CC4-5D6E-409C-BE32-E72D297353CC}">
              <c16:uniqueId val="{00000001-51E5-4F6F-AE5F-52CD65CC41B8}"/>
            </c:ext>
          </c:extLst>
        </c:ser>
        <c:dLbls>
          <c:showLegendKey val="0"/>
          <c:showVal val="0"/>
          <c:showCatName val="0"/>
          <c:showSerName val="0"/>
          <c:showPercent val="0"/>
          <c:showBubbleSize val="0"/>
        </c:dLbls>
        <c:gapWidth val="100"/>
        <c:overlap val="-27"/>
        <c:axId val="368918720"/>
        <c:axId val="368922656"/>
      </c:barChart>
      <c:catAx>
        <c:axId val="36891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68922656"/>
        <c:crosses val="autoZero"/>
        <c:auto val="1"/>
        <c:lblAlgn val="ctr"/>
        <c:lblOffset val="100"/>
        <c:noMultiLvlLbl val="0"/>
      </c:catAx>
      <c:valAx>
        <c:axId val="368922656"/>
        <c:scaling>
          <c:orientation val="minMax"/>
        </c:scaling>
        <c:delete val="1"/>
        <c:axPos val="l"/>
        <c:numFmt formatCode="0%" sourceLinked="1"/>
        <c:majorTickMark val="none"/>
        <c:minorTickMark val="none"/>
        <c:tickLblPos val="nextTo"/>
        <c:crossAx val="368918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noFill/>
    </a:ln>
    <a:effectLst/>
  </c:spPr>
  <c:txPr>
    <a:bodyPr/>
    <a:lstStyle/>
    <a:p>
      <a:pPr>
        <a:defRPr>
          <a:solidFill>
            <a:schemeClr val="tx1"/>
          </a:solidFill>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r>
              <a:rPr lang="en-US" dirty="0"/>
              <a:t>Met</a:t>
            </a:r>
            <a:r>
              <a:rPr lang="en-US" baseline="0" dirty="0"/>
              <a:t> the perpetrator: Adults vs. Teens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endParaRPr lang="en-US"/>
        </a:p>
      </c:txPr>
    </c:title>
    <c:autoTitleDeleted val="0"/>
    <c:plotArea>
      <c:layout/>
      <c:lineChart>
        <c:grouping val="standard"/>
        <c:varyColors val="0"/>
        <c:ser>
          <c:idx val="0"/>
          <c:order val="0"/>
          <c:tx>
            <c:strRef>
              <c:f>Sheet1!$C$1</c:f>
              <c:strCache>
                <c:ptCount val="1"/>
                <c:pt idx="0">
                  <c:v>Adults</c:v>
                </c:pt>
              </c:strCache>
            </c:strRef>
          </c:tx>
          <c:spPr>
            <a:ln w="76200" cap="rnd">
              <a:solidFill>
                <a:schemeClr val="accent1"/>
              </a:solidFill>
              <a:round/>
            </a:ln>
            <a:effectLst/>
          </c:spPr>
          <c:marker>
            <c:symbol val="none"/>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3A-4E22-BBD8-89A20916D887}"/>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3A-4E22-BBD8-89A20916D8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Damage to personal rep</c:v>
                </c:pt>
                <c:pt idx="1">
                  <c:v>Damage to work rep</c:v>
                </c:pt>
                <c:pt idx="2">
                  <c:v>Cyberbullying</c:v>
                </c:pt>
                <c:pt idx="3">
                  <c:v>Discrimination</c:v>
                </c:pt>
                <c:pt idx="4">
                  <c:v>Treated Mean</c:v>
                </c:pt>
                <c:pt idx="5">
                  <c:v>Microaggression</c:v>
                </c:pt>
                <c:pt idx="6">
                  <c:v>Online harassment</c:v>
                </c:pt>
                <c:pt idx="7">
                  <c:v>Sextortion</c:v>
                </c:pt>
                <c:pt idx="8">
                  <c:v>Trolling</c:v>
                </c:pt>
                <c:pt idx="9">
                  <c:v>Hate speech</c:v>
                </c:pt>
                <c:pt idx="10">
                  <c:v>Misogyny</c:v>
                </c:pt>
                <c:pt idx="11">
                  <c:v>Swatting</c:v>
                </c:pt>
                <c:pt idx="12">
                  <c:v>Terrorism recruiting</c:v>
                </c:pt>
                <c:pt idx="13">
                  <c:v>Doxxing</c:v>
                </c:pt>
                <c:pt idx="14">
                  <c:v>"Revenge porn"</c:v>
                </c:pt>
                <c:pt idx="15">
                  <c:v>Sexual solicitation</c:v>
                </c:pt>
                <c:pt idx="16">
                  <c:v>Hoaxes, scams, frauds</c:v>
                </c:pt>
                <c:pt idx="17">
                  <c:v>Unwanted Sexting rec.</c:v>
                </c:pt>
                <c:pt idx="18">
                  <c:v>Unwanted contact</c:v>
                </c:pt>
                <c:pt idx="19">
                  <c:v>Unwanted Sexting sent</c:v>
                </c:pt>
              </c:strCache>
            </c:strRef>
          </c:cat>
          <c:val>
            <c:numRef>
              <c:f>Sheet1!$C$2:$C$21</c:f>
              <c:numCache>
                <c:formatCode>0%</c:formatCode>
                <c:ptCount val="20"/>
                <c:pt idx="0">
                  <c:v>0.5214806025518085</c:v>
                </c:pt>
                <c:pt idx="1">
                  <c:v>0.55156317112381503</c:v>
                </c:pt>
                <c:pt idx="2">
                  <c:v>0.41321993810710056</c:v>
                </c:pt>
                <c:pt idx="3">
                  <c:v>0.44119171558472642</c:v>
                </c:pt>
                <c:pt idx="4">
                  <c:v>0.40076667390321496</c:v>
                </c:pt>
                <c:pt idx="5">
                  <c:v>0.41892945681023058</c:v>
                </c:pt>
                <c:pt idx="6">
                  <c:v>0.43535177158422628</c:v>
                </c:pt>
                <c:pt idx="7">
                  <c:v>0.46075566379463218</c:v>
                </c:pt>
                <c:pt idx="8">
                  <c:v>0.37897971112783191</c:v>
                </c:pt>
                <c:pt idx="9">
                  <c:v>0.37588722445017247</c:v>
                </c:pt>
                <c:pt idx="10">
                  <c:v>0.40467428522047233</c:v>
                </c:pt>
                <c:pt idx="11">
                  <c:v>0.37392106961751087</c:v>
                </c:pt>
                <c:pt idx="12">
                  <c:v>0.3070562828904288</c:v>
                </c:pt>
                <c:pt idx="13">
                  <c:v>0.31120497653281343</c:v>
                </c:pt>
                <c:pt idx="14">
                  <c:v>0.32506016528420806</c:v>
                </c:pt>
                <c:pt idx="15">
                  <c:v>0.31980999603917443</c:v>
                </c:pt>
                <c:pt idx="16">
                  <c:v>0.2921983006322168</c:v>
                </c:pt>
                <c:pt idx="17">
                  <c:v>0.29504300710957609</c:v>
                </c:pt>
                <c:pt idx="18">
                  <c:v>0.29671603139316721</c:v>
                </c:pt>
                <c:pt idx="19">
                  <c:v>0.2953683394928372</c:v>
                </c:pt>
              </c:numCache>
            </c:numRef>
          </c:val>
          <c:smooth val="0"/>
          <c:extLst>
            <c:ext xmlns:c16="http://schemas.microsoft.com/office/drawing/2014/chart" uri="{C3380CC4-5D6E-409C-BE32-E72D297353CC}">
              <c16:uniqueId val="{00000000-F869-407A-8FC6-0FAC769CDA7C}"/>
            </c:ext>
          </c:extLst>
        </c:ser>
        <c:ser>
          <c:idx val="1"/>
          <c:order val="1"/>
          <c:tx>
            <c:strRef>
              <c:f>Sheet1!$D$1</c:f>
              <c:strCache>
                <c:ptCount val="1"/>
                <c:pt idx="0">
                  <c:v>Teens</c:v>
                </c:pt>
              </c:strCache>
            </c:strRef>
          </c:tx>
          <c:spPr>
            <a:ln w="76200" cap="rnd">
              <a:solidFill>
                <a:srgbClr val="0072C6">
                  <a:alpha val="95000"/>
                </a:srgbClr>
              </a:solidFill>
              <a:round/>
            </a:ln>
            <a:effectLst/>
          </c:spPr>
          <c:marker>
            <c:symbol val="none"/>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3A-4E22-BBD8-89A20916D887}"/>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3A-4E22-BBD8-89A20916D8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Damage to personal rep</c:v>
                </c:pt>
                <c:pt idx="1">
                  <c:v>Damage to work rep</c:v>
                </c:pt>
                <c:pt idx="2">
                  <c:v>Cyberbullying</c:v>
                </c:pt>
                <c:pt idx="3">
                  <c:v>Discrimination</c:v>
                </c:pt>
                <c:pt idx="4">
                  <c:v>Treated Mean</c:v>
                </c:pt>
                <c:pt idx="5">
                  <c:v>Microaggression</c:v>
                </c:pt>
                <c:pt idx="6">
                  <c:v>Online harassment</c:v>
                </c:pt>
                <c:pt idx="7">
                  <c:v>Sextortion</c:v>
                </c:pt>
                <c:pt idx="8">
                  <c:v>Trolling</c:v>
                </c:pt>
                <c:pt idx="9">
                  <c:v>Hate speech</c:v>
                </c:pt>
                <c:pt idx="10">
                  <c:v>Misogyny</c:v>
                </c:pt>
                <c:pt idx="11">
                  <c:v>Swatting</c:v>
                </c:pt>
                <c:pt idx="12">
                  <c:v>Terrorism recruiting</c:v>
                </c:pt>
                <c:pt idx="13">
                  <c:v>Doxxing</c:v>
                </c:pt>
                <c:pt idx="14">
                  <c:v>"Revenge porn"</c:v>
                </c:pt>
                <c:pt idx="15">
                  <c:v>Sexual solicitation</c:v>
                </c:pt>
                <c:pt idx="16">
                  <c:v>Hoaxes, scams, frauds</c:v>
                </c:pt>
                <c:pt idx="17">
                  <c:v>Unwanted Sexting rec.</c:v>
                </c:pt>
                <c:pt idx="18">
                  <c:v>Unwanted contact</c:v>
                </c:pt>
                <c:pt idx="19">
                  <c:v>Unwanted Sexting sent</c:v>
                </c:pt>
              </c:strCache>
            </c:strRef>
          </c:cat>
          <c:val>
            <c:numRef>
              <c:f>Sheet1!$D$2:$D$21</c:f>
              <c:numCache>
                <c:formatCode>0%</c:formatCode>
                <c:ptCount val="20"/>
                <c:pt idx="0">
                  <c:v>0.58847392811810972</c:v>
                </c:pt>
                <c:pt idx="1">
                  <c:v>0.51664220527699911</c:v>
                </c:pt>
                <c:pt idx="2">
                  <c:v>0.58240779974908896</c:v>
                </c:pt>
                <c:pt idx="3">
                  <c:v>0.52559644638526004</c:v>
                </c:pt>
                <c:pt idx="4">
                  <c:v>0.53673913323250788</c:v>
                </c:pt>
                <c:pt idx="5">
                  <c:v>0.48075363781859864</c:v>
                </c:pt>
                <c:pt idx="6">
                  <c:v>0.46641148717383207</c:v>
                </c:pt>
                <c:pt idx="7">
                  <c:v>0.4436564457853468</c:v>
                </c:pt>
                <c:pt idx="8">
                  <c:v>0.49267702122356238</c:v>
                </c:pt>
                <c:pt idx="9">
                  <c:v>0.48703295851967277</c:v>
                </c:pt>
                <c:pt idx="10">
                  <c:v>0.4136084811963322</c:v>
                </c:pt>
                <c:pt idx="11">
                  <c:v>0.41577266196670271</c:v>
                </c:pt>
                <c:pt idx="12">
                  <c:v>0.37741862691300682</c:v>
                </c:pt>
                <c:pt idx="13">
                  <c:v>0.38172031782702093</c:v>
                </c:pt>
                <c:pt idx="14">
                  <c:v>0.35048737818479497</c:v>
                </c:pt>
                <c:pt idx="15">
                  <c:v>0.36410171925898188</c:v>
                </c:pt>
                <c:pt idx="16">
                  <c:v>0.39309228128864437</c:v>
                </c:pt>
                <c:pt idx="17">
                  <c:v>0.36089410342512351</c:v>
                </c:pt>
                <c:pt idx="18">
                  <c:v>0.34942701731612635</c:v>
                </c:pt>
                <c:pt idx="19">
                  <c:v>0.34789503033390817</c:v>
                </c:pt>
              </c:numCache>
            </c:numRef>
          </c:val>
          <c:smooth val="0"/>
          <c:extLst>
            <c:ext xmlns:c16="http://schemas.microsoft.com/office/drawing/2014/chart" uri="{C3380CC4-5D6E-409C-BE32-E72D297353CC}">
              <c16:uniqueId val="{00000001-F869-407A-8FC6-0FAC769CDA7C}"/>
            </c:ext>
          </c:extLst>
        </c:ser>
        <c:dLbls>
          <c:showLegendKey val="0"/>
          <c:showVal val="1"/>
          <c:showCatName val="0"/>
          <c:showSerName val="0"/>
          <c:showPercent val="0"/>
          <c:showBubbleSize val="0"/>
        </c:dLbls>
        <c:smooth val="0"/>
        <c:axId val="654958376"/>
        <c:axId val="654961656"/>
      </c:lineChart>
      <c:catAx>
        <c:axId val="654958376"/>
        <c:scaling>
          <c:orientation val="minMax"/>
        </c:scaling>
        <c:delete val="0"/>
        <c:axPos val="b"/>
        <c:majorGridlines>
          <c:spPr>
            <a:ln w="9525" cap="flat" cmpd="sng" algn="ctr">
              <a:solidFill>
                <a:schemeClr val="accent1"/>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654961656"/>
        <c:crosses val="autoZero"/>
        <c:auto val="1"/>
        <c:lblAlgn val="ctr"/>
        <c:lblOffset val="100"/>
        <c:noMultiLvlLbl val="0"/>
      </c:catAx>
      <c:valAx>
        <c:axId val="654961656"/>
        <c:scaling>
          <c:orientation val="minMax"/>
          <c:min val="0.25"/>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654958376"/>
        <c:crosses val="autoZero"/>
        <c:crossBetween val="between"/>
      </c:valAx>
      <c:spPr>
        <a:noFill/>
        <a:ln>
          <a:noFill/>
        </a:ln>
        <a:effectLst/>
      </c:spPr>
    </c:plotArea>
    <c:legend>
      <c:legendPos val="l"/>
      <c:layout>
        <c:manualLayout>
          <c:xMode val="edge"/>
          <c:yMode val="edge"/>
          <c:x val="6.6401998032841913E-2"/>
          <c:y val="0.16907610748300758"/>
          <c:w val="7.2609118209292403E-2"/>
          <c:h val="0.1100457863770944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solidFill>
        <a:schemeClr val="bg1"/>
      </a:solidFill>
    </a:ln>
    <a:effectLst/>
  </c:spPr>
  <c:txPr>
    <a:bodyPr/>
    <a:lstStyle/>
    <a:p>
      <a:pPr>
        <a:defRPr>
          <a:solidFill>
            <a:schemeClr val="tx1">
              <a:lumMod val="50000"/>
            </a:schemeClr>
          </a:solidFill>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Adults: met before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1">
                  <c:v>Sextortion</c:v>
                </c:pt>
                <c:pt idx="2">
                  <c:v>Discrimination</c:v>
                </c:pt>
                <c:pt idx="3">
                  <c:v>"Revenge porn"</c:v>
                </c:pt>
                <c:pt idx="4">
                  <c:v>Damage to work rep</c:v>
                </c:pt>
                <c:pt idx="5">
                  <c:v>Online harassment</c:v>
                </c:pt>
                <c:pt idx="6">
                  <c:v>Misogyny</c:v>
                </c:pt>
                <c:pt idx="7">
                  <c:v>Unwanted contact</c:v>
                </c:pt>
                <c:pt idx="8">
                  <c:v>Sexual solicitation</c:v>
                </c:pt>
                <c:pt idx="9">
                  <c:v>Damage to personal rep</c:v>
                </c:pt>
                <c:pt idx="10">
                  <c:v>Treated Mean</c:v>
                </c:pt>
                <c:pt idx="11">
                  <c:v>Unwanted Sexting received</c:v>
                </c:pt>
                <c:pt idx="12">
                  <c:v>Microaggression</c:v>
                </c:pt>
                <c:pt idx="13">
                  <c:v>Trolling</c:v>
                </c:pt>
                <c:pt idx="14">
                  <c:v>Cyberbullying</c:v>
                </c:pt>
                <c:pt idx="15">
                  <c:v>Unwanted Sexting sent</c:v>
                </c:pt>
                <c:pt idx="16">
                  <c:v>Hoaxes, scams, frauds</c:v>
                </c:pt>
                <c:pt idx="17">
                  <c:v>Swatting</c:v>
                </c:pt>
                <c:pt idx="18">
                  <c:v>Hate speech</c:v>
                </c:pt>
                <c:pt idx="19">
                  <c:v>Doxxing</c:v>
                </c:pt>
              </c:strCache>
            </c:strRef>
          </c:cat>
          <c:val>
            <c:numRef>
              <c:f>Sheet1!$B$2:$B$21</c:f>
              <c:numCache>
                <c:formatCode>0%</c:formatCode>
                <c:ptCount val="20"/>
                <c:pt idx="1">
                  <c:v>0.7447131704674923</c:v>
                </c:pt>
                <c:pt idx="2">
                  <c:v>0.72656222529136683</c:v>
                </c:pt>
                <c:pt idx="3">
                  <c:v>0.57707843086337984</c:v>
                </c:pt>
                <c:pt idx="4">
                  <c:v>0.70328199917860867</c:v>
                </c:pt>
                <c:pt idx="5">
                  <c:v>0.63878200447344735</c:v>
                </c:pt>
                <c:pt idx="6">
                  <c:v>0.67192647500308855</c:v>
                </c:pt>
                <c:pt idx="7">
                  <c:v>0.5224430115266846</c:v>
                </c:pt>
                <c:pt idx="8">
                  <c:v>0.5532382164935864</c:v>
                </c:pt>
                <c:pt idx="9">
                  <c:v>0.74938875547732609</c:v>
                </c:pt>
                <c:pt idx="10">
                  <c:v>0.6975002206557197</c:v>
                </c:pt>
                <c:pt idx="11">
                  <c:v>0.5395390839368337</c:v>
                </c:pt>
                <c:pt idx="12">
                  <c:v>0.66235576890400527</c:v>
                </c:pt>
                <c:pt idx="13">
                  <c:v>0.62880637642044346</c:v>
                </c:pt>
                <c:pt idx="14">
                  <c:v>0.71340694827528917</c:v>
                </c:pt>
                <c:pt idx="15">
                  <c:v>0.48822853445869435</c:v>
                </c:pt>
                <c:pt idx="16">
                  <c:v>0.52575962877942395</c:v>
                </c:pt>
                <c:pt idx="17">
                  <c:v>0.56678601527158434</c:v>
                </c:pt>
                <c:pt idx="18">
                  <c:v>0.59970486023155056</c:v>
                </c:pt>
                <c:pt idx="19">
                  <c:v>0.56145029231756483</c:v>
                </c:pt>
              </c:numCache>
            </c:numRef>
          </c:val>
          <c:extLst>
            <c:ext xmlns:c16="http://schemas.microsoft.com/office/drawing/2014/chart" uri="{C3380CC4-5D6E-409C-BE32-E72D297353CC}">
              <c16:uniqueId val="{00000000-180B-4B47-9030-B9A62D457FCB}"/>
            </c:ext>
          </c:extLst>
        </c:ser>
        <c:ser>
          <c:idx val="1"/>
          <c:order val="1"/>
          <c:tx>
            <c:strRef>
              <c:f>Sheet1!$C$1</c:f>
              <c:strCache>
                <c:ptCount val="1"/>
                <c:pt idx="0">
                  <c:v>Teens: met before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1">
                  <c:v>Sextortion</c:v>
                </c:pt>
                <c:pt idx="2">
                  <c:v>Discrimination</c:v>
                </c:pt>
                <c:pt idx="3">
                  <c:v>"Revenge porn"</c:v>
                </c:pt>
                <c:pt idx="4">
                  <c:v>Damage to work rep</c:v>
                </c:pt>
                <c:pt idx="5">
                  <c:v>Online harassment</c:v>
                </c:pt>
                <c:pt idx="6">
                  <c:v>Misogyny</c:v>
                </c:pt>
                <c:pt idx="7">
                  <c:v>Unwanted contact</c:v>
                </c:pt>
                <c:pt idx="8">
                  <c:v>Sexual solicitation</c:v>
                </c:pt>
                <c:pt idx="9">
                  <c:v>Damage to personal rep</c:v>
                </c:pt>
                <c:pt idx="10">
                  <c:v>Treated Mean</c:v>
                </c:pt>
                <c:pt idx="11">
                  <c:v>Unwanted Sexting received</c:v>
                </c:pt>
                <c:pt idx="12">
                  <c:v>Microaggression</c:v>
                </c:pt>
                <c:pt idx="13">
                  <c:v>Trolling</c:v>
                </c:pt>
                <c:pt idx="14">
                  <c:v>Cyberbullying</c:v>
                </c:pt>
                <c:pt idx="15">
                  <c:v>Unwanted Sexting sent</c:v>
                </c:pt>
                <c:pt idx="16">
                  <c:v>Hoaxes, scams, frauds</c:v>
                </c:pt>
                <c:pt idx="17">
                  <c:v>Swatting</c:v>
                </c:pt>
                <c:pt idx="18">
                  <c:v>Hate speech</c:v>
                </c:pt>
                <c:pt idx="19">
                  <c:v>Doxxing</c:v>
                </c:pt>
              </c:strCache>
            </c:strRef>
          </c:cat>
          <c:val>
            <c:numRef>
              <c:f>Sheet1!$C$2:$C$21</c:f>
              <c:numCache>
                <c:formatCode>0%</c:formatCode>
                <c:ptCount val="20"/>
                <c:pt idx="1">
                  <c:v>0.5566517240690747</c:v>
                </c:pt>
                <c:pt idx="2">
                  <c:v>0.66267158950439364</c:v>
                </c:pt>
                <c:pt idx="3">
                  <c:v>0.51974563268941221</c:v>
                </c:pt>
                <c:pt idx="4">
                  <c:v>0.66391279478877185</c:v>
                </c:pt>
                <c:pt idx="5">
                  <c:v>0.61771999626018415</c:v>
                </c:pt>
                <c:pt idx="6">
                  <c:v>0.66953832423909465</c:v>
                </c:pt>
                <c:pt idx="7">
                  <c:v>0.52065487469137817</c:v>
                </c:pt>
                <c:pt idx="8">
                  <c:v>0.58013146561596129</c:v>
                </c:pt>
                <c:pt idx="9">
                  <c:v>0.77685825694718469</c:v>
                </c:pt>
                <c:pt idx="10">
                  <c:v>0.73290983896995765</c:v>
                </c:pt>
                <c:pt idx="11">
                  <c:v>0.57930355228705366</c:v>
                </c:pt>
                <c:pt idx="12">
                  <c:v>0.70893092143370395</c:v>
                </c:pt>
                <c:pt idx="13">
                  <c:v>0.68954560395557751</c:v>
                </c:pt>
                <c:pt idx="14">
                  <c:v>0.77415342334297121</c:v>
                </c:pt>
                <c:pt idx="15">
                  <c:v>0.56446922518328069</c:v>
                </c:pt>
                <c:pt idx="16">
                  <c:v>0.60216463599120484</c:v>
                </c:pt>
                <c:pt idx="17">
                  <c:v>0.64496975559770808</c:v>
                </c:pt>
                <c:pt idx="18">
                  <c:v>0.68893210043086517</c:v>
                </c:pt>
                <c:pt idx="19">
                  <c:v>0.65099549994215911</c:v>
                </c:pt>
              </c:numCache>
            </c:numRef>
          </c:val>
          <c:extLst>
            <c:ext xmlns:c16="http://schemas.microsoft.com/office/drawing/2014/chart" uri="{C3380CC4-5D6E-409C-BE32-E72D297353CC}">
              <c16:uniqueId val="{00000001-180B-4B47-9030-B9A62D457FCB}"/>
            </c:ext>
          </c:extLst>
        </c:ser>
        <c:dLbls>
          <c:dLblPos val="outEnd"/>
          <c:showLegendKey val="0"/>
          <c:showVal val="1"/>
          <c:showCatName val="0"/>
          <c:showSerName val="0"/>
          <c:showPercent val="0"/>
          <c:showBubbleSize val="0"/>
        </c:dLbls>
        <c:gapWidth val="50"/>
        <c:axId val="573496664"/>
        <c:axId val="573496992"/>
      </c:barChart>
      <c:catAx>
        <c:axId val="5734966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573496992"/>
        <c:crosses val="autoZero"/>
        <c:auto val="1"/>
        <c:lblAlgn val="ctr"/>
        <c:lblOffset val="100"/>
        <c:noMultiLvlLbl val="0"/>
      </c:catAx>
      <c:valAx>
        <c:axId val="573496992"/>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73496664"/>
        <c:crosses val="autoZero"/>
        <c:crossBetween val="between"/>
      </c:valAx>
      <c:spPr>
        <a:noFill/>
        <a:ln>
          <a:noFill/>
        </a:ln>
        <a:effectLst/>
      </c:spPr>
    </c:plotArea>
    <c:legend>
      <c:legendPos val="l"/>
      <c:layout>
        <c:manualLayout>
          <c:xMode val="edge"/>
          <c:yMode val="edge"/>
          <c:x val="2.7445969799020649E-2"/>
          <c:y val="6.6146038504646551E-2"/>
          <c:w val="0.14448859091467672"/>
          <c:h val="0.1027531709047333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r>
              <a:rPr lang="en-US" dirty="0"/>
              <a:t>Recency of risks: Adults vs. Teens </a:t>
            </a:r>
            <a:r>
              <a:rPr lang="en-US" sz="1200" dirty="0"/>
              <a:t>(base:</a:t>
            </a:r>
            <a:r>
              <a:rPr lang="en-US" sz="1200" baseline="0" dirty="0"/>
              <a:t> among those who experienced the risk)</a:t>
            </a:r>
            <a:endParaRPr lang="en-US" sz="12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0.21616415871291605"/>
          <c:y val="0.10654450261780105"/>
          <c:w val="0.77145580775553735"/>
          <c:h val="0.61551979372402343"/>
        </c:manualLayout>
      </c:layout>
      <c:lineChart>
        <c:grouping val="standard"/>
        <c:varyColors val="0"/>
        <c:ser>
          <c:idx val="0"/>
          <c:order val="0"/>
          <c:tx>
            <c:strRef>
              <c:f>Sheet1!$C$1</c:f>
              <c:strCache>
                <c:ptCount val="1"/>
                <c:pt idx="0">
                  <c:v>Adult past month</c:v>
                </c:pt>
              </c:strCache>
            </c:strRef>
          </c:tx>
          <c:spPr>
            <a:ln w="76200" cap="rnd">
              <a:solidFill>
                <a:schemeClr val="accent1"/>
              </a:solidFill>
              <a:round/>
            </a:ln>
            <a:effectLst/>
          </c:spPr>
          <c:marker>
            <c:symbol val="none"/>
          </c:marker>
          <c:dLbls>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EC-4D8E-B892-037615D52E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Unwanted contact</c:v>
                </c:pt>
                <c:pt idx="1">
                  <c:v>Hoaxes, scams, frauds</c:v>
                </c:pt>
                <c:pt idx="2">
                  <c:v>Unwanted Sexting rec.</c:v>
                </c:pt>
                <c:pt idx="3">
                  <c:v>Treated Mean</c:v>
                </c:pt>
                <c:pt idx="4">
                  <c:v>Trolling</c:v>
                </c:pt>
                <c:pt idx="5">
                  <c:v>Hate speech</c:v>
                </c:pt>
                <c:pt idx="6">
                  <c:v>Sexual solicitation</c:v>
                </c:pt>
                <c:pt idx="7">
                  <c:v>Online harassment</c:v>
                </c:pt>
                <c:pt idx="8">
                  <c:v>Unwanted Sexting sent</c:v>
                </c:pt>
                <c:pt idx="9">
                  <c:v>Microaggression</c:v>
                </c:pt>
                <c:pt idx="10">
                  <c:v>Discrimination</c:v>
                </c:pt>
                <c:pt idx="11">
                  <c:v>Doxxing</c:v>
                </c:pt>
                <c:pt idx="12">
                  <c:v>Cyberbullying</c:v>
                </c:pt>
                <c:pt idx="13">
                  <c:v>Damage to personal rep</c:v>
                </c:pt>
                <c:pt idx="14">
                  <c:v>Misogyny</c:v>
                </c:pt>
                <c:pt idx="15">
                  <c:v>Damage to work rep</c:v>
                </c:pt>
                <c:pt idx="16">
                  <c:v>Swatting</c:v>
                </c:pt>
                <c:pt idx="17">
                  <c:v>Sextortion</c:v>
                </c:pt>
                <c:pt idx="18">
                  <c:v>"Revenge porn"</c:v>
                </c:pt>
              </c:strCache>
            </c:strRef>
          </c:cat>
          <c:val>
            <c:numRef>
              <c:f>Sheet1!$C$2:$C$20</c:f>
              <c:numCache>
                <c:formatCode>0%</c:formatCode>
                <c:ptCount val="19"/>
                <c:pt idx="0">
                  <c:v>0.25356051751430198</c:v>
                </c:pt>
                <c:pt idx="1">
                  <c:v>0.22893218495504677</c:v>
                </c:pt>
                <c:pt idx="2">
                  <c:v>0.24417266999340556</c:v>
                </c:pt>
                <c:pt idx="3">
                  <c:v>0.18306392836274943</c:v>
                </c:pt>
                <c:pt idx="4">
                  <c:v>0.24301376168210653</c:v>
                </c:pt>
                <c:pt idx="5">
                  <c:v>0.2570313973689074</c:v>
                </c:pt>
                <c:pt idx="6">
                  <c:v>0.24026534090804375</c:v>
                </c:pt>
                <c:pt idx="7">
                  <c:v>0.18885342204064173</c:v>
                </c:pt>
                <c:pt idx="8">
                  <c:v>0.25460678630516731</c:v>
                </c:pt>
                <c:pt idx="9">
                  <c:v>0.20505011806401041</c:v>
                </c:pt>
                <c:pt idx="10">
                  <c:v>0.24793937935878088</c:v>
                </c:pt>
                <c:pt idx="11">
                  <c:v>0.19058475057422103</c:v>
                </c:pt>
                <c:pt idx="12">
                  <c:v>0.19074336026547531</c:v>
                </c:pt>
                <c:pt idx="13">
                  <c:v>0.15596671976410106</c:v>
                </c:pt>
                <c:pt idx="14">
                  <c:v>0.2458221788412964</c:v>
                </c:pt>
                <c:pt idx="15">
                  <c:v>0.16836292355917684</c:v>
                </c:pt>
                <c:pt idx="16">
                  <c:v>0.21143934965670849</c:v>
                </c:pt>
                <c:pt idx="17">
                  <c:v>0.14218012727860677</c:v>
                </c:pt>
                <c:pt idx="18">
                  <c:v>0.22788410300540057</c:v>
                </c:pt>
              </c:numCache>
            </c:numRef>
          </c:val>
          <c:smooth val="0"/>
          <c:extLst>
            <c:ext xmlns:c16="http://schemas.microsoft.com/office/drawing/2014/chart" uri="{C3380CC4-5D6E-409C-BE32-E72D297353CC}">
              <c16:uniqueId val="{00000001-6BEC-4D8E-B892-037615D52E9D}"/>
            </c:ext>
          </c:extLst>
        </c:ser>
        <c:ser>
          <c:idx val="1"/>
          <c:order val="1"/>
          <c:tx>
            <c:strRef>
              <c:f>Sheet1!$D$1</c:f>
              <c:strCache>
                <c:ptCount val="1"/>
                <c:pt idx="0">
                  <c:v> Youth past month</c:v>
                </c:pt>
              </c:strCache>
            </c:strRef>
          </c:tx>
          <c:spPr>
            <a:ln w="76200" cap="rnd">
              <a:solidFill>
                <a:srgbClr val="0072C6">
                  <a:alpha val="95000"/>
                </a:srgbClr>
              </a:solidFill>
              <a:round/>
            </a:ln>
            <a:effectLst/>
          </c:spPr>
          <c:marker>
            <c:symbol val="none"/>
          </c:marker>
          <c:dLbls>
            <c:dLbl>
              <c:idx val="1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EC-4D8E-B892-037615D52E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Unwanted contact</c:v>
                </c:pt>
                <c:pt idx="1">
                  <c:v>Hoaxes, scams, frauds</c:v>
                </c:pt>
                <c:pt idx="2">
                  <c:v>Unwanted Sexting rec.</c:v>
                </c:pt>
                <c:pt idx="3">
                  <c:v>Treated Mean</c:v>
                </c:pt>
                <c:pt idx="4">
                  <c:v>Trolling</c:v>
                </c:pt>
                <c:pt idx="5">
                  <c:v>Hate speech</c:v>
                </c:pt>
                <c:pt idx="6">
                  <c:v>Sexual solicitation</c:v>
                </c:pt>
                <c:pt idx="7">
                  <c:v>Online harassment</c:v>
                </c:pt>
                <c:pt idx="8">
                  <c:v>Unwanted Sexting sent</c:v>
                </c:pt>
                <c:pt idx="9">
                  <c:v>Microaggression</c:v>
                </c:pt>
                <c:pt idx="10">
                  <c:v>Discrimination</c:v>
                </c:pt>
                <c:pt idx="11">
                  <c:v>Doxxing</c:v>
                </c:pt>
                <c:pt idx="12">
                  <c:v>Cyberbullying</c:v>
                </c:pt>
                <c:pt idx="13">
                  <c:v>Damage to personal rep</c:v>
                </c:pt>
                <c:pt idx="14">
                  <c:v>Misogyny</c:v>
                </c:pt>
                <c:pt idx="15">
                  <c:v>Damage to work rep</c:v>
                </c:pt>
                <c:pt idx="16">
                  <c:v>Swatting</c:v>
                </c:pt>
                <c:pt idx="17">
                  <c:v>Sextortion</c:v>
                </c:pt>
                <c:pt idx="18">
                  <c:v>"Revenge porn"</c:v>
                </c:pt>
              </c:strCache>
            </c:strRef>
          </c:cat>
          <c:val>
            <c:numRef>
              <c:f>Sheet1!$D$2:$D$20</c:f>
              <c:numCache>
                <c:formatCode>0%</c:formatCode>
                <c:ptCount val="19"/>
                <c:pt idx="0">
                  <c:v>0.26078240358596472</c:v>
                </c:pt>
                <c:pt idx="1">
                  <c:v>0.24252471504029607</c:v>
                </c:pt>
                <c:pt idx="2">
                  <c:v>0.24403734847691982</c:v>
                </c:pt>
                <c:pt idx="3">
                  <c:v>0.24835297391370126</c:v>
                </c:pt>
                <c:pt idx="4">
                  <c:v>0.34111091565930318</c:v>
                </c:pt>
                <c:pt idx="5">
                  <c:v>0.31324886256711792</c:v>
                </c:pt>
                <c:pt idx="6">
                  <c:v>0.25011379320142257</c:v>
                </c:pt>
                <c:pt idx="7">
                  <c:v>0.31842720437569649</c:v>
                </c:pt>
                <c:pt idx="8">
                  <c:v>0.27177491444681445</c:v>
                </c:pt>
                <c:pt idx="9">
                  <c:v>0.31498797684235585</c:v>
                </c:pt>
                <c:pt idx="10">
                  <c:v>0.31570897704948975</c:v>
                </c:pt>
                <c:pt idx="11">
                  <c:v>0.22133245819618555</c:v>
                </c:pt>
                <c:pt idx="12">
                  <c:v>0.23870456830624573</c:v>
                </c:pt>
                <c:pt idx="13">
                  <c:v>0.24231593509877322</c:v>
                </c:pt>
                <c:pt idx="14">
                  <c:v>0.37907533933081544</c:v>
                </c:pt>
                <c:pt idx="15">
                  <c:v>0.24850933548422069</c:v>
                </c:pt>
                <c:pt idx="16">
                  <c:v>0.29682843544140186</c:v>
                </c:pt>
                <c:pt idx="17">
                  <c:v>0.28169636857218289</c:v>
                </c:pt>
                <c:pt idx="18">
                  <c:v>0.32996667936512003</c:v>
                </c:pt>
              </c:numCache>
            </c:numRef>
          </c:val>
          <c:smooth val="0"/>
          <c:extLst>
            <c:ext xmlns:c16="http://schemas.microsoft.com/office/drawing/2014/chart" uri="{C3380CC4-5D6E-409C-BE32-E72D297353CC}">
              <c16:uniqueId val="{00000003-6BEC-4D8E-B892-037615D52E9D}"/>
            </c:ext>
          </c:extLst>
        </c:ser>
        <c:ser>
          <c:idx val="2"/>
          <c:order val="2"/>
          <c:tx>
            <c:strRef>
              <c:f>Sheet1!$E$1</c:f>
              <c:strCache>
                <c:ptCount val="1"/>
                <c:pt idx="0">
                  <c:v>Adult &gt;month</c:v>
                </c:pt>
              </c:strCache>
            </c:strRef>
          </c:tx>
          <c:spPr>
            <a:ln w="38100" cap="rnd">
              <a:solidFill>
                <a:srgbClr val="002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Unwanted contact</c:v>
                </c:pt>
                <c:pt idx="1">
                  <c:v>Hoaxes, scams, frauds</c:v>
                </c:pt>
                <c:pt idx="2">
                  <c:v>Unwanted Sexting rec.</c:v>
                </c:pt>
                <c:pt idx="3">
                  <c:v>Treated Mean</c:v>
                </c:pt>
                <c:pt idx="4">
                  <c:v>Trolling</c:v>
                </c:pt>
                <c:pt idx="5">
                  <c:v>Hate speech</c:v>
                </c:pt>
                <c:pt idx="6">
                  <c:v>Sexual solicitation</c:v>
                </c:pt>
                <c:pt idx="7">
                  <c:v>Online harassment</c:v>
                </c:pt>
                <c:pt idx="8">
                  <c:v>Unwanted Sexting sent</c:v>
                </c:pt>
                <c:pt idx="9">
                  <c:v>Microaggression</c:v>
                </c:pt>
                <c:pt idx="10">
                  <c:v>Discrimination</c:v>
                </c:pt>
                <c:pt idx="11">
                  <c:v>Doxxing</c:v>
                </c:pt>
                <c:pt idx="12">
                  <c:v>Cyberbullying</c:v>
                </c:pt>
                <c:pt idx="13">
                  <c:v>Damage to personal rep</c:v>
                </c:pt>
                <c:pt idx="14">
                  <c:v>Misogyny</c:v>
                </c:pt>
                <c:pt idx="15">
                  <c:v>Damage to work rep</c:v>
                </c:pt>
                <c:pt idx="16">
                  <c:v>Swatting</c:v>
                </c:pt>
                <c:pt idx="17">
                  <c:v>Sextortion</c:v>
                </c:pt>
                <c:pt idx="18">
                  <c:v>"Revenge porn"</c:v>
                </c:pt>
              </c:strCache>
            </c:strRef>
          </c:cat>
          <c:val>
            <c:numRef>
              <c:f>Sheet1!$E$2:$E$20</c:f>
              <c:numCache>
                <c:formatCode>0%</c:formatCode>
                <c:ptCount val="19"/>
                <c:pt idx="0">
                  <c:v>0.74643948248569802</c:v>
                </c:pt>
                <c:pt idx="1">
                  <c:v>0.77106781504495325</c:v>
                </c:pt>
                <c:pt idx="2">
                  <c:v>0.75582733000659463</c:v>
                </c:pt>
                <c:pt idx="3">
                  <c:v>0.81693607163725057</c:v>
                </c:pt>
                <c:pt idx="4">
                  <c:v>0.75698623831789347</c:v>
                </c:pt>
                <c:pt idx="5">
                  <c:v>0.74296860263109255</c:v>
                </c:pt>
                <c:pt idx="6">
                  <c:v>0.75973465909195625</c:v>
                </c:pt>
                <c:pt idx="7">
                  <c:v>0.81114657795935829</c:v>
                </c:pt>
                <c:pt idx="8">
                  <c:v>0.7453932136948328</c:v>
                </c:pt>
                <c:pt idx="9">
                  <c:v>0.79494988193598959</c:v>
                </c:pt>
                <c:pt idx="10">
                  <c:v>0.75206062064121904</c:v>
                </c:pt>
                <c:pt idx="11">
                  <c:v>0.80941524942577903</c:v>
                </c:pt>
                <c:pt idx="12">
                  <c:v>0.80925663973452477</c:v>
                </c:pt>
                <c:pt idx="13">
                  <c:v>0.84403328023589896</c:v>
                </c:pt>
                <c:pt idx="14">
                  <c:v>0.75417782115870358</c:v>
                </c:pt>
                <c:pt idx="15">
                  <c:v>0.83163707644082319</c:v>
                </c:pt>
                <c:pt idx="16">
                  <c:v>0.78856065034329148</c:v>
                </c:pt>
                <c:pt idx="17">
                  <c:v>0.85781987272139337</c:v>
                </c:pt>
                <c:pt idx="18">
                  <c:v>0.77211589699459937</c:v>
                </c:pt>
              </c:numCache>
            </c:numRef>
          </c:val>
          <c:smooth val="0"/>
          <c:extLst>
            <c:ext xmlns:c16="http://schemas.microsoft.com/office/drawing/2014/chart" uri="{C3380CC4-5D6E-409C-BE32-E72D297353CC}">
              <c16:uniqueId val="{00000000-19EA-4CF9-A584-FF8F533D56DE}"/>
            </c:ext>
          </c:extLst>
        </c:ser>
        <c:ser>
          <c:idx val="3"/>
          <c:order val="3"/>
          <c:tx>
            <c:strRef>
              <c:f>Sheet1!$F$1</c:f>
              <c:strCache>
                <c:ptCount val="1"/>
                <c:pt idx="0">
                  <c:v>Youth &gt; month</c:v>
                </c:pt>
              </c:strCache>
            </c:strRef>
          </c:tx>
          <c:spPr>
            <a:ln w="38100"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Unwanted contact</c:v>
                </c:pt>
                <c:pt idx="1">
                  <c:v>Hoaxes, scams, frauds</c:v>
                </c:pt>
                <c:pt idx="2">
                  <c:v>Unwanted Sexting rec.</c:v>
                </c:pt>
                <c:pt idx="3">
                  <c:v>Treated Mean</c:v>
                </c:pt>
                <c:pt idx="4">
                  <c:v>Trolling</c:v>
                </c:pt>
                <c:pt idx="5">
                  <c:v>Hate speech</c:v>
                </c:pt>
                <c:pt idx="6">
                  <c:v>Sexual solicitation</c:v>
                </c:pt>
                <c:pt idx="7">
                  <c:v>Online harassment</c:v>
                </c:pt>
                <c:pt idx="8">
                  <c:v>Unwanted Sexting sent</c:v>
                </c:pt>
                <c:pt idx="9">
                  <c:v>Microaggression</c:v>
                </c:pt>
                <c:pt idx="10">
                  <c:v>Discrimination</c:v>
                </c:pt>
                <c:pt idx="11">
                  <c:v>Doxxing</c:v>
                </c:pt>
                <c:pt idx="12">
                  <c:v>Cyberbullying</c:v>
                </c:pt>
                <c:pt idx="13">
                  <c:v>Damage to personal rep</c:v>
                </c:pt>
                <c:pt idx="14">
                  <c:v>Misogyny</c:v>
                </c:pt>
                <c:pt idx="15">
                  <c:v>Damage to work rep</c:v>
                </c:pt>
                <c:pt idx="16">
                  <c:v>Swatting</c:v>
                </c:pt>
                <c:pt idx="17">
                  <c:v>Sextortion</c:v>
                </c:pt>
                <c:pt idx="18">
                  <c:v>"Revenge porn"</c:v>
                </c:pt>
              </c:strCache>
            </c:strRef>
          </c:cat>
          <c:val>
            <c:numRef>
              <c:f>Sheet1!$F$2:$F$20</c:f>
              <c:numCache>
                <c:formatCode>0%</c:formatCode>
                <c:ptCount val="19"/>
                <c:pt idx="0">
                  <c:v>0.73921759641403528</c:v>
                </c:pt>
                <c:pt idx="1">
                  <c:v>0.75747528495970395</c:v>
                </c:pt>
                <c:pt idx="2">
                  <c:v>0.75596265152308018</c:v>
                </c:pt>
                <c:pt idx="3">
                  <c:v>0.75164702608629885</c:v>
                </c:pt>
                <c:pt idx="4">
                  <c:v>0.65888908434069682</c:v>
                </c:pt>
                <c:pt idx="5">
                  <c:v>0.68675113743288208</c:v>
                </c:pt>
                <c:pt idx="6">
                  <c:v>0.74988620679857743</c:v>
                </c:pt>
                <c:pt idx="7">
                  <c:v>0.68157279562430351</c:v>
                </c:pt>
                <c:pt idx="8">
                  <c:v>0.72822508555318555</c:v>
                </c:pt>
                <c:pt idx="9">
                  <c:v>0.6850120231576442</c:v>
                </c:pt>
                <c:pt idx="10">
                  <c:v>0.68429102295051025</c:v>
                </c:pt>
                <c:pt idx="11">
                  <c:v>0.77866754180381448</c:v>
                </c:pt>
                <c:pt idx="12">
                  <c:v>0.76129543169375424</c:v>
                </c:pt>
                <c:pt idx="13">
                  <c:v>0.75768406490122675</c:v>
                </c:pt>
                <c:pt idx="14">
                  <c:v>0.6209246606691845</c:v>
                </c:pt>
                <c:pt idx="15">
                  <c:v>0.75149066451577928</c:v>
                </c:pt>
                <c:pt idx="16">
                  <c:v>0.70317156455859819</c:v>
                </c:pt>
                <c:pt idx="17">
                  <c:v>0.71830363142781706</c:v>
                </c:pt>
                <c:pt idx="18">
                  <c:v>0.67003332063488008</c:v>
                </c:pt>
              </c:numCache>
            </c:numRef>
          </c:val>
          <c:smooth val="0"/>
          <c:extLst>
            <c:ext xmlns:c16="http://schemas.microsoft.com/office/drawing/2014/chart" uri="{C3380CC4-5D6E-409C-BE32-E72D297353CC}">
              <c16:uniqueId val="{00000001-19EA-4CF9-A584-FF8F533D56DE}"/>
            </c:ext>
          </c:extLst>
        </c:ser>
        <c:dLbls>
          <c:showLegendKey val="0"/>
          <c:showVal val="1"/>
          <c:showCatName val="0"/>
          <c:showSerName val="0"/>
          <c:showPercent val="0"/>
          <c:showBubbleSize val="0"/>
        </c:dLbls>
        <c:smooth val="0"/>
        <c:axId val="654958376"/>
        <c:axId val="654961656"/>
      </c:lineChart>
      <c:catAx>
        <c:axId val="654958376"/>
        <c:scaling>
          <c:orientation val="minMax"/>
        </c:scaling>
        <c:delete val="0"/>
        <c:axPos val="b"/>
        <c:majorGridlines>
          <c:spPr>
            <a:ln w="9525" cap="flat" cmpd="sng" algn="ctr">
              <a:solidFill>
                <a:schemeClr val="accent1"/>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654961656"/>
        <c:crosses val="autoZero"/>
        <c:auto val="1"/>
        <c:lblAlgn val="ctr"/>
        <c:lblOffset val="100"/>
        <c:noMultiLvlLbl val="0"/>
      </c:catAx>
      <c:valAx>
        <c:axId val="654961656"/>
        <c:scaling>
          <c:orientation val="minMax"/>
          <c:max val="0.9"/>
          <c:min val="0.1"/>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654958376"/>
        <c:crosses val="autoZero"/>
        <c:crossBetween val="between"/>
      </c:valAx>
      <c:spPr>
        <a:noFill/>
        <a:ln>
          <a:noFill/>
        </a:ln>
        <a:effectLst/>
      </c:spPr>
    </c:plotArea>
    <c:plotVisOnly val="1"/>
    <c:dispBlanksAs val="gap"/>
    <c:showDLblsOverMax val="0"/>
  </c:chart>
  <c:spPr>
    <a:solidFill>
      <a:schemeClr val="tx1"/>
    </a:solidFill>
    <a:ln>
      <a:solidFill>
        <a:schemeClr val="bg1"/>
      </a:solidFill>
    </a:ln>
    <a:effectLst/>
  </c:spPr>
  <c:txPr>
    <a:bodyPr/>
    <a:lstStyle/>
    <a:p>
      <a:pPr>
        <a:defRPr>
          <a:solidFill>
            <a:schemeClr val="tx1">
              <a:lumMod val="50000"/>
            </a:schemeClr>
          </a:solidFill>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r>
              <a:rPr lang="en-US" dirty="0"/>
              <a:t>Frequency of risks: Adults vs. Teens </a:t>
            </a:r>
            <a:r>
              <a:rPr lang="en-US" sz="1200" dirty="0"/>
              <a:t>(base:</a:t>
            </a:r>
            <a:r>
              <a:rPr lang="en-US" sz="1200" baseline="0" dirty="0"/>
              <a:t> among those who experienced the risk)</a:t>
            </a:r>
            <a:endParaRPr lang="en-US" sz="12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0.2071604979627002"/>
          <c:y val="0.10654450261780105"/>
          <c:w val="0.78045946850575298"/>
          <c:h val="0.61551979372402343"/>
        </c:manualLayout>
      </c:layout>
      <c:lineChart>
        <c:grouping val="standard"/>
        <c:varyColors val="0"/>
        <c:ser>
          <c:idx val="0"/>
          <c:order val="0"/>
          <c:tx>
            <c:strRef>
              <c:f>Sheet1!$C$1</c:f>
              <c:strCache>
                <c:ptCount val="1"/>
                <c:pt idx="0">
                  <c:v>Adult</c:v>
                </c:pt>
              </c:strCache>
            </c:strRef>
          </c:tx>
          <c:spPr>
            <a:ln w="63500"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7D37-40D0-A4DD-7054A5536D4E}"/>
                </c:ext>
              </c:extLst>
            </c:dLbl>
            <c:dLbl>
              <c:idx val="11"/>
              <c:layout>
                <c:manualLayout>
                  <c:x val="-2.2343169035134572E-2"/>
                  <c:y val="-7.1489766777724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B2-4ACE-8F7A-FEAE11FFFF73}"/>
                </c:ext>
              </c:extLst>
            </c:dLbl>
            <c:dLbl>
              <c:idx val="14"/>
              <c:layout>
                <c:manualLayout>
                  <c:x val="-2.121771144135759E-2"/>
                  <c:y val="8.55782960495002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DB2-4ACE-8F7A-FEAE11FFFF73}"/>
                </c:ext>
              </c:extLst>
            </c:dLbl>
            <c:dLbl>
              <c:idx val="1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37-40D0-A4DD-7054A5536D4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Unwanted contact</c:v>
                </c:pt>
                <c:pt idx="1">
                  <c:v>Hoaxes, scams, frauds</c:v>
                </c:pt>
                <c:pt idx="2">
                  <c:v>Unwanted Sexting rec.</c:v>
                </c:pt>
                <c:pt idx="3">
                  <c:v>Treated Mean</c:v>
                </c:pt>
                <c:pt idx="4">
                  <c:v>Trolling</c:v>
                </c:pt>
                <c:pt idx="5">
                  <c:v>Hate speech</c:v>
                </c:pt>
                <c:pt idx="6">
                  <c:v>Sexual solicitation</c:v>
                </c:pt>
                <c:pt idx="7">
                  <c:v>Online harassment</c:v>
                </c:pt>
                <c:pt idx="8">
                  <c:v>Unwanted Sexting sent</c:v>
                </c:pt>
                <c:pt idx="9">
                  <c:v>Microaggression</c:v>
                </c:pt>
                <c:pt idx="10">
                  <c:v>Discrimination</c:v>
                </c:pt>
                <c:pt idx="11">
                  <c:v>Doxxing</c:v>
                </c:pt>
                <c:pt idx="12">
                  <c:v>Cyberbullying</c:v>
                </c:pt>
                <c:pt idx="13">
                  <c:v>Damage to personal rep</c:v>
                </c:pt>
                <c:pt idx="14">
                  <c:v>Misogyny</c:v>
                </c:pt>
                <c:pt idx="15">
                  <c:v>Damage to work rep</c:v>
                </c:pt>
                <c:pt idx="16">
                  <c:v>Swatting</c:v>
                </c:pt>
                <c:pt idx="17">
                  <c:v>Sextortion</c:v>
                </c:pt>
                <c:pt idx="18">
                  <c:v>"Revenge porn"</c:v>
                </c:pt>
              </c:strCache>
            </c:strRef>
          </c:cat>
          <c:val>
            <c:numRef>
              <c:f>Sheet1!$C$2:$C$20</c:f>
              <c:numCache>
                <c:formatCode>0%</c:formatCode>
                <c:ptCount val="19"/>
                <c:pt idx="0">
                  <c:v>7.9451006605126176E-2</c:v>
                </c:pt>
                <c:pt idx="1">
                  <c:v>7.2592394711670671E-2</c:v>
                </c:pt>
                <c:pt idx="2">
                  <c:v>8.4514921521404371E-2</c:v>
                </c:pt>
                <c:pt idx="3">
                  <c:v>5.4821161056505641E-2</c:v>
                </c:pt>
                <c:pt idx="4">
                  <c:v>0.11367722566075809</c:v>
                </c:pt>
                <c:pt idx="5">
                  <c:v>0.12905114938625512</c:v>
                </c:pt>
                <c:pt idx="6">
                  <c:v>7.9102979344723032E-2</c:v>
                </c:pt>
                <c:pt idx="7">
                  <c:v>7.9289333916049101E-2</c:v>
                </c:pt>
                <c:pt idx="8">
                  <c:v>8.8887388702330844E-2</c:v>
                </c:pt>
                <c:pt idx="9">
                  <c:v>9.9483563747753329E-2</c:v>
                </c:pt>
                <c:pt idx="10">
                  <c:v>0.14466810771619362</c:v>
                </c:pt>
                <c:pt idx="11">
                  <c:v>9.5097082313465531E-2</c:v>
                </c:pt>
                <c:pt idx="12">
                  <c:v>8.7921543665370958E-2</c:v>
                </c:pt>
                <c:pt idx="13">
                  <c:v>8.0107376342663128E-2</c:v>
                </c:pt>
                <c:pt idx="14">
                  <c:v>0.18869345842282562</c:v>
                </c:pt>
                <c:pt idx="15">
                  <c:v>9.2141578718100553E-2</c:v>
                </c:pt>
                <c:pt idx="16">
                  <c:v>7.8000785801475903E-2</c:v>
                </c:pt>
                <c:pt idx="17">
                  <c:v>0.11759077261763441</c:v>
                </c:pt>
                <c:pt idx="18">
                  <c:v>9.7256889609649816E-2</c:v>
                </c:pt>
              </c:numCache>
            </c:numRef>
          </c:val>
          <c:smooth val="0"/>
          <c:extLst>
            <c:ext xmlns:c16="http://schemas.microsoft.com/office/drawing/2014/chart" uri="{C3380CC4-5D6E-409C-BE32-E72D297353CC}">
              <c16:uniqueId val="{00000001-7D37-40D0-A4DD-7054A5536D4E}"/>
            </c:ext>
          </c:extLst>
        </c:ser>
        <c:ser>
          <c:idx val="1"/>
          <c:order val="1"/>
          <c:tx>
            <c:strRef>
              <c:f>Sheet1!$D$1</c:f>
              <c:strCache>
                <c:ptCount val="1"/>
                <c:pt idx="0">
                  <c:v>Youth</c:v>
                </c:pt>
              </c:strCache>
            </c:strRef>
          </c:tx>
          <c:spPr>
            <a:ln w="63500" cap="rnd">
              <a:solidFill>
                <a:srgbClr val="0072C6">
                  <a:alpha val="95000"/>
                </a:srgbClr>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7D37-40D0-A4DD-7054A5536D4E}"/>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B2-4ACE-8F7A-FEAE11FFFF73}"/>
                </c:ext>
              </c:extLst>
            </c:dLbl>
            <c:dLbl>
              <c:idx val="1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37-40D0-A4DD-7054A5536D4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Unwanted contact</c:v>
                </c:pt>
                <c:pt idx="1">
                  <c:v>Hoaxes, scams, frauds</c:v>
                </c:pt>
                <c:pt idx="2">
                  <c:v>Unwanted Sexting rec.</c:v>
                </c:pt>
                <c:pt idx="3">
                  <c:v>Treated Mean</c:v>
                </c:pt>
                <c:pt idx="4">
                  <c:v>Trolling</c:v>
                </c:pt>
                <c:pt idx="5">
                  <c:v>Hate speech</c:v>
                </c:pt>
                <c:pt idx="6">
                  <c:v>Sexual solicitation</c:v>
                </c:pt>
                <c:pt idx="7">
                  <c:v>Online harassment</c:v>
                </c:pt>
                <c:pt idx="8">
                  <c:v>Unwanted Sexting sent</c:v>
                </c:pt>
                <c:pt idx="9">
                  <c:v>Microaggression</c:v>
                </c:pt>
                <c:pt idx="10">
                  <c:v>Discrimination</c:v>
                </c:pt>
                <c:pt idx="11">
                  <c:v>Doxxing</c:v>
                </c:pt>
                <c:pt idx="12">
                  <c:v>Cyberbullying</c:v>
                </c:pt>
                <c:pt idx="13">
                  <c:v>Damage to personal rep</c:v>
                </c:pt>
                <c:pt idx="14">
                  <c:v>Misogyny</c:v>
                </c:pt>
                <c:pt idx="15">
                  <c:v>Damage to work rep</c:v>
                </c:pt>
                <c:pt idx="16">
                  <c:v>Swatting</c:v>
                </c:pt>
                <c:pt idx="17">
                  <c:v>Sextortion</c:v>
                </c:pt>
                <c:pt idx="18">
                  <c:v>"Revenge porn"</c:v>
                </c:pt>
              </c:strCache>
            </c:strRef>
          </c:cat>
          <c:val>
            <c:numRef>
              <c:f>Sheet1!$D$2:$D$20</c:f>
              <c:numCache>
                <c:formatCode>0%</c:formatCode>
                <c:ptCount val="19"/>
                <c:pt idx="0">
                  <c:v>7.2791747240540924E-2</c:v>
                </c:pt>
                <c:pt idx="1">
                  <c:v>8.9561036180741918E-2</c:v>
                </c:pt>
                <c:pt idx="2">
                  <c:v>9.1957582669514384E-2</c:v>
                </c:pt>
                <c:pt idx="3">
                  <c:v>7.9356147737496649E-2</c:v>
                </c:pt>
                <c:pt idx="4">
                  <c:v>0.15610349937894877</c:v>
                </c:pt>
                <c:pt idx="5">
                  <c:v>0.14592449653756079</c:v>
                </c:pt>
                <c:pt idx="6">
                  <c:v>0.10917865205180789</c:v>
                </c:pt>
                <c:pt idx="7">
                  <c:v>0.16430382598029408</c:v>
                </c:pt>
                <c:pt idx="8">
                  <c:v>0.12741895633291486</c:v>
                </c:pt>
                <c:pt idx="9">
                  <c:v>0.13962001528485063</c:v>
                </c:pt>
                <c:pt idx="10">
                  <c:v>0.18016249130695794</c:v>
                </c:pt>
                <c:pt idx="11">
                  <c:v>9.3380017544091379E-2</c:v>
                </c:pt>
                <c:pt idx="12">
                  <c:v>0.15125478120798544</c:v>
                </c:pt>
                <c:pt idx="13">
                  <c:v>9.6332523726348762E-2</c:v>
                </c:pt>
                <c:pt idx="14">
                  <c:v>0.19727369611362761</c:v>
                </c:pt>
                <c:pt idx="15">
                  <c:v>0.16701891105008038</c:v>
                </c:pt>
                <c:pt idx="16">
                  <c:v>0.1930803427963827</c:v>
                </c:pt>
                <c:pt idx="17">
                  <c:v>0.15980104896559305</c:v>
                </c:pt>
                <c:pt idx="18">
                  <c:v>0.2104318170041076</c:v>
                </c:pt>
              </c:numCache>
            </c:numRef>
          </c:val>
          <c:smooth val="0"/>
          <c:extLst>
            <c:ext xmlns:c16="http://schemas.microsoft.com/office/drawing/2014/chart" uri="{C3380CC4-5D6E-409C-BE32-E72D297353CC}">
              <c16:uniqueId val="{00000003-7D37-40D0-A4DD-7054A5536D4E}"/>
            </c:ext>
          </c:extLst>
        </c:ser>
        <c:ser>
          <c:idx val="2"/>
          <c:order val="2"/>
          <c:tx>
            <c:strRef>
              <c:f>Sheet1!$E$1</c:f>
              <c:strCache>
                <c:ptCount val="1"/>
                <c:pt idx="0">
                  <c:v>Adult2</c:v>
                </c:pt>
              </c:strCache>
            </c:strRef>
          </c:tx>
          <c:spPr>
            <a:ln w="38100" cap="rnd">
              <a:solidFill>
                <a:srgbClr val="002050"/>
              </a:solidFill>
              <a:round/>
            </a:ln>
            <a:effectLst/>
          </c:spPr>
          <c:marker>
            <c:symbol val="none"/>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B2-4ACE-8F7A-FEAE11FFFF73}"/>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37-40D0-A4DD-7054A5536D4E}"/>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D37-40D0-A4DD-7054A5536D4E}"/>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D37-40D0-A4DD-7054A5536D4E}"/>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D37-40D0-A4DD-7054A5536D4E}"/>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D37-40D0-A4DD-7054A5536D4E}"/>
                </c:ext>
              </c:extLst>
            </c:dLbl>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B2-4ACE-8F7A-FEAE11FFFF73}"/>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D37-40D0-A4DD-7054A5536D4E}"/>
                </c:ext>
              </c:extLst>
            </c:dLbl>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B2-4ACE-8F7A-FEAE11FFFF73}"/>
                </c:ext>
              </c:extLst>
            </c:dLbl>
            <c:dLbl>
              <c:idx val="1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D37-40D0-A4DD-7054A5536D4E}"/>
                </c:ext>
              </c:extLst>
            </c:dLbl>
            <c:dLbl>
              <c:idx val="1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DB2-4ACE-8F7A-FEAE11FFFF73}"/>
                </c:ext>
              </c:extLst>
            </c:dLbl>
            <c:dLbl>
              <c:idx val="1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D37-40D0-A4DD-7054A5536D4E}"/>
                </c:ext>
              </c:extLst>
            </c:dLbl>
            <c:dLbl>
              <c:idx val="1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DB2-4ACE-8F7A-FEAE11FFFF7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Unwanted contact</c:v>
                </c:pt>
                <c:pt idx="1">
                  <c:v>Hoaxes, scams, frauds</c:v>
                </c:pt>
                <c:pt idx="2">
                  <c:v>Unwanted Sexting rec.</c:v>
                </c:pt>
                <c:pt idx="3">
                  <c:v>Treated Mean</c:v>
                </c:pt>
                <c:pt idx="4">
                  <c:v>Trolling</c:v>
                </c:pt>
                <c:pt idx="5">
                  <c:v>Hate speech</c:v>
                </c:pt>
                <c:pt idx="6">
                  <c:v>Sexual solicitation</c:v>
                </c:pt>
                <c:pt idx="7">
                  <c:v>Online harassment</c:v>
                </c:pt>
                <c:pt idx="8">
                  <c:v>Unwanted Sexting sent</c:v>
                </c:pt>
                <c:pt idx="9">
                  <c:v>Microaggression</c:v>
                </c:pt>
                <c:pt idx="10">
                  <c:v>Discrimination</c:v>
                </c:pt>
                <c:pt idx="11">
                  <c:v>Doxxing</c:v>
                </c:pt>
                <c:pt idx="12">
                  <c:v>Cyberbullying</c:v>
                </c:pt>
                <c:pt idx="13">
                  <c:v>Damage to personal rep</c:v>
                </c:pt>
                <c:pt idx="14">
                  <c:v>Misogyny</c:v>
                </c:pt>
                <c:pt idx="15">
                  <c:v>Damage to work rep</c:v>
                </c:pt>
                <c:pt idx="16">
                  <c:v>Swatting</c:v>
                </c:pt>
                <c:pt idx="17">
                  <c:v>Sextortion</c:v>
                </c:pt>
                <c:pt idx="18">
                  <c:v>"Revenge porn"</c:v>
                </c:pt>
              </c:strCache>
            </c:strRef>
          </c:cat>
          <c:val>
            <c:numRef>
              <c:f>Sheet1!$E$2:$E$20</c:f>
              <c:numCache>
                <c:formatCode>0%</c:formatCode>
                <c:ptCount val="19"/>
                <c:pt idx="0">
                  <c:v>0.29727559415236215</c:v>
                </c:pt>
                <c:pt idx="1">
                  <c:v>0.32359578658745941</c:v>
                </c:pt>
                <c:pt idx="2">
                  <c:v>0.29382841319199537</c:v>
                </c:pt>
                <c:pt idx="3">
                  <c:v>0.32071242742647299</c:v>
                </c:pt>
                <c:pt idx="4">
                  <c:v>0.3586317478253323</c:v>
                </c:pt>
                <c:pt idx="5">
                  <c:v>0.33564161107592289</c:v>
                </c:pt>
                <c:pt idx="6">
                  <c:v>0.3050742636895778</c:v>
                </c:pt>
                <c:pt idx="7">
                  <c:v>0.29057772344034793</c:v>
                </c:pt>
                <c:pt idx="8">
                  <c:v>0.30915468014208414</c:v>
                </c:pt>
                <c:pt idx="9">
                  <c:v>0.34804860849574271</c:v>
                </c:pt>
                <c:pt idx="10">
                  <c:v>0.3374534634259922</c:v>
                </c:pt>
                <c:pt idx="11">
                  <c:v>0.32477891115206042</c:v>
                </c:pt>
                <c:pt idx="12">
                  <c:v>0.3290552084332477</c:v>
                </c:pt>
                <c:pt idx="13">
                  <c:v>0.25469975462675637</c:v>
                </c:pt>
                <c:pt idx="14">
                  <c:v>0.33074556710234154</c:v>
                </c:pt>
                <c:pt idx="15">
                  <c:v>0.32461981076095447</c:v>
                </c:pt>
                <c:pt idx="16">
                  <c:v>0.33074118034539984</c:v>
                </c:pt>
                <c:pt idx="17">
                  <c:v>0.25181303766833929</c:v>
                </c:pt>
                <c:pt idx="18">
                  <c:v>0.26809004038014828</c:v>
                </c:pt>
              </c:numCache>
            </c:numRef>
          </c:val>
          <c:smooth val="0"/>
          <c:extLst>
            <c:ext xmlns:c16="http://schemas.microsoft.com/office/drawing/2014/chart" uri="{C3380CC4-5D6E-409C-BE32-E72D297353CC}">
              <c16:uniqueId val="{00000004-7D37-40D0-A4DD-7054A5536D4E}"/>
            </c:ext>
          </c:extLst>
        </c:ser>
        <c:ser>
          <c:idx val="3"/>
          <c:order val="3"/>
          <c:tx>
            <c:strRef>
              <c:f>Sheet1!$F$1</c:f>
              <c:strCache>
                <c:ptCount val="1"/>
                <c:pt idx="0">
                  <c:v>Youth2</c:v>
                </c:pt>
              </c:strCache>
            </c:strRef>
          </c:tx>
          <c:spPr>
            <a:ln w="38100" cap="rnd">
              <a:solidFill>
                <a:schemeClr val="accent4"/>
              </a:solidFill>
              <a:round/>
            </a:ln>
            <a:effectLst/>
          </c:spPr>
          <c:marker>
            <c:symbol val="none"/>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B2-4ACE-8F7A-FEAE11FFFF73}"/>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37-40D0-A4DD-7054A5536D4E}"/>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B2-4ACE-8F7A-FEAE11FFFF73}"/>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D37-40D0-A4DD-7054A5536D4E}"/>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D37-40D0-A4DD-7054A5536D4E}"/>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D37-40D0-A4DD-7054A5536D4E}"/>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D37-40D0-A4DD-7054A5536D4E}"/>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B2-4ACE-8F7A-FEAE11FFFF73}"/>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D37-40D0-A4DD-7054A5536D4E}"/>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7D37-40D0-A4DD-7054A5536D4E}"/>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D37-40D0-A4DD-7054A5536D4E}"/>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DB2-4ACE-8F7A-FEAE11FFFF73}"/>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D37-40D0-A4DD-7054A5536D4E}"/>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D37-40D0-A4DD-7054A5536D4E}"/>
                </c:ext>
              </c:extLst>
            </c:dLbl>
            <c:dLbl>
              <c:idx val="1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7D37-40D0-A4DD-7054A5536D4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Unwanted contact</c:v>
                </c:pt>
                <c:pt idx="1">
                  <c:v>Hoaxes, scams, frauds</c:v>
                </c:pt>
                <c:pt idx="2">
                  <c:v>Unwanted Sexting rec.</c:v>
                </c:pt>
                <c:pt idx="3">
                  <c:v>Treated Mean</c:v>
                </c:pt>
                <c:pt idx="4">
                  <c:v>Trolling</c:v>
                </c:pt>
                <c:pt idx="5">
                  <c:v>Hate speech</c:v>
                </c:pt>
                <c:pt idx="6">
                  <c:v>Sexual solicitation</c:v>
                </c:pt>
                <c:pt idx="7">
                  <c:v>Online harassment</c:v>
                </c:pt>
                <c:pt idx="8">
                  <c:v>Unwanted Sexting sent</c:v>
                </c:pt>
                <c:pt idx="9">
                  <c:v>Microaggression</c:v>
                </c:pt>
                <c:pt idx="10">
                  <c:v>Discrimination</c:v>
                </c:pt>
                <c:pt idx="11">
                  <c:v>Doxxing</c:v>
                </c:pt>
                <c:pt idx="12">
                  <c:v>Cyberbullying</c:v>
                </c:pt>
                <c:pt idx="13">
                  <c:v>Damage to personal rep</c:v>
                </c:pt>
                <c:pt idx="14">
                  <c:v>Misogyny</c:v>
                </c:pt>
                <c:pt idx="15">
                  <c:v>Damage to work rep</c:v>
                </c:pt>
                <c:pt idx="16">
                  <c:v>Swatting</c:v>
                </c:pt>
                <c:pt idx="17">
                  <c:v>Sextortion</c:v>
                </c:pt>
                <c:pt idx="18">
                  <c:v>"Revenge porn"</c:v>
                </c:pt>
              </c:strCache>
            </c:strRef>
          </c:cat>
          <c:val>
            <c:numRef>
              <c:f>Sheet1!$F$2:$F$20</c:f>
              <c:numCache>
                <c:formatCode>0%</c:formatCode>
                <c:ptCount val="19"/>
                <c:pt idx="0">
                  <c:v>0.31557743267276778</c:v>
                </c:pt>
                <c:pt idx="1">
                  <c:v>0.34635800107482451</c:v>
                </c:pt>
                <c:pt idx="2">
                  <c:v>0.29858922065050725</c:v>
                </c:pt>
                <c:pt idx="3">
                  <c:v>0.37092602446490991</c:v>
                </c:pt>
                <c:pt idx="4">
                  <c:v>0.37522211806585232</c:v>
                </c:pt>
                <c:pt idx="5">
                  <c:v>0.35609250290616612</c:v>
                </c:pt>
                <c:pt idx="6">
                  <c:v>0.32719934992377547</c:v>
                </c:pt>
                <c:pt idx="7">
                  <c:v>0.33477573483181211</c:v>
                </c:pt>
                <c:pt idx="8">
                  <c:v>0.27243630717839579</c:v>
                </c:pt>
                <c:pt idx="9">
                  <c:v>0.34697466206895144</c:v>
                </c:pt>
                <c:pt idx="10">
                  <c:v>0.35198165538304688</c:v>
                </c:pt>
                <c:pt idx="11">
                  <c:v>0.32153445763029176</c:v>
                </c:pt>
                <c:pt idx="12">
                  <c:v>0.34624084750668893</c:v>
                </c:pt>
                <c:pt idx="13">
                  <c:v>0.32939967489877131</c:v>
                </c:pt>
                <c:pt idx="14">
                  <c:v>0.36162673444771842</c:v>
                </c:pt>
                <c:pt idx="15">
                  <c:v>0.25851568199068814</c:v>
                </c:pt>
                <c:pt idx="16">
                  <c:v>0.25117573663119752</c:v>
                </c:pt>
                <c:pt idx="17">
                  <c:v>0.27449148260581341</c:v>
                </c:pt>
                <c:pt idx="18">
                  <c:v>0.19791623479087656</c:v>
                </c:pt>
              </c:numCache>
            </c:numRef>
          </c:val>
          <c:smooth val="0"/>
          <c:extLst>
            <c:ext xmlns:c16="http://schemas.microsoft.com/office/drawing/2014/chart" uri="{C3380CC4-5D6E-409C-BE32-E72D297353CC}">
              <c16:uniqueId val="{00000005-7D37-40D0-A4DD-7054A5536D4E}"/>
            </c:ext>
          </c:extLst>
        </c:ser>
        <c:dLbls>
          <c:showLegendKey val="0"/>
          <c:showVal val="1"/>
          <c:showCatName val="0"/>
          <c:showSerName val="0"/>
          <c:showPercent val="0"/>
          <c:showBubbleSize val="0"/>
        </c:dLbls>
        <c:smooth val="0"/>
        <c:axId val="654958376"/>
        <c:axId val="654961656"/>
      </c:lineChart>
      <c:catAx>
        <c:axId val="654958376"/>
        <c:scaling>
          <c:orientation val="minMax"/>
        </c:scaling>
        <c:delete val="0"/>
        <c:axPos val="b"/>
        <c:majorGridlines>
          <c:spPr>
            <a:ln w="9525" cap="flat" cmpd="sng" algn="ctr">
              <a:solidFill>
                <a:schemeClr val="accent1"/>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654961656"/>
        <c:crosses val="autoZero"/>
        <c:auto val="1"/>
        <c:lblAlgn val="ctr"/>
        <c:lblOffset val="100"/>
        <c:noMultiLvlLbl val="0"/>
      </c:catAx>
      <c:valAx>
        <c:axId val="654961656"/>
        <c:scaling>
          <c:orientation val="minMax"/>
          <c:max val="0.4"/>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654958376"/>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a:solidFill>
            <a:schemeClr val="tx1">
              <a:lumMod val="50000"/>
            </a:schemeClr>
          </a:solidFill>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Most responsible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Adults</c:v>
                </c:pt>
              </c:strCache>
            </c:strRef>
          </c:tx>
          <c:spPr>
            <a:solidFill>
              <a:schemeClr val="accent1"/>
            </a:solidFill>
            <a:ln>
              <a:solidFill>
                <a:schemeClr val="tx1"/>
              </a:solid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1-D786-4B7A-80A3-B62A67EAF5F5}"/>
                </c:ext>
              </c:extLst>
            </c:dLbl>
            <c:dLbl>
              <c:idx val="9"/>
              <c:delete val="1"/>
              <c:extLst>
                <c:ext xmlns:c15="http://schemas.microsoft.com/office/drawing/2012/chart" uri="{CE6537A1-D6FC-4f65-9D91-7224C49458BB}"/>
                <c:ext xmlns:c16="http://schemas.microsoft.com/office/drawing/2014/chart" uri="{C3380CC4-5D6E-409C-BE32-E72D297353CC}">
                  <c16:uniqueId val="{00000003-D786-4B7A-80A3-B62A67EAF5F5}"/>
                </c:ext>
              </c:extLst>
            </c:dLbl>
            <c:dLbl>
              <c:idx val="10"/>
              <c:delete val="1"/>
              <c:extLst>
                <c:ext xmlns:c15="http://schemas.microsoft.com/office/drawing/2012/chart" uri="{CE6537A1-D6FC-4f65-9D91-7224C49458BB}"/>
                <c:ext xmlns:c16="http://schemas.microsoft.com/office/drawing/2014/chart" uri="{C3380CC4-5D6E-409C-BE32-E72D297353CC}">
                  <c16:uniqueId val="{00000005-D786-4B7A-80A3-B62A67EAF5F5}"/>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Parents</c:v>
                </c:pt>
                <c:pt idx="1">
                  <c:v>Nat'l government</c:v>
                </c:pt>
                <c:pt idx="2">
                  <c:v>Internet service providers</c:v>
                </c:pt>
                <c:pt idx="3">
                  <c:v>Social media companies</c:v>
                </c:pt>
                <c:pt idx="4">
                  <c:v>Online communities</c:v>
                </c:pt>
                <c:pt idx="5">
                  <c:v>Software companies</c:v>
                </c:pt>
                <c:pt idx="6">
                  <c:v>Other</c:v>
                </c:pt>
                <c:pt idx="7">
                  <c:v>Local government</c:v>
                </c:pt>
                <c:pt idx="8">
                  <c:v>School teachers</c:v>
                </c:pt>
                <c:pt idx="9">
                  <c:v>School administrators</c:v>
                </c:pt>
                <c:pt idx="10">
                  <c:v>Mobile phone companies</c:v>
                </c:pt>
              </c:strCache>
            </c:strRef>
          </c:cat>
          <c:val>
            <c:numRef>
              <c:f>Sheet1!$B$2:$B$12</c:f>
              <c:numCache>
                <c:formatCode>0%</c:formatCode>
                <c:ptCount val="11"/>
                <c:pt idx="0">
                  <c:v>0.17441335485062212</c:v>
                </c:pt>
                <c:pt idx="1">
                  <c:v>0.17644066257478344</c:v>
                </c:pt>
                <c:pt idx="2">
                  <c:v>0.18707465107733121</c:v>
                </c:pt>
                <c:pt idx="3">
                  <c:v>0.15007368790140185</c:v>
                </c:pt>
                <c:pt idx="4">
                  <c:v>0.14877370631757825</c:v>
                </c:pt>
                <c:pt idx="5">
                  <c:v>7.9218001518215203E-2</c:v>
                </c:pt>
                <c:pt idx="6">
                  <c:v>3.6602522033179812E-2</c:v>
                </c:pt>
                <c:pt idx="7">
                  <c:v>2.8223630398332433E-2</c:v>
                </c:pt>
                <c:pt idx="8">
                  <c:v>1.0964235585834932E-2</c:v>
                </c:pt>
                <c:pt idx="9">
                  <c:v>4.2473966940440562E-3</c:v>
                </c:pt>
                <c:pt idx="10">
                  <c:v>3.9681510486767116E-3</c:v>
                </c:pt>
              </c:numCache>
            </c:numRef>
          </c:val>
          <c:extLst>
            <c:ext xmlns:c16="http://schemas.microsoft.com/office/drawing/2014/chart" uri="{C3380CC4-5D6E-409C-BE32-E72D297353CC}">
              <c16:uniqueId val="{00000000-CC5C-45FC-B7E9-D5A0D9008BDA}"/>
            </c:ext>
          </c:extLst>
        </c:ser>
        <c:ser>
          <c:idx val="1"/>
          <c:order val="1"/>
          <c:tx>
            <c:strRef>
              <c:f>Sheet1!$C$1</c:f>
              <c:strCache>
                <c:ptCount val="1"/>
                <c:pt idx="0">
                  <c:v>Teens</c:v>
                </c:pt>
              </c:strCache>
            </c:strRef>
          </c:tx>
          <c:spPr>
            <a:solidFill>
              <a:schemeClr val="accent2"/>
            </a:solidFill>
            <a:ln>
              <a:solidFill>
                <a:schemeClr val="tx1"/>
              </a:solid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0-D786-4B7A-80A3-B62A67EAF5F5}"/>
                </c:ext>
              </c:extLst>
            </c:dLbl>
            <c:dLbl>
              <c:idx val="9"/>
              <c:delete val="1"/>
              <c:extLst>
                <c:ext xmlns:c15="http://schemas.microsoft.com/office/drawing/2012/chart" uri="{CE6537A1-D6FC-4f65-9D91-7224C49458BB}"/>
                <c:ext xmlns:c16="http://schemas.microsoft.com/office/drawing/2014/chart" uri="{C3380CC4-5D6E-409C-BE32-E72D297353CC}">
                  <c16:uniqueId val="{00000002-D786-4B7A-80A3-B62A67EAF5F5}"/>
                </c:ext>
              </c:extLst>
            </c:dLbl>
            <c:dLbl>
              <c:idx val="10"/>
              <c:delete val="1"/>
              <c:extLst>
                <c:ext xmlns:c15="http://schemas.microsoft.com/office/drawing/2012/chart" uri="{CE6537A1-D6FC-4f65-9D91-7224C49458BB}"/>
                <c:ext xmlns:c16="http://schemas.microsoft.com/office/drawing/2014/chart" uri="{C3380CC4-5D6E-409C-BE32-E72D297353CC}">
                  <c16:uniqueId val="{00000004-D786-4B7A-80A3-B62A67EAF5F5}"/>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Parents</c:v>
                </c:pt>
                <c:pt idx="1">
                  <c:v>Nat'l government</c:v>
                </c:pt>
                <c:pt idx="2">
                  <c:v>Internet service providers</c:v>
                </c:pt>
                <c:pt idx="3">
                  <c:v>Social media companies</c:v>
                </c:pt>
                <c:pt idx="4">
                  <c:v>Online communities</c:v>
                </c:pt>
                <c:pt idx="5">
                  <c:v>Software companies</c:v>
                </c:pt>
                <c:pt idx="6">
                  <c:v>Other</c:v>
                </c:pt>
                <c:pt idx="7">
                  <c:v>Local government</c:v>
                </c:pt>
                <c:pt idx="8">
                  <c:v>School teachers</c:v>
                </c:pt>
                <c:pt idx="9">
                  <c:v>School administrators</c:v>
                </c:pt>
                <c:pt idx="10">
                  <c:v>Mobile phone companies</c:v>
                </c:pt>
              </c:strCache>
            </c:strRef>
          </c:cat>
          <c:val>
            <c:numRef>
              <c:f>Sheet1!$C$2:$C$12</c:f>
              <c:numCache>
                <c:formatCode>0%</c:formatCode>
                <c:ptCount val="11"/>
                <c:pt idx="0">
                  <c:v>0.22940437268067013</c:v>
                </c:pt>
                <c:pt idx="1">
                  <c:v>0.17158482071610406</c:v>
                </c:pt>
                <c:pt idx="2">
                  <c:v>0.14821925279760306</c:v>
                </c:pt>
                <c:pt idx="3">
                  <c:v>0.16495500974127683</c:v>
                </c:pt>
                <c:pt idx="4">
                  <c:v>0.12329609437572688</c:v>
                </c:pt>
                <c:pt idx="5">
                  <c:v>6.782452177568829E-2</c:v>
                </c:pt>
                <c:pt idx="6">
                  <c:v>2.8558165035641844E-2</c:v>
                </c:pt>
                <c:pt idx="7">
                  <c:v>2.9646633495919023E-2</c:v>
                </c:pt>
                <c:pt idx="8">
                  <c:v>1.4399252654441254E-2</c:v>
                </c:pt>
                <c:pt idx="9">
                  <c:v>1.3166417687097431E-2</c:v>
                </c:pt>
                <c:pt idx="10">
                  <c:v>8.9454590398311933E-3</c:v>
                </c:pt>
              </c:numCache>
            </c:numRef>
          </c:val>
          <c:extLst>
            <c:ext xmlns:c16="http://schemas.microsoft.com/office/drawing/2014/chart" uri="{C3380CC4-5D6E-409C-BE32-E72D297353CC}">
              <c16:uniqueId val="{00000001-CC5C-45FC-B7E9-D5A0D9008BDA}"/>
            </c:ext>
          </c:extLst>
        </c:ser>
        <c:dLbls>
          <c:showLegendKey val="0"/>
          <c:showVal val="1"/>
          <c:showCatName val="0"/>
          <c:showSerName val="0"/>
          <c:showPercent val="0"/>
          <c:showBubbleSize val="0"/>
        </c:dLbls>
        <c:gapWidth val="100"/>
        <c:overlap val="100"/>
        <c:axId val="682213088"/>
        <c:axId val="682212760"/>
      </c:barChart>
      <c:catAx>
        <c:axId val="682213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82212760"/>
        <c:crosses val="autoZero"/>
        <c:auto val="1"/>
        <c:lblAlgn val="ctr"/>
        <c:lblOffset val="100"/>
        <c:noMultiLvlLbl val="0"/>
      </c:catAx>
      <c:valAx>
        <c:axId val="682212760"/>
        <c:scaling>
          <c:orientation val="minMax"/>
        </c:scaling>
        <c:delete val="1"/>
        <c:axPos val="t"/>
        <c:numFmt formatCode="0%" sourceLinked="1"/>
        <c:majorTickMark val="none"/>
        <c:minorTickMark val="none"/>
        <c:tickLblPos val="nextTo"/>
        <c:crossAx val="682213088"/>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solidFill>
        <a:schemeClr val="accent1"/>
      </a:solidFill>
    </a:ln>
    <a:effectLst/>
  </c:spPr>
  <c:txPr>
    <a:bodyPr/>
    <a:lstStyle/>
    <a:p>
      <a:pPr>
        <a:defRPr>
          <a:solidFill>
            <a:schemeClr val="tx1"/>
          </a:solidFill>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Most trusted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Adults</c:v>
                </c:pt>
              </c:strCache>
            </c:strRef>
          </c:tx>
          <c:spPr>
            <a:solidFill>
              <a:schemeClr val="accent1"/>
            </a:solidFill>
            <a:ln>
              <a:solidFill>
                <a:schemeClr val="tx1"/>
              </a:solid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4-E3F9-44A5-9D10-CD4F78D2D6F5}"/>
                </c:ext>
              </c:extLst>
            </c:dLbl>
            <c:dLbl>
              <c:idx val="9"/>
              <c:delete val="1"/>
              <c:extLst>
                <c:ext xmlns:c15="http://schemas.microsoft.com/office/drawing/2012/chart" uri="{CE6537A1-D6FC-4f65-9D91-7224C49458BB}"/>
                <c:ext xmlns:c16="http://schemas.microsoft.com/office/drawing/2014/chart" uri="{C3380CC4-5D6E-409C-BE32-E72D297353CC}">
                  <c16:uniqueId val="{00000003-E3F9-44A5-9D10-CD4F78D2D6F5}"/>
                </c:ext>
              </c:extLst>
            </c:dLbl>
            <c:dLbl>
              <c:idx val="10"/>
              <c:delete val="1"/>
              <c:extLst>
                <c:ext xmlns:c15="http://schemas.microsoft.com/office/drawing/2012/chart" uri="{CE6537A1-D6FC-4f65-9D91-7224C49458BB}"/>
                <c:ext xmlns:c16="http://schemas.microsoft.com/office/drawing/2014/chart" uri="{C3380CC4-5D6E-409C-BE32-E72D297353CC}">
                  <c16:uniqueId val="{00000001-E3F9-44A5-9D10-CD4F78D2D6F5}"/>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Parents</c:v>
                </c:pt>
                <c:pt idx="1">
                  <c:v>Nat'l government</c:v>
                </c:pt>
                <c:pt idx="2">
                  <c:v>Internet service providers</c:v>
                </c:pt>
                <c:pt idx="3">
                  <c:v>Social media companies</c:v>
                </c:pt>
                <c:pt idx="4">
                  <c:v>Online communities</c:v>
                </c:pt>
                <c:pt idx="5">
                  <c:v>Software companies</c:v>
                </c:pt>
                <c:pt idx="6">
                  <c:v>Other</c:v>
                </c:pt>
                <c:pt idx="7">
                  <c:v>Local government</c:v>
                </c:pt>
                <c:pt idx="8">
                  <c:v>School teachers</c:v>
                </c:pt>
                <c:pt idx="9">
                  <c:v>School administrators</c:v>
                </c:pt>
                <c:pt idx="10">
                  <c:v>Mobile phone companies</c:v>
                </c:pt>
              </c:strCache>
            </c:strRef>
          </c:cat>
          <c:val>
            <c:numRef>
              <c:f>Sheet1!$B$2:$B$12</c:f>
              <c:numCache>
                <c:formatCode>0%</c:formatCode>
                <c:ptCount val="11"/>
                <c:pt idx="0">
                  <c:v>0.22280991528941435</c:v>
                </c:pt>
                <c:pt idx="1">
                  <c:v>0.16892309275140591</c:v>
                </c:pt>
                <c:pt idx="2">
                  <c:v>0.14664651618100324</c:v>
                </c:pt>
                <c:pt idx="3">
                  <c:v>0.11817928105362779</c:v>
                </c:pt>
                <c:pt idx="4">
                  <c:v>9.8036731180329462E-2</c:v>
                </c:pt>
                <c:pt idx="5">
                  <c:v>0.10660641550005465</c:v>
                </c:pt>
                <c:pt idx="6">
                  <c:v>6.5164786613994746E-2</c:v>
                </c:pt>
                <c:pt idx="7">
                  <c:v>3.253334561654353E-2</c:v>
                </c:pt>
                <c:pt idx="8">
                  <c:v>1.6200245901747283E-2</c:v>
                </c:pt>
                <c:pt idx="9">
                  <c:v>1.0616411292832756E-2</c:v>
                </c:pt>
                <c:pt idx="10">
                  <c:v>1.4283258619046241E-2</c:v>
                </c:pt>
              </c:numCache>
            </c:numRef>
          </c:val>
          <c:extLst>
            <c:ext xmlns:c16="http://schemas.microsoft.com/office/drawing/2014/chart" uri="{C3380CC4-5D6E-409C-BE32-E72D297353CC}">
              <c16:uniqueId val="{00000000-6913-4FC1-9DF5-08FDB26F1DAA}"/>
            </c:ext>
          </c:extLst>
        </c:ser>
        <c:ser>
          <c:idx val="1"/>
          <c:order val="1"/>
          <c:tx>
            <c:strRef>
              <c:f>Sheet1!$C$1</c:f>
              <c:strCache>
                <c:ptCount val="1"/>
                <c:pt idx="0">
                  <c:v>Teens</c:v>
                </c:pt>
              </c:strCache>
            </c:strRef>
          </c:tx>
          <c:spPr>
            <a:solidFill>
              <a:schemeClr val="accent2"/>
            </a:solidFill>
            <a:ln>
              <a:solidFill>
                <a:schemeClr val="tx1"/>
              </a:solid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5-E3F9-44A5-9D10-CD4F78D2D6F5}"/>
                </c:ext>
              </c:extLst>
            </c:dLbl>
            <c:dLbl>
              <c:idx val="9"/>
              <c:delete val="1"/>
              <c:extLst>
                <c:ext xmlns:c15="http://schemas.microsoft.com/office/drawing/2012/chart" uri="{CE6537A1-D6FC-4f65-9D91-7224C49458BB}"/>
                <c:ext xmlns:c16="http://schemas.microsoft.com/office/drawing/2014/chart" uri="{C3380CC4-5D6E-409C-BE32-E72D297353CC}">
                  <c16:uniqueId val="{00000002-E3F9-44A5-9D10-CD4F78D2D6F5}"/>
                </c:ext>
              </c:extLst>
            </c:dLbl>
            <c:dLbl>
              <c:idx val="10"/>
              <c:delete val="1"/>
              <c:extLst>
                <c:ext xmlns:c15="http://schemas.microsoft.com/office/drawing/2012/chart" uri="{CE6537A1-D6FC-4f65-9D91-7224C49458BB}"/>
                <c:ext xmlns:c16="http://schemas.microsoft.com/office/drawing/2014/chart" uri="{C3380CC4-5D6E-409C-BE32-E72D297353CC}">
                  <c16:uniqueId val="{00000000-E3F9-44A5-9D10-CD4F78D2D6F5}"/>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Parents</c:v>
                </c:pt>
                <c:pt idx="1">
                  <c:v>Nat'l government</c:v>
                </c:pt>
                <c:pt idx="2">
                  <c:v>Internet service providers</c:v>
                </c:pt>
                <c:pt idx="3">
                  <c:v>Social media companies</c:v>
                </c:pt>
                <c:pt idx="4">
                  <c:v>Online communities</c:v>
                </c:pt>
                <c:pt idx="5">
                  <c:v>Software companies</c:v>
                </c:pt>
                <c:pt idx="6">
                  <c:v>Other</c:v>
                </c:pt>
                <c:pt idx="7">
                  <c:v>Local government</c:v>
                </c:pt>
                <c:pt idx="8">
                  <c:v>School teachers</c:v>
                </c:pt>
                <c:pt idx="9">
                  <c:v>School administrators</c:v>
                </c:pt>
                <c:pt idx="10">
                  <c:v>Mobile phone companies</c:v>
                </c:pt>
              </c:strCache>
            </c:strRef>
          </c:cat>
          <c:val>
            <c:numRef>
              <c:f>Sheet1!$C$2:$C$12</c:f>
              <c:numCache>
                <c:formatCode>0%</c:formatCode>
                <c:ptCount val="11"/>
                <c:pt idx="0">
                  <c:v>0.34853992700822883</c:v>
                </c:pt>
                <c:pt idx="1">
                  <c:v>0.13134869049629547</c:v>
                </c:pt>
                <c:pt idx="2">
                  <c:v>0.10781819344053954</c:v>
                </c:pt>
                <c:pt idx="3">
                  <c:v>0.11041812227683638</c:v>
                </c:pt>
                <c:pt idx="4">
                  <c:v>0.10187464555422322</c:v>
                </c:pt>
                <c:pt idx="5">
                  <c:v>8.0855674943794476E-2</c:v>
                </c:pt>
                <c:pt idx="6">
                  <c:v>2.8683382811991485E-2</c:v>
                </c:pt>
                <c:pt idx="7">
                  <c:v>3.5542880612319964E-2</c:v>
                </c:pt>
                <c:pt idx="8">
                  <c:v>2.2023712826135564E-2</c:v>
                </c:pt>
                <c:pt idx="9">
                  <c:v>1.9335825723530788E-2</c:v>
                </c:pt>
                <c:pt idx="10">
                  <c:v>1.355894430610426E-2</c:v>
                </c:pt>
              </c:numCache>
            </c:numRef>
          </c:val>
          <c:extLst>
            <c:ext xmlns:c16="http://schemas.microsoft.com/office/drawing/2014/chart" uri="{C3380CC4-5D6E-409C-BE32-E72D297353CC}">
              <c16:uniqueId val="{00000001-6913-4FC1-9DF5-08FDB26F1DAA}"/>
            </c:ext>
          </c:extLst>
        </c:ser>
        <c:dLbls>
          <c:showLegendKey val="0"/>
          <c:showVal val="0"/>
          <c:showCatName val="0"/>
          <c:showSerName val="0"/>
          <c:showPercent val="0"/>
          <c:showBubbleSize val="0"/>
        </c:dLbls>
        <c:gapWidth val="100"/>
        <c:overlap val="100"/>
        <c:axId val="682213088"/>
        <c:axId val="682212760"/>
      </c:barChart>
      <c:catAx>
        <c:axId val="682213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82212760"/>
        <c:crosses val="autoZero"/>
        <c:auto val="1"/>
        <c:lblAlgn val="ctr"/>
        <c:lblOffset val="100"/>
        <c:noMultiLvlLbl val="0"/>
      </c:catAx>
      <c:valAx>
        <c:axId val="682212760"/>
        <c:scaling>
          <c:orientation val="minMax"/>
        </c:scaling>
        <c:delete val="1"/>
        <c:axPos val="t"/>
        <c:numFmt formatCode="0%" sourceLinked="1"/>
        <c:majorTickMark val="none"/>
        <c:minorTickMark val="none"/>
        <c:tickLblPos val="nextTo"/>
        <c:crossAx val="68221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solidFill>
        <a:schemeClr val="accent1"/>
      </a:solidFill>
    </a:ln>
    <a:effectLst/>
  </c:spPr>
  <c:txPr>
    <a:bodyPr/>
    <a:lstStyle/>
    <a:p>
      <a:pPr>
        <a:defRPr>
          <a:solidFill>
            <a:schemeClr val="tx1"/>
          </a:solidFill>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dirty="0"/>
              <a:t>Adults</a:t>
            </a:r>
            <a:r>
              <a:rPr lang="en-US" sz="1600" baseline="0" dirty="0"/>
              <a:t> &amp; Teens </a:t>
            </a:r>
            <a:r>
              <a:rPr lang="en-US" sz="1600" dirty="0"/>
              <a:t>were equally  confident…</a:t>
            </a:r>
          </a:p>
        </c:rich>
      </c:tx>
      <c:layout>
        <c:manualLayout>
          <c:xMode val="edge"/>
          <c:yMode val="edge"/>
          <c:x val="0.18552055993000871"/>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col"/>
        <c:grouping val="percentStacked"/>
        <c:varyColors val="0"/>
        <c:ser>
          <c:idx val="0"/>
          <c:order val="0"/>
          <c:tx>
            <c:strRef>
              <c:f>Sheet1!$A$2</c:f>
              <c:strCache>
                <c:ptCount val="1"/>
                <c:pt idx="0">
                  <c:v>Extremely/very confident</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14CD-496F-B7A0-FC4CEF6E19E2}"/>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14CD-496F-B7A0-FC4CEF6E19E2}"/>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14CD-496F-B7A0-FC4CEF6E19E2}"/>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14CD-496F-B7A0-FC4CEF6E19E2}"/>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14CD-496F-B7A0-FC4CEF6E19E2}"/>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Adults</c:v>
                </c:pt>
                <c:pt idx="1">
                  <c:v>Teens</c:v>
                </c:pt>
              </c:strCache>
            </c:strRef>
          </c:cat>
          <c:val>
            <c:numRef>
              <c:f>Sheet1!$C$2:$D$2</c:f>
              <c:numCache>
                <c:formatCode>0%</c:formatCode>
                <c:ptCount val="2"/>
                <c:pt idx="0">
                  <c:v>0.46448446035167479</c:v>
                </c:pt>
                <c:pt idx="1">
                  <c:v>0.46085856112582779</c:v>
                </c:pt>
              </c:numCache>
            </c:numRef>
          </c:val>
          <c:extLst>
            <c:ext xmlns:c16="http://schemas.microsoft.com/office/drawing/2014/chart" uri="{C3380CC4-5D6E-409C-BE32-E72D297353CC}">
              <c16:uniqueId val="{0000000A-14CD-496F-B7A0-FC4CEF6E19E2}"/>
            </c:ext>
          </c:extLst>
        </c:ser>
        <c:ser>
          <c:idx val="1"/>
          <c:order val="1"/>
          <c:tx>
            <c:strRef>
              <c:f>Sheet1!$A$3</c:f>
              <c:strCache>
                <c:ptCount val="1"/>
                <c:pt idx="0">
                  <c:v>Somewhat confident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Adults</c:v>
                </c:pt>
                <c:pt idx="1">
                  <c:v>Teens</c:v>
                </c:pt>
              </c:strCache>
            </c:strRef>
          </c:cat>
          <c:val>
            <c:numRef>
              <c:f>Sheet1!$C$3:$D$3</c:f>
              <c:numCache>
                <c:formatCode>0%</c:formatCode>
                <c:ptCount val="2"/>
                <c:pt idx="0">
                  <c:v>0.16680127115345866</c:v>
                </c:pt>
                <c:pt idx="1">
                  <c:v>0.13498156447699475</c:v>
                </c:pt>
              </c:numCache>
            </c:numRef>
          </c:val>
          <c:extLst>
            <c:ext xmlns:c16="http://schemas.microsoft.com/office/drawing/2014/chart" uri="{C3380CC4-5D6E-409C-BE32-E72D297353CC}">
              <c16:uniqueId val="{00000000-EA3D-4EAE-8642-E4CBCDD703FE}"/>
            </c:ext>
          </c:extLst>
        </c:ser>
        <c:ser>
          <c:idx val="2"/>
          <c:order val="2"/>
          <c:tx>
            <c:strRef>
              <c:f>Sheet1!$A$4</c:f>
              <c:strCache>
                <c:ptCount val="1"/>
                <c:pt idx="0">
                  <c:v>Slightly/not confident</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Adults</c:v>
                </c:pt>
                <c:pt idx="1">
                  <c:v>Teens</c:v>
                </c:pt>
              </c:strCache>
            </c:strRef>
          </c:cat>
          <c:val>
            <c:numRef>
              <c:f>Sheet1!$C$4:$D$4</c:f>
              <c:numCache>
                <c:formatCode>0%</c:formatCode>
                <c:ptCount val="2"/>
                <c:pt idx="0">
                  <c:v>0.36871426849486655</c:v>
                </c:pt>
                <c:pt idx="1">
                  <c:v>0.40415987439717749</c:v>
                </c:pt>
              </c:numCache>
            </c:numRef>
          </c:val>
          <c:extLst>
            <c:ext xmlns:c16="http://schemas.microsoft.com/office/drawing/2014/chart" uri="{C3380CC4-5D6E-409C-BE32-E72D297353CC}">
              <c16:uniqueId val="{00000000-690F-4EF5-933A-8CD89FEBA25A}"/>
            </c:ext>
          </c:extLst>
        </c:ser>
        <c:dLbls>
          <c:showLegendKey val="0"/>
          <c:showVal val="0"/>
          <c:showCatName val="0"/>
          <c:showSerName val="0"/>
          <c:showPercent val="0"/>
          <c:showBubbleSize val="0"/>
        </c:dLbls>
        <c:gapWidth val="100"/>
        <c:overlap val="100"/>
        <c:axId val="471498552"/>
        <c:axId val="471501176"/>
      </c:barChart>
      <c:catAx>
        <c:axId val="4714985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71501176"/>
        <c:crosses val="autoZero"/>
        <c:auto val="1"/>
        <c:lblAlgn val="ctr"/>
        <c:lblOffset val="100"/>
        <c:noMultiLvlLbl val="0"/>
      </c:catAx>
      <c:valAx>
        <c:axId val="471501176"/>
        <c:scaling>
          <c:orientation val="minMax"/>
        </c:scaling>
        <c:delete val="1"/>
        <c:axPos val="l"/>
        <c:numFmt formatCode="0%" sourceLinked="1"/>
        <c:majorTickMark val="out"/>
        <c:minorTickMark val="none"/>
        <c:tickLblPos val="nextTo"/>
        <c:crossAx val="471498552"/>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noFill/>
    </a:ln>
    <a:effectLst/>
  </c:spPr>
  <c:txPr>
    <a:bodyPr/>
    <a:lstStyle/>
    <a:p>
      <a:pPr>
        <a:defRPr>
          <a:solidFill>
            <a:schemeClr val="tx1"/>
          </a:solidFill>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dirty="0"/>
              <a:t>…but Teens</a:t>
            </a:r>
            <a:r>
              <a:rPr lang="en-US" sz="1600" baseline="0" dirty="0"/>
              <a:t> were better informed about where to </a:t>
            </a:r>
            <a:r>
              <a:rPr lang="en-US" sz="1600" dirty="0"/>
              <a:t>get help…</a:t>
            </a:r>
          </a:p>
        </c:rich>
      </c:tx>
      <c:layout>
        <c:manualLayout>
          <c:xMode val="edge"/>
          <c:yMode val="edge"/>
          <c:x val="0.1845714053185212"/>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col"/>
        <c:grouping val="percentStacked"/>
        <c:varyColors val="0"/>
        <c:ser>
          <c:idx val="0"/>
          <c:order val="0"/>
          <c:tx>
            <c:strRef>
              <c:f>Sheet1!$A$2</c:f>
              <c:strCache>
                <c:ptCount val="1"/>
                <c:pt idx="0">
                  <c:v>Yes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93C2-4540-8838-0036D08D5978}"/>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93C2-4540-8838-0036D08D5978}"/>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93C2-4540-8838-0036D08D5978}"/>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93C2-4540-8838-0036D08D5978}"/>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93C2-4540-8838-0036D08D5978}"/>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Adults</c:v>
                </c:pt>
                <c:pt idx="1">
                  <c:v>Teens</c:v>
                </c:pt>
              </c:strCache>
            </c:strRef>
          </c:cat>
          <c:val>
            <c:numRef>
              <c:f>Sheet1!$C$2:$D$2</c:f>
              <c:numCache>
                <c:formatCode>0%</c:formatCode>
                <c:ptCount val="2"/>
                <c:pt idx="0">
                  <c:v>0.32829623947948944</c:v>
                </c:pt>
                <c:pt idx="1">
                  <c:v>0.56392967653433246</c:v>
                </c:pt>
              </c:numCache>
            </c:numRef>
          </c:val>
          <c:extLst>
            <c:ext xmlns:c16="http://schemas.microsoft.com/office/drawing/2014/chart" uri="{C3380CC4-5D6E-409C-BE32-E72D297353CC}">
              <c16:uniqueId val="{0000000A-93C2-4540-8838-0036D08D5978}"/>
            </c:ext>
          </c:extLst>
        </c:ser>
        <c:ser>
          <c:idx val="1"/>
          <c:order val="1"/>
          <c:tx>
            <c:strRef>
              <c:f>Sheet1!$A$3</c:f>
              <c:strCache>
                <c:ptCount val="1"/>
                <c:pt idx="0">
                  <c:v>No</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Adults</c:v>
                </c:pt>
                <c:pt idx="1">
                  <c:v>Teens</c:v>
                </c:pt>
              </c:strCache>
            </c:strRef>
          </c:cat>
          <c:val>
            <c:numRef>
              <c:f>Sheet1!$C$3:$D$3</c:f>
              <c:numCache>
                <c:formatCode>0%</c:formatCode>
                <c:ptCount val="2"/>
                <c:pt idx="0">
                  <c:v>0.32321545545605418</c:v>
                </c:pt>
                <c:pt idx="1">
                  <c:v>0.17469441665423241</c:v>
                </c:pt>
              </c:numCache>
            </c:numRef>
          </c:val>
          <c:extLst>
            <c:ext xmlns:c16="http://schemas.microsoft.com/office/drawing/2014/chart" uri="{C3380CC4-5D6E-409C-BE32-E72D297353CC}">
              <c16:uniqueId val="{0000000B-93C2-4540-8838-0036D08D5978}"/>
            </c:ext>
          </c:extLst>
        </c:ser>
        <c:ser>
          <c:idx val="2"/>
          <c:order val="2"/>
          <c:tx>
            <c:strRef>
              <c:f>Sheet1!$A$4</c:f>
              <c:strCache>
                <c:ptCount val="1"/>
                <c:pt idx="0">
                  <c:v>Unsure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Adults</c:v>
                </c:pt>
                <c:pt idx="1">
                  <c:v>Teens</c:v>
                </c:pt>
              </c:strCache>
            </c:strRef>
          </c:cat>
          <c:val>
            <c:numRef>
              <c:f>Sheet1!$C$4:$D$4</c:f>
              <c:numCache>
                <c:formatCode>0%</c:formatCode>
                <c:ptCount val="2"/>
                <c:pt idx="0">
                  <c:v>0.34848830506445627</c:v>
                </c:pt>
                <c:pt idx="1">
                  <c:v>0.26137590681143508</c:v>
                </c:pt>
              </c:numCache>
            </c:numRef>
          </c:val>
          <c:extLst>
            <c:ext xmlns:c16="http://schemas.microsoft.com/office/drawing/2014/chart" uri="{C3380CC4-5D6E-409C-BE32-E72D297353CC}">
              <c16:uniqueId val="{00000000-17AC-4531-ACDB-5215443C3E72}"/>
            </c:ext>
          </c:extLst>
        </c:ser>
        <c:dLbls>
          <c:showLegendKey val="0"/>
          <c:showVal val="0"/>
          <c:showCatName val="0"/>
          <c:showSerName val="0"/>
          <c:showPercent val="0"/>
          <c:showBubbleSize val="0"/>
        </c:dLbls>
        <c:gapWidth val="100"/>
        <c:overlap val="100"/>
        <c:axId val="471498552"/>
        <c:axId val="471501176"/>
      </c:barChart>
      <c:catAx>
        <c:axId val="4714985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71501176"/>
        <c:crosses val="autoZero"/>
        <c:auto val="1"/>
        <c:lblAlgn val="ctr"/>
        <c:lblOffset val="100"/>
        <c:noMultiLvlLbl val="0"/>
      </c:catAx>
      <c:valAx>
        <c:axId val="471501176"/>
        <c:scaling>
          <c:orientation val="minMax"/>
        </c:scaling>
        <c:delete val="1"/>
        <c:axPos val="l"/>
        <c:numFmt formatCode="0%" sourceLinked="1"/>
        <c:majorTickMark val="out"/>
        <c:minorTickMark val="none"/>
        <c:tickLblPos val="nextTo"/>
        <c:crossAx val="471498552"/>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1" dirty="0">
                <a:effectLst/>
              </a:rPr>
              <a:t>Behavioral – 39%</a:t>
            </a:r>
            <a:endParaRPr lang="en-US" dirty="0">
              <a:effectLst/>
            </a:endParaRPr>
          </a:p>
          <a:p>
            <a:pPr>
              <a:defRPr/>
            </a:pPr>
            <a:r>
              <a:rPr lang="en-US" sz="1200" b="1" dirty="0">
                <a:effectLst/>
              </a:rPr>
              <a:t>(YOY </a:t>
            </a:r>
            <a:r>
              <a:rPr lang="en-US" sz="1200" b="1" dirty="0">
                <a:effectLst/>
                <a:latin typeface="Wingdings 3" panose="05040102010807070707" pitchFamily="18" charset="2"/>
              </a:rPr>
              <a:t>p</a:t>
            </a:r>
            <a:r>
              <a:rPr lang="en-US" sz="1200" b="1" dirty="0">
                <a:effectLst/>
              </a:rPr>
              <a:t>0%)</a:t>
            </a:r>
            <a:endParaRPr lang="en-US" sz="1200"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2017</c:v>
                </c:pt>
              </c:strCache>
            </c:strRef>
          </c:tx>
          <c:spPr>
            <a:solidFill>
              <a:srgbClr val="002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Treated mean</c:v>
                </c:pt>
                <c:pt idx="1">
                  <c:v>Trolling</c:v>
                </c:pt>
                <c:pt idx="2">
                  <c:v>Online harassment</c:v>
                </c:pt>
                <c:pt idx="3">
                  <c:v>Microagression</c:v>
                </c:pt>
                <c:pt idx="4">
                  <c:v>Cyberbullying</c:v>
                </c:pt>
                <c:pt idx="5">
                  <c:v>Swatting</c:v>
                </c:pt>
              </c:strCache>
            </c:strRef>
          </c:cat>
          <c:val>
            <c:numRef>
              <c:f>Sheet1!$B$2:$B$7</c:f>
              <c:numCache>
                <c:formatCode>0%</c:formatCode>
                <c:ptCount val="6"/>
                <c:pt idx="0">
                  <c:v>0.214</c:v>
                </c:pt>
                <c:pt idx="1">
                  <c:v>0.188</c:v>
                </c:pt>
                <c:pt idx="2">
                  <c:v>0.14799999999999999</c:v>
                </c:pt>
                <c:pt idx="3">
                  <c:v>0.11799999999999999</c:v>
                </c:pt>
                <c:pt idx="4">
                  <c:v>8.5999999999999993E-2</c:v>
                </c:pt>
                <c:pt idx="5">
                  <c:v>2.9000000000000001E-2</c:v>
                </c:pt>
              </c:numCache>
            </c:numRef>
          </c:val>
          <c:extLst>
            <c:ext xmlns:c16="http://schemas.microsoft.com/office/drawing/2014/chart" uri="{C3380CC4-5D6E-409C-BE32-E72D297353CC}">
              <c16:uniqueId val="{00000000-255E-48DF-9FAA-7BE3069A39D7}"/>
            </c:ext>
          </c:extLst>
        </c:ser>
        <c:ser>
          <c:idx val="1"/>
          <c:order val="1"/>
          <c:tx>
            <c:strRef>
              <c:f>Sheet1!$C$1</c:f>
              <c:strCache>
                <c:ptCount val="1"/>
                <c:pt idx="0">
                  <c:v>2016</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Treated mean</c:v>
                </c:pt>
                <c:pt idx="1">
                  <c:v>Trolling</c:v>
                </c:pt>
                <c:pt idx="2">
                  <c:v>Online harassment</c:v>
                </c:pt>
                <c:pt idx="3">
                  <c:v>Microagression</c:v>
                </c:pt>
                <c:pt idx="4">
                  <c:v>Cyberbullying</c:v>
                </c:pt>
                <c:pt idx="5">
                  <c:v>Swatting</c:v>
                </c:pt>
              </c:strCache>
            </c:strRef>
          </c:cat>
          <c:val>
            <c:numRef>
              <c:f>Sheet1!$C$2:$C$7</c:f>
              <c:numCache>
                <c:formatCode>0%</c:formatCode>
                <c:ptCount val="6"/>
                <c:pt idx="0">
                  <c:v>0.219</c:v>
                </c:pt>
                <c:pt idx="1">
                  <c:v>0.21299999999999999</c:v>
                </c:pt>
                <c:pt idx="2">
                  <c:v>0.17</c:v>
                </c:pt>
                <c:pt idx="4">
                  <c:v>0.09</c:v>
                </c:pt>
                <c:pt idx="5">
                  <c:v>0.03</c:v>
                </c:pt>
              </c:numCache>
            </c:numRef>
          </c:val>
          <c:extLst>
            <c:ext xmlns:c16="http://schemas.microsoft.com/office/drawing/2014/chart" uri="{C3380CC4-5D6E-409C-BE32-E72D297353CC}">
              <c16:uniqueId val="{00000001-255E-48DF-9FAA-7BE3069A39D7}"/>
            </c:ext>
          </c:extLst>
        </c:ser>
        <c:dLbls>
          <c:showLegendKey val="0"/>
          <c:showVal val="0"/>
          <c:showCatName val="0"/>
          <c:showSerName val="0"/>
          <c:showPercent val="0"/>
          <c:showBubbleSize val="0"/>
        </c:dLbls>
        <c:gapWidth val="25"/>
        <c:axId val="943669680"/>
        <c:axId val="943677224"/>
      </c:barChart>
      <c:catAx>
        <c:axId val="943669680"/>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a:softEdge rad="139700"/>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3677224"/>
        <c:crosses val="autoZero"/>
        <c:auto val="1"/>
        <c:lblAlgn val="ctr"/>
        <c:lblOffset val="100"/>
        <c:noMultiLvlLbl val="0"/>
      </c:catAx>
      <c:valAx>
        <c:axId val="943677224"/>
        <c:scaling>
          <c:orientation val="minMax"/>
          <c:max val="0.5"/>
        </c:scaling>
        <c:delete val="1"/>
        <c:axPos val="t"/>
        <c:numFmt formatCode="0%" sourceLinked="1"/>
        <c:majorTickMark val="out"/>
        <c:minorTickMark val="none"/>
        <c:tickLblPos val="nextTo"/>
        <c:crossAx val="943669680"/>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alpha val="80000"/>
      </a:srgbClr>
    </a:solidFill>
    <a:ln>
      <a:noFill/>
    </a:ln>
    <a:effectLst/>
  </c:spPr>
  <c:txPr>
    <a:bodyPr/>
    <a:lstStyle/>
    <a:p>
      <a:pPr>
        <a:defRPr>
          <a:solidFill>
            <a:schemeClr val="tx1"/>
          </a:solidFill>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dirty="0"/>
              <a:t>…and Adults were less likely to ask for help</a:t>
            </a:r>
          </a:p>
        </c:rich>
      </c:tx>
      <c:layout>
        <c:manualLayout>
          <c:xMode val="edge"/>
          <c:yMode val="edge"/>
          <c:x val="0.1532208183279415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col"/>
        <c:grouping val="percentStacked"/>
        <c:varyColors val="0"/>
        <c:ser>
          <c:idx val="0"/>
          <c:order val="0"/>
          <c:tx>
            <c:strRef>
              <c:f>Sheet1!$A$2</c:f>
              <c:strCache>
                <c:ptCount val="1"/>
                <c:pt idx="0">
                  <c:v>Extremely/very difficult</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2602-413C-8B7C-FF5803993E69}"/>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2602-413C-8B7C-FF5803993E69}"/>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2602-413C-8B7C-FF5803993E69}"/>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2602-413C-8B7C-FF5803993E69}"/>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2602-413C-8B7C-FF5803993E69}"/>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Adults</c:v>
                </c:pt>
                <c:pt idx="1">
                  <c:v>Teens</c:v>
                </c:pt>
              </c:strCache>
            </c:strRef>
          </c:cat>
          <c:val>
            <c:numRef>
              <c:f>Sheet1!$C$2:$D$2</c:f>
              <c:numCache>
                <c:formatCode>0%</c:formatCode>
                <c:ptCount val="2"/>
                <c:pt idx="0">
                  <c:v>0.15489349854404819</c:v>
                </c:pt>
                <c:pt idx="1">
                  <c:v>0.13166836947006721</c:v>
                </c:pt>
              </c:numCache>
            </c:numRef>
          </c:val>
          <c:extLst>
            <c:ext xmlns:c16="http://schemas.microsoft.com/office/drawing/2014/chart" uri="{C3380CC4-5D6E-409C-BE32-E72D297353CC}">
              <c16:uniqueId val="{0000000A-2602-413C-8B7C-FF5803993E69}"/>
            </c:ext>
          </c:extLst>
        </c:ser>
        <c:ser>
          <c:idx val="1"/>
          <c:order val="1"/>
          <c:tx>
            <c:strRef>
              <c:f>Sheet1!$A$3</c:f>
              <c:strCache>
                <c:ptCount val="1"/>
                <c:pt idx="0">
                  <c:v>Somewhat difficult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Adults</c:v>
                </c:pt>
                <c:pt idx="1">
                  <c:v>Teens</c:v>
                </c:pt>
              </c:strCache>
            </c:strRef>
          </c:cat>
          <c:val>
            <c:numRef>
              <c:f>Sheet1!$C$3:$D$3</c:f>
              <c:numCache>
                <c:formatCode>0%</c:formatCode>
                <c:ptCount val="2"/>
                <c:pt idx="0">
                  <c:v>0.25825617697174741</c:v>
                </c:pt>
                <c:pt idx="1">
                  <c:v>0.27941155039690524</c:v>
                </c:pt>
              </c:numCache>
            </c:numRef>
          </c:val>
          <c:extLst>
            <c:ext xmlns:c16="http://schemas.microsoft.com/office/drawing/2014/chart" uri="{C3380CC4-5D6E-409C-BE32-E72D297353CC}">
              <c16:uniqueId val="{0000000B-2602-413C-8B7C-FF5803993E69}"/>
            </c:ext>
          </c:extLst>
        </c:ser>
        <c:ser>
          <c:idx val="2"/>
          <c:order val="2"/>
          <c:tx>
            <c:strRef>
              <c:f>Sheet1!$A$4</c:f>
              <c:strCache>
                <c:ptCount val="1"/>
                <c:pt idx="0">
                  <c:v>Somewhat easy/not difficult</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Adults</c:v>
                </c:pt>
                <c:pt idx="1">
                  <c:v>Teens</c:v>
                </c:pt>
              </c:strCache>
            </c:strRef>
          </c:cat>
          <c:val>
            <c:numRef>
              <c:f>Sheet1!$C$4:$D$4</c:f>
              <c:numCache>
                <c:formatCode>0%</c:formatCode>
                <c:ptCount val="2"/>
                <c:pt idx="0">
                  <c:v>0.18910807231664883</c:v>
                </c:pt>
                <c:pt idx="1">
                  <c:v>0.36174005375949991</c:v>
                </c:pt>
              </c:numCache>
            </c:numRef>
          </c:val>
          <c:extLst>
            <c:ext xmlns:c16="http://schemas.microsoft.com/office/drawing/2014/chart" uri="{C3380CC4-5D6E-409C-BE32-E72D297353CC}">
              <c16:uniqueId val="{00000000-D3F0-4EA5-93E5-05725B2668C4}"/>
            </c:ext>
          </c:extLst>
        </c:ser>
        <c:ser>
          <c:idx val="3"/>
          <c:order val="3"/>
          <c:tx>
            <c:strRef>
              <c:f>Sheet1!$A$5</c:f>
              <c:strCache>
                <c:ptCount val="1"/>
                <c:pt idx="0">
                  <c:v>Did not ask for help</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Adults</c:v>
                </c:pt>
                <c:pt idx="1">
                  <c:v>Teens</c:v>
                </c:pt>
              </c:strCache>
            </c:strRef>
          </c:cat>
          <c:val>
            <c:numRef>
              <c:f>Sheet1!$C$5:$D$5</c:f>
              <c:numCache>
                <c:formatCode>0%</c:formatCode>
                <c:ptCount val="2"/>
                <c:pt idx="0">
                  <c:v>0.3977422521675556</c:v>
                </c:pt>
                <c:pt idx="1">
                  <c:v>0.22718002637352769</c:v>
                </c:pt>
              </c:numCache>
            </c:numRef>
          </c:val>
          <c:extLst>
            <c:ext xmlns:c16="http://schemas.microsoft.com/office/drawing/2014/chart" uri="{C3380CC4-5D6E-409C-BE32-E72D297353CC}">
              <c16:uniqueId val="{00000001-D3F0-4EA5-93E5-05725B2668C4}"/>
            </c:ext>
          </c:extLst>
        </c:ser>
        <c:dLbls>
          <c:showLegendKey val="0"/>
          <c:showVal val="0"/>
          <c:showCatName val="0"/>
          <c:showSerName val="0"/>
          <c:showPercent val="0"/>
          <c:showBubbleSize val="0"/>
        </c:dLbls>
        <c:gapWidth val="100"/>
        <c:overlap val="100"/>
        <c:axId val="471498552"/>
        <c:axId val="471501176"/>
      </c:barChart>
      <c:catAx>
        <c:axId val="4714985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71501176"/>
        <c:crosses val="autoZero"/>
        <c:auto val="1"/>
        <c:lblAlgn val="ctr"/>
        <c:lblOffset val="100"/>
        <c:noMultiLvlLbl val="0"/>
      </c:catAx>
      <c:valAx>
        <c:axId val="471501176"/>
        <c:scaling>
          <c:orientation val="minMax"/>
        </c:scaling>
        <c:delete val="1"/>
        <c:axPos val="l"/>
        <c:numFmt formatCode="0%" sourceLinked="1"/>
        <c:majorTickMark val="out"/>
        <c:minorTickMark val="none"/>
        <c:tickLblPos val="nextTo"/>
        <c:crossAx val="471498552"/>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noFill/>
    </a:ln>
    <a:effectLst/>
  </c:spPr>
  <c:txPr>
    <a:bodyPr/>
    <a:lstStyle/>
    <a:p>
      <a:pPr>
        <a:defRPr>
          <a:solidFill>
            <a:schemeClr val="tx1"/>
          </a:solidFill>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r>
              <a:rPr lang="en-US" dirty="0"/>
              <a:t>Actions taken </a:t>
            </a:r>
            <a:r>
              <a:rPr lang="en-US" sz="1200" dirty="0"/>
              <a:t>(base:</a:t>
            </a:r>
            <a:r>
              <a:rPr lang="en-US" sz="1200" baseline="0" dirty="0"/>
              <a:t> among those who experienced the risk)</a:t>
            </a:r>
            <a:endParaRPr lang="en-US" sz="12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endParaRPr lang="en-US"/>
        </a:p>
      </c:txPr>
    </c:title>
    <c:autoTitleDeleted val="0"/>
    <c:plotArea>
      <c:layout/>
      <c:lineChart>
        <c:grouping val="standard"/>
        <c:varyColors val="0"/>
        <c:ser>
          <c:idx val="0"/>
          <c:order val="0"/>
          <c:tx>
            <c:strRef>
              <c:f>Sheet1!$C$1</c:f>
              <c:strCache>
                <c:ptCount val="1"/>
                <c:pt idx="0">
                  <c:v>Adults</c:v>
                </c:pt>
              </c:strCache>
            </c:strRef>
          </c:tx>
          <c:spPr>
            <a:ln w="76200"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EC-4D8E-B892-037615D52E9D}"/>
                </c:ext>
              </c:extLst>
            </c:dLbl>
            <c:dLbl>
              <c:idx val="1"/>
              <c:layout>
                <c:manualLayout>
                  <c:x val="-3.1535876154129214E-2"/>
                  <c:y val="7.51480477291974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3A-4A99-A9D6-A4087F6A2512}"/>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A3A-4A99-A9D6-A4087F6A2512}"/>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D3-48E0-AC89-7E34D3E5DD46}"/>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CD3-48E0-AC89-7E34D3E5DD46}"/>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A3A-4A99-A9D6-A4087F6A2512}"/>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A3A-4A99-A9D6-A4087F6A2512}"/>
                </c:ext>
              </c:extLst>
            </c:dLbl>
            <c:dLbl>
              <c:idx val="2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A3A-4A99-A9D6-A4087F6A251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Sheet1!$C$2:$C$21</c:f>
              <c:numCache>
                <c:formatCode>0%</c:formatCode>
                <c:ptCount val="20"/>
                <c:pt idx="0">
                  <c:v>0.40197052634143632</c:v>
                </c:pt>
                <c:pt idx="1">
                  <c:v>0.3832491306501003</c:v>
                </c:pt>
                <c:pt idx="2">
                  <c:v>0.26374997343946827</c:v>
                </c:pt>
                <c:pt idx="3">
                  <c:v>0.28371020173568734</c:v>
                </c:pt>
                <c:pt idx="4">
                  <c:v>0.22972807989533151</c:v>
                </c:pt>
                <c:pt idx="5">
                  <c:v>0.17916347624288956</c:v>
                </c:pt>
                <c:pt idx="6">
                  <c:v>0.20922039213562926</c:v>
                </c:pt>
                <c:pt idx="7">
                  <c:v>0.18146429279034382</c:v>
                </c:pt>
                <c:pt idx="8">
                  <c:v>0.18779715654947932</c:v>
                </c:pt>
                <c:pt idx="9">
                  <c:v>0.18384480714008777</c:v>
                </c:pt>
                <c:pt idx="10">
                  <c:v>7.0121369790527285E-2</c:v>
                </c:pt>
                <c:pt idx="11">
                  <c:v>7.6084096174068749E-2</c:v>
                </c:pt>
                <c:pt idx="12">
                  <c:v>7.0273398920603511E-2</c:v>
                </c:pt>
                <c:pt idx="13">
                  <c:v>2.3548513421019046E-2</c:v>
                </c:pt>
                <c:pt idx="14">
                  <c:v>0</c:v>
                </c:pt>
                <c:pt idx="15">
                  <c:v>3.4713234973939071E-2</c:v>
                </c:pt>
                <c:pt idx="16">
                  <c:v>0</c:v>
                </c:pt>
                <c:pt idx="17">
                  <c:v>3.6330941444877231E-2</c:v>
                </c:pt>
                <c:pt idx="18">
                  <c:v>2.7237441366418681E-2</c:v>
                </c:pt>
                <c:pt idx="19">
                  <c:v>3.2907704099241056E-2</c:v>
                </c:pt>
              </c:numCache>
            </c:numRef>
          </c:val>
          <c:smooth val="0"/>
          <c:extLst>
            <c:ext xmlns:c16="http://schemas.microsoft.com/office/drawing/2014/chart" uri="{C3380CC4-5D6E-409C-BE32-E72D297353CC}">
              <c16:uniqueId val="{00000001-6BEC-4D8E-B892-037615D52E9D}"/>
            </c:ext>
          </c:extLst>
        </c:ser>
        <c:ser>
          <c:idx val="1"/>
          <c:order val="1"/>
          <c:tx>
            <c:strRef>
              <c:f>Sheet1!$D$1</c:f>
              <c:strCache>
                <c:ptCount val="1"/>
                <c:pt idx="0">
                  <c:v>Teens</c:v>
                </c:pt>
              </c:strCache>
            </c:strRef>
          </c:tx>
          <c:spPr>
            <a:ln w="76200" cap="rnd">
              <a:solidFill>
                <a:srgbClr val="0072C6">
                  <a:alpha val="95000"/>
                </a:srgbClr>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EC-4D8E-B892-037615D52E9D}"/>
                </c:ext>
              </c:extLst>
            </c:dLbl>
            <c:dLbl>
              <c:idx val="2"/>
              <c:layout>
                <c:manualLayout>
                  <c:x val="-2.5763383716889698E-2"/>
                  <c:y val="-6.1352215343875215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50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4.1424905668610297E-2"/>
                      <c:h val="4.4948364996903155E-2"/>
                    </c:manualLayout>
                  </c15:layout>
                </c:ext>
                <c:ext xmlns:c16="http://schemas.microsoft.com/office/drawing/2014/chart" uri="{C3380CC4-5D6E-409C-BE32-E72D297353CC}">
                  <c16:uniqueId val="{00000002-DA3A-4A99-A9D6-A4087F6A2512}"/>
                </c:ext>
              </c:extLst>
            </c:dLbl>
            <c:dLbl>
              <c:idx val="3"/>
              <c:layout>
                <c:manualLayout>
                  <c:x val="-2.5763383716889753E-2"/>
                  <c:y val="-5.75900926522821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3A-4A99-A9D6-A4087F6A2512}"/>
                </c:ext>
              </c:extLst>
            </c:dLbl>
            <c:dLbl>
              <c:idx val="10"/>
              <c:layout>
                <c:manualLayout>
                  <c:x val="-2.7206506826199676E-2"/>
                  <c:y val="-5.75900926522821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D3-48E0-AC89-7E34D3E5DD46}"/>
                </c:ext>
              </c:extLst>
            </c:dLbl>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3A-4A99-A9D6-A4087F6A2512}"/>
                </c:ext>
              </c:extLst>
            </c:dLbl>
            <c:dLbl>
              <c:idx val="1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A3A-4A99-A9D6-A4087F6A2512}"/>
                </c:ext>
              </c:extLst>
            </c:dLbl>
            <c:dLbl>
              <c:idx val="2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A3A-4A99-A9D6-A4087F6A2512}"/>
                </c:ext>
              </c:extLst>
            </c:dLbl>
            <c:dLbl>
              <c:idx val="2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A3A-4A99-A9D6-A4087F6A251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Sheet1!$D$2:$D$21</c:f>
              <c:numCache>
                <c:formatCode>0%</c:formatCode>
                <c:ptCount val="20"/>
                <c:pt idx="0">
                  <c:v>0.39264463904015318</c:v>
                </c:pt>
                <c:pt idx="1">
                  <c:v>0.3933566998263533</c:v>
                </c:pt>
                <c:pt idx="2">
                  <c:v>0.33559576850710726</c:v>
                </c:pt>
                <c:pt idx="3">
                  <c:v>0.29590951204746518</c:v>
                </c:pt>
                <c:pt idx="4">
                  <c:v>0.25054440324830446</c:v>
                </c:pt>
                <c:pt idx="5">
                  <c:v>0.26668906626034439</c:v>
                </c:pt>
                <c:pt idx="6">
                  <c:v>0.22597961136817157</c:v>
                </c:pt>
                <c:pt idx="7">
                  <c:v>0.22797883146029918</c:v>
                </c:pt>
                <c:pt idx="8">
                  <c:v>0.19911452304983845</c:v>
                </c:pt>
                <c:pt idx="9">
                  <c:v>0.19477995914229687</c:v>
                </c:pt>
                <c:pt idx="10">
                  <c:v>0.13183777716145942</c:v>
                </c:pt>
                <c:pt idx="11">
                  <c:v>9.4792727015776471E-2</c:v>
                </c:pt>
                <c:pt idx="12">
                  <c:v>5.7394430709891697E-2</c:v>
                </c:pt>
                <c:pt idx="13">
                  <c:v>0.10278924274390244</c:v>
                </c:pt>
                <c:pt idx="14">
                  <c:v>9.6174329970658654E-2</c:v>
                </c:pt>
                <c:pt idx="15">
                  <c:v>5.49306211274262E-2</c:v>
                </c:pt>
                <c:pt idx="16">
                  <c:v>8.1918193713829482E-2</c:v>
                </c:pt>
                <c:pt idx="17">
                  <c:v>4.2231367086919352E-2</c:v>
                </c:pt>
                <c:pt idx="18">
                  <c:v>4.4557151867403617E-2</c:v>
                </c:pt>
                <c:pt idx="19">
                  <c:v>2.9172593019338784E-2</c:v>
                </c:pt>
              </c:numCache>
            </c:numRef>
          </c:val>
          <c:smooth val="0"/>
          <c:extLst>
            <c:ext xmlns:c16="http://schemas.microsoft.com/office/drawing/2014/chart" uri="{C3380CC4-5D6E-409C-BE32-E72D297353CC}">
              <c16:uniqueId val="{00000003-6BEC-4D8E-B892-037615D52E9D}"/>
            </c:ext>
          </c:extLst>
        </c:ser>
        <c:dLbls>
          <c:showLegendKey val="0"/>
          <c:showVal val="1"/>
          <c:showCatName val="0"/>
          <c:showSerName val="0"/>
          <c:showPercent val="0"/>
          <c:showBubbleSize val="0"/>
        </c:dLbls>
        <c:smooth val="0"/>
        <c:axId val="654958376"/>
        <c:axId val="654961656"/>
      </c:lineChart>
      <c:catAx>
        <c:axId val="654958376"/>
        <c:scaling>
          <c:orientation val="minMax"/>
        </c:scaling>
        <c:delete val="0"/>
        <c:axPos val="b"/>
        <c:majorGridlines>
          <c:spPr>
            <a:ln w="9525" cap="flat" cmpd="sng" algn="ctr">
              <a:solidFill>
                <a:schemeClr val="accent1"/>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654961656"/>
        <c:crosses val="autoZero"/>
        <c:auto val="1"/>
        <c:lblAlgn val="ctr"/>
        <c:lblOffset val="100"/>
        <c:noMultiLvlLbl val="0"/>
      </c:catAx>
      <c:valAx>
        <c:axId val="654961656"/>
        <c:scaling>
          <c:orientation val="minMax"/>
          <c:max val="0.45"/>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654958376"/>
        <c:crosses val="autoZero"/>
        <c:crossBetween val="between"/>
      </c:valAx>
      <c:spPr>
        <a:noFill/>
        <a:ln>
          <a:noFill/>
        </a:ln>
        <a:effectLst/>
      </c:spPr>
    </c:plotArea>
    <c:legend>
      <c:legendPos val="l"/>
      <c:layout>
        <c:manualLayout>
          <c:xMode val="edge"/>
          <c:yMode val="edge"/>
          <c:x val="1.1109320779904655E-2"/>
          <c:y val="0.15402632152743545"/>
          <c:w val="9.3103371476478583E-2"/>
          <c:h val="0.1091642650386156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solidFill>
        <a:schemeClr val="bg1"/>
      </a:solidFill>
    </a:ln>
    <a:effectLst/>
  </c:spPr>
  <c:txPr>
    <a:bodyPr/>
    <a:lstStyle/>
    <a:p>
      <a:pPr>
        <a:defRPr>
          <a:solidFill>
            <a:schemeClr val="tx1">
              <a:lumMod val="50000"/>
            </a:schemeClr>
          </a:solidFill>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dirty="0"/>
              <a:t>Adults</a:t>
            </a:r>
          </a:p>
        </c:rich>
      </c:tx>
      <c:layout>
        <c:manualLayout>
          <c:xMode val="edge"/>
          <c:yMode val="edge"/>
          <c:x val="0.45185208702024515"/>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Sheet1!$A$2</c:f>
              <c:strCache>
                <c:ptCount val="1"/>
                <c:pt idx="0">
                  <c:v>Treat other people with respect and dignity</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10FC-404D-A1F0-EEB5312F3B3B}"/>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10FC-404D-A1F0-EEB5312F3B3B}"/>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10FC-404D-A1F0-EEB5312F3B3B}"/>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10FC-404D-A1F0-EEB5312F3B3B}"/>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10FC-404D-A1F0-EEB5312F3B3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c:f>
              <c:strCache>
                <c:ptCount val="1"/>
                <c:pt idx="0">
                  <c:v>Adult</c:v>
                </c:pt>
              </c:strCache>
            </c:strRef>
          </c:cat>
          <c:val>
            <c:numRef>
              <c:f>Sheet1!$C$2</c:f>
              <c:numCache>
                <c:formatCode>0%</c:formatCode>
                <c:ptCount val="1"/>
                <c:pt idx="0">
                  <c:v>0.86768933485509081</c:v>
                </c:pt>
              </c:numCache>
            </c:numRef>
          </c:val>
          <c:extLst>
            <c:ext xmlns:c16="http://schemas.microsoft.com/office/drawing/2014/chart" uri="{C3380CC4-5D6E-409C-BE32-E72D297353CC}">
              <c16:uniqueId val="{0000000A-10FC-404D-A1F0-EEB5312F3B3B}"/>
            </c:ext>
          </c:extLst>
        </c:ser>
        <c:ser>
          <c:idx val="1"/>
          <c:order val="1"/>
          <c:tx>
            <c:strRef>
              <c:f>Sheet1!$A$3</c:f>
              <c:strCache>
                <c:ptCount val="1"/>
                <c:pt idx="0">
                  <c:v>Show respect for other people's point of view</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c:f>
              <c:strCache>
                <c:ptCount val="1"/>
                <c:pt idx="0">
                  <c:v>Adult</c:v>
                </c:pt>
              </c:strCache>
            </c:strRef>
          </c:cat>
          <c:val>
            <c:numRef>
              <c:f>Sheet1!$C$3</c:f>
              <c:numCache>
                <c:formatCode>0%</c:formatCode>
                <c:ptCount val="1"/>
                <c:pt idx="0">
                  <c:v>0.83657877221953436</c:v>
                </c:pt>
              </c:numCache>
            </c:numRef>
          </c:val>
          <c:extLst>
            <c:ext xmlns:c16="http://schemas.microsoft.com/office/drawing/2014/chart" uri="{C3380CC4-5D6E-409C-BE32-E72D297353CC}">
              <c16:uniqueId val="{0000000B-10FC-404D-A1F0-EEB5312F3B3B}"/>
            </c:ext>
          </c:extLst>
        </c:ser>
        <c:ser>
          <c:idx val="2"/>
          <c:order val="2"/>
          <c:tx>
            <c:strRef>
              <c:f>Sheet1!$A$4</c:f>
              <c:strCache>
                <c:ptCount val="1"/>
                <c:pt idx="0">
                  <c:v>Pause before replying</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c:f>
              <c:strCache>
                <c:ptCount val="1"/>
                <c:pt idx="0">
                  <c:v>Adult</c:v>
                </c:pt>
              </c:strCache>
            </c:strRef>
          </c:cat>
          <c:val>
            <c:numRef>
              <c:f>Sheet1!$C$4</c:f>
              <c:numCache>
                <c:formatCode>0%</c:formatCode>
                <c:ptCount val="1"/>
                <c:pt idx="0">
                  <c:v>0.76644549352197056</c:v>
                </c:pt>
              </c:numCache>
            </c:numRef>
          </c:val>
          <c:extLst>
            <c:ext xmlns:c16="http://schemas.microsoft.com/office/drawing/2014/chart" uri="{C3380CC4-5D6E-409C-BE32-E72D297353CC}">
              <c16:uniqueId val="{0000000F-10FC-404D-A1F0-EEB5312F3B3B}"/>
            </c:ext>
          </c:extLst>
        </c:ser>
        <c:ser>
          <c:idx val="3"/>
          <c:order val="3"/>
          <c:tx>
            <c:strRef>
              <c:f>Sheet1!$A$5</c:f>
              <c:strCache>
                <c:ptCount val="1"/>
                <c:pt idx="0">
                  <c:v>Stand up for myself</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c:f>
              <c:strCache>
                <c:ptCount val="1"/>
                <c:pt idx="0">
                  <c:v>Adult</c:v>
                </c:pt>
              </c:strCache>
            </c:strRef>
          </c:cat>
          <c:val>
            <c:numRef>
              <c:f>Sheet1!$C$5</c:f>
              <c:numCache>
                <c:formatCode>0%</c:formatCode>
                <c:ptCount val="1"/>
                <c:pt idx="0">
                  <c:v>0.73072880591461431</c:v>
                </c:pt>
              </c:numCache>
            </c:numRef>
          </c:val>
          <c:extLst>
            <c:ext xmlns:c16="http://schemas.microsoft.com/office/drawing/2014/chart" uri="{C3380CC4-5D6E-409C-BE32-E72D297353CC}">
              <c16:uniqueId val="{00000010-10FC-404D-A1F0-EEB5312F3B3B}"/>
            </c:ext>
          </c:extLst>
        </c:ser>
        <c:ser>
          <c:idx val="4"/>
          <c:order val="4"/>
          <c:tx>
            <c:strRef>
              <c:f>Sheet1!$A$6</c:f>
              <c:strCache>
                <c:ptCount val="1"/>
                <c:pt idx="0">
                  <c:v>Stand up for other people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c:f>
              <c:strCache>
                <c:ptCount val="1"/>
                <c:pt idx="0">
                  <c:v>Adult</c:v>
                </c:pt>
              </c:strCache>
            </c:strRef>
          </c:cat>
          <c:val>
            <c:numRef>
              <c:f>Sheet1!$C$6</c:f>
              <c:numCache>
                <c:formatCode>0%</c:formatCode>
                <c:ptCount val="1"/>
                <c:pt idx="0">
                  <c:v>0.58723362084170505</c:v>
                </c:pt>
              </c:numCache>
            </c:numRef>
          </c:val>
          <c:extLst>
            <c:ext xmlns:c16="http://schemas.microsoft.com/office/drawing/2014/chart" uri="{C3380CC4-5D6E-409C-BE32-E72D297353CC}">
              <c16:uniqueId val="{00000011-10FC-404D-A1F0-EEB5312F3B3B}"/>
            </c:ext>
          </c:extLst>
        </c:ser>
        <c:dLbls>
          <c:dLblPos val="outEnd"/>
          <c:showLegendKey val="0"/>
          <c:showVal val="1"/>
          <c:showCatName val="0"/>
          <c:showSerName val="0"/>
          <c:showPercent val="0"/>
          <c:showBubbleSize val="0"/>
        </c:dLbls>
        <c:gapWidth val="100"/>
        <c:axId val="471498552"/>
        <c:axId val="471501176"/>
      </c:barChart>
      <c:catAx>
        <c:axId val="471498552"/>
        <c:scaling>
          <c:orientation val="maxMin"/>
        </c:scaling>
        <c:delete val="1"/>
        <c:axPos val="r"/>
        <c:numFmt formatCode="General" sourceLinked="1"/>
        <c:majorTickMark val="out"/>
        <c:minorTickMark val="none"/>
        <c:tickLblPos val="nextTo"/>
        <c:crossAx val="471501176"/>
        <c:crosses val="autoZero"/>
        <c:auto val="1"/>
        <c:lblAlgn val="ctr"/>
        <c:lblOffset val="100"/>
        <c:noMultiLvlLbl val="0"/>
      </c:catAx>
      <c:valAx>
        <c:axId val="471501176"/>
        <c:scaling>
          <c:orientation val="maxMin"/>
        </c:scaling>
        <c:delete val="1"/>
        <c:axPos val="t"/>
        <c:numFmt formatCode="0%" sourceLinked="1"/>
        <c:majorTickMark val="out"/>
        <c:minorTickMark val="none"/>
        <c:tickLblPos val="nextTo"/>
        <c:crossAx val="471498552"/>
        <c:crosses val="autoZero"/>
        <c:crossBetween val="between"/>
      </c:valAx>
      <c:spPr>
        <a:noFill/>
        <a:ln>
          <a:noFill/>
        </a:ln>
        <a:effectLst/>
      </c:spPr>
    </c:plotArea>
    <c:plotVisOnly val="1"/>
    <c:dispBlanksAs val="gap"/>
    <c:showDLblsOverMax val="0"/>
  </c:chart>
  <c:spPr>
    <a:solidFill>
      <a:srgbClr val="0072C6"/>
    </a:solidFill>
    <a:ln>
      <a:noFill/>
    </a:ln>
    <a:effectLst/>
  </c:spPr>
  <c:txPr>
    <a:bodyPr/>
    <a:lstStyle/>
    <a:p>
      <a:pPr>
        <a:defRPr>
          <a:solidFill>
            <a:schemeClr val="tx1"/>
          </a:solidFill>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dirty="0"/>
              <a:t>Teens</a:t>
            </a:r>
          </a:p>
        </c:rich>
      </c:tx>
      <c:layout>
        <c:manualLayout>
          <c:xMode val="edge"/>
          <c:yMode val="edge"/>
          <c:x val="0.41084550268982334"/>
          <c:y val="1.0483668590598709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Sheet1!$A$2</c:f>
              <c:strCache>
                <c:ptCount val="1"/>
                <c:pt idx="0">
                  <c:v>Treat other people with respect and dignity</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76A3-470C-BCC3-54DAF7591AA2}"/>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76A3-470C-BCC3-54DAF7591AA2}"/>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76A3-470C-BCC3-54DAF7591AA2}"/>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76A3-470C-BCC3-54DAF7591AA2}"/>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76A3-470C-BCC3-54DAF7591AA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c:f>
              <c:strCache>
                <c:ptCount val="1"/>
                <c:pt idx="0">
                  <c:v> Youth</c:v>
                </c:pt>
              </c:strCache>
            </c:strRef>
          </c:cat>
          <c:val>
            <c:numRef>
              <c:f>Sheet1!$D$2</c:f>
              <c:numCache>
                <c:formatCode>0%</c:formatCode>
                <c:ptCount val="1"/>
                <c:pt idx="0">
                  <c:v>0.87522168948346812</c:v>
                </c:pt>
              </c:numCache>
            </c:numRef>
          </c:val>
          <c:extLst>
            <c:ext xmlns:c16="http://schemas.microsoft.com/office/drawing/2014/chart" uri="{C3380CC4-5D6E-409C-BE32-E72D297353CC}">
              <c16:uniqueId val="{0000000A-76A3-470C-BCC3-54DAF7591AA2}"/>
            </c:ext>
          </c:extLst>
        </c:ser>
        <c:ser>
          <c:idx val="1"/>
          <c:order val="1"/>
          <c:tx>
            <c:strRef>
              <c:f>Sheet1!$A$3</c:f>
              <c:strCache>
                <c:ptCount val="1"/>
                <c:pt idx="0">
                  <c:v>Show respect for other people's point of view</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c:f>
              <c:strCache>
                <c:ptCount val="1"/>
                <c:pt idx="0">
                  <c:v> Youth</c:v>
                </c:pt>
              </c:strCache>
            </c:strRef>
          </c:cat>
          <c:val>
            <c:numRef>
              <c:f>Sheet1!$D$3</c:f>
              <c:numCache>
                <c:formatCode>0%</c:formatCode>
                <c:ptCount val="1"/>
                <c:pt idx="0">
                  <c:v>0.83730425285282184</c:v>
                </c:pt>
              </c:numCache>
            </c:numRef>
          </c:val>
          <c:extLst>
            <c:ext xmlns:c16="http://schemas.microsoft.com/office/drawing/2014/chart" uri="{C3380CC4-5D6E-409C-BE32-E72D297353CC}">
              <c16:uniqueId val="{0000000B-76A3-470C-BCC3-54DAF7591AA2}"/>
            </c:ext>
          </c:extLst>
        </c:ser>
        <c:ser>
          <c:idx val="2"/>
          <c:order val="2"/>
          <c:tx>
            <c:strRef>
              <c:f>Sheet1!$A$4</c:f>
              <c:strCache>
                <c:ptCount val="1"/>
                <c:pt idx="0">
                  <c:v>Pause before replying</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c:f>
              <c:strCache>
                <c:ptCount val="1"/>
                <c:pt idx="0">
                  <c:v> Youth</c:v>
                </c:pt>
              </c:strCache>
            </c:strRef>
          </c:cat>
          <c:val>
            <c:numRef>
              <c:f>Sheet1!$D$4</c:f>
              <c:numCache>
                <c:formatCode>0%</c:formatCode>
                <c:ptCount val="1"/>
                <c:pt idx="0">
                  <c:v>0.75213659957535928</c:v>
                </c:pt>
              </c:numCache>
            </c:numRef>
          </c:val>
          <c:extLst>
            <c:ext xmlns:c16="http://schemas.microsoft.com/office/drawing/2014/chart" uri="{C3380CC4-5D6E-409C-BE32-E72D297353CC}">
              <c16:uniqueId val="{0000000C-76A3-470C-BCC3-54DAF7591AA2}"/>
            </c:ext>
          </c:extLst>
        </c:ser>
        <c:ser>
          <c:idx val="3"/>
          <c:order val="3"/>
          <c:tx>
            <c:strRef>
              <c:f>Sheet1!$A$5</c:f>
              <c:strCache>
                <c:ptCount val="1"/>
                <c:pt idx="0">
                  <c:v>Stand up for myself</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c:f>
              <c:strCache>
                <c:ptCount val="1"/>
                <c:pt idx="0">
                  <c:v> Youth</c:v>
                </c:pt>
              </c:strCache>
            </c:strRef>
          </c:cat>
          <c:val>
            <c:numRef>
              <c:f>Sheet1!$D$5</c:f>
              <c:numCache>
                <c:formatCode>0%</c:formatCode>
                <c:ptCount val="1"/>
                <c:pt idx="0">
                  <c:v>0.76851049576786989</c:v>
                </c:pt>
              </c:numCache>
            </c:numRef>
          </c:val>
          <c:extLst>
            <c:ext xmlns:c16="http://schemas.microsoft.com/office/drawing/2014/chart" uri="{C3380CC4-5D6E-409C-BE32-E72D297353CC}">
              <c16:uniqueId val="{0000000D-76A3-470C-BCC3-54DAF7591AA2}"/>
            </c:ext>
          </c:extLst>
        </c:ser>
        <c:ser>
          <c:idx val="4"/>
          <c:order val="4"/>
          <c:tx>
            <c:strRef>
              <c:f>Sheet1!$A$6</c:f>
              <c:strCache>
                <c:ptCount val="1"/>
                <c:pt idx="0">
                  <c:v>Stand up for other people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c:f>
              <c:strCache>
                <c:ptCount val="1"/>
                <c:pt idx="0">
                  <c:v> Youth</c:v>
                </c:pt>
              </c:strCache>
            </c:strRef>
          </c:cat>
          <c:val>
            <c:numRef>
              <c:f>Sheet1!$D$6</c:f>
              <c:numCache>
                <c:formatCode>0%</c:formatCode>
                <c:ptCount val="1"/>
                <c:pt idx="0">
                  <c:v>0.65198205681469346</c:v>
                </c:pt>
              </c:numCache>
            </c:numRef>
          </c:val>
          <c:extLst>
            <c:ext xmlns:c16="http://schemas.microsoft.com/office/drawing/2014/chart" uri="{C3380CC4-5D6E-409C-BE32-E72D297353CC}">
              <c16:uniqueId val="{0000000E-76A3-470C-BCC3-54DAF7591AA2}"/>
            </c:ext>
          </c:extLst>
        </c:ser>
        <c:dLbls>
          <c:dLblPos val="outEnd"/>
          <c:showLegendKey val="0"/>
          <c:showVal val="1"/>
          <c:showCatName val="0"/>
          <c:showSerName val="0"/>
          <c:showPercent val="0"/>
          <c:showBubbleSize val="0"/>
        </c:dLbls>
        <c:gapWidth val="100"/>
        <c:axId val="471498552"/>
        <c:axId val="471501176"/>
      </c:barChart>
      <c:catAx>
        <c:axId val="471498552"/>
        <c:scaling>
          <c:orientation val="maxMin"/>
        </c:scaling>
        <c:delete val="1"/>
        <c:axPos val="l"/>
        <c:numFmt formatCode="General" sourceLinked="1"/>
        <c:majorTickMark val="out"/>
        <c:minorTickMark val="none"/>
        <c:tickLblPos val="nextTo"/>
        <c:crossAx val="471501176"/>
        <c:crosses val="autoZero"/>
        <c:auto val="1"/>
        <c:lblAlgn val="ctr"/>
        <c:lblOffset val="100"/>
        <c:noMultiLvlLbl val="0"/>
      </c:catAx>
      <c:valAx>
        <c:axId val="471501176"/>
        <c:scaling>
          <c:orientation val="minMax"/>
        </c:scaling>
        <c:delete val="1"/>
        <c:axPos val="t"/>
        <c:numFmt formatCode="0%" sourceLinked="1"/>
        <c:majorTickMark val="out"/>
        <c:minorTickMark val="none"/>
        <c:tickLblPos val="nextTo"/>
        <c:crossAx val="471498552"/>
        <c:crosses val="autoZero"/>
        <c:crossBetween val="between"/>
      </c:valAx>
      <c:spPr>
        <a:noFill/>
        <a:ln>
          <a:noFill/>
        </a:ln>
        <a:effectLst/>
      </c:spPr>
    </c:plotArea>
    <c:plotVisOnly val="1"/>
    <c:dispBlanksAs val="gap"/>
    <c:showDLblsOverMax val="0"/>
  </c:chart>
  <c:spPr>
    <a:solidFill>
      <a:srgbClr val="0072C6"/>
    </a:solidFill>
    <a:ln>
      <a:noFill/>
    </a:ln>
    <a:effectLst/>
  </c:spPr>
  <c:txPr>
    <a:bodyPr/>
    <a:lstStyle/>
    <a:p>
      <a:pPr>
        <a:defRPr>
          <a:solidFill>
            <a:schemeClr val="tx1"/>
          </a:solidFill>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dirty="0"/>
              <a:t>Teens</a:t>
            </a:r>
          </a:p>
        </c:rich>
      </c:tx>
      <c:layout>
        <c:manualLayout>
          <c:xMode val="edge"/>
          <c:yMode val="edge"/>
          <c:x val="0.4108455026898233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Sheet1!$A$2</c:f>
              <c:strCache>
                <c:ptCount val="1"/>
                <c:pt idx="0">
                  <c:v>Other people are treated with respect and dignity</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1F5D-4BD5-B15C-BE58B31A7ABA}"/>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1F5D-4BD5-B15C-BE58B31A7ABA}"/>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1F5D-4BD5-B15C-BE58B31A7ABA}"/>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1F5D-4BD5-B15C-BE58B31A7ABA}"/>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1F5D-4BD5-B15C-BE58B31A7AB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c:f>
              <c:strCache>
                <c:ptCount val="1"/>
                <c:pt idx="0">
                  <c:v> Youth</c:v>
                </c:pt>
              </c:strCache>
            </c:strRef>
          </c:cat>
          <c:val>
            <c:numRef>
              <c:f>Sheet1!$D$2</c:f>
              <c:numCache>
                <c:formatCode>0%</c:formatCode>
                <c:ptCount val="1"/>
                <c:pt idx="0">
                  <c:v>0.59192000215702645</c:v>
                </c:pt>
              </c:numCache>
            </c:numRef>
          </c:val>
          <c:extLst>
            <c:ext xmlns:c16="http://schemas.microsoft.com/office/drawing/2014/chart" uri="{C3380CC4-5D6E-409C-BE32-E72D297353CC}">
              <c16:uniqueId val="{0000000A-1F5D-4BD5-B15C-BE58B31A7ABA}"/>
            </c:ext>
          </c:extLst>
        </c:ser>
        <c:ser>
          <c:idx val="1"/>
          <c:order val="1"/>
          <c:tx>
            <c:strRef>
              <c:f>Sheet1!$A$3</c:f>
              <c:strCache>
                <c:ptCount val="1"/>
                <c:pt idx="0">
                  <c:v>People show respect for opposing POV</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c:f>
              <c:strCache>
                <c:ptCount val="1"/>
                <c:pt idx="0">
                  <c:v> Youth</c:v>
                </c:pt>
              </c:strCache>
            </c:strRef>
          </c:cat>
          <c:val>
            <c:numRef>
              <c:f>Sheet1!$D$3</c:f>
              <c:numCache>
                <c:formatCode>0%</c:formatCode>
                <c:ptCount val="1"/>
                <c:pt idx="0">
                  <c:v>0.53873877202928444</c:v>
                </c:pt>
              </c:numCache>
            </c:numRef>
          </c:val>
          <c:extLst>
            <c:ext xmlns:c16="http://schemas.microsoft.com/office/drawing/2014/chart" uri="{C3380CC4-5D6E-409C-BE32-E72D297353CC}">
              <c16:uniqueId val="{0000000B-1F5D-4BD5-B15C-BE58B31A7ABA}"/>
            </c:ext>
          </c:extLst>
        </c:ser>
        <c:ser>
          <c:idx val="2"/>
          <c:order val="2"/>
          <c:tx>
            <c:strRef>
              <c:f>Sheet1!$A$4</c:f>
              <c:strCache>
                <c:ptCount val="1"/>
                <c:pt idx="0">
                  <c:v>People demonstrate thoughtful consideration </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c:f>
              <c:strCache>
                <c:ptCount val="1"/>
                <c:pt idx="0">
                  <c:v> Youth</c:v>
                </c:pt>
              </c:strCache>
            </c:strRef>
          </c:cat>
          <c:val>
            <c:numRef>
              <c:f>Sheet1!$D$4</c:f>
              <c:numCache>
                <c:formatCode>0%</c:formatCode>
                <c:ptCount val="1"/>
                <c:pt idx="0">
                  <c:v>0.51035254726132495</c:v>
                </c:pt>
              </c:numCache>
            </c:numRef>
          </c:val>
          <c:extLst>
            <c:ext xmlns:c16="http://schemas.microsoft.com/office/drawing/2014/chart" uri="{C3380CC4-5D6E-409C-BE32-E72D297353CC}">
              <c16:uniqueId val="{0000000C-1F5D-4BD5-B15C-BE58B31A7ABA}"/>
            </c:ext>
          </c:extLst>
        </c:ser>
        <c:ser>
          <c:idx val="3"/>
          <c:order val="3"/>
          <c:tx>
            <c:strRef>
              <c:f>Sheet1!$A$5</c:f>
              <c:strCache>
                <c:ptCount val="1"/>
                <c:pt idx="0">
                  <c:v>People stand up for themselves</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c:f>
              <c:strCache>
                <c:ptCount val="1"/>
                <c:pt idx="0">
                  <c:v> Youth</c:v>
                </c:pt>
              </c:strCache>
            </c:strRef>
          </c:cat>
          <c:val>
            <c:numRef>
              <c:f>Sheet1!$D$5</c:f>
              <c:numCache>
                <c:formatCode>0%</c:formatCode>
                <c:ptCount val="1"/>
                <c:pt idx="0">
                  <c:v>0.65897351448769503</c:v>
                </c:pt>
              </c:numCache>
            </c:numRef>
          </c:val>
          <c:extLst>
            <c:ext xmlns:c16="http://schemas.microsoft.com/office/drawing/2014/chart" uri="{C3380CC4-5D6E-409C-BE32-E72D297353CC}">
              <c16:uniqueId val="{0000000D-1F5D-4BD5-B15C-BE58B31A7ABA}"/>
            </c:ext>
          </c:extLst>
        </c:ser>
        <c:ser>
          <c:idx val="4"/>
          <c:order val="4"/>
          <c:tx>
            <c:strRef>
              <c:f>Sheet1!$A$6</c:f>
              <c:strCache>
                <c:ptCount val="1"/>
                <c:pt idx="0">
                  <c:v>People stand up for others</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c:f>
              <c:strCache>
                <c:ptCount val="1"/>
                <c:pt idx="0">
                  <c:v> Youth</c:v>
                </c:pt>
              </c:strCache>
            </c:strRef>
          </c:cat>
          <c:val>
            <c:numRef>
              <c:f>Sheet1!$D$6</c:f>
              <c:numCache>
                <c:formatCode>0%</c:formatCode>
                <c:ptCount val="1"/>
                <c:pt idx="0">
                  <c:v>0.52374851993176674</c:v>
                </c:pt>
              </c:numCache>
            </c:numRef>
          </c:val>
          <c:extLst>
            <c:ext xmlns:c16="http://schemas.microsoft.com/office/drawing/2014/chart" uri="{C3380CC4-5D6E-409C-BE32-E72D297353CC}">
              <c16:uniqueId val="{0000000E-1F5D-4BD5-B15C-BE58B31A7ABA}"/>
            </c:ext>
          </c:extLst>
        </c:ser>
        <c:dLbls>
          <c:dLblPos val="outEnd"/>
          <c:showLegendKey val="0"/>
          <c:showVal val="1"/>
          <c:showCatName val="0"/>
          <c:showSerName val="0"/>
          <c:showPercent val="0"/>
          <c:showBubbleSize val="0"/>
        </c:dLbls>
        <c:gapWidth val="100"/>
        <c:axId val="471498552"/>
        <c:axId val="471501176"/>
      </c:barChart>
      <c:catAx>
        <c:axId val="471498552"/>
        <c:scaling>
          <c:orientation val="maxMin"/>
        </c:scaling>
        <c:delete val="1"/>
        <c:axPos val="l"/>
        <c:numFmt formatCode="General" sourceLinked="1"/>
        <c:majorTickMark val="out"/>
        <c:minorTickMark val="none"/>
        <c:tickLblPos val="nextTo"/>
        <c:crossAx val="471501176"/>
        <c:crosses val="autoZero"/>
        <c:auto val="1"/>
        <c:lblAlgn val="ctr"/>
        <c:lblOffset val="100"/>
        <c:noMultiLvlLbl val="0"/>
      </c:catAx>
      <c:valAx>
        <c:axId val="471501176"/>
        <c:scaling>
          <c:orientation val="minMax"/>
        </c:scaling>
        <c:delete val="1"/>
        <c:axPos val="t"/>
        <c:numFmt formatCode="0%" sourceLinked="1"/>
        <c:majorTickMark val="out"/>
        <c:minorTickMark val="none"/>
        <c:tickLblPos val="nextTo"/>
        <c:crossAx val="471498552"/>
        <c:crosses val="autoZero"/>
        <c:crossBetween val="between"/>
      </c:valAx>
      <c:spPr>
        <a:noFill/>
        <a:ln>
          <a:noFill/>
        </a:ln>
        <a:effectLst/>
      </c:spPr>
    </c:plotArea>
    <c:plotVisOnly val="1"/>
    <c:dispBlanksAs val="gap"/>
    <c:showDLblsOverMax val="0"/>
  </c:chart>
  <c:spPr>
    <a:solidFill>
      <a:srgbClr val="0072C6"/>
    </a:solidFill>
    <a:ln>
      <a:noFill/>
    </a:ln>
    <a:effectLst/>
  </c:spPr>
  <c:txPr>
    <a:bodyPr/>
    <a:lstStyle/>
    <a:p>
      <a:pPr>
        <a:defRPr>
          <a:solidFill>
            <a:schemeClr val="tx1"/>
          </a:solidFill>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dirty="0"/>
              <a:t>Adults</a:t>
            </a:r>
          </a:p>
        </c:rich>
      </c:tx>
      <c:layout>
        <c:manualLayout>
          <c:xMode val="edge"/>
          <c:yMode val="edge"/>
          <c:x val="0.45886559725247117"/>
          <c:y val="5.2309872149729798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Sheet1!$A$2</c:f>
              <c:strCache>
                <c:ptCount val="1"/>
                <c:pt idx="0">
                  <c:v>Other people are treated with respect and dignity</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835-4B3F-A63D-AAB801148E81}"/>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4835-4B3F-A63D-AAB801148E81}"/>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4835-4B3F-A63D-AAB801148E81}"/>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4835-4B3F-A63D-AAB801148E81}"/>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4835-4B3F-A63D-AAB801148E8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c:f>
              <c:strCache>
                <c:ptCount val="1"/>
                <c:pt idx="0">
                  <c:v>Adult</c:v>
                </c:pt>
              </c:strCache>
            </c:strRef>
          </c:cat>
          <c:val>
            <c:numRef>
              <c:f>Sheet1!$C$2</c:f>
              <c:numCache>
                <c:formatCode>0%</c:formatCode>
                <c:ptCount val="1"/>
                <c:pt idx="0">
                  <c:v>0.54543784859714994</c:v>
                </c:pt>
              </c:numCache>
            </c:numRef>
          </c:val>
          <c:extLst>
            <c:ext xmlns:c16="http://schemas.microsoft.com/office/drawing/2014/chart" uri="{C3380CC4-5D6E-409C-BE32-E72D297353CC}">
              <c16:uniqueId val="{0000000A-4835-4B3F-A63D-AAB801148E81}"/>
            </c:ext>
          </c:extLst>
        </c:ser>
        <c:ser>
          <c:idx val="1"/>
          <c:order val="1"/>
          <c:tx>
            <c:strRef>
              <c:f>Sheet1!$A$3</c:f>
              <c:strCache>
                <c:ptCount val="1"/>
                <c:pt idx="0">
                  <c:v>People show respect for opposing POV</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c:f>
              <c:strCache>
                <c:ptCount val="1"/>
                <c:pt idx="0">
                  <c:v>Adult</c:v>
                </c:pt>
              </c:strCache>
            </c:strRef>
          </c:cat>
          <c:val>
            <c:numRef>
              <c:f>Sheet1!$C$3</c:f>
              <c:numCache>
                <c:formatCode>0%</c:formatCode>
                <c:ptCount val="1"/>
                <c:pt idx="0">
                  <c:v>0.48362939157033702</c:v>
                </c:pt>
              </c:numCache>
            </c:numRef>
          </c:val>
          <c:extLst>
            <c:ext xmlns:c16="http://schemas.microsoft.com/office/drawing/2014/chart" uri="{C3380CC4-5D6E-409C-BE32-E72D297353CC}">
              <c16:uniqueId val="{0000000B-4835-4B3F-A63D-AAB801148E81}"/>
            </c:ext>
          </c:extLst>
        </c:ser>
        <c:ser>
          <c:idx val="2"/>
          <c:order val="2"/>
          <c:tx>
            <c:strRef>
              <c:f>Sheet1!$A$4</c:f>
              <c:strCache>
                <c:ptCount val="1"/>
                <c:pt idx="0">
                  <c:v>People demonstrate thoughtful consideration </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c:f>
              <c:strCache>
                <c:ptCount val="1"/>
                <c:pt idx="0">
                  <c:v>Adult</c:v>
                </c:pt>
              </c:strCache>
            </c:strRef>
          </c:cat>
          <c:val>
            <c:numRef>
              <c:f>Sheet1!$C$4</c:f>
              <c:numCache>
                <c:formatCode>0%</c:formatCode>
                <c:ptCount val="1"/>
                <c:pt idx="0">
                  <c:v>0.45602143628028935</c:v>
                </c:pt>
              </c:numCache>
            </c:numRef>
          </c:val>
          <c:extLst>
            <c:ext xmlns:c16="http://schemas.microsoft.com/office/drawing/2014/chart" uri="{C3380CC4-5D6E-409C-BE32-E72D297353CC}">
              <c16:uniqueId val="{0000000C-4835-4B3F-A63D-AAB801148E81}"/>
            </c:ext>
          </c:extLst>
        </c:ser>
        <c:ser>
          <c:idx val="3"/>
          <c:order val="3"/>
          <c:tx>
            <c:strRef>
              <c:f>Sheet1!$A$5</c:f>
              <c:strCache>
                <c:ptCount val="1"/>
                <c:pt idx="0">
                  <c:v>People stand up for themselves</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c:f>
              <c:strCache>
                <c:ptCount val="1"/>
                <c:pt idx="0">
                  <c:v>Adult</c:v>
                </c:pt>
              </c:strCache>
            </c:strRef>
          </c:cat>
          <c:val>
            <c:numRef>
              <c:f>Sheet1!$C$5</c:f>
              <c:numCache>
                <c:formatCode>0%</c:formatCode>
                <c:ptCount val="1"/>
                <c:pt idx="0">
                  <c:v>0.60084857104975953</c:v>
                </c:pt>
              </c:numCache>
            </c:numRef>
          </c:val>
          <c:extLst>
            <c:ext xmlns:c16="http://schemas.microsoft.com/office/drawing/2014/chart" uri="{C3380CC4-5D6E-409C-BE32-E72D297353CC}">
              <c16:uniqueId val="{0000000D-4835-4B3F-A63D-AAB801148E81}"/>
            </c:ext>
          </c:extLst>
        </c:ser>
        <c:ser>
          <c:idx val="4"/>
          <c:order val="4"/>
          <c:tx>
            <c:strRef>
              <c:f>Sheet1!$A$6</c:f>
              <c:strCache>
                <c:ptCount val="1"/>
                <c:pt idx="0">
                  <c:v>People stand up for others</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c:f>
              <c:strCache>
                <c:ptCount val="1"/>
                <c:pt idx="0">
                  <c:v>Adult</c:v>
                </c:pt>
              </c:strCache>
            </c:strRef>
          </c:cat>
          <c:val>
            <c:numRef>
              <c:f>Sheet1!$C$6</c:f>
              <c:numCache>
                <c:formatCode>0%</c:formatCode>
                <c:ptCount val="1"/>
                <c:pt idx="0">
                  <c:v>0.4578246199097864</c:v>
                </c:pt>
              </c:numCache>
            </c:numRef>
          </c:val>
          <c:extLst>
            <c:ext xmlns:c16="http://schemas.microsoft.com/office/drawing/2014/chart" uri="{C3380CC4-5D6E-409C-BE32-E72D297353CC}">
              <c16:uniqueId val="{0000000E-4835-4B3F-A63D-AAB801148E81}"/>
            </c:ext>
          </c:extLst>
        </c:ser>
        <c:dLbls>
          <c:dLblPos val="outEnd"/>
          <c:showLegendKey val="0"/>
          <c:showVal val="1"/>
          <c:showCatName val="0"/>
          <c:showSerName val="0"/>
          <c:showPercent val="0"/>
          <c:showBubbleSize val="0"/>
        </c:dLbls>
        <c:gapWidth val="100"/>
        <c:axId val="471498552"/>
        <c:axId val="471501176"/>
      </c:barChart>
      <c:catAx>
        <c:axId val="471498552"/>
        <c:scaling>
          <c:orientation val="maxMin"/>
        </c:scaling>
        <c:delete val="1"/>
        <c:axPos val="r"/>
        <c:numFmt formatCode="General" sourceLinked="1"/>
        <c:majorTickMark val="out"/>
        <c:minorTickMark val="none"/>
        <c:tickLblPos val="nextTo"/>
        <c:crossAx val="471501176"/>
        <c:crosses val="autoZero"/>
        <c:auto val="1"/>
        <c:lblAlgn val="ctr"/>
        <c:lblOffset val="100"/>
        <c:noMultiLvlLbl val="0"/>
      </c:catAx>
      <c:valAx>
        <c:axId val="471501176"/>
        <c:scaling>
          <c:orientation val="maxMin"/>
        </c:scaling>
        <c:delete val="1"/>
        <c:axPos val="t"/>
        <c:numFmt formatCode="0%" sourceLinked="1"/>
        <c:majorTickMark val="out"/>
        <c:minorTickMark val="none"/>
        <c:tickLblPos val="nextTo"/>
        <c:crossAx val="471498552"/>
        <c:crosses val="autoZero"/>
        <c:crossBetween val="between"/>
      </c:valAx>
      <c:spPr>
        <a:noFill/>
        <a:ln>
          <a:noFill/>
        </a:ln>
        <a:effectLst/>
      </c:spPr>
    </c:plotArea>
    <c:plotVisOnly val="1"/>
    <c:dispBlanksAs val="gap"/>
    <c:showDLblsOverMax val="0"/>
  </c:chart>
  <c:spPr>
    <a:solidFill>
      <a:srgbClr val="0072C6"/>
    </a:solidFill>
    <a:ln>
      <a:noFill/>
    </a:ln>
    <a:effectLst/>
  </c:spPr>
  <c:txPr>
    <a:bodyPr/>
    <a:lstStyle/>
    <a:p>
      <a:pPr>
        <a:defRPr>
          <a:solidFill>
            <a:schemeClr val="tx1"/>
          </a:solidFill>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n-US" dirty="0"/>
              <a:t>Awareness of the Microsoft</a:t>
            </a:r>
            <a:r>
              <a:rPr lang="en-US" baseline="0" dirty="0"/>
              <a:t> Digital Civility Challenge</a:t>
            </a:r>
            <a:endParaRPr lang="en-US" dirty="0"/>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Adults</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Have not heard of it</c:v>
                </c:pt>
                <c:pt idx="1">
                  <c:v>Know the name only</c:v>
                </c:pt>
                <c:pt idx="2">
                  <c:v>Know a little about it</c:v>
                </c:pt>
                <c:pt idx="3">
                  <c:v>Know it well</c:v>
                </c:pt>
              </c:strCache>
            </c:strRef>
          </c:cat>
          <c:val>
            <c:numRef>
              <c:f>Sheet1!$B$2:$B$5</c:f>
              <c:numCache>
                <c:formatCode>0%</c:formatCode>
                <c:ptCount val="4"/>
                <c:pt idx="0">
                  <c:v>0.80623310272894211</c:v>
                </c:pt>
                <c:pt idx="1">
                  <c:v>0.11253012559414258</c:v>
                </c:pt>
                <c:pt idx="2">
                  <c:v>6.8234385384521271E-2</c:v>
                </c:pt>
                <c:pt idx="3">
                  <c:v>1.3002386292394032E-2</c:v>
                </c:pt>
              </c:numCache>
            </c:numRef>
          </c:val>
          <c:extLst>
            <c:ext xmlns:c16="http://schemas.microsoft.com/office/drawing/2014/chart" uri="{C3380CC4-5D6E-409C-BE32-E72D297353CC}">
              <c16:uniqueId val="{00000000-82E7-4DBC-B8B0-28F0419AF6AE}"/>
            </c:ext>
          </c:extLst>
        </c:ser>
        <c:ser>
          <c:idx val="1"/>
          <c:order val="1"/>
          <c:tx>
            <c:strRef>
              <c:f>Sheet1!$C$1</c:f>
              <c:strCache>
                <c:ptCount val="1"/>
                <c:pt idx="0">
                  <c:v>Teens</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Have not heard of it</c:v>
                </c:pt>
                <c:pt idx="1">
                  <c:v>Know the name only</c:v>
                </c:pt>
                <c:pt idx="2">
                  <c:v>Know a little about it</c:v>
                </c:pt>
                <c:pt idx="3">
                  <c:v>Know it well</c:v>
                </c:pt>
              </c:strCache>
            </c:strRef>
          </c:cat>
          <c:val>
            <c:numRef>
              <c:f>Sheet1!$C$2:$C$5</c:f>
              <c:numCache>
                <c:formatCode>0%</c:formatCode>
                <c:ptCount val="4"/>
                <c:pt idx="0">
                  <c:v>0.71770719877755385</c:v>
                </c:pt>
                <c:pt idx="1">
                  <c:v>0.16382241498257991</c:v>
                </c:pt>
                <c:pt idx="2">
                  <c:v>9.9316138743347077E-2</c:v>
                </c:pt>
                <c:pt idx="3">
                  <c:v>1.9154247496519176E-2</c:v>
                </c:pt>
              </c:numCache>
            </c:numRef>
          </c:val>
          <c:extLst>
            <c:ext xmlns:c16="http://schemas.microsoft.com/office/drawing/2014/chart" uri="{C3380CC4-5D6E-409C-BE32-E72D297353CC}">
              <c16:uniqueId val="{00000001-82E7-4DBC-B8B0-28F0419AF6AE}"/>
            </c:ext>
          </c:extLst>
        </c:ser>
        <c:dLbls>
          <c:dLblPos val="outEnd"/>
          <c:showLegendKey val="0"/>
          <c:showVal val="1"/>
          <c:showCatName val="0"/>
          <c:showSerName val="0"/>
          <c:showPercent val="0"/>
          <c:showBubbleSize val="0"/>
        </c:dLbls>
        <c:gapWidth val="100"/>
        <c:overlap val="-27"/>
        <c:axId val="830347024"/>
        <c:axId val="830348336"/>
      </c:barChart>
      <c:catAx>
        <c:axId val="83034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30348336"/>
        <c:crosses val="autoZero"/>
        <c:auto val="1"/>
        <c:lblAlgn val="ctr"/>
        <c:lblOffset val="100"/>
        <c:noMultiLvlLbl val="0"/>
      </c:catAx>
      <c:valAx>
        <c:axId val="830348336"/>
        <c:scaling>
          <c:orientation val="minMax"/>
        </c:scaling>
        <c:delete val="1"/>
        <c:axPos val="l"/>
        <c:numFmt formatCode="0%" sourceLinked="1"/>
        <c:majorTickMark val="none"/>
        <c:minorTickMark val="none"/>
        <c:tickLblPos val="nextTo"/>
        <c:crossAx val="830347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noFill/>
    </a:ln>
    <a:effectLst/>
  </c:spPr>
  <c:txPr>
    <a:bodyPr/>
    <a:lstStyle/>
    <a:p>
      <a:pPr>
        <a:defRPr sz="1600">
          <a:solidFill>
            <a:schemeClr val="tx1"/>
          </a:solidFill>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n-US" dirty="0"/>
              <a:t>Level of exposure to online</a:t>
            </a:r>
            <a:r>
              <a:rPr lang="en-US" baseline="0" dirty="0"/>
              <a:t> risks</a:t>
            </a:r>
            <a:endParaRPr lang="en-US" dirty="0"/>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Male</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Happened to me</c:v>
                </c:pt>
                <c:pt idx="1">
                  <c:v>Happened to family or friend</c:v>
                </c:pt>
                <c:pt idx="2">
                  <c:v>Happened to me, family or friend</c:v>
                </c:pt>
              </c:strCache>
            </c:strRef>
          </c:cat>
          <c:val>
            <c:numRef>
              <c:f>Sheet1!$B$2:$B$4</c:f>
              <c:numCache>
                <c:formatCode>0%</c:formatCode>
                <c:ptCount val="3"/>
                <c:pt idx="0">
                  <c:v>0.64900000000000002</c:v>
                </c:pt>
                <c:pt idx="1">
                  <c:v>0.64500000000000002</c:v>
                </c:pt>
                <c:pt idx="2">
                  <c:v>0.79500000000000004</c:v>
                </c:pt>
              </c:numCache>
            </c:numRef>
          </c:val>
          <c:extLst>
            <c:ext xmlns:c16="http://schemas.microsoft.com/office/drawing/2014/chart" uri="{C3380CC4-5D6E-409C-BE32-E72D297353CC}">
              <c16:uniqueId val="{00000000-F017-4E00-9666-3F1ACAF5030D}"/>
            </c:ext>
          </c:extLst>
        </c:ser>
        <c:ser>
          <c:idx val="1"/>
          <c:order val="1"/>
          <c:tx>
            <c:strRef>
              <c:f>Sheet1!$C$1</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Happened to me</c:v>
                </c:pt>
                <c:pt idx="1">
                  <c:v>Happened to family or friend</c:v>
                </c:pt>
                <c:pt idx="2">
                  <c:v>Happened to me, family or friend</c:v>
                </c:pt>
              </c:strCache>
            </c:strRef>
          </c:cat>
          <c:val>
            <c:numRef>
              <c:f>Sheet1!$C$2:$C$4</c:f>
              <c:numCache>
                <c:formatCode>0%</c:formatCode>
                <c:ptCount val="3"/>
                <c:pt idx="0">
                  <c:v>0.66</c:v>
                </c:pt>
                <c:pt idx="1">
                  <c:v>0.66400000000000003</c:v>
                </c:pt>
                <c:pt idx="2">
                  <c:v>0.80700000000000005</c:v>
                </c:pt>
              </c:numCache>
            </c:numRef>
          </c:val>
          <c:extLst>
            <c:ext xmlns:c16="http://schemas.microsoft.com/office/drawing/2014/chart" uri="{C3380CC4-5D6E-409C-BE32-E72D297353CC}">
              <c16:uniqueId val="{00000000-7FAE-4539-9978-D07A1F21B475}"/>
            </c:ext>
          </c:extLst>
        </c:ser>
        <c:dLbls>
          <c:dLblPos val="outEnd"/>
          <c:showLegendKey val="0"/>
          <c:showVal val="1"/>
          <c:showCatName val="0"/>
          <c:showSerName val="0"/>
          <c:showPercent val="0"/>
          <c:showBubbleSize val="0"/>
        </c:dLbls>
        <c:gapWidth val="100"/>
        <c:overlap val="-27"/>
        <c:axId val="830347024"/>
        <c:axId val="830348336"/>
      </c:barChart>
      <c:catAx>
        <c:axId val="83034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30348336"/>
        <c:crosses val="autoZero"/>
        <c:auto val="1"/>
        <c:lblAlgn val="ctr"/>
        <c:lblOffset val="100"/>
        <c:noMultiLvlLbl val="0"/>
      </c:catAx>
      <c:valAx>
        <c:axId val="830348336"/>
        <c:scaling>
          <c:orientation val="minMax"/>
        </c:scaling>
        <c:delete val="1"/>
        <c:axPos val="l"/>
        <c:numFmt formatCode="0%" sourceLinked="1"/>
        <c:majorTickMark val="none"/>
        <c:minorTickMark val="none"/>
        <c:tickLblPos val="nextTo"/>
        <c:crossAx val="830347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noFill/>
    </a:ln>
    <a:effectLst/>
  </c:spPr>
  <c:txPr>
    <a:bodyPr/>
    <a:lstStyle/>
    <a:p>
      <a:pPr>
        <a:defRPr sz="1600">
          <a:solidFill>
            <a:schemeClr val="tx1"/>
          </a:solidFill>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1" dirty="0">
                <a:effectLst/>
              </a:rPr>
              <a:t>Intrusive – 56%</a:t>
            </a:r>
            <a:endParaRPr lang="en-US" dirty="0">
              <a:effectLst/>
            </a:endParaRPr>
          </a:p>
          <a:p>
            <a:pPr>
              <a:defRPr/>
            </a:pPr>
            <a:r>
              <a:rPr lang="en-US" sz="1200" b="1" dirty="0">
                <a:effectLst/>
              </a:rPr>
              <a:t>(YOY </a:t>
            </a:r>
            <a:r>
              <a:rPr lang="en-US" sz="1200" b="1" dirty="0">
                <a:effectLst/>
                <a:latin typeface="Wingdings 3" panose="05040102010807070707" pitchFamily="18" charset="2"/>
              </a:rPr>
              <a:t>p</a:t>
            </a:r>
            <a:r>
              <a:rPr lang="en-US" sz="1200" b="1" dirty="0">
                <a:effectLst/>
              </a:rPr>
              <a:t> Male +4, Female +7)</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Male</c:v>
                </c:pt>
              </c:strCache>
            </c:strRef>
          </c:tx>
          <c:spPr>
            <a:solidFill>
              <a:srgbClr val="00205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Intrusive (net)</c:v>
                </c:pt>
                <c:pt idx="1">
                  <c:v>Unwanted contact</c:v>
                </c:pt>
                <c:pt idx="2">
                  <c:v>Hoaxes/frauds/scams</c:v>
                </c:pt>
                <c:pt idx="3">
                  <c:v>Hate speech</c:v>
                </c:pt>
                <c:pt idx="4">
                  <c:v>Discrimination</c:v>
                </c:pt>
                <c:pt idx="5">
                  <c:v>Misogyny</c:v>
                </c:pt>
                <c:pt idx="6">
                  <c:v>Terrorism recruiting</c:v>
                </c:pt>
              </c:strCache>
            </c:strRef>
          </c:cat>
          <c:val>
            <c:numRef>
              <c:f>Sheet1!$B$2:$B$8</c:f>
              <c:numCache>
                <c:formatCode>0%</c:formatCode>
                <c:ptCount val="7"/>
                <c:pt idx="0">
                  <c:v>0.54885570689988927</c:v>
                </c:pt>
                <c:pt idx="1">
                  <c:v>0.38588799435670273</c:v>
                </c:pt>
                <c:pt idx="2">
                  <c:v>0.28954738261875046</c:v>
                </c:pt>
                <c:pt idx="3">
                  <c:v>0.16833103868531812</c:v>
                </c:pt>
                <c:pt idx="4">
                  <c:v>0.11244512010337476</c:v>
                </c:pt>
                <c:pt idx="5">
                  <c:v>3.3752158150986748E-2</c:v>
                </c:pt>
                <c:pt idx="6">
                  <c:v>1.0707885959537002E-2</c:v>
                </c:pt>
              </c:numCache>
            </c:numRef>
          </c:val>
          <c:extLst>
            <c:ext xmlns:c16="http://schemas.microsoft.com/office/drawing/2014/chart" uri="{C3380CC4-5D6E-409C-BE32-E72D297353CC}">
              <c16:uniqueId val="{00000000-2937-4DCB-914F-BC48BA500218}"/>
            </c:ext>
          </c:extLst>
        </c:ser>
        <c:ser>
          <c:idx val="1"/>
          <c:order val="1"/>
          <c:tx>
            <c:strRef>
              <c:f>Sheet1!$C$1</c:f>
              <c:strCache>
                <c:ptCount val="1"/>
                <c:pt idx="0">
                  <c:v>Female</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Intrusive (net)</c:v>
                </c:pt>
                <c:pt idx="1">
                  <c:v>Unwanted contact</c:v>
                </c:pt>
                <c:pt idx="2">
                  <c:v>Hoaxes/frauds/scams</c:v>
                </c:pt>
                <c:pt idx="3">
                  <c:v>Hate speech</c:v>
                </c:pt>
                <c:pt idx="4">
                  <c:v>Discrimination</c:v>
                </c:pt>
                <c:pt idx="5">
                  <c:v>Misogyny</c:v>
                </c:pt>
                <c:pt idx="6">
                  <c:v>Terrorism recruiting</c:v>
                </c:pt>
              </c:strCache>
            </c:strRef>
          </c:cat>
          <c:val>
            <c:numRef>
              <c:f>Sheet1!$C$2:$C$8</c:f>
              <c:numCache>
                <c:formatCode>0%</c:formatCode>
                <c:ptCount val="7"/>
                <c:pt idx="0">
                  <c:v>0.57099072917327476</c:v>
                </c:pt>
                <c:pt idx="1">
                  <c:v>0.44091019459287067</c:v>
                </c:pt>
                <c:pt idx="2">
                  <c:v>0.259569309799631</c:v>
                </c:pt>
                <c:pt idx="3">
                  <c:v>0.15909672730913088</c:v>
                </c:pt>
                <c:pt idx="4">
                  <c:v>0.11216842784863806</c:v>
                </c:pt>
                <c:pt idx="5">
                  <c:v>8.9452537043635427E-2</c:v>
                </c:pt>
                <c:pt idx="6">
                  <c:v>6.6388341496061536E-3</c:v>
                </c:pt>
              </c:numCache>
            </c:numRef>
          </c:val>
          <c:extLst>
            <c:ext xmlns:c16="http://schemas.microsoft.com/office/drawing/2014/chart" uri="{C3380CC4-5D6E-409C-BE32-E72D297353CC}">
              <c16:uniqueId val="{00000000-CC2B-4F78-BB5A-80DAA58AD6FC}"/>
            </c:ext>
          </c:extLst>
        </c:ser>
        <c:dLbls>
          <c:dLblPos val="outEnd"/>
          <c:showLegendKey val="0"/>
          <c:showVal val="1"/>
          <c:showCatName val="0"/>
          <c:showSerName val="0"/>
          <c:showPercent val="0"/>
          <c:showBubbleSize val="0"/>
        </c:dLbls>
        <c:gapWidth val="25"/>
        <c:axId val="943669680"/>
        <c:axId val="943677224"/>
      </c:barChart>
      <c:catAx>
        <c:axId val="943669680"/>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a:softEdge rad="139700"/>
          </a:effectLst>
        </c:spPr>
        <c:txPr>
          <a:bodyPr rot="-60000000" spcFirstLastPara="1" vertOverflow="ellipsis" vert="horz" wrap="square" anchor="ctr" anchorCtr="1"/>
          <a:lstStyle/>
          <a:p>
            <a:pPr>
              <a:defRPr sz="1170" b="0" i="0" u="none" strike="noStrike" kern="1200" baseline="0">
                <a:solidFill>
                  <a:schemeClr val="tx1"/>
                </a:solidFill>
                <a:latin typeface="+mn-lt"/>
                <a:ea typeface="+mn-ea"/>
                <a:cs typeface="+mn-cs"/>
              </a:defRPr>
            </a:pPr>
            <a:endParaRPr lang="en-US"/>
          </a:p>
        </c:txPr>
        <c:crossAx val="943677224"/>
        <c:crosses val="autoZero"/>
        <c:auto val="1"/>
        <c:lblAlgn val="ctr"/>
        <c:lblOffset val="100"/>
        <c:noMultiLvlLbl val="0"/>
      </c:catAx>
      <c:valAx>
        <c:axId val="943677224"/>
        <c:scaling>
          <c:orientation val="minMax"/>
          <c:max val="0.70000000000000007"/>
        </c:scaling>
        <c:delete val="1"/>
        <c:axPos val="t"/>
        <c:numFmt formatCode="0%" sourceLinked="1"/>
        <c:majorTickMark val="out"/>
        <c:minorTickMark val="none"/>
        <c:tickLblPos val="nextTo"/>
        <c:crossAx val="943669680"/>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alpha val="80000"/>
      </a:srgbClr>
    </a:solidFill>
    <a:ln>
      <a:noFill/>
    </a:ln>
    <a:effectLst/>
  </c:spPr>
  <c:txPr>
    <a:bodyPr/>
    <a:lstStyle/>
    <a:p>
      <a:pPr>
        <a:defRPr>
          <a:solidFill>
            <a:schemeClr val="tx1"/>
          </a:solidFill>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1" dirty="0">
                <a:effectLst/>
              </a:rPr>
              <a:t>Behavioral – 39%</a:t>
            </a:r>
            <a:endParaRPr lang="en-US" dirty="0">
              <a:effectLst/>
            </a:endParaRPr>
          </a:p>
          <a:p>
            <a:pPr>
              <a:defRPr/>
            </a:pPr>
            <a:r>
              <a:rPr lang="en-US" sz="1200" b="1" dirty="0">
                <a:effectLst/>
              </a:rPr>
              <a:t>(YOY </a:t>
            </a:r>
            <a:r>
              <a:rPr lang="en-US" sz="1200" b="1" dirty="0">
                <a:effectLst/>
                <a:latin typeface="Wingdings 3" panose="05040102010807070707" pitchFamily="18" charset="2"/>
              </a:rPr>
              <a:t>p</a:t>
            </a:r>
            <a:r>
              <a:rPr lang="en-US" sz="1200" b="1" dirty="0">
                <a:effectLst/>
              </a:rPr>
              <a:t> Male -2, Female +2)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Male</c:v>
                </c:pt>
              </c:strCache>
            </c:strRef>
          </c:tx>
          <c:spPr>
            <a:solidFill>
              <a:srgbClr val="002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Behavioral (net)</c:v>
                </c:pt>
                <c:pt idx="1">
                  <c:v>Treated mean</c:v>
                </c:pt>
                <c:pt idx="2">
                  <c:v>Trolling</c:v>
                </c:pt>
                <c:pt idx="3">
                  <c:v>Online harassment</c:v>
                </c:pt>
                <c:pt idx="4">
                  <c:v>Microagression</c:v>
                </c:pt>
                <c:pt idx="5">
                  <c:v>Cyberbullying</c:v>
                </c:pt>
                <c:pt idx="6">
                  <c:v>Swatting</c:v>
                </c:pt>
              </c:strCache>
            </c:strRef>
          </c:cat>
          <c:val>
            <c:numRef>
              <c:f>Sheet1!$B$2:$B$8</c:f>
              <c:numCache>
                <c:formatCode>0%</c:formatCode>
                <c:ptCount val="7"/>
                <c:pt idx="0">
                  <c:v>0.3900364727852268</c:v>
                </c:pt>
                <c:pt idx="1">
                  <c:v>0.21036728432819435</c:v>
                </c:pt>
                <c:pt idx="2">
                  <c:v>0.2051923392000268</c:v>
                </c:pt>
                <c:pt idx="3">
                  <c:v>0.12554371532914158</c:v>
                </c:pt>
                <c:pt idx="4">
                  <c:v>0.12498086706606153</c:v>
                </c:pt>
                <c:pt idx="5">
                  <c:v>8.1452656034182253E-2</c:v>
                </c:pt>
                <c:pt idx="6">
                  <c:v>2.8362148269128008E-2</c:v>
                </c:pt>
              </c:numCache>
            </c:numRef>
          </c:val>
          <c:extLst>
            <c:ext xmlns:c16="http://schemas.microsoft.com/office/drawing/2014/chart" uri="{C3380CC4-5D6E-409C-BE32-E72D297353CC}">
              <c16:uniqueId val="{00000000-255E-48DF-9FAA-7BE3069A39D7}"/>
            </c:ext>
          </c:extLst>
        </c:ser>
        <c:ser>
          <c:idx val="1"/>
          <c:order val="1"/>
          <c:tx>
            <c:strRef>
              <c:f>Sheet1!$C$1</c:f>
              <c:strCache>
                <c:ptCount val="1"/>
                <c:pt idx="0">
                  <c:v>Female</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Behavioral (net)</c:v>
                </c:pt>
                <c:pt idx="1">
                  <c:v>Treated mean</c:v>
                </c:pt>
                <c:pt idx="2">
                  <c:v>Trolling</c:v>
                </c:pt>
                <c:pt idx="3">
                  <c:v>Online harassment</c:v>
                </c:pt>
                <c:pt idx="4">
                  <c:v>Microagression</c:v>
                </c:pt>
                <c:pt idx="5">
                  <c:v>Cyberbullying</c:v>
                </c:pt>
                <c:pt idx="6">
                  <c:v>Swatting</c:v>
                </c:pt>
              </c:strCache>
            </c:strRef>
          </c:cat>
          <c:val>
            <c:numRef>
              <c:f>Sheet1!$C$2:$C$8</c:f>
              <c:numCache>
                <c:formatCode>0%</c:formatCode>
                <c:ptCount val="7"/>
                <c:pt idx="0">
                  <c:v>0.38829980973507155</c:v>
                </c:pt>
                <c:pt idx="1">
                  <c:v>0.21771123043873566</c:v>
                </c:pt>
                <c:pt idx="2">
                  <c:v>0.17173661545296853</c:v>
                </c:pt>
                <c:pt idx="3">
                  <c:v>0.17013190245607557</c:v>
                </c:pt>
                <c:pt idx="4">
                  <c:v>0.11079941853074651</c:v>
                </c:pt>
                <c:pt idx="5">
                  <c:v>9.1169183165743017E-2</c:v>
                </c:pt>
                <c:pt idx="6">
                  <c:v>2.9827033740218101E-2</c:v>
                </c:pt>
              </c:numCache>
            </c:numRef>
          </c:val>
          <c:extLst>
            <c:ext xmlns:c16="http://schemas.microsoft.com/office/drawing/2014/chart" uri="{C3380CC4-5D6E-409C-BE32-E72D297353CC}">
              <c16:uniqueId val="{00000001-255E-48DF-9FAA-7BE3069A39D7}"/>
            </c:ext>
          </c:extLst>
        </c:ser>
        <c:dLbls>
          <c:showLegendKey val="0"/>
          <c:showVal val="0"/>
          <c:showCatName val="0"/>
          <c:showSerName val="0"/>
          <c:showPercent val="0"/>
          <c:showBubbleSize val="0"/>
        </c:dLbls>
        <c:gapWidth val="25"/>
        <c:axId val="943669680"/>
        <c:axId val="943677224"/>
      </c:barChart>
      <c:catAx>
        <c:axId val="943669680"/>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a:softEdge rad="139700"/>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43677224"/>
        <c:crosses val="autoZero"/>
        <c:auto val="1"/>
        <c:lblAlgn val="ctr"/>
        <c:lblOffset val="100"/>
        <c:noMultiLvlLbl val="0"/>
      </c:catAx>
      <c:valAx>
        <c:axId val="943677224"/>
        <c:scaling>
          <c:orientation val="minMax"/>
          <c:max val="0.5"/>
        </c:scaling>
        <c:delete val="1"/>
        <c:axPos val="t"/>
        <c:numFmt formatCode="0%" sourceLinked="1"/>
        <c:majorTickMark val="out"/>
        <c:minorTickMark val="none"/>
        <c:tickLblPos val="nextTo"/>
        <c:crossAx val="943669680"/>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alpha val="80000"/>
      </a:srgbClr>
    </a:solid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1" dirty="0">
                <a:effectLst/>
              </a:rPr>
              <a:t>Sexual – 31%</a:t>
            </a:r>
            <a:endParaRPr lang="en-US" dirty="0">
              <a:effectLst/>
            </a:endParaRPr>
          </a:p>
          <a:p>
            <a:pPr>
              <a:defRPr/>
            </a:pPr>
            <a:r>
              <a:rPr lang="en-US" sz="1200" b="1" dirty="0">
                <a:effectLst/>
              </a:rPr>
              <a:t>(YOY </a:t>
            </a:r>
            <a:r>
              <a:rPr lang="en-US" sz="1200" b="1" dirty="0">
                <a:effectLst/>
                <a:latin typeface="Wingdings 3" panose="05040102010807070707" pitchFamily="18" charset="2"/>
              </a:rPr>
              <a:t>p</a:t>
            </a:r>
            <a:r>
              <a:rPr lang="en-US" sz="1200" b="1" dirty="0">
                <a:effectLst/>
              </a:rPr>
              <a:t>+1%)</a:t>
            </a:r>
            <a:endParaRPr lang="en-US" sz="1200"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2017</c:v>
                </c:pt>
              </c:strCache>
            </c:strRef>
          </c:tx>
          <c:spPr>
            <a:solidFill>
              <a:srgbClr val="002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Unwanted Sexting received</c:v>
                </c:pt>
                <c:pt idx="1">
                  <c:v>Sexual solicitation</c:v>
                </c:pt>
                <c:pt idx="2">
                  <c:v>Unwanted Sexting sent</c:v>
                </c:pt>
                <c:pt idx="3">
                  <c:v>Sextortion</c:v>
                </c:pt>
                <c:pt idx="4">
                  <c:v>"Revenge porn"</c:v>
                </c:pt>
              </c:strCache>
            </c:strRef>
          </c:cat>
          <c:val>
            <c:numRef>
              <c:f>Sheet1!$B$2:$B$6</c:f>
              <c:numCache>
                <c:formatCode>0%</c:formatCode>
                <c:ptCount val="5"/>
                <c:pt idx="0">
                  <c:v>0.21450749048252671</c:v>
                </c:pt>
                <c:pt idx="1">
                  <c:v>0.14978843738852302</c:v>
                </c:pt>
                <c:pt idx="2">
                  <c:v>0.13541980543738233</c:v>
                </c:pt>
                <c:pt idx="3">
                  <c:v>2.5933142755002591E-2</c:v>
                </c:pt>
                <c:pt idx="4">
                  <c:v>2.5404716788106737E-2</c:v>
                </c:pt>
              </c:numCache>
            </c:numRef>
          </c:val>
          <c:extLst>
            <c:ext xmlns:c16="http://schemas.microsoft.com/office/drawing/2014/chart" uri="{C3380CC4-5D6E-409C-BE32-E72D297353CC}">
              <c16:uniqueId val="{00000000-25DA-4B6C-80D4-866A98642CBE}"/>
            </c:ext>
          </c:extLst>
        </c:ser>
        <c:ser>
          <c:idx val="1"/>
          <c:order val="1"/>
          <c:tx>
            <c:strRef>
              <c:f>Sheet1!$C$1</c:f>
              <c:strCache>
                <c:ptCount val="1"/>
                <c:pt idx="0">
                  <c:v>2016</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Unwanted Sexting received</c:v>
                </c:pt>
                <c:pt idx="1">
                  <c:v>Sexual solicitation</c:v>
                </c:pt>
                <c:pt idx="2">
                  <c:v>Unwanted Sexting sent</c:v>
                </c:pt>
                <c:pt idx="3">
                  <c:v>Sextortion</c:v>
                </c:pt>
                <c:pt idx="4">
                  <c:v>"Revenge porn"</c:v>
                </c:pt>
              </c:strCache>
            </c:strRef>
          </c:cat>
          <c:val>
            <c:numRef>
              <c:f>Sheet1!$C$2:$C$6</c:f>
              <c:numCache>
                <c:formatCode>0%</c:formatCode>
                <c:ptCount val="5"/>
                <c:pt idx="0">
                  <c:v>0.21025063481894407</c:v>
                </c:pt>
                <c:pt idx="1">
                  <c:v>0.14589407578216132</c:v>
                </c:pt>
                <c:pt idx="2">
                  <c:v>0.12100464547516579</c:v>
                </c:pt>
                <c:pt idx="3">
                  <c:v>3.3196112904812489E-2</c:v>
                </c:pt>
                <c:pt idx="4">
                  <c:v>2.7979157920760177E-2</c:v>
                </c:pt>
              </c:numCache>
            </c:numRef>
          </c:val>
          <c:extLst>
            <c:ext xmlns:c16="http://schemas.microsoft.com/office/drawing/2014/chart" uri="{C3380CC4-5D6E-409C-BE32-E72D297353CC}">
              <c16:uniqueId val="{00000001-25DA-4B6C-80D4-866A98642CBE}"/>
            </c:ext>
          </c:extLst>
        </c:ser>
        <c:dLbls>
          <c:showLegendKey val="0"/>
          <c:showVal val="0"/>
          <c:showCatName val="0"/>
          <c:showSerName val="0"/>
          <c:showPercent val="0"/>
          <c:showBubbleSize val="0"/>
        </c:dLbls>
        <c:gapWidth val="25"/>
        <c:axId val="943669680"/>
        <c:axId val="943677224"/>
      </c:barChart>
      <c:catAx>
        <c:axId val="943669680"/>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a:softEdge rad="139700"/>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3677224"/>
        <c:crosses val="autoZero"/>
        <c:auto val="1"/>
        <c:lblAlgn val="ctr"/>
        <c:lblOffset val="100"/>
        <c:noMultiLvlLbl val="0"/>
      </c:catAx>
      <c:valAx>
        <c:axId val="943677224"/>
        <c:scaling>
          <c:orientation val="minMax"/>
          <c:max val="0.5"/>
        </c:scaling>
        <c:delete val="1"/>
        <c:axPos val="t"/>
        <c:numFmt formatCode="0%" sourceLinked="1"/>
        <c:majorTickMark val="out"/>
        <c:minorTickMark val="none"/>
        <c:tickLblPos val="nextTo"/>
        <c:crossAx val="943669680"/>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alpha val="80000"/>
      </a:srgbClr>
    </a:solidFill>
    <a:ln>
      <a:noFill/>
    </a:ln>
    <a:effectLst/>
  </c:spPr>
  <c:txPr>
    <a:bodyPr/>
    <a:lstStyle/>
    <a:p>
      <a:pPr>
        <a:defRPr>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1" dirty="0">
                <a:effectLst/>
              </a:rPr>
              <a:t>Sexual – 31%</a:t>
            </a:r>
            <a:endParaRPr lang="en-US" dirty="0">
              <a:effectLst/>
            </a:endParaRPr>
          </a:p>
          <a:p>
            <a:pPr>
              <a:defRPr/>
            </a:pPr>
            <a:r>
              <a:rPr lang="en-US" sz="1200" b="1" dirty="0">
                <a:effectLst/>
              </a:rPr>
              <a:t>(YOY </a:t>
            </a:r>
            <a:r>
              <a:rPr lang="en-US" sz="1200" b="1" dirty="0">
                <a:effectLst/>
                <a:latin typeface="Wingdings 3" panose="05040102010807070707" pitchFamily="18" charset="2"/>
              </a:rPr>
              <a:t>p</a:t>
            </a:r>
            <a:r>
              <a:rPr lang="en-US" sz="1200" b="1" dirty="0">
                <a:effectLst/>
              </a:rPr>
              <a:t> Male -1, Female +3)</a:t>
            </a:r>
            <a:endParaRPr lang="en-US" sz="1200"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Male</c:v>
                </c:pt>
              </c:strCache>
            </c:strRef>
          </c:tx>
          <c:spPr>
            <a:solidFill>
              <a:srgbClr val="002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Sexual (net)</c:v>
                </c:pt>
                <c:pt idx="1">
                  <c:v>Unwanted Sexting received</c:v>
                </c:pt>
                <c:pt idx="2">
                  <c:v>Sexual solicitation</c:v>
                </c:pt>
                <c:pt idx="3">
                  <c:v>Unwanted Sexting sent</c:v>
                </c:pt>
                <c:pt idx="4">
                  <c:v>Sextortion</c:v>
                </c:pt>
                <c:pt idx="5">
                  <c:v>"Revenge porn"</c:v>
                </c:pt>
              </c:strCache>
            </c:strRef>
          </c:cat>
          <c:val>
            <c:numRef>
              <c:f>Sheet1!$B$2:$B$7</c:f>
              <c:numCache>
                <c:formatCode>0%</c:formatCode>
                <c:ptCount val="6"/>
                <c:pt idx="0">
                  <c:v>0.30031760113345246</c:v>
                </c:pt>
                <c:pt idx="1">
                  <c:v>0.20386992893678066</c:v>
                </c:pt>
                <c:pt idx="2">
                  <c:v>0.14484259608957048</c:v>
                </c:pt>
                <c:pt idx="3">
                  <c:v>0.13575467202679839</c:v>
                </c:pt>
                <c:pt idx="4">
                  <c:v>2.2151701727376186E-2</c:v>
                </c:pt>
                <c:pt idx="5">
                  <c:v>2.8581037424343387E-2</c:v>
                </c:pt>
              </c:numCache>
            </c:numRef>
          </c:val>
          <c:extLst>
            <c:ext xmlns:c16="http://schemas.microsoft.com/office/drawing/2014/chart" uri="{C3380CC4-5D6E-409C-BE32-E72D297353CC}">
              <c16:uniqueId val="{00000000-25DA-4B6C-80D4-866A98642CBE}"/>
            </c:ext>
          </c:extLst>
        </c:ser>
        <c:ser>
          <c:idx val="1"/>
          <c:order val="1"/>
          <c:tx>
            <c:strRef>
              <c:f>Sheet1!$C$1</c:f>
              <c:strCache>
                <c:ptCount val="1"/>
                <c:pt idx="0">
                  <c:v>Female</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Sexual (net)</c:v>
                </c:pt>
                <c:pt idx="1">
                  <c:v>Unwanted Sexting received</c:v>
                </c:pt>
                <c:pt idx="2">
                  <c:v>Sexual solicitation</c:v>
                </c:pt>
                <c:pt idx="3">
                  <c:v>Unwanted Sexting sent</c:v>
                </c:pt>
                <c:pt idx="4">
                  <c:v>Sextortion</c:v>
                </c:pt>
                <c:pt idx="5">
                  <c:v>"Revenge porn"</c:v>
                </c:pt>
              </c:strCache>
            </c:strRef>
          </c:cat>
          <c:val>
            <c:numRef>
              <c:f>Sheet1!$C$2:$C$7</c:f>
              <c:numCache>
                <c:formatCode>0%</c:formatCode>
                <c:ptCount val="6"/>
                <c:pt idx="0">
                  <c:v>0.31414319084578235</c:v>
                </c:pt>
                <c:pt idx="1">
                  <c:v>0.22514505175273772</c:v>
                </c:pt>
                <c:pt idx="2">
                  <c:v>0.15473427855936792</c:v>
                </c:pt>
                <c:pt idx="3">
                  <c:v>0.13508493885664002</c:v>
                </c:pt>
                <c:pt idx="4">
                  <c:v>2.9714583684681776E-2</c:v>
                </c:pt>
                <c:pt idx="5">
                  <c:v>2.2228396234143421E-2</c:v>
                </c:pt>
              </c:numCache>
            </c:numRef>
          </c:val>
          <c:extLst>
            <c:ext xmlns:c16="http://schemas.microsoft.com/office/drawing/2014/chart" uri="{C3380CC4-5D6E-409C-BE32-E72D297353CC}">
              <c16:uniqueId val="{00000001-25DA-4B6C-80D4-866A98642CBE}"/>
            </c:ext>
          </c:extLst>
        </c:ser>
        <c:dLbls>
          <c:showLegendKey val="0"/>
          <c:showVal val="0"/>
          <c:showCatName val="0"/>
          <c:showSerName val="0"/>
          <c:showPercent val="0"/>
          <c:showBubbleSize val="0"/>
        </c:dLbls>
        <c:gapWidth val="25"/>
        <c:axId val="943669680"/>
        <c:axId val="943677224"/>
      </c:barChart>
      <c:catAx>
        <c:axId val="943669680"/>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a:softEdge rad="139700"/>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3677224"/>
        <c:crosses val="autoZero"/>
        <c:auto val="1"/>
        <c:lblAlgn val="ctr"/>
        <c:lblOffset val="100"/>
        <c:noMultiLvlLbl val="0"/>
      </c:catAx>
      <c:valAx>
        <c:axId val="943677224"/>
        <c:scaling>
          <c:orientation val="minMax"/>
          <c:max val="0.5"/>
        </c:scaling>
        <c:delete val="1"/>
        <c:axPos val="t"/>
        <c:numFmt formatCode="0%" sourceLinked="1"/>
        <c:majorTickMark val="out"/>
        <c:minorTickMark val="none"/>
        <c:tickLblPos val="nextTo"/>
        <c:crossAx val="943669680"/>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alpha val="80000"/>
      </a:srgbClr>
    </a:solidFill>
    <a:ln>
      <a:noFill/>
    </a:ln>
    <a:effectLst/>
  </c:spPr>
  <c:txPr>
    <a:bodyPr/>
    <a:lstStyle/>
    <a:p>
      <a:pPr>
        <a:defRPr>
          <a:solidFill>
            <a:schemeClr val="tx1"/>
          </a:solidFill>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1" dirty="0">
                <a:effectLst/>
              </a:rPr>
              <a:t>Reputational – 16%</a:t>
            </a:r>
            <a:endParaRPr lang="en-US" dirty="0">
              <a:effectLst/>
            </a:endParaRPr>
          </a:p>
          <a:p>
            <a:pPr>
              <a:defRPr/>
            </a:pPr>
            <a:r>
              <a:rPr lang="en-US" sz="1200" b="1" dirty="0">
                <a:effectLst/>
              </a:rPr>
              <a:t>(YOY </a:t>
            </a:r>
            <a:r>
              <a:rPr lang="en-US" sz="1200" b="1" dirty="0">
                <a:effectLst/>
                <a:latin typeface="Wingdings 3" panose="05040102010807070707" pitchFamily="18" charset="2"/>
              </a:rPr>
              <a:t>p</a:t>
            </a:r>
            <a:r>
              <a:rPr lang="en-US" sz="1200" b="1" dirty="0">
                <a:effectLst/>
              </a:rPr>
              <a:t> Male -4, Female -1)</a:t>
            </a:r>
            <a:endParaRPr lang="en-US" sz="1200"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Male</c:v>
                </c:pt>
              </c:strCache>
            </c:strRef>
          </c:tx>
          <c:spPr>
            <a:solidFill>
              <a:srgbClr val="002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Reputational (net)</c:v>
                </c:pt>
                <c:pt idx="1">
                  <c:v>Doxxing</c:v>
                </c:pt>
                <c:pt idx="2">
                  <c:v>Damage to personal rep</c:v>
                </c:pt>
              </c:strCache>
            </c:strRef>
          </c:cat>
          <c:val>
            <c:numRef>
              <c:f>Sheet1!$B$2:$B$4</c:f>
              <c:numCache>
                <c:formatCode>0%</c:formatCode>
                <c:ptCount val="3"/>
                <c:pt idx="0">
                  <c:v>0.16358565304366596</c:v>
                </c:pt>
                <c:pt idx="1">
                  <c:v>8.9473223973173061E-2</c:v>
                </c:pt>
                <c:pt idx="2">
                  <c:v>8.371359528691498E-2</c:v>
                </c:pt>
              </c:numCache>
            </c:numRef>
          </c:val>
          <c:extLst>
            <c:ext xmlns:c16="http://schemas.microsoft.com/office/drawing/2014/chart" uri="{C3380CC4-5D6E-409C-BE32-E72D297353CC}">
              <c16:uniqueId val="{00000000-81DA-4F16-8036-719C2BE9C2E4}"/>
            </c:ext>
          </c:extLst>
        </c:ser>
        <c:ser>
          <c:idx val="1"/>
          <c:order val="1"/>
          <c:tx>
            <c:strRef>
              <c:f>Sheet1!$C$1</c:f>
              <c:strCache>
                <c:ptCount val="1"/>
                <c:pt idx="0">
                  <c:v>Female</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Reputational (net)</c:v>
                </c:pt>
                <c:pt idx="1">
                  <c:v>Doxxing</c:v>
                </c:pt>
                <c:pt idx="2">
                  <c:v>Damage to personal rep</c:v>
                </c:pt>
              </c:strCache>
            </c:strRef>
          </c:cat>
          <c:val>
            <c:numRef>
              <c:f>Sheet1!$C$2:$C$4</c:f>
              <c:numCache>
                <c:formatCode>0%</c:formatCode>
                <c:ptCount val="3"/>
                <c:pt idx="0">
                  <c:v>0.16427545084862352</c:v>
                </c:pt>
                <c:pt idx="1">
                  <c:v>8.7855080068168154E-2</c:v>
                </c:pt>
                <c:pt idx="2">
                  <c:v>8.8090045316444834E-2</c:v>
                </c:pt>
              </c:numCache>
            </c:numRef>
          </c:val>
          <c:extLst>
            <c:ext xmlns:c16="http://schemas.microsoft.com/office/drawing/2014/chart" uri="{C3380CC4-5D6E-409C-BE32-E72D297353CC}">
              <c16:uniqueId val="{00000001-81DA-4F16-8036-719C2BE9C2E4}"/>
            </c:ext>
          </c:extLst>
        </c:ser>
        <c:dLbls>
          <c:showLegendKey val="0"/>
          <c:showVal val="0"/>
          <c:showCatName val="0"/>
          <c:showSerName val="0"/>
          <c:showPercent val="0"/>
          <c:showBubbleSize val="0"/>
        </c:dLbls>
        <c:gapWidth val="200"/>
        <c:axId val="943669680"/>
        <c:axId val="943677224"/>
      </c:barChart>
      <c:catAx>
        <c:axId val="943669680"/>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a:softEdge rad="139700"/>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3677224"/>
        <c:crosses val="autoZero"/>
        <c:auto val="1"/>
        <c:lblAlgn val="ctr"/>
        <c:lblOffset val="100"/>
        <c:noMultiLvlLbl val="0"/>
      </c:catAx>
      <c:valAx>
        <c:axId val="943677224"/>
        <c:scaling>
          <c:orientation val="minMax"/>
          <c:max val="0.5"/>
        </c:scaling>
        <c:delete val="1"/>
        <c:axPos val="t"/>
        <c:numFmt formatCode="0%" sourceLinked="1"/>
        <c:majorTickMark val="out"/>
        <c:minorTickMark val="none"/>
        <c:tickLblPos val="nextTo"/>
        <c:crossAx val="943669680"/>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alpha val="80000"/>
      </a:srgbClr>
    </a:solidFill>
    <a:ln>
      <a:noFill/>
    </a:ln>
    <a:effectLst/>
  </c:spPr>
  <c:txPr>
    <a:bodyPr/>
    <a:lstStyle/>
    <a:p>
      <a:pPr>
        <a:defRPr>
          <a:solidFill>
            <a:schemeClr val="tx1"/>
          </a:solidFill>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Overall concern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Male</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Much more/less concerned</c:v>
                </c:pt>
                <c:pt idx="1">
                  <c:v>Neither more/less concerned</c:v>
                </c:pt>
                <c:pt idx="2">
                  <c:v>Much less/less concerned</c:v>
                </c:pt>
              </c:strCache>
            </c:strRef>
          </c:cat>
          <c:val>
            <c:numRef>
              <c:f>Sheet1!$C$2:$C$4</c:f>
              <c:numCache>
                <c:formatCode>0%</c:formatCode>
                <c:ptCount val="3"/>
                <c:pt idx="0">
                  <c:v>0.33513807831343084</c:v>
                </c:pt>
                <c:pt idx="1">
                  <c:v>0.41431898472441531</c:v>
                </c:pt>
                <c:pt idx="2">
                  <c:v>0.25054293696215391</c:v>
                </c:pt>
              </c:numCache>
            </c:numRef>
          </c:val>
          <c:extLst>
            <c:ext xmlns:c16="http://schemas.microsoft.com/office/drawing/2014/chart" uri="{C3380CC4-5D6E-409C-BE32-E72D297353CC}">
              <c16:uniqueId val="{00000000-51E5-4F6F-AE5F-52CD65CC41B8}"/>
            </c:ext>
          </c:extLst>
        </c:ser>
        <c:ser>
          <c:idx val="1"/>
          <c:order val="1"/>
          <c:tx>
            <c:strRef>
              <c:f>Sheet1!$D$1</c:f>
              <c:strCache>
                <c:ptCount val="1"/>
                <c:pt idx="0">
                  <c:v>Female</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Much more/less concerned</c:v>
                </c:pt>
                <c:pt idx="1">
                  <c:v>Neither more/less concerned</c:v>
                </c:pt>
                <c:pt idx="2">
                  <c:v>Much less/less concerned</c:v>
                </c:pt>
              </c:strCache>
            </c:strRef>
          </c:cat>
          <c:val>
            <c:numRef>
              <c:f>Sheet1!$D$2:$D$4</c:f>
              <c:numCache>
                <c:formatCode>0%</c:formatCode>
                <c:ptCount val="3"/>
                <c:pt idx="0">
                  <c:v>0.42060772264927138</c:v>
                </c:pt>
                <c:pt idx="1">
                  <c:v>0.38851590346596931</c:v>
                </c:pt>
                <c:pt idx="2">
                  <c:v>0.19087637388475925</c:v>
                </c:pt>
              </c:numCache>
            </c:numRef>
          </c:val>
          <c:extLst>
            <c:ext xmlns:c16="http://schemas.microsoft.com/office/drawing/2014/chart" uri="{C3380CC4-5D6E-409C-BE32-E72D297353CC}">
              <c16:uniqueId val="{00000001-51E5-4F6F-AE5F-52CD65CC41B8}"/>
            </c:ext>
          </c:extLst>
        </c:ser>
        <c:dLbls>
          <c:showLegendKey val="0"/>
          <c:showVal val="0"/>
          <c:showCatName val="0"/>
          <c:showSerName val="0"/>
          <c:showPercent val="0"/>
          <c:showBubbleSize val="0"/>
        </c:dLbls>
        <c:gapWidth val="100"/>
        <c:overlap val="-27"/>
        <c:axId val="368918720"/>
        <c:axId val="368922656"/>
      </c:barChart>
      <c:catAx>
        <c:axId val="36891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68922656"/>
        <c:crosses val="autoZero"/>
        <c:auto val="1"/>
        <c:lblAlgn val="ctr"/>
        <c:lblOffset val="100"/>
        <c:noMultiLvlLbl val="0"/>
      </c:catAx>
      <c:valAx>
        <c:axId val="368922656"/>
        <c:scaling>
          <c:orientation val="minMax"/>
        </c:scaling>
        <c:delete val="1"/>
        <c:axPos val="l"/>
        <c:numFmt formatCode="0%" sourceLinked="1"/>
        <c:majorTickMark val="none"/>
        <c:minorTickMark val="none"/>
        <c:tickLblPos val="nextTo"/>
        <c:crossAx val="368918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noFill/>
    </a:ln>
    <a:effectLst/>
  </c:spPr>
  <c:txPr>
    <a:bodyPr/>
    <a:lstStyle/>
    <a:p>
      <a:pPr>
        <a:defRPr>
          <a:solidFill>
            <a:schemeClr val="tx1"/>
          </a:solidFill>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r>
              <a:rPr lang="en-US" dirty="0"/>
              <a:t>% Who met the person in real life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endParaRPr lang="en-US"/>
        </a:p>
      </c:txPr>
    </c:title>
    <c:autoTitleDeleted val="0"/>
    <c:plotArea>
      <c:layout/>
      <c:lineChart>
        <c:grouping val="standard"/>
        <c:varyColors val="0"/>
        <c:ser>
          <c:idx val="0"/>
          <c:order val="0"/>
          <c:tx>
            <c:strRef>
              <c:f>Sheet1!$E$1</c:f>
              <c:strCache>
                <c:ptCount val="1"/>
                <c:pt idx="0">
                  <c:v>Male</c:v>
                </c:pt>
              </c:strCache>
            </c:strRef>
          </c:tx>
          <c:spPr>
            <a:ln w="76200" cap="rnd">
              <a:solidFill>
                <a:schemeClr val="accent1"/>
              </a:solidFill>
              <a:round/>
            </a:ln>
            <a:effectLst/>
          </c:spPr>
          <c:marker>
            <c:symbol val="none"/>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3A-4E22-BBD8-89A20916D887}"/>
                </c:ext>
              </c:extLst>
            </c:dLbl>
            <c:dLbl>
              <c:idx val="3"/>
              <c:layout>
                <c:manualLayout>
                  <c:x val="-1.7841338660026643E-2"/>
                  <c:y val="0.1010402230047626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DFC-4E56-A541-936803F605A5}"/>
                </c:ext>
              </c:extLst>
            </c:dLbl>
            <c:dLbl>
              <c:idx val="7"/>
              <c:layout>
                <c:manualLayout>
                  <c:x val="-2.2343169035134572E-2"/>
                  <c:y val="7.82834160217079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3A-4E22-BBD8-89A20916D887}"/>
                </c:ext>
              </c:extLst>
            </c:dLbl>
            <c:dLbl>
              <c:idx val="12"/>
              <c:layout>
                <c:manualLayout>
                  <c:x val="-2.2343169035134652E-2"/>
                  <c:y val="9.85116888955343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FC-4E56-A541-936803F605A5}"/>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FC-4E56-A541-936803F605A5}"/>
                </c:ext>
              </c:extLst>
            </c:dLbl>
            <c:dLbl>
              <c:idx val="16"/>
              <c:layout>
                <c:manualLayout>
                  <c:x val="-2.0092253847580607E-2"/>
                  <c:y val="-0.1111543594416757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DFC-4E56-A541-936803F605A5}"/>
                </c:ext>
              </c:extLst>
            </c:dLbl>
            <c:dLbl>
              <c:idx val="17"/>
              <c:layout>
                <c:manualLayout>
                  <c:x val="-2.0092253847580607E-2"/>
                  <c:y val="7.57548819124796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FC-4E56-A541-936803F605A5}"/>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DFC-4E56-A541-936803F605A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Unwanted contact</c:v>
                </c:pt>
                <c:pt idx="1">
                  <c:v>Hoaxes, scams, frauds</c:v>
                </c:pt>
                <c:pt idx="2">
                  <c:v>Unwanted Sexting rec.</c:v>
                </c:pt>
                <c:pt idx="3">
                  <c:v>Treated Mean</c:v>
                </c:pt>
                <c:pt idx="4">
                  <c:v>Trolling</c:v>
                </c:pt>
                <c:pt idx="5">
                  <c:v>Hate speech</c:v>
                </c:pt>
                <c:pt idx="6">
                  <c:v>Sexual solicitation</c:v>
                </c:pt>
                <c:pt idx="7">
                  <c:v>Online harassment</c:v>
                </c:pt>
                <c:pt idx="8">
                  <c:v>Unwanted Sexting sent</c:v>
                </c:pt>
                <c:pt idx="9">
                  <c:v>Microaggression</c:v>
                </c:pt>
                <c:pt idx="10">
                  <c:v>Discrimination</c:v>
                </c:pt>
                <c:pt idx="11">
                  <c:v>Doxxing</c:v>
                </c:pt>
                <c:pt idx="12">
                  <c:v>Cyberbullying</c:v>
                </c:pt>
                <c:pt idx="13">
                  <c:v>Damage to personal rep</c:v>
                </c:pt>
                <c:pt idx="14">
                  <c:v>Misogyny</c:v>
                </c:pt>
                <c:pt idx="15">
                  <c:v>Damage to work rep</c:v>
                </c:pt>
                <c:pt idx="16">
                  <c:v>Swatting</c:v>
                </c:pt>
                <c:pt idx="17">
                  <c:v>Sextortion</c:v>
                </c:pt>
                <c:pt idx="18">
                  <c:v>"Revenge porn"</c:v>
                </c:pt>
                <c:pt idx="19">
                  <c:v>Terrorism recruiting</c:v>
                </c:pt>
              </c:strCache>
            </c:strRef>
          </c:cat>
          <c:val>
            <c:numRef>
              <c:f>Sheet1!$E$2:$E$21</c:f>
              <c:numCache>
                <c:formatCode>0%</c:formatCode>
                <c:ptCount val="20"/>
                <c:pt idx="0">
                  <c:v>0.29884656415061905</c:v>
                </c:pt>
                <c:pt idx="1">
                  <c:v>0.34419975938096603</c:v>
                </c:pt>
                <c:pt idx="2">
                  <c:v>0.29493710353392966</c:v>
                </c:pt>
                <c:pt idx="3">
                  <c:v>0.44431783630528832</c:v>
                </c:pt>
                <c:pt idx="4">
                  <c:v>0.44270142639741339</c:v>
                </c:pt>
                <c:pt idx="5">
                  <c:v>0.40957302923830435</c:v>
                </c:pt>
                <c:pt idx="6">
                  <c:v>0.3200786056521594</c:v>
                </c:pt>
                <c:pt idx="7">
                  <c:v>0.44415924505207227</c:v>
                </c:pt>
                <c:pt idx="8">
                  <c:v>0.31005556260069611</c:v>
                </c:pt>
                <c:pt idx="9">
                  <c:v>0.44928941402292</c:v>
                </c:pt>
                <c:pt idx="10">
                  <c:v>0.49135696442767585</c:v>
                </c:pt>
                <c:pt idx="11">
                  <c:v>0.340759623151841</c:v>
                </c:pt>
                <c:pt idx="12">
                  <c:v>0.4854004420030657</c:v>
                </c:pt>
                <c:pt idx="13">
                  <c:v>0.53987183144701478</c:v>
                </c:pt>
                <c:pt idx="14">
                  <c:v>0.34933087054403289</c:v>
                </c:pt>
                <c:pt idx="15">
                  <c:v>0.57925557516030091</c:v>
                </c:pt>
                <c:pt idx="16">
                  <c:v>0.42065648474851935</c:v>
                </c:pt>
                <c:pt idx="17">
                  <c:v>0.36397048245673003</c:v>
                </c:pt>
                <c:pt idx="18">
                  <c:v>0.33254047737686598</c:v>
                </c:pt>
                <c:pt idx="19">
                  <c:v>0.39520993153097306</c:v>
                </c:pt>
              </c:numCache>
            </c:numRef>
          </c:val>
          <c:smooth val="0"/>
          <c:extLst>
            <c:ext xmlns:c16="http://schemas.microsoft.com/office/drawing/2014/chart" uri="{C3380CC4-5D6E-409C-BE32-E72D297353CC}">
              <c16:uniqueId val="{00000000-F869-407A-8FC6-0FAC769CDA7C}"/>
            </c:ext>
          </c:extLst>
        </c:ser>
        <c:ser>
          <c:idx val="1"/>
          <c:order val="1"/>
          <c:tx>
            <c:strRef>
              <c:f>Sheet1!$F$1</c:f>
              <c:strCache>
                <c:ptCount val="1"/>
                <c:pt idx="0">
                  <c:v>Female</c:v>
                </c:pt>
              </c:strCache>
            </c:strRef>
          </c:tx>
          <c:spPr>
            <a:ln w="76200" cap="rnd">
              <a:solidFill>
                <a:srgbClr val="0072C6">
                  <a:alpha val="95000"/>
                </a:srgbClr>
              </a:solidFill>
              <a:round/>
            </a:ln>
            <a:effectLst/>
          </c:spPr>
          <c:marker>
            <c:symbol val="none"/>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3A-4E22-BBD8-89A20916D887}"/>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DFC-4E56-A541-936803F605A5}"/>
                </c:ext>
              </c:extLst>
            </c:dLbl>
            <c:dLbl>
              <c:idx val="6"/>
              <c:layout>
                <c:manualLayout>
                  <c:x val="-2.121771144135759E-2"/>
                  <c:y val="-9.59831547863060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DFC-4E56-A541-936803F605A5}"/>
                </c:ext>
              </c:extLst>
            </c:dLbl>
            <c:dLbl>
              <c:idx val="8"/>
              <c:layout>
                <c:manualLayout>
                  <c:x val="-2.2343169035134572E-2"/>
                  <c:y val="-9.34546206770777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DFC-4E56-A541-936803F605A5}"/>
                </c:ext>
              </c:extLst>
            </c:dLbl>
            <c:dLbl>
              <c:idx val="11"/>
              <c:layout>
                <c:manualLayout>
                  <c:x val="-2.4594084222688533E-2"/>
                  <c:y val="-0.1288540982062738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DFC-4E56-A541-936803F605A5}"/>
                </c:ext>
              </c:extLst>
            </c:dLbl>
            <c:dLbl>
              <c:idx val="14"/>
              <c:layout>
                <c:manualLayout>
                  <c:x val="-2.2343169035134572E-2"/>
                  <c:y val="-9.34546206770777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DFC-4E56-A541-936803F605A5}"/>
                </c:ext>
              </c:extLst>
            </c:dLbl>
            <c:dLbl>
              <c:idx val="1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FC-4E56-A541-936803F605A5}"/>
                </c:ext>
              </c:extLst>
            </c:dLbl>
            <c:dLbl>
              <c:idx val="1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DFC-4E56-A541-936803F605A5}"/>
                </c:ext>
              </c:extLst>
            </c:dLbl>
            <c:dLbl>
              <c:idx val="1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DFC-4E56-A541-936803F605A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Unwanted contact</c:v>
                </c:pt>
                <c:pt idx="1">
                  <c:v>Hoaxes, scams, frauds</c:v>
                </c:pt>
                <c:pt idx="2">
                  <c:v>Unwanted Sexting rec.</c:v>
                </c:pt>
                <c:pt idx="3">
                  <c:v>Treated Mean</c:v>
                </c:pt>
                <c:pt idx="4">
                  <c:v>Trolling</c:v>
                </c:pt>
                <c:pt idx="5">
                  <c:v>Hate speech</c:v>
                </c:pt>
                <c:pt idx="6">
                  <c:v>Sexual solicitation</c:v>
                </c:pt>
                <c:pt idx="7">
                  <c:v>Online harassment</c:v>
                </c:pt>
                <c:pt idx="8">
                  <c:v>Unwanted Sexting sent</c:v>
                </c:pt>
                <c:pt idx="9">
                  <c:v>Microaggression</c:v>
                </c:pt>
                <c:pt idx="10">
                  <c:v>Discrimination</c:v>
                </c:pt>
                <c:pt idx="11">
                  <c:v>Doxxing</c:v>
                </c:pt>
                <c:pt idx="12">
                  <c:v>Cyberbullying</c:v>
                </c:pt>
                <c:pt idx="13">
                  <c:v>Damage to personal rep</c:v>
                </c:pt>
                <c:pt idx="14">
                  <c:v>Misogyny</c:v>
                </c:pt>
                <c:pt idx="15">
                  <c:v>Damage to work rep</c:v>
                </c:pt>
                <c:pt idx="16">
                  <c:v>Swatting</c:v>
                </c:pt>
                <c:pt idx="17">
                  <c:v>Sextortion</c:v>
                </c:pt>
                <c:pt idx="18">
                  <c:v>"Revenge porn"</c:v>
                </c:pt>
                <c:pt idx="19">
                  <c:v>Terrorism recruiting</c:v>
                </c:pt>
              </c:strCache>
            </c:strRef>
          </c:cat>
          <c:val>
            <c:numRef>
              <c:f>Sheet1!$F$2:$F$21</c:f>
              <c:numCache>
                <c:formatCode>0%</c:formatCode>
                <c:ptCount val="20"/>
                <c:pt idx="0">
                  <c:v>0.33860435978589637</c:v>
                </c:pt>
                <c:pt idx="1">
                  <c:v>0.31921318671136723</c:v>
                </c:pt>
                <c:pt idx="2">
                  <c:v>0.34922696429044658</c:v>
                </c:pt>
                <c:pt idx="3">
                  <c:v>0.51844470890285288</c:v>
                </c:pt>
                <c:pt idx="4">
                  <c:v>0.45341935369213199</c:v>
                </c:pt>
                <c:pt idx="5">
                  <c:v>0.47345315051745518</c:v>
                </c:pt>
                <c:pt idx="6">
                  <c:v>0.3541469849835302</c:v>
                </c:pt>
                <c:pt idx="7">
                  <c:v>0.45891554276892144</c:v>
                </c:pt>
                <c:pt idx="8">
                  <c:v>0.32695850694791323</c:v>
                </c:pt>
                <c:pt idx="9">
                  <c:v>0.45956084944792186</c:v>
                </c:pt>
                <c:pt idx="10">
                  <c:v>0.49430503609641185</c:v>
                </c:pt>
                <c:pt idx="11">
                  <c:v>0.34873017160751252</c:v>
                </c:pt>
                <c:pt idx="12">
                  <c:v>0.55397236617398371</c:v>
                </c:pt>
                <c:pt idx="13">
                  <c:v>0.57762487610996627</c:v>
                </c:pt>
                <c:pt idx="14">
                  <c:v>0.4320362133330598</c:v>
                </c:pt>
                <c:pt idx="15">
                  <c:v>0.48381300510616909</c:v>
                </c:pt>
                <c:pt idx="16">
                  <c:v>0.37401914025170718</c:v>
                </c:pt>
                <c:pt idx="17">
                  <c:v>0.51425287349260029</c:v>
                </c:pt>
                <c:pt idx="18">
                  <c:v>0.34573290252238631</c:v>
                </c:pt>
                <c:pt idx="19">
                  <c:v>0.29036239101357297</c:v>
                </c:pt>
              </c:numCache>
            </c:numRef>
          </c:val>
          <c:smooth val="0"/>
          <c:extLst>
            <c:ext xmlns:c16="http://schemas.microsoft.com/office/drawing/2014/chart" uri="{C3380CC4-5D6E-409C-BE32-E72D297353CC}">
              <c16:uniqueId val="{00000001-F869-407A-8FC6-0FAC769CDA7C}"/>
            </c:ext>
          </c:extLst>
        </c:ser>
        <c:dLbls>
          <c:showLegendKey val="0"/>
          <c:showVal val="1"/>
          <c:showCatName val="0"/>
          <c:showSerName val="0"/>
          <c:showPercent val="0"/>
          <c:showBubbleSize val="0"/>
        </c:dLbls>
        <c:smooth val="0"/>
        <c:axId val="654958376"/>
        <c:axId val="654961656"/>
      </c:lineChart>
      <c:catAx>
        <c:axId val="654958376"/>
        <c:scaling>
          <c:orientation val="minMax"/>
        </c:scaling>
        <c:delete val="0"/>
        <c:axPos val="b"/>
        <c:majorGridlines>
          <c:spPr>
            <a:ln w="9525" cap="flat" cmpd="sng" algn="ctr">
              <a:solidFill>
                <a:schemeClr val="accent1"/>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654961656"/>
        <c:crosses val="autoZero"/>
        <c:auto val="1"/>
        <c:lblAlgn val="ctr"/>
        <c:lblOffset val="100"/>
        <c:noMultiLvlLbl val="0"/>
      </c:catAx>
      <c:valAx>
        <c:axId val="654961656"/>
        <c:scaling>
          <c:orientation val="minMax"/>
          <c:min val="0.25"/>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654958376"/>
        <c:crosses val="autoZero"/>
        <c:crossBetween val="between"/>
      </c:valAx>
      <c:spPr>
        <a:noFill/>
        <a:ln>
          <a:noFill/>
        </a:ln>
        <a:effectLst/>
      </c:spPr>
    </c:plotArea>
    <c:legend>
      <c:legendPos val="l"/>
      <c:layout>
        <c:manualLayout>
          <c:xMode val="edge"/>
          <c:yMode val="edge"/>
          <c:x val="3.6014643000863412E-2"/>
          <c:y val="0.32078815403670513"/>
          <c:w val="7.6154132392273546E-2"/>
          <c:h val="0.1100457863770944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solidFill>
        <a:schemeClr val="bg1"/>
      </a:solidFill>
    </a:ln>
    <a:effectLst/>
  </c:spPr>
  <c:txPr>
    <a:bodyPr/>
    <a:lstStyle/>
    <a:p>
      <a:pPr>
        <a:defRPr>
          <a:solidFill>
            <a:schemeClr val="tx1">
              <a:lumMod val="50000"/>
            </a:schemeClr>
          </a:solidFill>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r>
              <a:rPr lang="en-US" dirty="0"/>
              <a:t>Recency of risks</a:t>
            </a:r>
            <a:r>
              <a:rPr lang="en-US" baseline="0" dirty="0"/>
              <a:t> </a:t>
            </a:r>
            <a:r>
              <a:rPr lang="en-US" sz="1200" dirty="0"/>
              <a:t>(base:</a:t>
            </a:r>
            <a:r>
              <a:rPr lang="en-US" sz="1200" baseline="0" dirty="0"/>
              <a:t> among those who experienced the risk)</a:t>
            </a:r>
            <a:endParaRPr lang="en-US" sz="12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0.21616415871291605"/>
          <c:y val="0.10654450261780105"/>
          <c:w val="0.77145580775553735"/>
          <c:h val="0.61551979372402343"/>
        </c:manualLayout>
      </c:layout>
      <c:lineChart>
        <c:grouping val="standard"/>
        <c:varyColors val="0"/>
        <c:ser>
          <c:idx val="0"/>
          <c:order val="0"/>
          <c:tx>
            <c:strRef>
              <c:f>Sheet1!$C$1</c:f>
              <c:strCache>
                <c:ptCount val="1"/>
                <c:pt idx="0">
                  <c:v>Male past month</c:v>
                </c:pt>
              </c:strCache>
            </c:strRef>
          </c:tx>
          <c:spPr>
            <a:ln w="76200" cap="rnd">
              <a:solidFill>
                <a:schemeClr val="accent1"/>
              </a:solidFill>
              <a:round/>
            </a:ln>
            <a:effectLst/>
          </c:spPr>
          <c:marker>
            <c:symbol val="none"/>
          </c:marker>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93-4687-BFBE-045D328C4A97}"/>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93-4687-BFBE-045D328C4A97}"/>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93-4687-BFBE-045D328C4A97}"/>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693-4687-BFBE-045D328C4A97}"/>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693-4687-BFBE-045D328C4A97}"/>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693-4687-BFBE-045D328C4A97}"/>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693-4687-BFBE-045D328C4A97}"/>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693-4687-BFBE-045D328C4A97}"/>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693-4687-BFBE-045D328C4A97}"/>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7693-4687-BFBE-045D328C4A97}"/>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693-4687-BFBE-045D328C4A97}"/>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693-4687-BFBE-045D328C4A97}"/>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EC-4D8E-B892-037615D52E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Unwanted contact</c:v>
                </c:pt>
                <c:pt idx="1">
                  <c:v>Hoaxes, scams, frauds</c:v>
                </c:pt>
                <c:pt idx="2">
                  <c:v>Unwanted Sexting rec.</c:v>
                </c:pt>
                <c:pt idx="3">
                  <c:v>Treated Mean</c:v>
                </c:pt>
                <c:pt idx="4">
                  <c:v>Trolling</c:v>
                </c:pt>
                <c:pt idx="5">
                  <c:v>Hate speech</c:v>
                </c:pt>
                <c:pt idx="6">
                  <c:v>Sexual solicitation</c:v>
                </c:pt>
                <c:pt idx="7">
                  <c:v>Online harassment</c:v>
                </c:pt>
                <c:pt idx="8">
                  <c:v>Unwanted Sexting sent</c:v>
                </c:pt>
                <c:pt idx="9">
                  <c:v>Microaggression</c:v>
                </c:pt>
                <c:pt idx="10">
                  <c:v>Discrimination</c:v>
                </c:pt>
                <c:pt idx="11">
                  <c:v>Doxxing</c:v>
                </c:pt>
                <c:pt idx="12">
                  <c:v>Cyberbullying</c:v>
                </c:pt>
                <c:pt idx="13">
                  <c:v>Damage to personal rep</c:v>
                </c:pt>
                <c:pt idx="14">
                  <c:v>Misogyny</c:v>
                </c:pt>
                <c:pt idx="15">
                  <c:v>Damage to work rep</c:v>
                </c:pt>
                <c:pt idx="16">
                  <c:v>Swatting</c:v>
                </c:pt>
                <c:pt idx="17">
                  <c:v>Sextortion</c:v>
                </c:pt>
                <c:pt idx="18">
                  <c:v>"Revenge porn"</c:v>
                </c:pt>
              </c:strCache>
            </c:strRef>
          </c:cat>
          <c:val>
            <c:numRef>
              <c:f>Sheet1!$C$2:$C$20</c:f>
              <c:numCache>
                <c:formatCode>0%</c:formatCode>
                <c:ptCount val="19"/>
                <c:pt idx="0">
                  <c:v>0.26903251059951172</c:v>
                </c:pt>
                <c:pt idx="1">
                  <c:v>0.22923518127154277</c:v>
                </c:pt>
                <c:pt idx="2">
                  <c:v>0.27670931460712656</c:v>
                </c:pt>
                <c:pt idx="3">
                  <c:v>0.25176933335186547</c:v>
                </c:pt>
                <c:pt idx="4">
                  <c:v>0.32611504609461472</c:v>
                </c:pt>
                <c:pt idx="5">
                  <c:v>0.30536231122088958</c:v>
                </c:pt>
                <c:pt idx="6">
                  <c:v>0.28281708411705125</c:v>
                </c:pt>
                <c:pt idx="7">
                  <c:v>0.27904712082125155</c:v>
                </c:pt>
                <c:pt idx="8">
                  <c:v>0.29412530301431827</c:v>
                </c:pt>
                <c:pt idx="9">
                  <c:v>0.25517209723065465</c:v>
                </c:pt>
                <c:pt idx="10">
                  <c:v>0.30048463072314779</c:v>
                </c:pt>
                <c:pt idx="11">
                  <c:v>0.212050759592296</c:v>
                </c:pt>
                <c:pt idx="12">
                  <c:v>0.22727432231565944</c:v>
                </c:pt>
                <c:pt idx="13">
                  <c:v>0.2512261570732246</c:v>
                </c:pt>
                <c:pt idx="14">
                  <c:v>0.29905716300171364</c:v>
                </c:pt>
                <c:pt idx="15">
                  <c:v>0.22940862062524339</c:v>
                </c:pt>
                <c:pt idx="16">
                  <c:v>0.23282623920165021</c:v>
                </c:pt>
                <c:pt idx="17">
                  <c:v>0.25635601860518553</c:v>
                </c:pt>
                <c:pt idx="18">
                  <c:v>0.31810006174956262</c:v>
                </c:pt>
              </c:numCache>
            </c:numRef>
          </c:val>
          <c:smooth val="0"/>
          <c:extLst>
            <c:ext xmlns:c16="http://schemas.microsoft.com/office/drawing/2014/chart" uri="{C3380CC4-5D6E-409C-BE32-E72D297353CC}">
              <c16:uniqueId val="{00000001-6BEC-4D8E-B892-037615D52E9D}"/>
            </c:ext>
          </c:extLst>
        </c:ser>
        <c:ser>
          <c:idx val="1"/>
          <c:order val="1"/>
          <c:tx>
            <c:strRef>
              <c:f>Sheet1!$D$1</c:f>
              <c:strCache>
                <c:ptCount val="1"/>
                <c:pt idx="0">
                  <c:v>Female past month</c:v>
                </c:pt>
              </c:strCache>
            </c:strRef>
          </c:tx>
          <c:spPr>
            <a:ln w="76200" cap="rnd">
              <a:solidFill>
                <a:srgbClr val="0072C6">
                  <a:alpha val="95000"/>
                </a:srgbClr>
              </a:solidFill>
              <a:round/>
            </a:ln>
            <a:effectLst/>
          </c:spPr>
          <c:marker>
            <c:symbol val="none"/>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93-4687-BFBE-045D328C4A97}"/>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93-4687-BFBE-045D328C4A97}"/>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93-4687-BFBE-045D328C4A97}"/>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693-4687-BFBE-045D328C4A97}"/>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693-4687-BFBE-045D328C4A97}"/>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693-4687-BFBE-045D328C4A97}"/>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693-4687-BFBE-045D328C4A97}"/>
                </c:ext>
              </c:extLst>
            </c:dLbl>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693-4687-BFBE-045D328C4A97}"/>
                </c:ext>
              </c:extLst>
            </c:dLbl>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693-4687-BFBE-045D328C4A97}"/>
                </c:ext>
              </c:extLst>
            </c:dLbl>
            <c:dLbl>
              <c:idx val="1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693-4687-BFBE-045D328C4A97}"/>
                </c:ext>
              </c:extLst>
            </c:dLbl>
            <c:dLbl>
              <c:idx val="1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693-4687-BFBE-045D328C4A97}"/>
                </c:ext>
              </c:extLst>
            </c:dLbl>
            <c:dLbl>
              <c:idx val="1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693-4687-BFBE-045D328C4A97}"/>
                </c:ext>
              </c:extLst>
            </c:dLbl>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693-4687-BFBE-045D328C4A9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Unwanted contact</c:v>
                </c:pt>
                <c:pt idx="1">
                  <c:v>Hoaxes, scams, frauds</c:v>
                </c:pt>
                <c:pt idx="2">
                  <c:v>Unwanted Sexting rec.</c:v>
                </c:pt>
                <c:pt idx="3">
                  <c:v>Treated Mean</c:v>
                </c:pt>
                <c:pt idx="4">
                  <c:v>Trolling</c:v>
                </c:pt>
                <c:pt idx="5">
                  <c:v>Hate speech</c:v>
                </c:pt>
                <c:pt idx="6">
                  <c:v>Sexual solicitation</c:v>
                </c:pt>
                <c:pt idx="7">
                  <c:v>Online harassment</c:v>
                </c:pt>
                <c:pt idx="8">
                  <c:v>Unwanted Sexting sent</c:v>
                </c:pt>
                <c:pt idx="9">
                  <c:v>Microaggression</c:v>
                </c:pt>
                <c:pt idx="10">
                  <c:v>Discrimination</c:v>
                </c:pt>
                <c:pt idx="11">
                  <c:v>Doxxing</c:v>
                </c:pt>
                <c:pt idx="12">
                  <c:v>Cyberbullying</c:v>
                </c:pt>
                <c:pt idx="13">
                  <c:v>Damage to personal rep</c:v>
                </c:pt>
                <c:pt idx="14">
                  <c:v>Misogyny</c:v>
                </c:pt>
                <c:pt idx="15">
                  <c:v>Damage to work rep</c:v>
                </c:pt>
                <c:pt idx="16">
                  <c:v>Swatting</c:v>
                </c:pt>
                <c:pt idx="17">
                  <c:v>Sextortion</c:v>
                </c:pt>
                <c:pt idx="18">
                  <c:v>"Revenge porn"</c:v>
                </c:pt>
              </c:strCache>
            </c:strRef>
          </c:cat>
          <c:val>
            <c:numRef>
              <c:f>Sheet1!$D$2:$D$20</c:f>
              <c:numCache>
                <c:formatCode>0%</c:formatCode>
                <c:ptCount val="19"/>
                <c:pt idx="0">
                  <c:v>0.24574485315768835</c:v>
                </c:pt>
                <c:pt idx="1">
                  <c:v>0.24032773354706088</c:v>
                </c:pt>
                <c:pt idx="2">
                  <c:v>0.21145483873885443</c:v>
                </c:pt>
                <c:pt idx="3">
                  <c:v>0.18906705364094806</c:v>
                </c:pt>
                <c:pt idx="4">
                  <c:v>0.269104066237913</c:v>
                </c:pt>
                <c:pt idx="5">
                  <c:v>0.27209605376611051</c:v>
                </c:pt>
                <c:pt idx="6">
                  <c:v>0.20625289969352562</c:v>
                </c:pt>
                <c:pt idx="7">
                  <c:v>0.24767541329130133</c:v>
                </c:pt>
                <c:pt idx="8">
                  <c:v>0.22956447374766867</c:v>
                </c:pt>
                <c:pt idx="9">
                  <c:v>0.28171221183946765</c:v>
                </c:pt>
                <c:pt idx="10">
                  <c:v>0.27823132941572726</c:v>
                </c:pt>
                <c:pt idx="11">
                  <c:v>0.19823147331226065</c:v>
                </c:pt>
                <c:pt idx="12">
                  <c:v>0.21631949074245682</c:v>
                </c:pt>
                <c:pt idx="13">
                  <c:v>0.16045492292130065</c:v>
                </c:pt>
                <c:pt idx="14">
                  <c:v>0.3279463630047964</c:v>
                </c:pt>
                <c:pt idx="15">
                  <c:v>0.17053743716205222</c:v>
                </c:pt>
                <c:pt idx="16">
                  <c:v>0.28197331918053853</c:v>
                </c:pt>
                <c:pt idx="17">
                  <c:v>0.20926968760127113</c:v>
                </c:pt>
                <c:pt idx="18">
                  <c:v>0.23349396087816612</c:v>
                </c:pt>
              </c:numCache>
            </c:numRef>
          </c:val>
          <c:smooth val="0"/>
          <c:extLst>
            <c:ext xmlns:c16="http://schemas.microsoft.com/office/drawing/2014/chart" uri="{C3380CC4-5D6E-409C-BE32-E72D297353CC}">
              <c16:uniqueId val="{00000003-6BEC-4D8E-B892-037615D52E9D}"/>
            </c:ext>
          </c:extLst>
        </c:ser>
        <c:ser>
          <c:idx val="2"/>
          <c:order val="2"/>
          <c:tx>
            <c:strRef>
              <c:f>Sheet1!$E$1</c:f>
              <c:strCache>
                <c:ptCount val="1"/>
                <c:pt idx="0">
                  <c:v>Male &gt;month</c:v>
                </c:pt>
              </c:strCache>
            </c:strRef>
          </c:tx>
          <c:spPr>
            <a:ln w="38100" cap="rnd">
              <a:solidFill>
                <a:srgbClr val="002050"/>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7693-4687-BFBE-045D328C4A97}"/>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693-4687-BFBE-045D328C4A97}"/>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7693-4687-BFBE-045D328C4A97}"/>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7693-4687-BFBE-045D328C4A97}"/>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7693-4687-BFBE-045D328C4A97}"/>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7693-4687-BFBE-045D328C4A97}"/>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7693-4687-BFBE-045D328C4A97}"/>
                </c:ext>
              </c:extLst>
            </c:dLbl>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7693-4687-BFBE-045D328C4A97}"/>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7693-4687-BFBE-045D328C4A97}"/>
                </c:ext>
              </c:extLst>
            </c:dLbl>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7693-4687-BFBE-045D328C4A97}"/>
                </c:ext>
              </c:extLst>
            </c:dLbl>
            <c:dLbl>
              <c:idx val="1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7693-4687-BFBE-045D328C4A97}"/>
                </c:ext>
              </c:extLst>
            </c:dLbl>
            <c:dLbl>
              <c:idx val="1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7693-4687-BFBE-045D328C4A97}"/>
                </c:ext>
              </c:extLst>
            </c:dLbl>
            <c:dLbl>
              <c:idx val="1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7693-4687-BFBE-045D328C4A9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Unwanted contact</c:v>
                </c:pt>
                <c:pt idx="1">
                  <c:v>Hoaxes, scams, frauds</c:v>
                </c:pt>
                <c:pt idx="2">
                  <c:v>Unwanted Sexting rec.</c:v>
                </c:pt>
                <c:pt idx="3">
                  <c:v>Treated Mean</c:v>
                </c:pt>
                <c:pt idx="4">
                  <c:v>Trolling</c:v>
                </c:pt>
                <c:pt idx="5">
                  <c:v>Hate speech</c:v>
                </c:pt>
                <c:pt idx="6">
                  <c:v>Sexual solicitation</c:v>
                </c:pt>
                <c:pt idx="7">
                  <c:v>Online harassment</c:v>
                </c:pt>
                <c:pt idx="8">
                  <c:v>Unwanted Sexting sent</c:v>
                </c:pt>
                <c:pt idx="9">
                  <c:v>Microaggression</c:v>
                </c:pt>
                <c:pt idx="10">
                  <c:v>Discrimination</c:v>
                </c:pt>
                <c:pt idx="11">
                  <c:v>Doxxing</c:v>
                </c:pt>
                <c:pt idx="12">
                  <c:v>Cyberbullying</c:v>
                </c:pt>
                <c:pt idx="13">
                  <c:v>Damage to personal rep</c:v>
                </c:pt>
                <c:pt idx="14">
                  <c:v>Misogyny</c:v>
                </c:pt>
                <c:pt idx="15">
                  <c:v>Damage to work rep</c:v>
                </c:pt>
                <c:pt idx="16">
                  <c:v>Swatting</c:v>
                </c:pt>
                <c:pt idx="17">
                  <c:v>Sextortion</c:v>
                </c:pt>
                <c:pt idx="18">
                  <c:v>"Revenge porn"</c:v>
                </c:pt>
              </c:strCache>
            </c:strRef>
          </c:cat>
          <c:val>
            <c:numRef>
              <c:f>Sheet1!$E$2:$E$20</c:f>
              <c:numCache>
                <c:formatCode>0%</c:formatCode>
                <c:ptCount val="19"/>
                <c:pt idx="0">
                  <c:v>0.73096748940048828</c:v>
                </c:pt>
                <c:pt idx="1">
                  <c:v>0.77076481872845737</c:v>
                </c:pt>
                <c:pt idx="2">
                  <c:v>0.72329068539287344</c:v>
                </c:pt>
                <c:pt idx="3">
                  <c:v>0.74823066664813453</c:v>
                </c:pt>
                <c:pt idx="4">
                  <c:v>0.67388495390538539</c:v>
                </c:pt>
                <c:pt idx="5">
                  <c:v>0.69463768877911047</c:v>
                </c:pt>
                <c:pt idx="6">
                  <c:v>0.7171829158829488</c:v>
                </c:pt>
                <c:pt idx="7">
                  <c:v>0.7209528791787484</c:v>
                </c:pt>
                <c:pt idx="8">
                  <c:v>0.70587469698568173</c:v>
                </c:pt>
                <c:pt idx="9">
                  <c:v>0.74482790276934518</c:v>
                </c:pt>
                <c:pt idx="10">
                  <c:v>0.69951536927685221</c:v>
                </c:pt>
                <c:pt idx="11">
                  <c:v>0.78794924040770398</c:v>
                </c:pt>
                <c:pt idx="12">
                  <c:v>0.77272567768434053</c:v>
                </c:pt>
                <c:pt idx="13">
                  <c:v>0.74877384292677529</c:v>
                </c:pt>
                <c:pt idx="14">
                  <c:v>0.70094283699828641</c:v>
                </c:pt>
                <c:pt idx="15">
                  <c:v>0.77059137937475664</c:v>
                </c:pt>
                <c:pt idx="16">
                  <c:v>0.76717376079834976</c:v>
                </c:pt>
                <c:pt idx="17">
                  <c:v>0.74364398139481447</c:v>
                </c:pt>
                <c:pt idx="18">
                  <c:v>0.68189993825043738</c:v>
                </c:pt>
              </c:numCache>
            </c:numRef>
          </c:val>
          <c:smooth val="0"/>
          <c:extLst>
            <c:ext xmlns:c16="http://schemas.microsoft.com/office/drawing/2014/chart" uri="{C3380CC4-5D6E-409C-BE32-E72D297353CC}">
              <c16:uniqueId val="{00000000-19EA-4CF9-A584-FF8F533D56DE}"/>
            </c:ext>
          </c:extLst>
        </c:ser>
        <c:ser>
          <c:idx val="3"/>
          <c:order val="3"/>
          <c:tx>
            <c:strRef>
              <c:f>Sheet1!$F$1</c:f>
              <c:strCache>
                <c:ptCount val="1"/>
                <c:pt idx="0">
                  <c:v>Female &gt; month</c:v>
                </c:pt>
              </c:strCache>
            </c:strRef>
          </c:tx>
          <c:spPr>
            <a:ln w="38100" cap="rnd">
              <a:solidFill>
                <a:schemeClr val="accent4"/>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7693-4687-BFBE-045D328C4A97}"/>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693-4687-BFBE-045D328C4A97}"/>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693-4687-BFBE-045D328C4A97}"/>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7693-4687-BFBE-045D328C4A97}"/>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7693-4687-BFBE-045D328C4A97}"/>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7693-4687-BFBE-045D328C4A97}"/>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7693-4687-BFBE-045D328C4A97}"/>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7693-4687-BFBE-045D328C4A97}"/>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7693-4687-BFBE-045D328C4A97}"/>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7693-4687-BFBE-045D328C4A97}"/>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7693-4687-BFBE-045D328C4A97}"/>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7693-4687-BFBE-045D328C4A97}"/>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7693-4687-BFBE-045D328C4A97}"/>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7693-4687-BFBE-045D328C4A97}"/>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7693-4687-BFBE-045D328C4A97}"/>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7693-4687-BFBE-045D328C4A9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Unwanted contact</c:v>
                </c:pt>
                <c:pt idx="1">
                  <c:v>Hoaxes, scams, frauds</c:v>
                </c:pt>
                <c:pt idx="2">
                  <c:v>Unwanted Sexting rec.</c:v>
                </c:pt>
                <c:pt idx="3">
                  <c:v>Treated Mean</c:v>
                </c:pt>
                <c:pt idx="4">
                  <c:v>Trolling</c:v>
                </c:pt>
                <c:pt idx="5">
                  <c:v>Hate speech</c:v>
                </c:pt>
                <c:pt idx="6">
                  <c:v>Sexual solicitation</c:v>
                </c:pt>
                <c:pt idx="7">
                  <c:v>Online harassment</c:v>
                </c:pt>
                <c:pt idx="8">
                  <c:v>Unwanted Sexting sent</c:v>
                </c:pt>
                <c:pt idx="9">
                  <c:v>Microaggression</c:v>
                </c:pt>
                <c:pt idx="10">
                  <c:v>Discrimination</c:v>
                </c:pt>
                <c:pt idx="11">
                  <c:v>Doxxing</c:v>
                </c:pt>
                <c:pt idx="12">
                  <c:v>Cyberbullying</c:v>
                </c:pt>
                <c:pt idx="13">
                  <c:v>Damage to personal rep</c:v>
                </c:pt>
                <c:pt idx="14">
                  <c:v>Misogyny</c:v>
                </c:pt>
                <c:pt idx="15">
                  <c:v>Damage to work rep</c:v>
                </c:pt>
                <c:pt idx="16">
                  <c:v>Swatting</c:v>
                </c:pt>
                <c:pt idx="17">
                  <c:v>Sextortion</c:v>
                </c:pt>
                <c:pt idx="18">
                  <c:v>"Revenge porn"</c:v>
                </c:pt>
              </c:strCache>
            </c:strRef>
          </c:cat>
          <c:val>
            <c:numRef>
              <c:f>Sheet1!$F$2:$F$20</c:f>
              <c:numCache>
                <c:formatCode>0%</c:formatCode>
                <c:ptCount val="19"/>
                <c:pt idx="0">
                  <c:v>0.75425514684231165</c:v>
                </c:pt>
                <c:pt idx="1">
                  <c:v>0.75967226645293917</c:v>
                </c:pt>
                <c:pt idx="2">
                  <c:v>0.7885451612611456</c:v>
                </c:pt>
                <c:pt idx="3">
                  <c:v>0.810932946359052</c:v>
                </c:pt>
                <c:pt idx="4">
                  <c:v>0.73089593376208695</c:v>
                </c:pt>
                <c:pt idx="5">
                  <c:v>0.72790394623388943</c:v>
                </c:pt>
                <c:pt idx="6">
                  <c:v>0.79374710030647433</c:v>
                </c:pt>
                <c:pt idx="7">
                  <c:v>0.75232458670869862</c:v>
                </c:pt>
                <c:pt idx="8">
                  <c:v>0.77043552625233136</c:v>
                </c:pt>
                <c:pt idx="9">
                  <c:v>0.71828778816053229</c:v>
                </c:pt>
                <c:pt idx="10">
                  <c:v>0.72176867058427274</c:v>
                </c:pt>
                <c:pt idx="11">
                  <c:v>0.80176852668773935</c:v>
                </c:pt>
                <c:pt idx="12">
                  <c:v>0.78368050925754318</c:v>
                </c:pt>
                <c:pt idx="13">
                  <c:v>0.83954507707869941</c:v>
                </c:pt>
                <c:pt idx="14">
                  <c:v>0.67205363699520371</c:v>
                </c:pt>
                <c:pt idx="15">
                  <c:v>0.82946256283794773</c:v>
                </c:pt>
                <c:pt idx="16">
                  <c:v>0.71802668081946142</c:v>
                </c:pt>
                <c:pt idx="17">
                  <c:v>0.79073031239872871</c:v>
                </c:pt>
                <c:pt idx="18">
                  <c:v>0.7665060391218339</c:v>
                </c:pt>
              </c:numCache>
            </c:numRef>
          </c:val>
          <c:smooth val="0"/>
          <c:extLst>
            <c:ext xmlns:c16="http://schemas.microsoft.com/office/drawing/2014/chart" uri="{C3380CC4-5D6E-409C-BE32-E72D297353CC}">
              <c16:uniqueId val="{00000001-19EA-4CF9-A584-FF8F533D56DE}"/>
            </c:ext>
          </c:extLst>
        </c:ser>
        <c:dLbls>
          <c:showLegendKey val="0"/>
          <c:showVal val="1"/>
          <c:showCatName val="0"/>
          <c:showSerName val="0"/>
          <c:showPercent val="0"/>
          <c:showBubbleSize val="0"/>
        </c:dLbls>
        <c:smooth val="0"/>
        <c:axId val="654958376"/>
        <c:axId val="654961656"/>
      </c:lineChart>
      <c:catAx>
        <c:axId val="654958376"/>
        <c:scaling>
          <c:orientation val="minMax"/>
        </c:scaling>
        <c:delete val="0"/>
        <c:axPos val="b"/>
        <c:majorGridlines>
          <c:spPr>
            <a:ln w="9525" cap="flat" cmpd="sng" algn="ctr">
              <a:solidFill>
                <a:schemeClr val="accent1"/>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654961656"/>
        <c:crosses val="autoZero"/>
        <c:auto val="1"/>
        <c:lblAlgn val="ctr"/>
        <c:lblOffset val="100"/>
        <c:noMultiLvlLbl val="0"/>
      </c:catAx>
      <c:valAx>
        <c:axId val="654961656"/>
        <c:scaling>
          <c:orientation val="minMax"/>
          <c:max val="0.9"/>
          <c:min val="0.1"/>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654958376"/>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a:solidFill>
            <a:schemeClr val="tx1">
              <a:lumMod val="50000"/>
            </a:schemeClr>
          </a:solidFill>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r>
              <a:rPr lang="en-US" dirty="0"/>
              <a:t>Frequency of risks: Adults vs. Teens </a:t>
            </a:r>
            <a:r>
              <a:rPr lang="en-US" sz="1200" dirty="0"/>
              <a:t>(base:</a:t>
            </a:r>
            <a:r>
              <a:rPr lang="en-US" sz="1200" baseline="0" dirty="0"/>
              <a:t> among those who experienced the risk)</a:t>
            </a:r>
            <a:endParaRPr lang="en-US" sz="12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0.2071604979627002"/>
          <c:y val="0.10654450261780105"/>
          <c:w val="0.78045946850575298"/>
          <c:h val="0.61551979372402343"/>
        </c:manualLayout>
      </c:layout>
      <c:lineChart>
        <c:grouping val="standard"/>
        <c:varyColors val="0"/>
        <c:ser>
          <c:idx val="0"/>
          <c:order val="0"/>
          <c:tx>
            <c:strRef>
              <c:f>Sheet1!$D$1</c:f>
              <c:strCache>
                <c:ptCount val="1"/>
                <c:pt idx="0">
                  <c:v>Male every/alsmost everytime</c:v>
                </c:pt>
              </c:strCache>
            </c:strRef>
          </c:tx>
          <c:spPr>
            <a:ln w="63500"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7D37-40D0-A4DD-7054A5536D4E}"/>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75D-4789-9AE9-6810CF907ABB}"/>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75D-4789-9AE9-6810CF907ABB}"/>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75D-4789-9AE9-6810CF907ABB}"/>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75D-4789-9AE9-6810CF907ABB}"/>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75D-4789-9AE9-6810CF907ABB}"/>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75D-4789-9AE9-6810CF907ABB}"/>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475D-4789-9AE9-6810CF907ABB}"/>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475D-4789-9AE9-6810CF907ABB}"/>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475D-4789-9AE9-6810CF907ABB}"/>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75D-4789-9AE9-6810CF907ABB}"/>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75D-4789-9AE9-6810CF907ABB}"/>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5D-4789-9AE9-6810CF907ABB}"/>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37-40D0-A4DD-7054A5536D4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Unwanted contact</c:v>
                </c:pt>
                <c:pt idx="1">
                  <c:v>Hoaxes, scams, frauds</c:v>
                </c:pt>
                <c:pt idx="2">
                  <c:v>Unwanted Sexting rec.</c:v>
                </c:pt>
                <c:pt idx="3">
                  <c:v>Treated Mean</c:v>
                </c:pt>
                <c:pt idx="4">
                  <c:v>Trolling</c:v>
                </c:pt>
                <c:pt idx="5">
                  <c:v>Hate speech</c:v>
                </c:pt>
                <c:pt idx="6">
                  <c:v>Sexual solicitation</c:v>
                </c:pt>
                <c:pt idx="7">
                  <c:v>Online harassment</c:v>
                </c:pt>
                <c:pt idx="8">
                  <c:v>Unwanted Sexting sent</c:v>
                </c:pt>
                <c:pt idx="9">
                  <c:v>Microaggression</c:v>
                </c:pt>
                <c:pt idx="10">
                  <c:v>Discrimination</c:v>
                </c:pt>
                <c:pt idx="11">
                  <c:v>Doxxing</c:v>
                </c:pt>
                <c:pt idx="12">
                  <c:v>Cyberbullying</c:v>
                </c:pt>
                <c:pt idx="13">
                  <c:v>Damage to personal rep</c:v>
                </c:pt>
                <c:pt idx="14">
                  <c:v>Misogyny</c:v>
                </c:pt>
                <c:pt idx="15">
                  <c:v>Damage to work rep</c:v>
                </c:pt>
                <c:pt idx="16">
                  <c:v>Swatting</c:v>
                </c:pt>
                <c:pt idx="17">
                  <c:v>Sextortion</c:v>
                </c:pt>
                <c:pt idx="18">
                  <c:v>"Revenge porn"</c:v>
                </c:pt>
              </c:strCache>
            </c:strRef>
          </c:cat>
          <c:val>
            <c:numRef>
              <c:f>Sheet1!$D$2:$D$20</c:f>
              <c:numCache>
                <c:formatCode>0%</c:formatCode>
                <c:ptCount val="19"/>
                <c:pt idx="0">
                  <c:v>7.7593947153343348E-2</c:v>
                </c:pt>
                <c:pt idx="1">
                  <c:v>8.0786353584629364E-2</c:v>
                </c:pt>
                <c:pt idx="2">
                  <c:v>0.10348605173717966</c:v>
                </c:pt>
                <c:pt idx="3">
                  <c:v>8.6879199212079108E-2</c:v>
                </c:pt>
                <c:pt idx="4">
                  <c:v>0.1466327813790563</c:v>
                </c:pt>
                <c:pt idx="5">
                  <c:v>0.14548151312095059</c:v>
                </c:pt>
                <c:pt idx="6">
                  <c:v>9.1097682824296838E-2</c:v>
                </c:pt>
                <c:pt idx="7">
                  <c:v>0.14475767042448512</c:v>
                </c:pt>
                <c:pt idx="8">
                  <c:v>0.11759378982454527</c:v>
                </c:pt>
                <c:pt idx="9">
                  <c:v>0.12312228832312205</c:v>
                </c:pt>
                <c:pt idx="10">
                  <c:v>0.17521578887901287</c:v>
                </c:pt>
                <c:pt idx="11">
                  <c:v>0.11865615762023013</c:v>
                </c:pt>
                <c:pt idx="12">
                  <c:v>0.12089077945706711</c:v>
                </c:pt>
                <c:pt idx="13">
                  <c:v>0.12366481407623606</c:v>
                </c:pt>
                <c:pt idx="14">
                  <c:v>0.19864786838487472</c:v>
                </c:pt>
                <c:pt idx="15">
                  <c:v>0.13667621498938409</c:v>
                </c:pt>
                <c:pt idx="16">
                  <c:v>0.17625915300774364</c:v>
                </c:pt>
                <c:pt idx="17">
                  <c:v>0.21396615535598446</c:v>
                </c:pt>
                <c:pt idx="18">
                  <c:v>0.19767199772346275</c:v>
                </c:pt>
              </c:numCache>
            </c:numRef>
          </c:val>
          <c:smooth val="0"/>
          <c:extLst>
            <c:ext xmlns:c16="http://schemas.microsoft.com/office/drawing/2014/chart" uri="{C3380CC4-5D6E-409C-BE32-E72D297353CC}">
              <c16:uniqueId val="{00000001-7D37-40D0-A4DD-7054A5536D4E}"/>
            </c:ext>
          </c:extLst>
        </c:ser>
        <c:ser>
          <c:idx val="1"/>
          <c:order val="1"/>
          <c:tx>
            <c:strRef>
              <c:f>Sheet1!$E$1</c:f>
              <c:strCache>
                <c:ptCount val="1"/>
                <c:pt idx="0">
                  <c:v>Female every/almost everytime</c:v>
                </c:pt>
              </c:strCache>
            </c:strRef>
          </c:tx>
          <c:spPr>
            <a:ln w="63500" cap="rnd">
              <a:solidFill>
                <a:srgbClr val="0072C6">
                  <a:alpha val="95000"/>
                </a:srgbClr>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7D37-40D0-A4DD-7054A5536D4E}"/>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75D-4789-9AE9-6810CF907ABB}"/>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75D-4789-9AE9-6810CF907ABB}"/>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75D-4789-9AE9-6810CF907ABB}"/>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75D-4789-9AE9-6810CF907ABB}"/>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475D-4789-9AE9-6810CF907ABB}"/>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75D-4789-9AE9-6810CF907ABB}"/>
                </c:ext>
              </c:extLst>
            </c:dLbl>
            <c:dLbl>
              <c:idx val="10"/>
              <c:layout>
                <c:manualLayout>
                  <c:x val="-2.4594084222688533E-2"/>
                  <c:y val="5.7210851975249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75D-4789-9AE9-6810CF907ABB}"/>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75D-4789-9AE9-6810CF907ABB}"/>
                </c:ext>
              </c:extLst>
            </c:dLbl>
            <c:dLbl>
              <c:idx val="1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75D-4789-9AE9-6810CF907ABB}"/>
                </c:ext>
              </c:extLst>
            </c:dLbl>
            <c:dLbl>
              <c:idx val="14"/>
              <c:layout>
                <c:manualLayout>
                  <c:x val="-2.2343169035134572E-2"/>
                  <c:y val="9.50975725844835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75D-4789-9AE9-6810CF907ABB}"/>
                </c:ext>
              </c:extLst>
            </c:dLbl>
            <c:dLbl>
              <c:idx val="1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75D-4789-9AE9-6810CF907ABB}"/>
                </c:ext>
              </c:extLst>
            </c:dLbl>
            <c:dLbl>
              <c:idx val="1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75D-4789-9AE9-6810CF907ABB}"/>
                </c:ext>
              </c:extLst>
            </c:dLbl>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75D-4789-9AE9-6810CF907ABB}"/>
                </c:ext>
              </c:extLst>
            </c:dLbl>
            <c:dLbl>
              <c:idx val="1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37-40D0-A4DD-7054A5536D4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Unwanted contact</c:v>
                </c:pt>
                <c:pt idx="1">
                  <c:v>Hoaxes, scams, frauds</c:v>
                </c:pt>
                <c:pt idx="2">
                  <c:v>Unwanted Sexting rec.</c:v>
                </c:pt>
                <c:pt idx="3">
                  <c:v>Treated Mean</c:v>
                </c:pt>
                <c:pt idx="4">
                  <c:v>Trolling</c:v>
                </c:pt>
                <c:pt idx="5">
                  <c:v>Hate speech</c:v>
                </c:pt>
                <c:pt idx="6">
                  <c:v>Sexual solicitation</c:v>
                </c:pt>
                <c:pt idx="7">
                  <c:v>Online harassment</c:v>
                </c:pt>
                <c:pt idx="8">
                  <c:v>Unwanted Sexting sent</c:v>
                </c:pt>
                <c:pt idx="9">
                  <c:v>Microaggression</c:v>
                </c:pt>
                <c:pt idx="10">
                  <c:v>Discrimination</c:v>
                </c:pt>
                <c:pt idx="11">
                  <c:v>Doxxing</c:v>
                </c:pt>
                <c:pt idx="12">
                  <c:v>Cyberbullying</c:v>
                </c:pt>
                <c:pt idx="13">
                  <c:v>Damage to personal rep</c:v>
                </c:pt>
                <c:pt idx="14">
                  <c:v>Misogyny</c:v>
                </c:pt>
                <c:pt idx="15">
                  <c:v>Damage to work rep</c:v>
                </c:pt>
                <c:pt idx="16">
                  <c:v>Swatting</c:v>
                </c:pt>
                <c:pt idx="17">
                  <c:v>Sextortion</c:v>
                </c:pt>
                <c:pt idx="18">
                  <c:v>"Revenge porn"</c:v>
                </c:pt>
              </c:strCache>
            </c:strRef>
          </c:cat>
          <c:val>
            <c:numRef>
              <c:f>Sheet1!$E$2:$E$20</c:f>
              <c:numCache>
                <c:formatCode>0%</c:formatCode>
                <c:ptCount val="19"/>
                <c:pt idx="0">
                  <c:v>7.5576911716878026E-2</c:v>
                </c:pt>
                <c:pt idx="1">
                  <c:v>7.7774353273847935E-2</c:v>
                </c:pt>
                <c:pt idx="2">
                  <c:v>7.1614957825129874E-2</c:v>
                </c:pt>
                <c:pt idx="3">
                  <c:v>5.0484359981885184E-2</c:v>
                </c:pt>
                <c:pt idx="4">
                  <c:v>0.12900904041526959</c:v>
                </c:pt>
                <c:pt idx="5">
                  <c:v>0.13146465848923039</c:v>
                </c:pt>
                <c:pt idx="6">
                  <c:v>9.0841511190063354E-2</c:v>
                </c:pt>
                <c:pt idx="7">
                  <c:v>0.11323589806519511</c:v>
                </c:pt>
                <c:pt idx="8">
                  <c:v>9.37929001309009E-2</c:v>
                </c:pt>
                <c:pt idx="9">
                  <c:v>0.12137880629868018</c:v>
                </c:pt>
                <c:pt idx="10">
                  <c:v>0.15748515138132846</c:v>
                </c:pt>
                <c:pt idx="11">
                  <c:v>6.9517019825522816E-2</c:v>
                </c:pt>
                <c:pt idx="12">
                  <c:v>0.13530702164499708</c:v>
                </c:pt>
                <c:pt idx="13">
                  <c:v>5.6611220474618619E-2</c:v>
                </c:pt>
                <c:pt idx="14">
                  <c:v>0.19156020520777711</c:v>
                </c:pt>
                <c:pt idx="15">
                  <c:v>0.10955105958035252</c:v>
                </c:pt>
                <c:pt idx="16">
                  <c:v>0.10703504349902354</c:v>
                </c:pt>
                <c:pt idx="17">
                  <c:v>9.1794049244909595E-2</c:v>
                </c:pt>
                <c:pt idx="18">
                  <c:v>0.10296684721087132</c:v>
                </c:pt>
              </c:numCache>
            </c:numRef>
          </c:val>
          <c:smooth val="0"/>
          <c:extLst>
            <c:ext xmlns:c16="http://schemas.microsoft.com/office/drawing/2014/chart" uri="{C3380CC4-5D6E-409C-BE32-E72D297353CC}">
              <c16:uniqueId val="{00000003-7D37-40D0-A4DD-7054A5536D4E}"/>
            </c:ext>
          </c:extLst>
        </c:ser>
        <c:ser>
          <c:idx val="2"/>
          <c:order val="2"/>
          <c:tx>
            <c:strRef>
              <c:f>Sheet1!$F$1</c:f>
              <c:strCache>
                <c:ptCount val="1"/>
                <c:pt idx="0">
                  <c:v>Male ocassionally/sometimes</c:v>
                </c:pt>
              </c:strCache>
            </c:strRef>
          </c:tx>
          <c:spPr>
            <a:ln w="38100" cap="rnd">
              <a:solidFill>
                <a:srgbClr val="002050"/>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5D-4789-9AE9-6810CF907ABB}"/>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5D-4789-9AE9-6810CF907ABB}"/>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37-40D0-A4DD-7054A5536D4E}"/>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D37-40D0-A4DD-7054A5536D4E}"/>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D37-40D0-A4DD-7054A5536D4E}"/>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D37-40D0-A4DD-7054A5536D4E}"/>
                </c:ext>
              </c:extLst>
            </c:dLbl>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5D-4789-9AE9-6810CF907ABB}"/>
                </c:ext>
              </c:extLst>
            </c:dLbl>
            <c:dLbl>
              <c:idx val="1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D37-40D0-A4DD-7054A5536D4E}"/>
                </c:ext>
              </c:extLst>
            </c:dLbl>
            <c:dLbl>
              <c:idx val="1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5D-4789-9AE9-6810CF907ABB}"/>
                </c:ext>
              </c:extLst>
            </c:dLbl>
            <c:dLbl>
              <c:idx val="1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D37-40D0-A4DD-7054A5536D4E}"/>
                </c:ext>
              </c:extLst>
            </c:dLbl>
            <c:dLbl>
              <c:idx val="1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D37-40D0-A4DD-7054A5536D4E}"/>
                </c:ext>
              </c:extLst>
            </c:dLbl>
            <c:dLbl>
              <c:idx val="1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5D-4789-9AE9-6810CF907AB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Unwanted contact</c:v>
                </c:pt>
                <c:pt idx="1">
                  <c:v>Hoaxes, scams, frauds</c:v>
                </c:pt>
                <c:pt idx="2">
                  <c:v>Unwanted Sexting rec.</c:v>
                </c:pt>
                <c:pt idx="3">
                  <c:v>Treated Mean</c:v>
                </c:pt>
                <c:pt idx="4">
                  <c:v>Trolling</c:v>
                </c:pt>
                <c:pt idx="5">
                  <c:v>Hate speech</c:v>
                </c:pt>
                <c:pt idx="6">
                  <c:v>Sexual solicitation</c:v>
                </c:pt>
                <c:pt idx="7">
                  <c:v>Online harassment</c:v>
                </c:pt>
                <c:pt idx="8">
                  <c:v>Unwanted Sexting sent</c:v>
                </c:pt>
                <c:pt idx="9">
                  <c:v>Microaggression</c:v>
                </c:pt>
                <c:pt idx="10">
                  <c:v>Discrimination</c:v>
                </c:pt>
                <c:pt idx="11">
                  <c:v>Doxxing</c:v>
                </c:pt>
                <c:pt idx="12">
                  <c:v>Cyberbullying</c:v>
                </c:pt>
                <c:pt idx="13">
                  <c:v>Damage to personal rep</c:v>
                </c:pt>
                <c:pt idx="14">
                  <c:v>Misogyny</c:v>
                </c:pt>
                <c:pt idx="15">
                  <c:v>Damage to work rep</c:v>
                </c:pt>
                <c:pt idx="16">
                  <c:v>Swatting</c:v>
                </c:pt>
                <c:pt idx="17">
                  <c:v>Sextortion</c:v>
                </c:pt>
                <c:pt idx="18">
                  <c:v>"Revenge porn"</c:v>
                </c:pt>
              </c:strCache>
            </c:strRef>
          </c:cat>
          <c:val>
            <c:numRef>
              <c:f>Sheet1!$F$2:$F$20</c:f>
              <c:numCache>
                <c:formatCode>0%</c:formatCode>
                <c:ptCount val="19"/>
                <c:pt idx="0">
                  <c:v>0.30559672039460617</c:v>
                </c:pt>
                <c:pt idx="1">
                  <c:v>0.32415847609769843</c:v>
                </c:pt>
                <c:pt idx="2">
                  <c:v>0.28602119438967882</c:v>
                </c:pt>
                <c:pt idx="3">
                  <c:v>0.35551247351468812</c:v>
                </c:pt>
                <c:pt idx="4">
                  <c:v>0.39053805528345259</c:v>
                </c:pt>
                <c:pt idx="5">
                  <c:v>0.36134745345857278</c:v>
                </c:pt>
                <c:pt idx="6">
                  <c:v>0.33545201000934943</c:v>
                </c:pt>
                <c:pt idx="7">
                  <c:v>0.30763749248749322</c:v>
                </c:pt>
                <c:pt idx="8">
                  <c:v>0.3239856229793629</c:v>
                </c:pt>
                <c:pt idx="9">
                  <c:v>0.34820480981420665</c:v>
                </c:pt>
                <c:pt idx="10">
                  <c:v>0.34295565761098545</c:v>
                </c:pt>
                <c:pt idx="11">
                  <c:v>0.3047088033555328</c:v>
                </c:pt>
                <c:pt idx="12">
                  <c:v>0.33035596606658485</c:v>
                </c:pt>
                <c:pt idx="13">
                  <c:v>0.29240145829596009</c:v>
                </c:pt>
                <c:pt idx="14">
                  <c:v>0.31966103323957479</c:v>
                </c:pt>
                <c:pt idx="15">
                  <c:v>0.31761859932679143</c:v>
                </c:pt>
                <c:pt idx="16">
                  <c:v>0.23529771810706721</c:v>
                </c:pt>
                <c:pt idx="17">
                  <c:v>0.25345486000124956</c:v>
                </c:pt>
                <c:pt idx="18">
                  <c:v>0.27066840613765558</c:v>
                </c:pt>
              </c:numCache>
            </c:numRef>
          </c:val>
          <c:smooth val="0"/>
          <c:extLst>
            <c:ext xmlns:c16="http://schemas.microsoft.com/office/drawing/2014/chart" uri="{C3380CC4-5D6E-409C-BE32-E72D297353CC}">
              <c16:uniqueId val="{00000004-7D37-40D0-A4DD-7054A5536D4E}"/>
            </c:ext>
          </c:extLst>
        </c:ser>
        <c:ser>
          <c:idx val="3"/>
          <c:order val="3"/>
          <c:tx>
            <c:strRef>
              <c:f>Sheet1!$G$1</c:f>
              <c:strCache>
                <c:ptCount val="1"/>
                <c:pt idx="0">
                  <c:v>Female ocassionally/sometimes</c:v>
                </c:pt>
              </c:strCache>
            </c:strRef>
          </c:tx>
          <c:spPr>
            <a:ln w="38100" cap="rnd">
              <a:solidFill>
                <a:schemeClr val="accent4"/>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5D-4789-9AE9-6810CF907ABB}"/>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5D-4789-9AE9-6810CF907ABB}"/>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37-40D0-A4DD-7054A5536D4E}"/>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D37-40D0-A4DD-7054A5536D4E}"/>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D37-40D0-A4DD-7054A5536D4E}"/>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D37-40D0-A4DD-7054A5536D4E}"/>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7D37-40D0-A4DD-7054A5536D4E}"/>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D37-40D0-A4DD-7054A5536D4E}"/>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5D-4789-9AE9-6810CF907ABB}"/>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D37-40D0-A4DD-7054A5536D4E}"/>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D37-40D0-A4DD-7054A5536D4E}"/>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7D37-40D0-A4DD-7054A5536D4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Unwanted contact</c:v>
                </c:pt>
                <c:pt idx="1">
                  <c:v>Hoaxes, scams, frauds</c:v>
                </c:pt>
                <c:pt idx="2">
                  <c:v>Unwanted Sexting rec.</c:v>
                </c:pt>
                <c:pt idx="3">
                  <c:v>Treated Mean</c:v>
                </c:pt>
                <c:pt idx="4">
                  <c:v>Trolling</c:v>
                </c:pt>
                <c:pt idx="5">
                  <c:v>Hate speech</c:v>
                </c:pt>
                <c:pt idx="6">
                  <c:v>Sexual solicitation</c:v>
                </c:pt>
                <c:pt idx="7">
                  <c:v>Online harassment</c:v>
                </c:pt>
                <c:pt idx="8">
                  <c:v>Unwanted Sexting sent</c:v>
                </c:pt>
                <c:pt idx="9">
                  <c:v>Microaggression</c:v>
                </c:pt>
                <c:pt idx="10">
                  <c:v>Discrimination</c:v>
                </c:pt>
                <c:pt idx="11">
                  <c:v>Doxxing</c:v>
                </c:pt>
                <c:pt idx="12">
                  <c:v>Cyberbullying</c:v>
                </c:pt>
                <c:pt idx="13">
                  <c:v>Damage to personal rep</c:v>
                </c:pt>
                <c:pt idx="14">
                  <c:v>Misogyny</c:v>
                </c:pt>
                <c:pt idx="15">
                  <c:v>Damage to work rep</c:v>
                </c:pt>
                <c:pt idx="16">
                  <c:v>Swatting</c:v>
                </c:pt>
                <c:pt idx="17">
                  <c:v>Sextortion</c:v>
                </c:pt>
                <c:pt idx="18">
                  <c:v>"Revenge porn"</c:v>
                </c:pt>
              </c:strCache>
            </c:strRef>
          </c:cat>
          <c:val>
            <c:numRef>
              <c:f>Sheet1!$G$2:$G$20</c:f>
              <c:numCache>
                <c:formatCode>0%</c:formatCode>
                <c:ptCount val="19"/>
                <c:pt idx="0">
                  <c:v>0.30505004828132226</c:v>
                </c:pt>
                <c:pt idx="1">
                  <c:v>0.34261493212828414</c:v>
                </c:pt>
                <c:pt idx="2">
                  <c:v>0.30556208323462319</c:v>
                </c:pt>
                <c:pt idx="3">
                  <c:v>0.34439264039679701</c:v>
                </c:pt>
                <c:pt idx="4">
                  <c:v>0.33883597417556693</c:v>
                </c:pt>
                <c:pt idx="5">
                  <c:v>0.33222129663557232</c:v>
                </c:pt>
                <c:pt idx="6">
                  <c:v>0.29258422657614963</c:v>
                </c:pt>
                <c:pt idx="7">
                  <c:v>0.32076542556995752</c:v>
                </c:pt>
                <c:pt idx="8">
                  <c:v>0.26150445727185234</c:v>
                </c:pt>
                <c:pt idx="9">
                  <c:v>0.34656285755387278</c:v>
                </c:pt>
                <c:pt idx="10">
                  <c:v>0.34975019872622182</c:v>
                </c:pt>
                <c:pt idx="11">
                  <c:v>0.34206131947935142</c:v>
                </c:pt>
                <c:pt idx="12">
                  <c:v>0.34872863161171064</c:v>
                </c:pt>
                <c:pt idx="13">
                  <c:v>0.30099139575425032</c:v>
                </c:pt>
                <c:pt idx="14">
                  <c:v>0.35846679085753508</c:v>
                </c:pt>
                <c:pt idx="15">
                  <c:v>0.2694874008339328</c:v>
                </c:pt>
                <c:pt idx="16">
                  <c:v>0.33682414591120285</c:v>
                </c:pt>
                <c:pt idx="17">
                  <c:v>0.27533020926201512</c:v>
                </c:pt>
                <c:pt idx="18">
                  <c:v>0.18117839341116793</c:v>
                </c:pt>
              </c:numCache>
            </c:numRef>
          </c:val>
          <c:smooth val="0"/>
          <c:extLst>
            <c:ext xmlns:c16="http://schemas.microsoft.com/office/drawing/2014/chart" uri="{C3380CC4-5D6E-409C-BE32-E72D297353CC}">
              <c16:uniqueId val="{00000005-7D37-40D0-A4DD-7054A5536D4E}"/>
            </c:ext>
          </c:extLst>
        </c:ser>
        <c:dLbls>
          <c:showLegendKey val="0"/>
          <c:showVal val="1"/>
          <c:showCatName val="0"/>
          <c:showSerName val="0"/>
          <c:showPercent val="0"/>
          <c:showBubbleSize val="0"/>
        </c:dLbls>
        <c:smooth val="0"/>
        <c:axId val="654958376"/>
        <c:axId val="654961656"/>
      </c:lineChart>
      <c:catAx>
        <c:axId val="654958376"/>
        <c:scaling>
          <c:orientation val="minMax"/>
        </c:scaling>
        <c:delete val="0"/>
        <c:axPos val="b"/>
        <c:majorGridlines>
          <c:spPr>
            <a:ln w="9525" cap="flat" cmpd="sng" algn="ctr">
              <a:solidFill>
                <a:schemeClr val="accent1"/>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654961656"/>
        <c:crosses val="autoZero"/>
        <c:auto val="1"/>
        <c:lblAlgn val="ctr"/>
        <c:lblOffset val="100"/>
        <c:noMultiLvlLbl val="0"/>
      </c:catAx>
      <c:valAx>
        <c:axId val="654961656"/>
        <c:scaling>
          <c:orientation val="minMax"/>
          <c:max val="0.4"/>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654958376"/>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a:solidFill>
            <a:schemeClr val="tx1">
              <a:lumMod val="50000"/>
            </a:schemeClr>
          </a:solidFill>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r>
              <a:rPr lang="en-US" dirty="0"/>
              <a:t>Actions taken </a:t>
            </a:r>
            <a:r>
              <a:rPr lang="en-US" sz="1200" dirty="0"/>
              <a:t>(base:</a:t>
            </a:r>
            <a:r>
              <a:rPr lang="en-US" sz="1200" baseline="0" dirty="0"/>
              <a:t> among those who experienced the risk)</a:t>
            </a:r>
            <a:endParaRPr lang="en-US" sz="12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0.18257700425369061"/>
          <c:y val="0.11229566411335684"/>
          <c:w val="0.80154864154390082"/>
          <c:h val="0.80987242930997438"/>
        </c:manualLayout>
      </c:layout>
      <c:lineChart>
        <c:grouping val="standard"/>
        <c:varyColors val="0"/>
        <c:ser>
          <c:idx val="0"/>
          <c:order val="0"/>
          <c:tx>
            <c:strRef>
              <c:f>Sheet1!$C$1</c:f>
              <c:strCache>
                <c:ptCount val="1"/>
                <c:pt idx="0">
                  <c:v>Male</c:v>
                </c:pt>
              </c:strCache>
            </c:strRef>
          </c:tx>
          <c:spPr>
            <a:ln w="76200" cap="rnd">
              <a:solidFill>
                <a:schemeClr val="accent1"/>
              </a:solidFill>
              <a:round/>
            </a:ln>
            <a:effectLst/>
          </c:spPr>
          <c:marker>
            <c:symbol val="none"/>
          </c:marker>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D6E-42C3-96D5-7C582324362A}"/>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FDE-4449-BCD3-248A01AF5033}"/>
                </c:ext>
              </c:extLst>
            </c:dLbl>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DE-4449-BCD3-248A01AF5033}"/>
                </c:ext>
              </c:extLst>
            </c:dLbl>
            <c:dLbl>
              <c:idx val="2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6E-42C3-96D5-7C582324362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Sheet1!$A$2:$A$24</c:f>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numCache>
            </c:numRef>
          </c:cat>
          <c:val>
            <c:numRef>
              <c:f>Sheet1!$C$2:$C$24</c:f>
              <c:numCache>
                <c:formatCode>0%</c:formatCode>
                <c:ptCount val="23"/>
                <c:pt idx="0">
                  <c:v>0.35807219420521813</c:v>
                </c:pt>
                <c:pt idx="1">
                  <c:v>0.24251839740205797</c:v>
                </c:pt>
                <c:pt idx="2">
                  <c:v>0.24092965077303077</c:v>
                </c:pt>
                <c:pt idx="3">
                  <c:v>0.21791979979133524</c:v>
                </c:pt>
                <c:pt idx="4">
                  <c:v>0.20988323733051251</c:v>
                </c:pt>
                <c:pt idx="5">
                  <c:v>0.20633023316177007</c:v>
                </c:pt>
                <c:pt idx="6">
                  <c:v>0.16557669736246511</c:v>
                </c:pt>
                <c:pt idx="7">
                  <c:v>0.14342432081442769</c:v>
                </c:pt>
                <c:pt idx="8">
                  <c:v>0.13412236273748748</c:v>
                </c:pt>
                <c:pt idx="9">
                  <c:v>0.13804750031116964</c:v>
                </c:pt>
                <c:pt idx="10">
                  <c:v>0.12382351401248994</c:v>
                </c:pt>
                <c:pt idx="11">
                  <c:v>0.15539785806332429</c:v>
                </c:pt>
                <c:pt idx="12">
                  <c:v>9.760064713753297E-2</c:v>
                </c:pt>
                <c:pt idx="13">
                  <c:v>0.10287316520720716</c:v>
                </c:pt>
                <c:pt idx="14">
                  <c:v>9.9520998565534924E-2</c:v>
                </c:pt>
                <c:pt idx="15">
                  <c:v>9.4245871603742357E-2</c:v>
                </c:pt>
                <c:pt idx="16">
                  <c:v>0.10151349564533127</c:v>
                </c:pt>
                <c:pt idx="17">
                  <c:v>6.9792595582745809E-2</c:v>
                </c:pt>
                <c:pt idx="18">
                  <c:v>7.1766448143582864E-2</c:v>
                </c:pt>
                <c:pt idx="19">
                  <c:v>6.756895387212504E-2</c:v>
                </c:pt>
                <c:pt idx="20">
                  <c:v>5.8287482819522438E-2</c:v>
                </c:pt>
                <c:pt idx="21">
                  <c:v>5.1650717388581173E-2</c:v>
                </c:pt>
                <c:pt idx="22">
                  <c:v>3.7585991119981246E-2</c:v>
                </c:pt>
              </c:numCache>
            </c:numRef>
          </c:val>
          <c:smooth val="0"/>
          <c:extLst>
            <c:ext xmlns:c16="http://schemas.microsoft.com/office/drawing/2014/chart" uri="{C3380CC4-5D6E-409C-BE32-E72D297353CC}">
              <c16:uniqueId val="{00000001-6BEC-4D8E-B892-037615D52E9D}"/>
            </c:ext>
          </c:extLst>
        </c:ser>
        <c:ser>
          <c:idx val="1"/>
          <c:order val="1"/>
          <c:tx>
            <c:strRef>
              <c:f>Sheet1!$D$1</c:f>
              <c:strCache>
                <c:ptCount val="1"/>
                <c:pt idx="0">
                  <c:v>Female</c:v>
                </c:pt>
              </c:strCache>
            </c:strRef>
          </c:tx>
          <c:spPr>
            <a:ln w="76200" cap="rnd">
              <a:solidFill>
                <a:srgbClr val="0072C6">
                  <a:alpha val="95000"/>
                </a:srgbClr>
              </a:solidFill>
              <a:round/>
            </a:ln>
            <a:effectLst/>
          </c:spPr>
          <c:marker>
            <c:symbol val="none"/>
          </c:marker>
          <c:dLbls>
            <c:dLbl>
              <c:idx val="1"/>
              <c:layout>
                <c:manualLayout>
                  <c:x val="-2.0948216446949185E-2"/>
                  <c:y val="-0.1052473992896237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3A-4A99-A9D6-A4087F6A2512}"/>
                </c:ext>
              </c:extLst>
            </c:dLbl>
            <c:dLbl>
              <c:idx val="2"/>
              <c:layout>
                <c:manualLayout>
                  <c:x val="-2.5179461425816334E-2"/>
                  <c:y val="-6.00983719489843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3A-4A99-A9D6-A4087F6A2512}"/>
                </c:ext>
              </c:extLst>
            </c:dLbl>
            <c:dLbl>
              <c:idx val="6"/>
              <c:layout>
                <c:manualLayout>
                  <c:x val="-2.8000291411727732E-2"/>
                  <c:y val="-6.26066512456865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FDE-4449-BCD3-248A01AF5033}"/>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D6E-42C3-96D5-7C582324362A}"/>
                </c:ext>
              </c:extLst>
            </c:dLbl>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DE-4449-BCD3-248A01AF5033}"/>
                </c:ext>
              </c:extLst>
            </c:dLbl>
            <c:dLbl>
              <c:idx val="2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DE-4449-BCD3-248A01AF5033}"/>
                </c:ext>
              </c:extLst>
            </c:dLbl>
            <c:dLbl>
              <c:idx val="2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6E-42C3-96D5-7C582324362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Sheet1!$A$2:$A$24</c:f>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numCache>
            </c:numRef>
          </c:cat>
          <c:val>
            <c:numRef>
              <c:f>Sheet1!$D$2:$D$24</c:f>
              <c:numCache>
                <c:formatCode>0%</c:formatCode>
                <c:ptCount val="23"/>
                <c:pt idx="0">
                  <c:v>0.44118026613469236</c:v>
                </c:pt>
                <c:pt idx="1">
                  <c:v>0.32157768839239814</c:v>
                </c:pt>
                <c:pt idx="2">
                  <c:v>0.25579431531302732</c:v>
                </c:pt>
                <c:pt idx="3">
                  <c:v>0.27279032647797868</c:v>
                </c:pt>
                <c:pt idx="4">
                  <c:v>0.2795947908479236</c:v>
                </c:pt>
                <c:pt idx="5">
                  <c:v>0.25221239873451756</c:v>
                </c:pt>
                <c:pt idx="6">
                  <c:v>0.21028970640805053</c:v>
                </c:pt>
                <c:pt idx="7">
                  <c:v>0.19648305252153514</c:v>
                </c:pt>
                <c:pt idx="8">
                  <c:v>0.1951432745283985</c:v>
                </c:pt>
                <c:pt idx="9">
                  <c:v>0.17597719585959415</c:v>
                </c:pt>
                <c:pt idx="10">
                  <c:v>0.15458556511145818</c:v>
                </c:pt>
                <c:pt idx="11">
                  <c:v>0.11845539418076691</c:v>
                </c:pt>
                <c:pt idx="12">
                  <c:v>0.12194324998070022</c:v>
                </c:pt>
                <c:pt idx="13">
                  <c:v>0.11274663259064881</c:v>
                </c:pt>
                <c:pt idx="14">
                  <c:v>0.11536716905873975</c:v>
                </c:pt>
                <c:pt idx="15">
                  <c:v>0.11517996163107332</c:v>
                </c:pt>
                <c:pt idx="16">
                  <c:v>0.10343062731811203</c:v>
                </c:pt>
                <c:pt idx="17">
                  <c:v>7.0827851859255858E-2</c:v>
                </c:pt>
                <c:pt idx="18">
                  <c:v>6.4259391361726939E-2</c:v>
                </c:pt>
                <c:pt idx="19">
                  <c:v>6.8313622372041846E-2</c:v>
                </c:pt>
                <c:pt idx="20">
                  <c:v>7.4651567026794347E-2</c:v>
                </c:pt>
                <c:pt idx="21">
                  <c:v>3.9629316160900326E-2</c:v>
                </c:pt>
                <c:pt idx="22">
                  <c:v>3.1339856234094667E-2</c:v>
                </c:pt>
              </c:numCache>
            </c:numRef>
          </c:val>
          <c:smooth val="0"/>
          <c:extLst>
            <c:ext xmlns:c16="http://schemas.microsoft.com/office/drawing/2014/chart" uri="{C3380CC4-5D6E-409C-BE32-E72D297353CC}">
              <c16:uniqueId val="{00000003-6BEC-4D8E-B892-037615D52E9D}"/>
            </c:ext>
          </c:extLst>
        </c:ser>
        <c:dLbls>
          <c:dLblPos val="t"/>
          <c:showLegendKey val="0"/>
          <c:showVal val="1"/>
          <c:showCatName val="0"/>
          <c:showSerName val="0"/>
          <c:showPercent val="0"/>
          <c:showBubbleSize val="0"/>
        </c:dLbls>
        <c:smooth val="0"/>
        <c:axId val="654958376"/>
        <c:axId val="654961656"/>
      </c:lineChart>
      <c:catAx>
        <c:axId val="654958376"/>
        <c:scaling>
          <c:orientation val="minMax"/>
        </c:scaling>
        <c:delete val="0"/>
        <c:axPos val="b"/>
        <c:majorGridlines>
          <c:spPr>
            <a:ln w="9525" cap="flat" cmpd="sng" algn="ctr">
              <a:solidFill>
                <a:schemeClr val="accent1"/>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654961656"/>
        <c:crosses val="autoZero"/>
        <c:auto val="1"/>
        <c:lblAlgn val="ctr"/>
        <c:lblOffset val="100"/>
        <c:noMultiLvlLbl val="0"/>
      </c:catAx>
      <c:valAx>
        <c:axId val="654961656"/>
        <c:scaling>
          <c:orientation val="minMax"/>
          <c:max val="0.45"/>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654958376"/>
        <c:crosses val="autoZero"/>
        <c:crossBetween val="between"/>
      </c:valAx>
      <c:spPr>
        <a:noFill/>
        <a:ln>
          <a:noFill/>
        </a:ln>
        <a:effectLst/>
      </c:spPr>
    </c:plotArea>
    <c:legend>
      <c:legendPos val="l"/>
      <c:layout>
        <c:manualLayout>
          <c:xMode val="edge"/>
          <c:yMode val="edge"/>
          <c:x val="3.9644655382310198E-2"/>
          <c:y val="0.31957275510977967"/>
          <c:w val="9.3103371476478583E-2"/>
          <c:h val="0.1091642650386156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solidFill>
        <a:schemeClr val="bg1"/>
      </a:solidFill>
    </a:ln>
    <a:effectLst/>
  </c:spPr>
  <c:txPr>
    <a:bodyPr/>
    <a:lstStyle/>
    <a:p>
      <a:pPr>
        <a:defRPr>
          <a:solidFill>
            <a:schemeClr val="tx1">
              <a:lumMod val="50000"/>
            </a:schemeClr>
          </a:solidFill>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dirty="0"/>
              <a:t>Males were</a:t>
            </a:r>
            <a:r>
              <a:rPr lang="en-US" sz="1600" baseline="0" dirty="0"/>
              <a:t> more </a:t>
            </a:r>
            <a:r>
              <a:rPr lang="en-US" sz="1600" dirty="0"/>
              <a:t>confident…</a:t>
            </a:r>
          </a:p>
        </c:rich>
      </c:tx>
      <c:layout>
        <c:manualLayout>
          <c:xMode val="edge"/>
          <c:yMode val="edge"/>
          <c:x val="0.18552055993000871"/>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col"/>
        <c:grouping val="percentStacked"/>
        <c:varyColors val="0"/>
        <c:ser>
          <c:idx val="0"/>
          <c:order val="0"/>
          <c:tx>
            <c:strRef>
              <c:f>Sheet1!$A$2</c:f>
              <c:strCache>
                <c:ptCount val="1"/>
                <c:pt idx="0">
                  <c:v>Extremely/very confident</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14CD-496F-B7A0-FC4CEF6E19E2}"/>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14CD-496F-B7A0-FC4CEF6E19E2}"/>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14CD-496F-B7A0-FC4CEF6E19E2}"/>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14CD-496F-B7A0-FC4CEF6E19E2}"/>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14CD-496F-B7A0-FC4CEF6E19E2}"/>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Male</c:v>
                </c:pt>
                <c:pt idx="1">
                  <c:v>Female</c:v>
                </c:pt>
              </c:strCache>
            </c:strRef>
          </c:cat>
          <c:val>
            <c:numRef>
              <c:f>Sheet1!$C$2:$D$2</c:f>
              <c:numCache>
                <c:formatCode>0%</c:formatCode>
                <c:ptCount val="2"/>
                <c:pt idx="0">
                  <c:v>0.49792633429006011</c:v>
                </c:pt>
                <c:pt idx="1">
                  <c:v>0.4273947774303466</c:v>
                </c:pt>
              </c:numCache>
            </c:numRef>
          </c:val>
          <c:extLst>
            <c:ext xmlns:c16="http://schemas.microsoft.com/office/drawing/2014/chart" uri="{C3380CC4-5D6E-409C-BE32-E72D297353CC}">
              <c16:uniqueId val="{0000000A-14CD-496F-B7A0-FC4CEF6E19E2}"/>
            </c:ext>
          </c:extLst>
        </c:ser>
        <c:ser>
          <c:idx val="1"/>
          <c:order val="1"/>
          <c:tx>
            <c:strRef>
              <c:f>Sheet1!$A$3</c:f>
              <c:strCache>
                <c:ptCount val="1"/>
                <c:pt idx="0">
                  <c:v>Somewhat confident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Male</c:v>
                </c:pt>
                <c:pt idx="1">
                  <c:v>Female</c:v>
                </c:pt>
              </c:strCache>
            </c:strRef>
          </c:cat>
          <c:val>
            <c:numRef>
              <c:f>Sheet1!$C$3:$D$3</c:f>
              <c:numCache>
                <c:formatCode>0%</c:formatCode>
                <c:ptCount val="2"/>
                <c:pt idx="0">
                  <c:v>0.13258212262922819</c:v>
                </c:pt>
                <c:pt idx="1">
                  <c:v>0.16900843164501297</c:v>
                </c:pt>
              </c:numCache>
            </c:numRef>
          </c:val>
          <c:extLst>
            <c:ext xmlns:c16="http://schemas.microsoft.com/office/drawing/2014/chart" uri="{C3380CC4-5D6E-409C-BE32-E72D297353CC}">
              <c16:uniqueId val="{00000000-EA3D-4EAE-8642-E4CBCDD703FE}"/>
            </c:ext>
          </c:extLst>
        </c:ser>
        <c:ser>
          <c:idx val="2"/>
          <c:order val="2"/>
          <c:tx>
            <c:strRef>
              <c:f>Sheet1!$A$4</c:f>
              <c:strCache>
                <c:ptCount val="1"/>
                <c:pt idx="0">
                  <c:v>Slightly/not confident</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Male</c:v>
                </c:pt>
                <c:pt idx="1">
                  <c:v>Female</c:v>
                </c:pt>
              </c:strCache>
            </c:strRef>
          </c:cat>
          <c:val>
            <c:numRef>
              <c:f>Sheet1!$C$4:$D$4</c:f>
              <c:numCache>
                <c:formatCode>0%</c:formatCode>
                <c:ptCount val="2"/>
                <c:pt idx="0">
                  <c:v>0.36949154308071175</c:v>
                </c:pt>
                <c:pt idx="1">
                  <c:v>0.4035967909246404</c:v>
                </c:pt>
              </c:numCache>
            </c:numRef>
          </c:val>
          <c:extLst>
            <c:ext xmlns:c16="http://schemas.microsoft.com/office/drawing/2014/chart" uri="{C3380CC4-5D6E-409C-BE32-E72D297353CC}">
              <c16:uniqueId val="{00000000-690F-4EF5-933A-8CD89FEBA25A}"/>
            </c:ext>
          </c:extLst>
        </c:ser>
        <c:dLbls>
          <c:showLegendKey val="0"/>
          <c:showVal val="0"/>
          <c:showCatName val="0"/>
          <c:showSerName val="0"/>
          <c:showPercent val="0"/>
          <c:showBubbleSize val="0"/>
        </c:dLbls>
        <c:gapWidth val="100"/>
        <c:overlap val="100"/>
        <c:axId val="471498552"/>
        <c:axId val="471501176"/>
      </c:barChart>
      <c:catAx>
        <c:axId val="4714985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71501176"/>
        <c:crosses val="autoZero"/>
        <c:auto val="1"/>
        <c:lblAlgn val="ctr"/>
        <c:lblOffset val="100"/>
        <c:noMultiLvlLbl val="0"/>
      </c:catAx>
      <c:valAx>
        <c:axId val="471501176"/>
        <c:scaling>
          <c:orientation val="minMax"/>
        </c:scaling>
        <c:delete val="1"/>
        <c:axPos val="l"/>
        <c:numFmt formatCode="0%" sourceLinked="1"/>
        <c:majorTickMark val="out"/>
        <c:minorTickMark val="none"/>
        <c:tickLblPos val="nextTo"/>
        <c:crossAx val="471498552"/>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noFill/>
    </a:ln>
    <a:effectLst/>
  </c:spPr>
  <c:txPr>
    <a:bodyPr/>
    <a:lstStyle/>
    <a:p>
      <a:pPr>
        <a:defRPr>
          <a:solidFill>
            <a:schemeClr val="tx1"/>
          </a:solidFill>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dirty="0"/>
              <a:t>…but were</a:t>
            </a:r>
            <a:r>
              <a:rPr lang="en-US" sz="1600" baseline="0" dirty="0"/>
              <a:t> no more knowledgeable than Females about locating help</a:t>
            </a:r>
            <a:r>
              <a:rPr lang="en-US" sz="1600" dirty="0"/>
              <a:t>…</a:t>
            </a:r>
          </a:p>
        </c:rich>
      </c:tx>
      <c:layout>
        <c:manualLayout>
          <c:xMode val="edge"/>
          <c:yMode val="edge"/>
          <c:x val="0.1845714053185212"/>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col"/>
        <c:grouping val="percentStacked"/>
        <c:varyColors val="0"/>
        <c:ser>
          <c:idx val="0"/>
          <c:order val="0"/>
          <c:tx>
            <c:strRef>
              <c:f>Sheet1!$A$2</c:f>
              <c:strCache>
                <c:ptCount val="1"/>
                <c:pt idx="0">
                  <c:v>Yes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93C2-4540-8838-0036D08D5978}"/>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93C2-4540-8838-0036D08D5978}"/>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93C2-4540-8838-0036D08D5978}"/>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93C2-4540-8838-0036D08D5978}"/>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93C2-4540-8838-0036D08D5978}"/>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Male</c:v>
                </c:pt>
                <c:pt idx="1">
                  <c:v>Female</c:v>
                </c:pt>
              </c:strCache>
            </c:strRef>
          </c:cat>
          <c:val>
            <c:numRef>
              <c:f>Sheet1!$C$2:$D$2</c:f>
              <c:numCache>
                <c:formatCode>0%</c:formatCode>
                <c:ptCount val="2"/>
                <c:pt idx="0">
                  <c:v>0.45725454322600873</c:v>
                </c:pt>
                <c:pt idx="1">
                  <c:v>0.4363952644264284</c:v>
                </c:pt>
              </c:numCache>
            </c:numRef>
          </c:val>
          <c:extLst>
            <c:ext xmlns:c16="http://schemas.microsoft.com/office/drawing/2014/chart" uri="{C3380CC4-5D6E-409C-BE32-E72D297353CC}">
              <c16:uniqueId val="{0000000A-93C2-4540-8838-0036D08D5978}"/>
            </c:ext>
          </c:extLst>
        </c:ser>
        <c:ser>
          <c:idx val="1"/>
          <c:order val="1"/>
          <c:tx>
            <c:strRef>
              <c:f>Sheet1!$A$3</c:f>
              <c:strCache>
                <c:ptCount val="1"/>
                <c:pt idx="0">
                  <c:v>No</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Male</c:v>
                </c:pt>
                <c:pt idx="1">
                  <c:v>Female</c:v>
                </c:pt>
              </c:strCache>
            </c:strRef>
          </c:cat>
          <c:val>
            <c:numRef>
              <c:f>Sheet1!$C$3:$D$3</c:f>
              <c:numCache>
                <c:formatCode>0%</c:formatCode>
                <c:ptCount val="2"/>
                <c:pt idx="0">
                  <c:v>0.25405365476112118</c:v>
                </c:pt>
                <c:pt idx="1">
                  <c:v>0.24295873100779405</c:v>
                </c:pt>
              </c:numCache>
            </c:numRef>
          </c:val>
          <c:extLst>
            <c:ext xmlns:c16="http://schemas.microsoft.com/office/drawing/2014/chart" uri="{C3380CC4-5D6E-409C-BE32-E72D297353CC}">
              <c16:uniqueId val="{0000000B-93C2-4540-8838-0036D08D5978}"/>
            </c:ext>
          </c:extLst>
        </c:ser>
        <c:ser>
          <c:idx val="2"/>
          <c:order val="2"/>
          <c:tx>
            <c:strRef>
              <c:f>Sheet1!$A$4</c:f>
              <c:strCache>
                <c:ptCount val="1"/>
                <c:pt idx="0">
                  <c:v>Unsure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Male</c:v>
                </c:pt>
                <c:pt idx="1">
                  <c:v>Female</c:v>
                </c:pt>
              </c:strCache>
            </c:strRef>
          </c:cat>
          <c:val>
            <c:numRef>
              <c:f>Sheet1!$C$4:$D$4</c:f>
              <c:numCache>
                <c:formatCode>0%</c:formatCode>
                <c:ptCount val="2"/>
                <c:pt idx="0">
                  <c:v>0.28869180201287009</c:v>
                </c:pt>
                <c:pt idx="1">
                  <c:v>0.32064600456577752</c:v>
                </c:pt>
              </c:numCache>
            </c:numRef>
          </c:val>
          <c:extLst>
            <c:ext xmlns:c16="http://schemas.microsoft.com/office/drawing/2014/chart" uri="{C3380CC4-5D6E-409C-BE32-E72D297353CC}">
              <c16:uniqueId val="{00000000-17AC-4531-ACDB-5215443C3E72}"/>
            </c:ext>
          </c:extLst>
        </c:ser>
        <c:dLbls>
          <c:showLegendKey val="0"/>
          <c:showVal val="0"/>
          <c:showCatName val="0"/>
          <c:showSerName val="0"/>
          <c:showPercent val="0"/>
          <c:showBubbleSize val="0"/>
        </c:dLbls>
        <c:gapWidth val="100"/>
        <c:overlap val="100"/>
        <c:axId val="471498552"/>
        <c:axId val="471501176"/>
      </c:barChart>
      <c:catAx>
        <c:axId val="4714985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71501176"/>
        <c:crosses val="autoZero"/>
        <c:auto val="1"/>
        <c:lblAlgn val="ctr"/>
        <c:lblOffset val="100"/>
        <c:noMultiLvlLbl val="0"/>
      </c:catAx>
      <c:valAx>
        <c:axId val="471501176"/>
        <c:scaling>
          <c:orientation val="minMax"/>
        </c:scaling>
        <c:delete val="1"/>
        <c:axPos val="l"/>
        <c:numFmt formatCode="0%" sourceLinked="1"/>
        <c:majorTickMark val="out"/>
        <c:minorTickMark val="none"/>
        <c:tickLblPos val="nextTo"/>
        <c:crossAx val="471498552"/>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noFill/>
    </a:ln>
    <a:effectLst/>
  </c:spPr>
  <c:txPr>
    <a:bodyPr/>
    <a:lstStyle/>
    <a:p>
      <a:pPr>
        <a:defRPr>
          <a:solidFill>
            <a:schemeClr val="tx1"/>
          </a:solidFill>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dirty="0"/>
              <a:t>…and reported the same level of difficulty in finding help,</a:t>
            </a:r>
            <a:r>
              <a:rPr lang="en-US" sz="1600" baseline="0" dirty="0"/>
              <a:t> if needed</a:t>
            </a:r>
            <a:endParaRPr lang="en-US" sz="1600" dirty="0"/>
          </a:p>
        </c:rich>
      </c:tx>
      <c:layout>
        <c:manualLayout>
          <c:xMode val="edge"/>
          <c:yMode val="edge"/>
          <c:x val="0.1532208183279415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col"/>
        <c:grouping val="percentStacked"/>
        <c:varyColors val="0"/>
        <c:ser>
          <c:idx val="0"/>
          <c:order val="0"/>
          <c:tx>
            <c:strRef>
              <c:f>Sheet1!$A$2</c:f>
              <c:strCache>
                <c:ptCount val="1"/>
                <c:pt idx="0">
                  <c:v>Extremely/very difficult</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2602-413C-8B7C-FF5803993E69}"/>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2602-413C-8B7C-FF5803993E69}"/>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2602-413C-8B7C-FF5803993E69}"/>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2602-413C-8B7C-FF5803993E69}"/>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2602-413C-8B7C-FF5803993E69}"/>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Male</c:v>
                </c:pt>
                <c:pt idx="1">
                  <c:v>Female</c:v>
                </c:pt>
              </c:strCache>
            </c:strRef>
          </c:cat>
          <c:val>
            <c:numRef>
              <c:f>Sheet1!$C$2:$D$2</c:f>
              <c:numCache>
                <c:formatCode>0%</c:formatCode>
                <c:ptCount val="2"/>
                <c:pt idx="0">
                  <c:v>0.14493983774835598</c:v>
                </c:pt>
                <c:pt idx="1">
                  <c:v>0.14181014693432273</c:v>
                </c:pt>
              </c:numCache>
            </c:numRef>
          </c:val>
          <c:extLst>
            <c:ext xmlns:c16="http://schemas.microsoft.com/office/drawing/2014/chart" uri="{C3380CC4-5D6E-409C-BE32-E72D297353CC}">
              <c16:uniqueId val="{0000000A-2602-413C-8B7C-FF5803993E69}"/>
            </c:ext>
          </c:extLst>
        </c:ser>
        <c:ser>
          <c:idx val="1"/>
          <c:order val="1"/>
          <c:tx>
            <c:strRef>
              <c:f>Sheet1!$A$3</c:f>
              <c:strCache>
                <c:ptCount val="1"/>
                <c:pt idx="0">
                  <c:v>Somewhat difficult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Male</c:v>
                </c:pt>
                <c:pt idx="1">
                  <c:v>Female</c:v>
                </c:pt>
              </c:strCache>
            </c:strRef>
          </c:cat>
          <c:val>
            <c:numRef>
              <c:f>Sheet1!$C$3:$D$3</c:f>
              <c:numCache>
                <c:formatCode>0%</c:formatCode>
                <c:ptCount val="2"/>
                <c:pt idx="0">
                  <c:v>0.27255806004255634</c:v>
                </c:pt>
                <c:pt idx="1">
                  <c:v>0.26501963897117736</c:v>
                </c:pt>
              </c:numCache>
            </c:numRef>
          </c:val>
          <c:extLst>
            <c:ext xmlns:c16="http://schemas.microsoft.com/office/drawing/2014/chart" uri="{C3380CC4-5D6E-409C-BE32-E72D297353CC}">
              <c16:uniqueId val="{0000000B-2602-413C-8B7C-FF5803993E69}"/>
            </c:ext>
          </c:extLst>
        </c:ser>
        <c:ser>
          <c:idx val="2"/>
          <c:order val="2"/>
          <c:tx>
            <c:strRef>
              <c:f>Sheet1!$A$4</c:f>
              <c:strCache>
                <c:ptCount val="1"/>
                <c:pt idx="0">
                  <c:v>Somewhat easy/not difficult</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Male</c:v>
                </c:pt>
                <c:pt idx="1">
                  <c:v>Female</c:v>
                </c:pt>
              </c:strCache>
            </c:strRef>
          </c:cat>
          <c:val>
            <c:numRef>
              <c:f>Sheet1!$C$4:$D$4</c:f>
              <c:numCache>
                <c:formatCode>0%</c:formatCode>
                <c:ptCount val="2"/>
                <c:pt idx="0">
                  <c:v>0.26628267476547562</c:v>
                </c:pt>
                <c:pt idx="1">
                  <c:v>0.28321672422228222</c:v>
                </c:pt>
              </c:numCache>
            </c:numRef>
          </c:val>
          <c:extLst>
            <c:ext xmlns:c16="http://schemas.microsoft.com/office/drawing/2014/chart" uri="{C3380CC4-5D6E-409C-BE32-E72D297353CC}">
              <c16:uniqueId val="{00000000-D3F0-4EA5-93E5-05725B2668C4}"/>
            </c:ext>
          </c:extLst>
        </c:ser>
        <c:ser>
          <c:idx val="3"/>
          <c:order val="3"/>
          <c:tx>
            <c:strRef>
              <c:f>Sheet1!$A$5</c:f>
              <c:strCache>
                <c:ptCount val="1"/>
                <c:pt idx="0">
                  <c:v>Did not ask for help</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Male</c:v>
                </c:pt>
                <c:pt idx="1">
                  <c:v>Female</c:v>
                </c:pt>
              </c:strCache>
            </c:strRef>
          </c:cat>
          <c:val>
            <c:numRef>
              <c:f>Sheet1!$C$5:$D$5</c:f>
              <c:numCache>
                <c:formatCode>0%</c:formatCode>
                <c:ptCount val="2"/>
                <c:pt idx="0">
                  <c:v>0.31621942744361209</c:v>
                </c:pt>
                <c:pt idx="1">
                  <c:v>0.30995348987221771</c:v>
                </c:pt>
              </c:numCache>
            </c:numRef>
          </c:val>
          <c:extLst>
            <c:ext xmlns:c16="http://schemas.microsoft.com/office/drawing/2014/chart" uri="{C3380CC4-5D6E-409C-BE32-E72D297353CC}">
              <c16:uniqueId val="{00000001-D3F0-4EA5-93E5-05725B2668C4}"/>
            </c:ext>
          </c:extLst>
        </c:ser>
        <c:dLbls>
          <c:showLegendKey val="0"/>
          <c:showVal val="0"/>
          <c:showCatName val="0"/>
          <c:showSerName val="0"/>
          <c:showPercent val="0"/>
          <c:showBubbleSize val="0"/>
        </c:dLbls>
        <c:gapWidth val="100"/>
        <c:overlap val="100"/>
        <c:axId val="471498552"/>
        <c:axId val="471501176"/>
      </c:barChart>
      <c:catAx>
        <c:axId val="4714985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71501176"/>
        <c:crosses val="autoZero"/>
        <c:auto val="1"/>
        <c:lblAlgn val="ctr"/>
        <c:lblOffset val="100"/>
        <c:noMultiLvlLbl val="0"/>
      </c:catAx>
      <c:valAx>
        <c:axId val="471501176"/>
        <c:scaling>
          <c:orientation val="minMax"/>
        </c:scaling>
        <c:delete val="1"/>
        <c:axPos val="l"/>
        <c:numFmt formatCode="0%" sourceLinked="1"/>
        <c:majorTickMark val="out"/>
        <c:minorTickMark val="none"/>
        <c:tickLblPos val="nextTo"/>
        <c:crossAx val="471498552"/>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1" dirty="0">
                <a:effectLst/>
              </a:rPr>
              <a:t>Reputational – 16%</a:t>
            </a:r>
            <a:endParaRPr lang="en-US" dirty="0">
              <a:effectLst/>
            </a:endParaRPr>
          </a:p>
          <a:p>
            <a:pPr>
              <a:defRPr/>
            </a:pPr>
            <a:r>
              <a:rPr lang="en-US" sz="1200" b="1" dirty="0">
                <a:effectLst/>
              </a:rPr>
              <a:t>(YOY </a:t>
            </a:r>
            <a:r>
              <a:rPr lang="en-US" sz="1200" b="1" dirty="0">
                <a:effectLst/>
                <a:latin typeface="Wingdings 3" panose="05040102010807070707" pitchFamily="18" charset="2"/>
              </a:rPr>
              <a:t>p</a:t>
            </a:r>
            <a:r>
              <a:rPr lang="en-US" sz="1200" b="1" dirty="0">
                <a:effectLst/>
                <a:latin typeface="+mn-lt"/>
              </a:rPr>
              <a:t>-2</a:t>
            </a:r>
            <a:r>
              <a:rPr lang="en-US" sz="1200" b="1" dirty="0">
                <a:effectLst/>
              </a:rPr>
              <a:t>%)</a:t>
            </a:r>
            <a:endParaRPr lang="en-US" sz="1200"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2017</c:v>
                </c:pt>
              </c:strCache>
            </c:strRef>
          </c:tx>
          <c:spPr>
            <a:solidFill>
              <a:srgbClr val="002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Doxing</c:v>
                </c:pt>
                <c:pt idx="1">
                  <c:v>Damage to personal rep</c:v>
                </c:pt>
                <c:pt idx="2">
                  <c:v>Damage to work rep</c:v>
                </c:pt>
              </c:strCache>
            </c:strRef>
          </c:cat>
          <c:val>
            <c:numRef>
              <c:f>Sheet1!$B$2:$B$4</c:f>
              <c:numCache>
                <c:formatCode>0%</c:formatCode>
                <c:ptCount val="3"/>
                <c:pt idx="0">
                  <c:v>7.8910126730349986E-2</c:v>
                </c:pt>
                <c:pt idx="1">
                  <c:v>8.4906400975152105E-2</c:v>
                </c:pt>
                <c:pt idx="2">
                  <c:v>3.5730570663377516E-2</c:v>
                </c:pt>
              </c:numCache>
            </c:numRef>
          </c:val>
          <c:extLst>
            <c:ext xmlns:c16="http://schemas.microsoft.com/office/drawing/2014/chart" uri="{C3380CC4-5D6E-409C-BE32-E72D297353CC}">
              <c16:uniqueId val="{00000000-81DA-4F16-8036-719C2BE9C2E4}"/>
            </c:ext>
          </c:extLst>
        </c:ser>
        <c:ser>
          <c:idx val="1"/>
          <c:order val="1"/>
          <c:tx>
            <c:strRef>
              <c:f>Sheet1!$C$1</c:f>
              <c:strCache>
                <c:ptCount val="1"/>
                <c:pt idx="0">
                  <c:v>2016</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Doxing</c:v>
                </c:pt>
                <c:pt idx="1">
                  <c:v>Damage to personal rep</c:v>
                </c:pt>
                <c:pt idx="2">
                  <c:v>Damage to work rep</c:v>
                </c:pt>
              </c:strCache>
            </c:strRef>
          </c:cat>
          <c:val>
            <c:numRef>
              <c:f>Sheet1!$C$2:$C$4</c:f>
              <c:numCache>
                <c:formatCode>0%</c:formatCode>
                <c:ptCount val="3"/>
                <c:pt idx="0">
                  <c:v>8.8664152010192301E-2</c:v>
                </c:pt>
                <c:pt idx="1">
                  <c:v>8.590182033001971E-2</c:v>
                </c:pt>
                <c:pt idx="2">
                  <c:v>3.879599027973326E-2</c:v>
                </c:pt>
              </c:numCache>
            </c:numRef>
          </c:val>
          <c:extLst>
            <c:ext xmlns:c16="http://schemas.microsoft.com/office/drawing/2014/chart" uri="{C3380CC4-5D6E-409C-BE32-E72D297353CC}">
              <c16:uniqueId val="{00000001-81DA-4F16-8036-719C2BE9C2E4}"/>
            </c:ext>
          </c:extLst>
        </c:ser>
        <c:dLbls>
          <c:showLegendKey val="0"/>
          <c:showVal val="0"/>
          <c:showCatName val="0"/>
          <c:showSerName val="0"/>
          <c:showPercent val="0"/>
          <c:showBubbleSize val="0"/>
        </c:dLbls>
        <c:gapWidth val="200"/>
        <c:axId val="943669680"/>
        <c:axId val="943677224"/>
      </c:barChart>
      <c:catAx>
        <c:axId val="943669680"/>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a:softEdge rad="139700"/>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3677224"/>
        <c:crosses val="autoZero"/>
        <c:auto val="1"/>
        <c:lblAlgn val="ctr"/>
        <c:lblOffset val="100"/>
        <c:noMultiLvlLbl val="0"/>
      </c:catAx>
      <c:valAx>
        <c:axId val="943677224"/>
        <c:scaling>
          <c:orientation val="minMax"/>
          <c:max val="0.5"/>
        </c:scaling>
        <c:delete val="1"/>
        <c:axPos val="t"/>
        <c:numFmt formatCode="0%" sourceLinked="1"/>
        <c:majorTickMark val="out"/>
        <c:minorTickMark val="none"/>
        <c:tickLblPos val="nextTo"/>
        <c:crossAx val="943669680"/>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alpha val="80000"/>
      </a:srgbClr>
    </a:solidFill>
    <a:ln>
      <a:noFill/>
    </a:ln>
    <a:effectLst/>
  </c:spPr>
  <c:txPr>
    <a:bodyPr/>
    <a:lstStyle/>
    <a:p>
      <a:pPr>
        <a:defRPr>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r>
              <a:rPr lang="en-US" dirty="0"/>
              <a:t>Actions taken </a:t>
            </a:r>
            <a:r>
              <a:rPr lang="en-US" sz="1200" dirty="0"/>
              <a:t>(base:</a:t>
            </a:r>
            <a:r>
              <a:rPr lang="en-US" sz="1200" baseline="0" dirty="0"/>
              <a:t> among those who experienced the risk)</a:t>
            </a:r>
            <a:endParaRPr lang="en-US" sz="12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endParaRPr lang="en-US"/>
        </a:p>
      </c:txPr>
    </c:title>
    <c:autoTitleDeleted val="0"/>
    <c:plotArea>
      <c:layout/>
      <c:lineChart>
        <c:grouping val="standard"/>
        <c:varyColors val="0"/>
        <c:ser>
          <c:idx val="0"/>
          <c:order val="0"/>
          <c:tx>
            <c:strRef>
              <c:f>Sheet1!$C$1</c:f>
              <c:strCache>
                <c:ptCount val="1"/>
                <c:pt idx="0">
                  <c:v>Male</c:v>
                </c:pt>
              </c:strCache>
            </c:strRef>
          </c:tx>
          <c:spPr>
            <a:ln w="76200"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EC-4D8E-B892-037615D52E9D}"/>
                </c:ext>
              </c:extLst>
            </c:dLbl>
            <c:dLbl>
              <c:idx val="1"/>
              <c:layout>
                <c:manualLayout>
                  <c:x val="-3.1535876154129214E-2"/>
                  <c:y val="7.51480477291974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3A-4A99-A9D6-A4087F6A2512}"/>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A3A-4A99-A9D6-A4087F6A2512}"/>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D3-48E0-AC89-7E34D3E5DD46}"/>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CD3-48E0-AC89-7E34D3E5DD46}"/>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A3A-4A99-A9D6-A4087F6A2512}"/>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A3A-4A99-A9D6-A4087F6A2512}"/>
                </c:ext>
              </c:extLst>
            </c:dLbl>
            <c:dLbl>
              <c:idx val="2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A3A-4A99-A9D6-A4087F6A251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Sheet1!$C$2:$C$21</c:f>
              <c:numCache>
                <c:formatCode>0%</c:formatCode>
                <c:ptCount val="20"/>
                <c:pt idx="0">
                  <c:v>0.36034768597710753</c:v>
                </c:pt>
                <c:pt idx="1">
                  <c:v>0.34116730345918633</c:v>
                </c:pt>
                <c:pt idx="2">
                  <c:v>0.28430206988596712</c:v>
                </c:pt>
                <c:pt idx="3">
                  <c:v>0.26736869008104053</c:v>
                </c:pt>
                <c:pt idx="4">
                  <c:v>0.22306696927596806</c:v>
                </c:pt>
                <c:pt idx="5">
                  <c:v>0.20841528580475216</c:v>
                </c:pt>
                <c:pt idx="6">
                  <c:v>0.20049335351762765</c:v>
                </c:pt>
                <c:pt idx="7">
                  <c:v>0.17312769753692056</c:v>
                </c:pt>
                <c:pt idx="8">
                  <c:v>0.19309435148011542</c:v>
                </c:pt>
                <c:pt idx="9">
                  <c:v>0.1903890983972821</c:v>
                </c:pt>
                <c:pt idx="10">
                  <c:v>9.3092714222852674E-2</c:v>
                </c:pt>
                <c:pt idx="11">
                  <c:v>9.197806228155142E-2</c:v>
                </c:pt>
                <c:pt idx="12">
                  <c:v>6.702922631506994E-2</c:v>
                </c:pt>
                <c:pt idx="13">
                  <c:v>5.3839594525640716E-2</c:v>
                </c:pt>
                <c:pt idx="14">
                  <c:v>3.6388773384589464E-2</c:v>
                </c:pt>
                <c:pt idx="15">
                  <c:v>5.1834929123629199E-2</c:v>
                </c:pt>
                <c:pt idx="16">
                  <c:v>3.1580729146845191E-2</c:v>
                </c:pt>
                <c:pt idx="17">
                  <c:v>3.3655030458667252E-2</c:v>
                </c:pt>
                <c:pt idx="18">
                  <c:v>4.1328723289024344E-2</c:v>
                </c:pt>
                <c:pt idx="19">
                  <c:v>3.7544177875022365E-2</c:v>
                </c:pt>
              </c:numCache>
            </c:numRef>
          </c:val>
          <c:smooth val="0"/>
          <c:extLst>
            <c:ext xmlns:c16="http://schemas.microsoft.com/office/drawing/2014/chart" uri="{C3380CC4-5D6E-409C-BE32-E72D297353CC}">
              <c16:uniqueId val="{00000001-6BEC-4D8E-B892-037615D52E9D}"/>
            </c:ext>
          </c:extLst>
        </c:ser>
        <c:ser>
          <c:idx val="1"/>
          <c:order val="1"/>
          <c:tx>
            <c:strRef>
              <c:f>Sheet1!$D$1</c:f>
              <c:strCache>
                <c:ptCount val="1"/>
                <c:pt idx="0">
                  <c:v>Female</c:v>
                </c:pt>
              </c:strCache>
            </c:strRef>
          </c:tx>
          <c:spPr>
            <a:ln w="76200" cap="rnd">
              <a:solidFill>
                <a:srgbClr val="0072C6">
                  <a:alpha val="95000"/>
                </a:srgbClr>
              </a:solidFill>
              <a:round/>
            </a:ln>
            <a:effectLst/>
          </c:spPr>
          <c:marker>
            <c:symbol val="none"/>
          </c:marker>
          <c:dLbls>
            <c:dLbl>
              <c:idx val="2"/>
              <c:layout>
                <c:manualLayout>
                  <c:x val="-2.5763383716889698E-2"/>
                  <c:y val="-6.1352215343875215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50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4.1424905668610297E-2"/>
                      <c:h val="4.4948364996903155E-2"/>
                    </c:manualLayout>
                  </c15:layout>
                </c:ext>
                <c:ext xmlns:c16="http://schemas.microsoft.com/office/drawing/2014/chart" uri="{C3380CC4-5D6E-409C-BE32-E72D297353CC}">
                  <c16:uniqueId val="{00000002-DA3A-4A99-A9D6-A4087F6A2512}"/>
                </c:ext>
              </c:extLst>
            </c:dLbl>
            <c:dLbl>
              <c:idx val="3"/>
              <c:layout>
                <c:manualLayout>
                  <c:x val="-2.5763383716889753E-2"/>
                  <c:y val="-5.75900926522821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3A-4A99-A9D6-A4087F6A2512}"/>
                </c:ext>
              </c:extLst>
            </c:dLbl>
            <c:dLbl>
              <c:idx val="10"/>
              <c:layout>
                <c:manualLayout>
                  <c:x val="-2.7206506826199676E-2"/>
                  <c:y val="-5.75900926522821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D3-48E0-AC89-7E34D3E5DD46}"/>
                </c:ext>
              </c:extLst>
            </c:dLbl>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3A-4A99-A9D6-A4087F6A2512}"/>
                </c:ext>
              </c:extLst>
            </c:dLbl>
            <c:dLbl>
              <c:idx val="1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A3A-4A99-A9D6-A4087F6A2512}"/>
                </c:ext>
              </c:extLst>
            </c:dLbl>
            <c:dLbl>
              <c:idx val="2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A3A-4A99-A9D6-A4087F6A2512}"/>
                </c:ext>
              </c:extLst>
            </c:dLbl>
            <c:dLbl>
              <c:idx val="2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A3A-4A99-A9D6-A4087F6A251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Sheet1!$D$2:$D$21</c:f>
              <c:numCache>
                <c:formatCode>0%</c:formatCode>
                <c:ptCount val="20"/>
                <c:pt idx="0">
                  <c:v>0.43375853863179192</c:v>
                </c:pt>
                <c:pt idx="1">
                  <c:v>0.43463567494471983</c:v>
                </c:pt>
                <c:pt idx="2">
                  <c:v>0.31430269009849443</c:v>
                </c:pt>
                <c:pt idx="3">
                  <c:v>0.31181715033159529</c:v>
                </c:pt>
                <c:pt idx="4">
                  <c:v>0.25679485247381006</c:v>
                </c:pt>
                <c:pt idx="5">
                  <c:v>0.23660002665572699</c:v>
                </c:pt>
                <c:pt idx="6">
                  <c:v>0.23432376782442352</c:v>
                </c:pt>
                <c:pt idx="7">
                  <c:v>0.2354995074285107</c:v>
                </c:pt>
                <c:pt idx="8">
                  <c:v>0.19373260255307317</c:v>
                </c:pt>
                <c:pt idx="9">
                  <c:v>0.1881759549296507</c:v>
                </c:pt>
                <c:pt idx="10">
                  <c:v>0.10831251143830102</c:v>
                </c:pt>
                <c:pt idx="11">
                  <c:v>7.8869570590133831E-2</c:v>
                </c:pt>
                <c:pt idx="12">
                  <c:v>6.0778264977395621E-2</c:v>
                </c:pt>
                <c:pt idx="13">
                  <c:v>7.1799336022929303E-2</c:v>
                </c:pt>
                <c:pt idx="14">
                  <c:v>5.8931560897820354E-2</c:v>
                </c:pt>
                <c:pt idx="15">
                  <c:v>3.777654317551505E-2</c:v>
                </c:pt>
                <c:pt idx="16">
                  <c:v>4.9619160567263905E-2</c:v>
                </c:pt>
                <c:pt idx="17">
                  <c:v>4.4778637647305539E-2</c:v>
                </c:pt>
                <c:pt idx="18">
                  <c:v>3.0429173399652322E-2</c:v>
                </c:pt>
                <c:pt idx="19">
                  <c:v>2.4663261035153795E-2</c:v>
                </c:pt>
              </c:numCache>
            </c:numRef>
          </c:val>
          <c:smooth val="0"/>
          <c:extLst>
            <c:ext xmlns:c16="http://schemas.microsoft.com/office/drawing/2014/chart" uri="{C3380CC4-5D6E-409C-BE32-E72D297353CC}">
              <c16:uniqueId val="{00000003-6BEC-4D8E-B892-037615D52E9D}"/>
            </c:ext>
          </c:extLst>
        </c:ser>
        <c:dLbls>
          <c:showLegendKey val="0"/>
          <c:showVal val="1"/>
          <c:showCatName val="0"/>
          <c:showSerName val="0"/>
          <c:showPercent val="0"/>
          <c:showBubbleSize val="0"/>
        </c:dLbls>
        <c:smooth val="0"/>
        <c:axId val="654958376"/>
        <c:axId val="654961656"/>
      </c:lineChart>
      <c:catAx>
        <c:axId val="654958376"/>
        <c:scaling>
          <c:orientation val="minMax"/>
        </c:scaling>
        <c:delete val="0"/>
        <c:axPos val="b"/>
        <c:majorGridlines>
          <c:spPr>
            <a:ln w="9525" cap="flat" cmpd="sng" algn="ctr">
              <a:solidFill>
                <a:schemeClr val="accent1"/>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654961656"/>
        <c:crosses val="autoZero"/>
        <c:auto val="1"/>
        <c:lblAlgn val="ctr"/>
        <c:lblOffset val="100"/>
        <c:noMultiLvlLbl val="0"/>
      </c:catAx>
      <c:valAx>
        <c:axId val="654961656"/>
        <c:scaling>
          <c:orientation val="minMax"/>
          <c:max val="0.45"/>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654958376"/>
        <c:crosses val="autoZero"/>
        <c:crossBetween val="between"/>
      </c:valAx>
      <c:spPr>
        <a:noFill/>
        <a:ln>
          <a:noFill/>
        </a:ln>
        <a:effectLst/>
      </c:spPr>
    </c:plotArea>
    <c:legend>
      <c:legendPos val="l"/>
      <c:layout>
        <c:manualLayout>
          <c:xMode val="edge"/>
          <c:yMode val="edge"/>
          <c:x val="1.1109320779904655E-2"/>
          <c:y val="0.15402632152743545"/>
          <c:w val="9.3103371476478583E-2"/>
          <c:h val="0.1091642650386156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solidFill>
        <a:schemeClr val="bg1"/>
      </a:solidFill>
    </a:ln>
    <a:effectLst/>
  </c:spPr>
  <c:txPr>
    <a:bodyPr/>
    <a:lstStyle/>
    <a:p>
      <a:pPr>
        <a:defRPr>
          <a:solidFill>
            <a:schemeClr val="tx1">
              <a:lumMod val="50000"/>
            </a:schemeClr>
          </a:solidFill>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dirty="0"/>
              <a:t>Male</a:t>
            </a:r>
          </a:p>
        </c:rich>
      </c:tx>
      <c:layout>
        <c:manualLayout>
          <c:xMode val="edge"/>
          <c:yMode val="edge"/>
          <c:x val="0.45185208702024515"/>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Sheet1!$A$2</c:f>
              <c:strCache>
                <c:ptCount val="1"/>
                <c:pt idx="0">
                  <c:v>Treat other people with respect and dignity</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10FC-404D-A1F0-EEB5312F3B3B}"/>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10FC-404D-A1F0-EEB5312F3B3B}"/>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10FC-404D-A1F0-EEB5312F3B3B}"/>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10FC-404D-A1F0-EEB5312F3B3B}"/>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10FC-404D-A1F0-EEB5312F3B3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c:f>
              <c:strCache>
                <c:ptCount val="1"/>
                <c:pt idx="0">
                  <c:v>Male</c:v>
                </c:pt>
              </c:strCache>
            </c:strRef>
          </c:cat>
          <c:val>
            <c:numRef>
              <c:f>Sheet1!$C$2</c:f>
              <c:numCache>
                <c:formatCode>0%</c:formatCode>
                <c:ptCount val="1"/>
                <c:pt idx="0">
                  <c:v>0.85295193277894354</c:v>
                </c:pt>
              </c:numCache>
            </c:numRef>
          </c:val>
          <c:extLst>
            <c:ext xmlns:c16="http://schemas.microsoft.com/office/drawing/2014/chart" uri="{C3380CC4-5D6E-409C-BE32-E72D297353CC}">
              <c16:uniqueId val="{0000000A-10FC-404D-A1F0-EEB5312F3B3B}"/>
            </c:ext>
          </c:extLst>
        </c:ser>
        <c:ser>
          <c:idx val="1"/>
          <c:order val="1"/>
          <c:tx>
            <c:strRef>
              <c:f>Sheet1!$A$3</c:f>
              <c:strCache>
                <c:ptCount val="1"/>
                <c:pt idx="0">
                  <c:v>Show respect for other people's point of view</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c:f>
              <c:strCache>
                <c:ptCount val="1"/>
                <c:pt idx="0">
                  <c:v>Male</c:v>
                </c:pt>
              </c:strCache>
            </c:strRef>
          </c:cat>
          <c:val>
            <c:numRef>
              <c:f>Sheet1!$C$3</c:f>
              <c:numCache>
                <c:formatCode>0%</c:formatCode>
                <c:ptCount val="1"/>
                <c:pt idx="0">
                  <c:v>0.81527266054247638</c:v>
                </c:pt>
              </c:numCache>
            </c:numRef>
          </c:val>
          <c:extLst>
            <c:ext xmlns:c16="http://schemas.microsoft.com/office/drawing/2014/chart" uri="{C3380CC4-5D6E-409C-BE32-E72D297353CC}">
              <c16:uniqueId val="{0000000B-10FC-404D-A1F0-EEB5312F3B3B}"/>
            </c:ext>
          </c:extLst>
        </c:ser>
        <c:ser>
          <c:idx val="2"/>
          <c:order val="2"/>
          <c:tx>
            <c:strRef>
              <c:f>Sheet1!$A$4</c:f>
              <c:strCache>
                <c:ptCount val="1"/>
                <c:pt idx="0">
                  <c:v>Pause before replying</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c:f>
              <c:strCache>
                <c:ptCount val="1"/>
                <c:pt idx="0">
                  <c:v>Male</c:v>
                </c:pt>
              </c:strCache>
            </c:strRef>
          </c:cat>
          <c:val>
            <c:numRef>
              <c:f>Sheet1!$C$4</c:f>
              <c:numCache>
                <c:formatCode>0%</c:formatCode>
                <c:ptCount val="1"/>
                <c:pt idx="0">
                  <c:v>0.73188209457122477</c:v>
                </c:pt>
              </c:numCache>
            </c:numRef>
          </c:val>
          <c:extLst>
            <c:ext xmlns:c16="http://schemas.microsoft.com/office/drawing/2014/chart" uri="{C3380CC4-5D6E-409C-BE32-E72D297353CC}">
              <c16:uniqueId val="{0000000F-10FC-404D-A1F0-EEB5312F3B3B}"/>
            </c:ext>
          </c:extLst>
        </c:ser>
        <c:ser>
          <c:idx val="3"/>
          <c:order val="3"/>
          <c:tx>
            <c:strRef>
              <c:f>Sheet1!$A$5</c:f>
              <c:strCache>
                <c:ptCount val="1"/>
                <c:pt idx="0">
                  <c:v>Stand up for myself</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c:f>
              <c:strCache>
                <c:ptCount val="1"/>
                <c:pt idx="0">
                  <c:v>Male</c:v>
                </c:pt>
              </c:strCache>
            </c:strRef>
          </c:cat>
          <c:val>
            <c:numRef>
              <c:f>Sheet1!$C$5</c:f>
              <c:numCache>
                <c:formatCode>0%</c:formatCode>
                <c:ptCount val="1"/>
                <c:pt idx="0">
                  <c:v>0.74702785250552795</c:v>
                </c:pt>
              </c:numCache>
            </c:numRef>
          </c:val>
          <c:extLst>
            <c:ext xmlns:c16="http://schemas.microsoft.com/office/drawing/2014/chart" uri="{C3380CC4-5D6E-409C-BE32-E72D297353CC}">
              <c16:uniqueId val="{00000010-10FC-404D-A1F0-EEB5312F3B3B}"/>
            </c:ext>
          </c:extLst>
        </c:ser>
        <c:ser>
          <c:idx val="4"/>
          <c:order val="4"/>
          <c:tx>
            <c:strRef>
              <c:f>Sheet1!$A$6</c:f>
              <c:strCache>
                <c:ptCount val="1"/>
                <c:pt idx="0">
                  <c:v>Stand up for other people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c:f>
              <c:strCache>
                <c:ptCount val="1"/>
                <c:pt idx="0">
                  <c:v>Male</c:v>
                </c:pt>
              </c:strCache>
            </c:strRef>
          </c:cat>
          <c:val>
            <c:numRef>
              <c:f>Sheet1!$C$6</c:f>
              <c:numCache>
                <c:formatCode>0%</c:formatCode>
                <c:ptCount val="1"/>
                <c:pt idx="0">
                  <c:v>0.60494263201909582</c:v>
                </c:pt>
              </c:numCache>
            </c:numRef>
          </c:val>
          <c:extLst>
            <c:ext xmlns:c16="http://schemas.microsoft.com/office/drawing/2014/chart" uri="{C3380CC4-5D6E-409C-BE32-E72D297353CC}">
              <c16:uniqueId val="{00000011-10FC-404D-A1F0-EEB5312F3B3B}"/>
            </c:ext>
          </c:extLst>
        </c:ser>
        <c:dLbls>
          <c:dLblPos val="outEnd"/>
          <c:showLegendKey val="0"/>
          <c:showVal val="1"/>
          <c:showCatName val="0"/>
          <c:showSerName val="0"/>
          <c:showPercent val="0"/>
          <c:showBubbleSize val="0"/>
        </c:dLbls>
        <c:gapWidth val="100"/>
        <c:axId val="471498552"/>
        <c:axId val="471501176"/>
      </c:barChart>
      <c:catAx>
        <c:axId val="471498552"/>
        <c:scaling>
          <c:orientation val="maxMin"/>
        </c:scaling>
        <c:delete val="1"/>
        <c:axPos val="r"/>
        <c:numFmt formatCode="General" sourceLinked="1"/>
        <c:majorTickMark val="out"/>
        <c:minorTickMark val="none"/>
        <c:tickLblPos val="nextTo"/>
        <c:crossAx val="471501176"/>
        <c:crosses val="autoZero"/>
        <c:auto val="1"/>
        <c:lblAlgn val="ctr"/>
        <c:lblOffset val="100"/>
        <c:noMultiLvlLbl val="0"/>
      </c:catAx>
      <c:valAx>
        <c:axId val="471501176"/>
        <c:scaling>
          <c:orientation val="maxMin"/>
        </c:scaling>
        <c:delete val="1"/>
        <c:axPos val="t"/>
        <c:numFmt formatCode="0%" sourceLinked="1"/>
        <c:majorTickMark val="out"/>
        <c:minorTickMark val="none"/>
        <c:tickLblPos val="nextTo"/>
        <c:crossAx val="471498552"/>
        <c:crosses val="autoZero"/>
        <c:crossBetween val="between"/>
      </c:valAx>
      <c:spPr>
        <a:noFill/>
        <a:ln>
          <a:noFill/>
        </a:ln>
        <a:effectLst/>
      </c:spPr>
    </c:plotArea>
    <c:plotVisOnly val="1"/>
    <c:dispBlanksAs val="gap"/>
    <c:showDLblsOverMax val="0"/>
  </c:chart>
  <c:spPr>
    <a:solidFill>
      <a:srgbClr val="0072C6"/>
    </a:solidFill>
    <a:ln>
      <a:noFill/>
    </a:ln>
    <a:effectLst/>
  </c:spPr>
  <c:txPr>
    <a:bodyPr/>
    <a:lstStyle/>
    <a:p>
      <a:pPr>
        <a:defRPr>
          <a:solidFill>
            <a:schemeClr val="tx1"/>
          </a:solidFill>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dirty="0"/>
              <a:t>Female</a:t>
            </a:r>
          </a:p>
        </c:rich>
      </c:tx>
      <c:layout>
        <c:manualLayout>
          <c:xMode val="edge"/>
          <c:yMode val="edge"/>
          <c:x val="0.41084550268982334"/>
          <c:y val="1.0483668590598709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Sheet1!$A$2</c:f>
              <c:strCache>
                <c:ptCount val="1"/>
                <c:pt idx="0">
                  <c:v>Treat other people with respect and dignity</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76A3-470C-BCC3-54DAF7591AA2}"/>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76A3-470C-BCC3-54DAF7591AA2}"/>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76A3-470C-BCC3-54DAF7591AA2}"/>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76A3-470C-BCC3-54DAF7591AA2}"/>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76A3-470C-BCC3-54DAF7591AA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c:f>
              <c:strCache>
                <c:ptCount val="1"/>
                <c:pt idx="0">
                  <c:v> Youth</c:v>
                </c:pt>
              </c:strCache>
            </c:strRef>
          </c:cat>
          <c:val>
            <c:numRef>
              <c:f>Sheet1!$D$2</c:f>
              <c:numCache>
                <c:formatCode>0%</c:formatCode>
                <c:ptCount val="1"/>
                <c:pt idx="0">
                  <c:v>0.89000460777242463</c:v>
                </c:pt>
              </c:numCache>
            </c:numRef>
          </c:val>
          <c:extLst>
            <c:ext xmlns:c16="http://schemas.microsoft.com/office/drawing/2014/chart" uri="{C3380CC4-5D6E-409C-BE32-E72D297353CC}">
              <c16:uniqueId val="{0000000A-76A3-470C-BCC3-54DAF7591AA2}"/>
            </c:ext>
          </c:extLst>
        </c:ser>
        <c:ser>
          <c:idx val="1"/>
          <c:order val="1"/>
          <c:tx>
            <c:strRef>
              <c:f>Sheet1!$A$3</c:f>
              <c:strCache>
                <c:ptCount val="1"/>
                <c:pt idx="0">
                  <c:v>Show respect for other people's point of view</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c:f>
              <c:strCache>
                <c:ptCount val="1"/>
                <c:pt idx="0">
                  <c:v> Youth</c:v>
                </c:pt>
              </c:strCache>
            </c:strRef>
          </c:cat>
          <c:val>
            <c:numRef>
              <c:f>Sheet1!$D$3</c:f>
              <c:numCache>
                <c:formatCode>0%</c:formatCode>
                <c:ptCount val="1"/>
                <c:pt idx="0">
                  <c:v>0.85861474792027503</c:v>
                </c:pt>
              </c:numCache>
            </c:numRef>
          </c:val>
          <c:extLst>
            <c:ext xmlns:c16="http://schemas.microsoft.com/office/drawing/2014/chart" uri="{C3380CC4-5D6E-409C-BE32-E72D297353CC}">
              <c16:uniqueId val="{0000000B-76A3-470C-BCC3-54DAF7591AA2}"/>
            </c:ext>
          </c:extLst>
        </c:ser>
        <c:ser>
          <c:idx val="2"/>
          <c:order val="2"/>
          <c:tx>
            <c:strRef>
              <c:f>Sheet1!$A$4</c:f>
              <c:strCache>
                <c:ptCount val="1"/>
                <c:pt idx="0">
                  <c:v>Pause before replying</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c:f>
              <c:strCache>
                <c:ptCount val="1"/>
                <c:pt idx="0">
                  <c:v> Youth</c:v>
                </c:pt>
              </c:strCache>
            </c:strRef>
          </c:cat>
          <c:val>
            <c:numRef>
              <c:f>Sheet1!$D$4</c:f>
              <c:numCache>
                <c:formatCode>0%</c:formatCode>
                <c:ptCount val="1"/>
                <c:pt idx="0">
                  <c:v>0.78661353169074688</c:v>
                </c:pt>
              </c:numCache>
            </c:numRef>
          </c:val>
          <c:extLst>
            <c:ext xmlns:c16="http://schemas.microsoft.com/office/drawing/2014/chart" uri="{C3380CC4-5D6E-409C-BE32-E72D297353CC}">
              <c16:uniqueId val="{0000000C-76A3-470C-BCC3-54DAF7591AA2}"/>
            </c:ext>
          </c:extLst>
        </c:ser>
        <c:ser>
          <c:idx val="3"/>
          <c:order val="3"/>
          <c:tx>
            <c:strRef>
              <c:f>Sheet1!$A$5</c:f>
              <c:strCache>
                <c:ptCount val="1"/>
                <c:pt idx="0">
                  <c:v>Stand up for myself</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c:f>
              <c:strCache>
                <c:ptCount val="1"/>
                <c:pt idx="0">
                  <c:v> Youth</c:v>
                </c:pt>
              </c:strCache>
            </c:strRef>
          </c:cat>
          <c:val>
            <c:numRef>
              <c:f>Sheet1!$D$5</c:f>
              <c:numCache>
                <c:formatCode>0%</c:formatCode>
                <c:ptCount val="1"/>
                <c:pt idx="0">
                  <c:v>0.75243975720583789</c:v>
                </c:pt>
              </c:numCache>
            </c:numRef>
          </c:val>
          <c:extLst>
            <c:ext xmlns:c16="http://schemas.microsoft.com/office/drawing/2014/chart" uri="{C3380CC4-5D6E-409C-BE32-E72D297353CC}">
              <c16:uniqueId val="{0000000D-76A3-470C-BCC3-54DAF7591AA2}"/>
            </c:ext>
          </c:extLst>
        </c:ser>
        <c:ser>
          <c:idx val="4"/>
          <c:order val="4"/>
          <c:tx>
            <c:strRef>
              <c:f>Sheet1!$A$6</c:f>
              <c:strCache>
                <c:ptCount val="1"/>
                <c:pt idx="0">
                  <c:v>Stand up for other people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c:f>
              <c:strCache>
                <c:ptCount val="1"/>
                <c:pt idx="0">
                  <c:v> Youth</c:v>
                </c:pt>
              </c:strCache>
            </c:strRef>
          </c:cat>
          <c:val>
            <c:numRef>
              <c:f>Sheet1!$D$6</c:f>
              <c:numCache>
                <c:formatCode>0%</c:formatCode>
                <c:ptCount val="1"/>
                <c:pt idx="0">
                  <c:v>0.63466430864969314</c:v>
                </c:pt>
              </c:numCache>
            </c:numRef>
          </c:val>
          <c:extLst>
            <c:ext xmlns:c16="http://schemas.microsoft.com/office/drawing/2014/chart" uri="{C3380CC4-5D6E-409C-BE32-E72D297353CC}">
              <c16:uniqueId val="{0000000E-76A3-470C-BCC3-54DAF7591AA2}"/>
            </c:ext>
          </c:extLst>
        </c:ser>
        <c:dLbls>
          <c:dLblPos val="outEnd"/>
          <c:showLegendKey val="0"/>
          <c:showVal val="1"/>
          <c:showCatName val="0"/>
          <c:showSerName val="0"/>
          <c:showPercent val="0"/>
          <c:showBubbleSize val="0"/>
        </c:dLbls>
        <c:gapWidth val="100"/>
        <c:axId val="471498552"/>
        <c:axId val="471501176"/>
      </c:barChart>
      <c:catAx>
        <c:axId val="471498552"/>
        <c:scaling>
          <c:orientation val="maxMin"/>
        </c:scaling>
        <c:delete val="1"/>
        <c:axPos val="l"/>
        <c:numFmt formatCode="General" sourceLinked="1"/>
        <c:majorTickMark val="out"/>
        <c:minorTickMark val="none"/>
        <c:tickLblPos val="nextTo"/>
        <c:crossAx val="471501176"/>
        <c:crosses val="autoZero"/>
        <c:auto val="1"/>
        <c:lblAlgn val="ctr"/>
        <c:lblOffset val="100"/>
        <c:noMultiLvlLbl val="0"/>
      </c:catAx>
      <c:valAx>
        <c:axId val="471501176"/>
        <c:scaling>
          <c:orientation val="minMax"/>
        </c:scaling>
        <c:delete val="1"/>
        <c:axPos val="t"/>
        <c:numFmt formatCode="0%" sourceLinked="1"/>
        <c:majorTickMark val="out"/>
        <c:minorTickMark val="none"/>
        <c:tickLblPos val="nextTo"/>
        <c:crossAx val="471498552"/>
        <c:crosses val="autoZero"/>
        <c:crossBetween val="between"/>
      </c:valAx>
      <c:spPr>
        <a:noFill/>
        <a:ln>
          <a:noFill/>
        </a:ln>
        <a:effectLst/>
      </c:spPr>
    </c:plotArea>
    <c:plotVisOnly val="1"/>
    <c:dispBlanksAs val="gap"/>
    <c:showDLblsOverMax val="0"/>
  </c:chart>
  <c:spPr>
    <a:solidFill>
      <a:srgbClr val="0072C6"/>
    </a:solidFill>
    <a:ln>
      <a:noFill/>
    </a:ln>
    <a:effectLst/>
  </c:spPr>
  <c:txPr>
    <a:bodyPr/>
    <a:lstStyle/>
    <a:p>
      <a:pPr>
        <a:defRPr>
          <a:solidFill>
            <a:schemeClr val="tx1"/>
          </a:solidFill>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dirty="0"/>
              <a:t>Female</a:t>
            </a:r>
          </a:p>
        </c:rich>
      </c:tx>
      <c:layout>
        <c:manualLayout>
          <c:xMode val="edge"/>
          <c:yMode val="edge"/>
          <c:x val="0.4108455026898233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Sheet1!$A$2</c:f>
              <c:strCache>
                <c:ptCount val="1"/>
                <c:pt idx="0">
                  <c:v>Other people are treated with respect and dignity</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1F5D-4BD5-B15C-BE58B31A7ABA}"/>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1F5D-4BD5-B15C-BE58B31A7ABA}"/>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1F5D-4BD5-B15C-BE58B31A7ABA}"/>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1F5D-4BD5-B15C-BE58B31A7ABA}"/>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1F5D-4BD5-B15C-BE58B31A7AB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c:f>
              <c:strCache>
                <c:ptCount val="1"/>
                <c:pt idx="0">
                  <c:v> Youth</c:v>
                </c:pt>
              </c:strCache>
            </c:strRef>
          </c:cat>
          <c:val>
            <c:numRef>
              <c:f>Sheet1!$D$2</c:f>
              <c:numCache>
                <c:formatCode>0%</c:formatCode>
                <c:ptCount val="1"/>
                <c:pt idx="0">
                  <c:v>0.57698947091487873</c:v>
                </c:pt>
              </c:numCache>
            </c:numRef>
          </c:val>
          <c:extLst>
            <c:ext xmlns:c16="http://schemas.microsoft.com/office/drawing/2014/chart" uri="{C3380CC4-5D6E-409C-BE32-E72D297353CC}">
              <c16:uniqueId val="{0000000A-1F5D-4BD5-B15C-BE58B31A7ABA}"/>
            </c:ext>
          </c:extLst>
        </c:ser>
        <c:ser>
          <c:idx val="1"/>
          <c:order val="1"/>
          <c:tx>
            <c:strRef>
              <c:f>Sheet1!$A$3</c:f>
              <c:strCache>
                <c:ptCount val="1"/>
                <c:pt idx="0">
                  <c:v>People show respect for opposing POV</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c:f>
              <c:strCache>
                <c:ptCount val="1"/>
                <c:pt idx="0">
                  <c:v> Youth</c:v>
                </c:pt>
              </c:strCache>
            </c:strRef>
          </c:cat>
          <c:val>
            <c:numRef>
              <c:f>Sheet1!$D$3</c:f>
              <c:numCache>
                <c:formatCode>0%</c:formatCode>
                <c:ptCount val="1"/>
                <c:pt idx="0">
                  <c:v>0.51095264381789751</c:v>
                </c:pt>
              </c:numCache>
            </c:numRef>
          </c:val>
          <c:extLst>
            <c:ext xmlns:c16="http://schemas.microsoft.com/office/drawing/2014/chart" uri="{C3380CC4-5D6E-409C-BE32-E72D297353CC}">
              <c16:uniqueId val="{0000000B-1F5D-4BD5-B15C-BE58B31A7ABA}"/>
            </c:ext>
          </c:extLst>
        </c:ser>
        <c:ser>
          <c:idx val="2"/>
          <c:order val="2"/>
          <c:tx>
            <c:strRef>
              <c:f>Sheet1!$A$4</c:f>
              <c:strCache>
                <c:ptCount val="1"/>
                <c:pt idx="0">
                  <c:v>People demonstrate thoughtful consideration </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c:f>
              <c:strCache>
                <c:ptCount val="1"/>
                <c:pt idx="0">
                  <c:v> Youth</c:v>
                </c:pt>
              </c:strCache>
            </c:strRef>
          </c:cat>
          <c:val>
            <c:numRef>
              <c:f>Sheet1!$D$4</c:f>
              <c:numCache>
                <c:formatCode>0%</c:formatCode>
                <c:ptCount val="1"/>
                <c:pt idx="0">
                  <c:v>0.48968260852227113</c:v>
                </c:pt>
              </c:numCache>
            </c:numRef>
          </c:val>
          <c:extLst>
            <c:ext xmlns:c16="http://schemas.microsoft.com/office/drawing/2014/chart" uri="{C3380CC4-5D6E-409C-BE32-E72D297353CC}">
              <c16:uniqueId val="{0000000C-1F5D-4BD5-B15C-BE58B31A7ABA}"/>
            </c:ext>
          </c:extLst>
        </c:ser>
        <c:ser>
          <c:idx val="3"/>
          <c:order val="3"/>
          <c:tx>
            <c:strRef>
              <c:f>Sheet1!$A$5</c:f>
              <c:strCache>
                <c:ptCount val="1"/>
                <c:pt idx="0">
                  <c:v>People stand up for themselves</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c:f>
              <c:strCache>
                <c:ptCount val="1"/>
                <c:pt idx="0">
                  <c:v> Youth</c:v>
                </c:pt>
              </c:strCache>
            </c:strRef>
          </c:cat>
          <c:val>
            <c:numRef>
              <c:f>Sheet1!$D$5</c:f>
              <c:numCache>
                <c:formatCode>0%</c:formatCode>
                <c:ptCount val="1"/>
                <c:pt idx="0">
                  <c:v>0.65299248345088901</c:v>
                </c:pt>
              </c:numCache>
            </c:numRef>
          </c:val>
          <c:extLst>
            <c:ext xmlns:c16="http://schemas.microsoft.com/office/drawing/2014/chart" uri="{C3380CC4-5D6E-409C-BE32-E72D297353CC}">
              <c16:uniqueId val="{0000000D-1F5D-4BD5-B15C-BE58B31A7ABA}"/>
            </c:ext>
          </c:extLst>
        </c:ser>
        <c:ser>
          <c:idx val="4"/>
          <c:order val="4"/>
          <c:tx>
            <c:strRef>
              <c:f>Sheet1!$A$6</c:f>
              <c:strCache>
                <c:ptCount val="1"/>
                <c:pt idx="0">
                  <c:v>People stand up for others</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c:f>
              <c:strCache>
                <c:ptCount val="1"/>
                <c:pt idx="0">
                  <c:v> Youth</c:v>
                </c:pt>
              </c:strCache>
            </c:strRef>
          </c:cat>
          <c:val>
            <c:numRef>
              <c:f>Sheet1!$D$6</c:f>
              <c:numCache>
                <c:formatCode>0%</c:formatCode>
                <c:ptCount val="1"/>
                <c:pt idx="0">
                  <c:v>0.51042155501630637</c:v>
                </c:pt>
              </c:numCache>
            </c:numRef>
          </c:val>
          <c:extLst>
            <c:ext xmlns:c16="http://schemas.microsoft.com/office/drawing/2014/chart" uri="{C3380CC4-5D6E-409C-BE32-E72D297353CC}">
              <c16:uniqueId val="{0000000E-1F5D-4BD5-B15C-BE58B31A7ABA}"/>
            </c:ext>
          </c:extLst>
        </c:ser>
        <c:dLbls>
          <c:dLblPos val="outEnd"/>
          <c:showLegendKey val="0"/>
          <c:showVal val="1"/>
          <c:showCatName val="0"/>
          <c:showSerName val="0"/>
          <c:showPercent val="0"/>
          <c:showBubbleSize val="0"/>
        </c:dLbls>
        <c:gapWidth val="100"/>
        <c:axId val="471498552"/>
        <c:axId val="471501176"/>
      </c:barChart>
      <c:catAx>
        <c:axId val="471498552"/>
        <c:scaling>
          <c:orientation val="maxMin"/>
        </c:scaling>
        <c:delete val="1"/>
        <c:axPos val="l"/>
        <c:numFmt formatCode="General" sourceLinked="1"/>
        <c:majorTickMark val="out"/>
        <c:minorTickMark val="none"/>
        <c:tickLblPos val="nextTo"/>
        <c:crossAx val="471501176"/>
        <c:crosses val="autoZero"/>
        <c:auto val="1"/>
        <c:lblAlgn val="ctr"/>
        <c:lblOffset val="100"/>
        <c:noMultiLvlLbl val="0"/>
      </c:catAx>
      <c:valAx>
        <c:axId val="471501176"/>
        <c:scaling>
          <c:orientation val="minMax"/>
        </c:scaling>
        <c:delete val="1"/>
        <c:axPos val="t"/>
        <c:numFmt formatCode="0%" sourceLinked="1"/>
        <c:majorTickMark val="out"/>
        <c:minorTickMark val="none"/>
        <c:tickLblPos val="nextTo"/>
        <c:crossAx val="471498552"/>
        <c:crosses val="autoZero"/>
        <c:crossBetween val="between"/>
      </c:valAx>
      <c:spPr>
        <a:noFill/>
        <a:ln>
          <a:noFill/>
        </a:ln>
        <a:effectLst/>
      </c:spPr>
    </c:plotArea>
    <c:plotVisOnly val="1"/>
    <c:dispBlanksAs val="gap"/>
    <c:showDLblsOverMax val="0"/>
  </c:chart>
  <c:spPr>
    <a:solidFill>
      <a:srgbClr val="0072C6"/>
    </a:solidFill>
    <a:ln>
      <a:noFill/>
    </a:ln>
    <a:effectLst/>
  </c:spPr>
  <c:txPr>
    <a:bodyPr/>
    <a:lstStyle/>
    <a:p>
      <a:pPr>
        <a:defRPr>
          <a:solidFill>
            <a:schemeClr val="tx1"/>
          </a:solidFill>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dirty="0"/>
              <a:t>Male</a:t>
            </a:r>
          </a:p>
        </c:rich>
      </c:tx>
      <c:layout>
        <c:manualLayout>
          <c:xMode val="edge"/>
          <c:yMode val="edge"/>
          <c:x val="0.45886559725247117"/>
          <c:y val="5.2309872149729798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Sheet1!$A$2</c:f>
              <c:strCache>
                <c:ptCount val="1"/>
                <c:pt idx="0">
                  <c:v>Other people are treated with respect and dignity</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835-4B3F-A63D-AAB801148E81}"/>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4835-4B3F-A63D-AAB801148E81}"/>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4835-4B3F-A63D-AAB801148E81}"/>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4835-4B3F-A63D-AAB801148E81}"/>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4835-4B3F-A63D-AAB801148E8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c:f>
              <c:strCache>
                <c:ptCount val="1"/>
                <c:pt idx="0">
                  <c:v>Male</c:v>
                </c:pt>
              </c:strCache>
            </c:strRef>
          </c:cat>
          <c:val>
            <c:numRef>
              <c:f>Sheet1!$C$2</c:f>
              <c:numCache>
                <c:formatCode>0%</c:formatCode>
                <c:ptCount val="1"/>
                <c:pt idx="0">
                  <c:v>0.56064926309679908</c:v>
                </c:pt>
              </c:numCache>
            </c:numRef>
          </c:val>
          <c:extLst>
            <c:ext xmlns:c16="http://schemas.microsoft.com/office/drawing/2014/chart" uri="{C3380CC4-5D6E-409C-BE32-E72D297353CC}">
              <c16:uniqueId val="{0000000A-4835-4B3F-A63D-AAB801148E81}"/>
            </c:ext>
          </c:extLst>
        </c:ser>
        <c:ser>
          <c:idx val="1"/>
          <c:order val="1"/>
          <c:tx>
            <c:strRef>
              <c:f>Sheet1!$A$3</c:f>
              <c:strCache>
                <c:ptCount val="1"/>
                <c:pt idx="0">
                  <c:v>People show respect for opposing POV</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c:f>
              <c:strCache>
                <c:ptCount val="1"/>
                <c:pt idx="0">
                  <c:v>Male</c:v>
                </c:pt>
              </c:strCache>
            </c:strRef>
          </c:cat>
          <c:val>
            <c:numRef>
              <c:f>Sheet1!$C$3</c:f>
              <c:numCache>
                <c:formatCode>0%</c:formatCode>
                <c:ptCount val="1"/>
                <c:pt idx="0">
                  <c:v>0.51174853607417625</c:v>
                </c:pt>
              </c:numCache>
            </c:numRef>
          </c:val>
          <c:extLst>
            <c:ext xmlns:c16="http://schemas.microsoft.com/office/drawing/2014/chart" uri="{C3380CC4-5D6E-409C-BE32-E72D297353CC}">
              <c16:uniqueId val="{0000000B-4835-4B3F-A63D-AAB801148E81}"/>
            </c:ext>
          </c:extLst>
        </c:ser>
        <c:ser>
          <c:idx val="2"/>
          <c:order val="2"/>
          <c:tx>
            <c:strRef>
              <c:f>Sheet1!$A$4</c:f>
              <c:strCache>
                <c:ptCount val="1"/>
                <c:pt idx="0">
                  <c:v>People demonstrate thoughtful consideration </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c:f>
              <c:strCache>
                <c:ptCount val="1"/>
                <c:pt idx="0">
                  <c:v>Male</c:v>
                </c:pt>
              </c:strCache>
            </c:strRef>
          </c:cat>
          <c:val>
            <c:numRef>
              <c:f>Sheet1!$C$4</c:f>
              <c:numCache>
                <c:formatCode>0%</c:formatCode>
                <c:ptCount val="1"/>
                <c:pt idx="0">
                  <c:v>0.47701968819207691</c:v>
                </c:pt>
              </c:numCache>
            </c:numRef>
          </c:val>
          <c:extLst>
            <c:ext xmlns:c16="http://schemas.microsoft.com/office/drawing/2014/chart" uri="{C3380CC4-5D6E-409C-BE32-E72D297353CC}">
              <c16:uniqueId val="{0000000C-4835-4B3F-A63D-AAB801148E81}"/>
            </c:ext>
          </c:extLst>
        </c:ser>
        <c:ser>
          <c:idx val="3"/>
          <c:order val="3"/>
          <c:tx>
            <c:strRef>
              <c:f>Sheet1!$A$5</c:f>
              <c:strCache>
                <c:ptCount val="1"/>
                <c:pt idx="0">
                  <c:v>People stand up for themselves</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c:f>
              <c:strCache>
                <c:ptCount val="1"/>
                <c:pt idx="0">
                  <c:v>Male</c:v>
                </c:pt>
              </c:strCache>
            </c:strRef>
          </c:cat>
          <c:val>
            <c:numRef>
              <c:f>Sheet1!$C$5</c:f>
              <c:numCache>
                <c:formatCode>0%</c:formatCode>
                <c:ptCount val="1"/>
                <c:pt idx="0">
                  <c:v>0.60718084029148645</c:v>
                </c:pt>
              </c:numCache>
            </c:numRef>
          </c:val>
          <c:extLst>
            <c:ext xmlns:c16="http://schemas.microsoft.com/office/drawing/2014/chart" uri="{C3380CC4-5D6E-409C-BE32-E72D297353CC}">
              <c16:uniqueId val="{0000000D-4835-4B3F-A63D-AAB801148E81}"/>
            </c:ext>
          </c:extLst>
        </c:ser>
        <c:ser>
          <c:idx val="4"/>
          <c:order val="4"/>
          <c:tx>
            <c:strRef>
              <c:f>Sheet1!$A$6</c:f>
              <c:strCache>
                <c:ptCount val="1"/>
                <c:pt idx="0">
                  <c:v>People stand up for others</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c:f>
              <c:strCache>
                <c:ptCount val="1"/>
                <c:pt idx="0">
                  <c:v>Male</c:v>
                </c:pt>
              </c:strCache>
            </c:strRef>
          </c:cat>
          <c:val>
            <c:numRef>
              <c:f>Sheet1!$C$6</c:f>
              <c:numCache>
                <c:formatCode>0%</c:formatCode>
                <c:ptCount val="1"/>
                <c:pt idx="0">
                  <c:v>0.47154995084140189</c:v>
                </c:pt>
              </c:numCache>
            </c:numRef>
          </c:val>
          <c:extLst>
            <c:ext xmlns:c16="http://schemas.microsoft.com/office/drawing/2014/chart" uri="{C3380CC4-5D6E-409C-BE32-E72D297353CC}">
              <c16:uniqueId val="{0000000E-4835-4B3F-A63D-AAB801148E81}"/>
            </c:ext>
          </c:extLst>
        </c:ser>
        <c:dLbls>
          <c:dLblPos val="outEnd"/>
          <c:showLegendKey val="0"/>
          <c:showVal val="1"/>
          <c:showCatName val="0"/>
          <c:showSerName val="0"/>
          <c:showPercent val="0"/>
          <c:showBubbleSize val="0"/>
        </c:dLbls>
        <c:gapWidth val="100"/>
        <c:axId val="471498552"/>
        <c:axId val="471501176"/>
      </c:barChart>
      <c:catAx>
        <c:axId val="471498552"/>
        <c:scaling>
          <c:orientation val="maxMin"/>
        </c:scaling>
        <c:delete val="1"/>
        <c:axPos val="r"/>
        <c:numFmt formatCode="General" sourceLinked="1"/>
        <c:majorTickMark val="out"/>
        <c:minorTickMark val="none"/>
        <c:tickLblPos val="nextTo"/>
        <c:crossAx val="471501176"/>
        <c:crosses val="autoZero"/>
        <c:auto val="1"/>
        <c:lblAlgn val="ctr"/>
        <c:lblOffset val="100"/>
        <c:noMultiLvlLbl val="0"/>
      </c:catAx>
      <c:valAx>
        <c:axId val="471501176"/>
        <c:scaling>
          <c:orientation val="maxMin"/>
        </c:scaling>
        <c:delete val="1"/>
        <c:axPos val="t"/>
        <c:numFmt formatCode="0%" sourceLinked="1"/>
        <c:majorTickMark val="out"/>
        <c:minorTickMark val="none"/>
        <c:tickLblPos val="nextTo"/>
        <c:crossAx val="471498552"/>
        <c:crosses val="autoZero"/>
        <c:crossBetween val="between"/>
      </c:valAx>
      <c:spPr>
        <a:noFill/>
        <a:ln>
          <a:noFill/>
        </a:ln>
        <a:effectLst/>
      </c:spPr>
    </c:plotArea>
    <c:plotVisOnly val="1"/>
    <c:dispBlanksAs val="gap"/>
    <c:showDLblsOverMax val="0"/>
  </c:chart>
  <c:spPr>
    <a:solidFill>
      <a:srgbClr val="0072C6"/>
    </a:solidFill>
    <a:ln>
      <a:noFill/>
    </a:ln>
    <a:effectLst/>
  </c:spPr>
  <c:txPr>
    <a:bodyPr/>
    <a:lstStyle/>
    <a:p>
      <a:pPr>
        <a:defRPr>
          <a:solidFill>
            <a:schemeClr val="tx1"/>
          </a:solidFill>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r>
              <a:rPr lang="en-US" dirty="0">
                <a:solidFill>
                  <a:schemeClr val="tx1">
                    <a:lumMod val="50000"/>
                  </a:schemeClr>
                </a:solidFill>
              </a:rPr>
              <a:t>%</a:t>
            </a:r>
            <a:r>
              <a:rPr lang="en-US" baseline="0" dirty="0">
                <a:solidFill>
                  <a:schemeClr val="tx1">
                    <a:lumMod val="50000"/>
                  </a:schemeClr>
                </a:solidFill>
              </a:rPr>
              <a:t> Much more/more concerned</a:t>
            </a:r>
            <a:endParaRPr lang="en-US" dirty="0">
              <a:solidFill>
                <a:schemeClr val="tx1">
                  <a:lumMod val="50000"/>
                </a:schemeClr>
              </a:solidFill>
            </a:endParaRPr>
          </a:p>
        </c:rich>
      </c:tx>
      <c:layout>
        <c:manualLayout>
          <c:xMode val="edge"/>
          <c:yMode val="edge"/>
          <c:x val="1.1093374226477204E-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endParaRPr lang="en-US"/>
        </a:p>
      </c:txPr>
    </c:title>
    <c:autoTitleDeleted val="0"/>
    <c:plotArea>
      <c:layout/>
      <c:areaChart>
        <c:grouping val="standard"/>
        <c:varyColors val="0"/>
        <c:ser>
          <c:idx val="0"/>
          <c:order val="0"/>
          <c:tx>
            <c:strRef>
              <c:f>Sheet1!$B$1</c:f>
              <c:strCache>
                <c:ptCount val="1"/>
                <c:pt idx="0">
                  <c:v>2016</c:v>
                </c:pt>
              </c:strCache>
            </c:strRef>
          </c:tx>
          <c:spPr>
            <a:solidFill>
              <a:srgbClr val="002050"/>
            </a:solidFill>
            <a:ln>
              <a:noFill/>
            </a:ln>
            <a:effectLst/>
          </c:spPr>
          <c:cat>
            <c:strRef>
              <c:f>Sheet1!$A$2:$A$24</c:f>
              <c:strCache>
                <c:ptCount val="23"/>
                <c:pt idx="0">
                  <c:v>MY</c:v>
                </c:pt>
                <c:pt idx="1">
                  <c:v>IN</c:v>
                </c:pt>
                <c:pt idx="2">
                  <c:v>BR</c:v>
                </c:pt>
                <c:pt idx="3">
                  <c:v>SA</c:v>
                </c:pt>
                <c:pt idx="4">
                  <c:v>MX</c:v>
                </c:pt>
                <c:pt idx="5">
                  <c:v>PE</c:v>
                </c:pt>
                <c:pt idx="6">
                  <c:v>VN</c:v>
                </c:pt>
                <c:pt idx="7">
                  <c:v>CO</c:v>
                </c:pt>
                <c:pt idx="8">
                  <c:v>AR </c:v>
                </c:pt>
                <c:pt idx="9">
                  <c:v>IE</c:v>
                </c:pt>
                <c:pt idx="10">
                  <c:v>CL</c:v>
                </c:pt>
                <c:pt idx="11">
                  <c:v>IT</c:v>
                </c:pt>
                <c:pt idx="12">
                  <c:v>CH</c:v>
                </c:pt>
                <c:pt idx="13">
                  <c:v>DE</c:v>
                </c:pt>
                <c:pt idx="14">
                  <c:v>HU</c:v>
                </c:pt>
                <c:pt idx="15">
                  <c:v>JP</c:v>
                </c:pt>
                <c:pt idx="16">
                  <c:v>TU</c:v>
                </c:pt>
                <c:pt idx="17">
                  <c:v>FR</c:v>
                </c:pt>
                <c:pt idx="18">
                  <c:v>AU</c:v>
                </c:pt>
                <c:pt idx="19">
                  <c:v>BE</c:v>
                </c:pt>
                <c:pt idx="20">
                  <c:v>RU</c:v>
                </c:pt>
                <c:pt idx="21">
                  <c:v>US</c:v>
                </c:pt>
                <c:pt idx="22">
                  <c:v>UK</c:v>
                </c:pt>
              </c:strCache>
            </c:strRef>
          </c:cat>
          <c:val>
            <c:numRef>
              <c:f>Sheet1!$B$2:$B$24</c:f>
              <c:numCache>
                <c:formatCode>0.0%</c:formatCode>
                <c:ptCount val="23"/>
                <c:pt idx="1">
                  <c:v>0.69154507389520847</c:v>
                </c:pt>
                <c:pt idx="2">
                  <c:v>0.65561114871101422</c:v>
                </c:pt>
                <c:pt idx="3">
                  <c:v>0.6476256602651409</c:v>
                </c:pt>
                <c:pt idx="4">
                  <c:v>0.66605718904042888</c:v>
                </c:pt>
                <c:pt idx="10">
                  <c:v>0.51839395332261196</c:v>
                </c:pt>
                <c:pt idx="12">
                  <c:v>0.44277098750925092</c:v>
                </c:pt>
                <c:pt idx="13">
                  <c:v>0.41240263588022086</c:v>
                </c:pt>
                <c:pt idx="16">
                  <c:v>0.53528188083589456</c:v>
                </c:pt>
                <c:pt idx="17">
                  <c:v>0.39971282906946515</c:v>
                </c:pt>
                <c:pt idx="18">
                  <c:v>0.40778711458873346</c:v>
                </c:pt>
                <c:pt idx="19">
                  <c:v>0.40503527137236828</c:v>
                </c:pt>
                <c:pt idx="20">
                  <c:v>0.39564156700414288</c:v>
                </c:pt>
                <c:pt idx="21">
                  <c:v>0.47621951520234079</c:v>
                </c:pt>
                <c:pt idx="22">
                  <c:v>0.31642278917610606</c:v>
                </c:pt>
              </c:numCache>
            </c:numRef>
          </c:val>
          <c:extLst>
            <c:ext xmlns:c16="http://schemas.microsoft.com/office/drawing/2014/chart" uri="{C3380CC4-5D6E-409C-BE32-E72D297353CC}">
              <c16:uniqueId val="{00000000-88D9-429F-8EE9-9462E9D58EBA}"/>
            </c:ext>
          </c:extLst>
        </c:ser>
        <c:ser>
          <c:idx val="1"/>
          <c:order val="1"/>
          <c:tx>
            <c:strRef>
              <c:f>Sheet1!$C$1</c:f>
              <c:strCache>
                <c:ptCount val="1"/>
                <c:pt idx="0">
                  <c:v>2017</c:v>
                </c:pt>
              </c:strCache>
            </c:strRef>
          </c:tx>
          <c:spPr>
            <a:solidFill>
              <a:srgbClr val="0072C6">
                <a:alpha val="50000"/>
              </a:srgbClr>
            </a:solidFill>
            <a:ln>
              <a:solidFill>
                <a:srgbClr val="0072C6"/>
              </a:solidFill>
            </a:ln>
            <a:effectLst/>
          </c:spPr>
          <c:cat>
            <c:strRef>
              <c:f>Sheet1!$A$2:$A$24</c:f>
              <c:strCache>
                <c:ptCount val="23"/>
                <c:pt idx="0">
                  <c:v>MY</c:v>
                </c:pt>
                <c:pt idx="1">
                  <c:v>IN</c:v>
                </c:pt>
                <c:pt idx="2">
                  <c:v>BR</c:v>
                </c:pt>
                <c:pt idx="3">
                  <c:v>SA</c:v>
                </c:pt>
                <c:pt idx="4">
                  <c:v>MX</c:v>
                </c:pt>
                <c:pt idx="5">
                  <c:v>PE</c:v>
                </c:pt>
                <c:pt idx="6">
                  <c:v>VN</c:v>
                </c:pt>
                <c:pt idx="7">
                  <c:v>CO</c:v>
                </c:pt>
                <c:pt idx="8">
                  <c:v>AR </c:v>
                </c:pt>
                <c:pt idx="9">
                  <c:v>IE</c:v>
                </c:pt>
                <c:pt idx="10">
                  <c:v>CL</c:v>
                </c:pt>
                <c:pt idx="11">
                  <c:v>IT</c:v>
                </c:pt>
                <c:pt idx="12">
                  <c:v>CH</c:v>
                </c:pt>
                <c:pt idx="13">
                  <c:v>DE</c:v>
                </c:pt>
                <c:pt idx="14">
                  <c:v>HU</c:v>
                </c:pt>
                <c:pt idx="15">
                  <c:v>JP</c:v>
                </c:pt>
                <c:pt idx="16">
                  <c:v>TU</c:v>
                </c:pt>
                <c:pt idx="17">
                  <c:v>FR</c:v>
                </c:pt>
                <c:pt idx="18">
                  <c:v>AU</c:v>
                </c:pt>
                <c:pt idx="19">
                  <c:v>BE</c:v>
                </c:pt>
                <c:pt idx="20">
                  <c:v>RU</c:v>
                </c:pt>
                <c:pt idx="21">
                  <c:v>US</c:v>
                </c:pt>
                <c:pt idx="22">
                  <c:v>UK</c:v>
                </c:pt>
              </c:strCache>
            </c:strRef>
          </c:cat>
          <c:val>
            <c:numRef>
              <c:f>Sheet1!$C$2:$C$24</c:f>
              <c:numCache>
                <c:formatCode>0.0%</c:formatCode>
                <c:ptCount val="23"/>
                <c:pt idx="0">
                  <c:v>0.69672443650981597</c:v>
                </c:pt>
                <c:pt idx="1">
                  <c:v>0.60690085747713629</c:v>
                </c:pt>
                <c:pt idx="2">
                  <c:v>0.5406680937306485</c:v>
                </c:pt>
                <c:pt idx="3">
                  <c:v>0.53407974612172493</c:v>
                </c:pt>
                <c:pt idx="4">
                  <c:v>0.45160361226085333</c:v>
                </c:pt>
                <c:pt idx="5">
                  <c:v>0.4135393666205629</c:v>
                </c:pt>
                <c:pt idx="6">
                  <c:v>0.40240439155297225</c:v>
                </c:pt>
                <c:pt idx="7">
                  <c:v>0.4012140615777236</c:v>
                </c:pt>
                <c:pt idx="8">
                  <c:v>0.37792441260078119</c:v>
                </c:pt>
                <c:pt idx="9">
                  <c:v>0.37372225142292093</c:v>
                </c:pt>
                <c:pt idx="10">
                  <c:v>0.36645877315140074</c:v>
                </c:pt>
                <c:pt idx="11">
                  <c:v>0.36203216132797389</c:v>
                </c:pt>
                <c:pt idx="12">
                  <c:v>0.3480786521255837</c:v>
                </c:pt>
                <c:pt idx="13">
                  <c:v>0.31461343550910836</c:v>
                </c:pt>
                <c:pt idx="14">
                  <c:v>0.3133556632884657</c:v>
                </c:pt>
                <c:pt idx="15">
                  <c:v>0.3066603987156345</c:v>
                </c:pt>
                <c:pt idx="16">
                  <c:v>0.29233353892734804</c:v>
                </c:pt>
                <c:pt idx="17">
                  <c:v>0.2893107806780193</c:v>
                </c:pt>
                <c:pt idx="18">
                  <c:v>0.28422524671057392</c:v>
                </c:pt>
                <c:pt idx="19">
                  <c:v>0.27316068108314701</c:v>
                </c:pt>
                <c:pt idx="20">
                  <c:v>0.26360478336108983</c:v>
                </c:pt>
                <c:pt idx="21">
                  <c:v>0.25852925930450327</c:v>
                </c:pt>
                <c:pt idx="22">
                  <c:v>0.23557480397659389</c:v>
                </c:pt>
              </c:numCache>
            </c:numRef>
          </c:val>
          <c:extLst>
            <c:ext xmlns:c16="http://schemas.microsoft.com/office/drawing/2014/chart" uri="{C3380CC4-5D6E-409C-BE32-E72D297353CC}">
              <c16:uniqueId val="{00000001-88D9-429F-8EE9-9462E9D58EBA}"/>
            </c:ext>
          </c:extLst>
        </c:ser>
        <c:dLbls>
          <c:showLegendKey val="0"/>
          <c:showVal val="0"/>
          <c:showCatName val="0"/>
          <c:showSerName val="0"/>
          <c:showPercent val="0"/>
          <c:showBubbleSize val="0"/>
        </c:dLbls>
        <c:axId val="491216816"/>
        <c:axId val="491214192"/>
      </c:areaChart>
      <c:catAx>
        <c:axId val="491216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91214192"/>
        <c:crosses val="autoZero"/>
        <c:auto val="1"/>
        <c:lblAlgn val="ctr"/>
        <c:lblOffset val="100"/>
        <c:noMultiLvlLbl val="0"/>
      </c:catAx>
      <c:valAx>
        <c:axId val="491214192"/>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91216816"/>
        <c:crosses val="autoZero"/>
        <c:crossBetween val="midCat"/>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r>
              <a:rPr lang="en-US" dirty="0">
                <a:solidFill>
                  <a:schemeClr val="tx1">
                    <a:lumMod val="50000"/>
                  </a:schemeClr>
                </a:solidFill>
              </a:rPr>
              <a:t>%</a:t>
            </a:r>
            <a:r>
              <a:rPr lang="en-US" baseline="0" dirty="0">
                <a:solidFill>
                  <a:schemeClr val="tx1">
                    <a:lumMod val="50000"/>
                  </a:schemeClr>
                </a:solidFill>
              </a:rPr>
              <a:t> Much less/less concerned</a:t>
            </a:r>
            <a:endParaRPr lang="en-US" dirty="0">
              <a:solidFill>
                <a:schemeClr val="tx1">
                  <a:lumMod val="50000"/>
                </a:schemeClr>
              </a:solidFill>
            </a:endParaRPr>
          </a:p>
        </c:rich>
      </c:tx>
      <c:layout>
        <c:manualLayout>
          <c:xMode val="edge"/>
          <c:yMode val="edge"/>
          <c:x val="9.4400377240783453E-4"/>
          <c:y val="8.9605734767025085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endParaRPr lang="en-US"/>
        </a:p>
      </c:txPr>
    </c:title>
    <c:autoTitleDeleted val="0"/>
    <c:plotArea>
      <c:layout/>
      <c:areaChart>
        <c:grouping val="standard"/>
        <c:varyColors val="0"/>
        <c:ser>
          <c:idx val="0"/>
          <c:order val="0"/>
          <c:tx>
            <c:strRef>
              <c:f>Sheet1!$B$1</c:f>
              <c:strCache>
                <c:ptCount val="1"/>
                <c:pt idx="0">
                  <c:v>2016</c:v>
                </c:pt>
              </c:strCache>
            </c:strRef>
          </c:tx>
          <c:spPr>
            <a:solidFill>
              <a:srgbClr val="002050"/>
            </a:solidFill>
            <a:ln>
              <a:noFill/>
            </a:ln>
            <a:effectLst/>
          </c:spPr>
          <c:cat>
            <c:strRef>
              <c:f>Sheet1!$A$2:$A$24</c:f>
              <c:strCache>
                <c:ptCount val="23"/>
                <c:pt idx="0">
                  <c:v>MY</c:v>
                </c:pt>
                <c:pt idx="1">
                  <c:v>IN</c:v>
                </c:pt>
                <c:pt idx="2">
                  <c:v>BR</c:v>
                </c:pt>
                <c:pt idx="3">
                  <c:v>SA</c:v>
                </c:pt>
                <c:pt idx="4">
                  <c:v>MX</c:v>
                </c:pt>
                <c:pt idx="5">
                  <c:v>PE</c:v>
                </c:pt>
                <c:pt idx="6">
                  <c:v>VN</c:v>
                </c:pt>
                <c:pt idx="7">
                  <c:v>CO</c:v>
                </c:pt>
                <c:pt idx="8">
                  <c:v>AR </c:v>
                </c:pt>
                <c:pt idx="9">
                  <c:v>IE</c:v>
                </c:pt>
                <c:pt idx="10">
                  <c:v>CL</c:v>
                </c:pt>
                <c:pt idx="11">
                  <c:v>IT</c:v>
                </c:pt>
                <c:pt idx="12">
                  <c:v>CH</c:v>
                </c:pt>
                <c:pt idx="13">
                  <c:v>DE</c:v>
                </c:pt>
                <c:pt idx="14">
                  <c:v>HU</c:v>
                </c:pt>
                <c:pt idx="15">
                  <c:v>JP</c:v>
                </c:pt>
                <c:pt idx="16">
                  <c:v>TU</c:v>
                </c:pt>
                <c:pt idx="17">
                  <c:v>FR</c:v>
                </c:pt>
                <c:pt idx="18">
                  <c:v>AU</c:v>
                </c:pt>
                <c:pt idx="19">
                  <c:v>BE</c:v>
                </c:pt>
                <c:pt idx="20">
                  <c:v>RU</c:v>
                </c:pt>
                <c:pt idx="21">
                  <c:v>US</c:v>
                </c:pt>
                <c:pt idx="22">
                  <c:v>UK</c:v>
                </c:pt>
              </c:strCache>
            </c:strRef>
          </c:cat>
          <c:val>
            <c:numRef>
              <c:f>Sheet1!$B$2:$B$24</c:f>
              <c:numCache>
                <c:formatCode>0.0%</c:formatCode>
                <c:ptCount val="23"/>
                <c:pt idx="1">
                  <c:v>0.1088667947093916</c:v>
                </c:pt>
                <c:pt idx="2">
                  <c:v>7.9172977718511367E-2</c:v>
                </c:pt>
                <c:pt idx="3">
                  <c:v>7.7365701433261311E-2</c:v>
                </c:pt>
                <c:pt idx="4">
                  <c:v>5.7944041335437388E-2</c:v>
                </c:pt>
                <c:pt idx="10">
                  <c:v>0.12545720466986665</c:v>
                </c:pt>
                <c:pt idx="12">
                  <c:v>0.48100058710046917</c:v>
                </c:pt>
                <c:pt idx="13">
                  <c:v>9.9235474704802942E-2</c:v>
                </c:pt>
                <c:pt idx="16">
                  <c:v>0.21396904288161989</c:v>
                </c:pt>
                <c:pt idx="17">
                  <c:v>0.17857270595430794</c:v>
                </c:pt>
                <c:pt idx="18">
                  <c:v>5.0977787729853008E-2</c:v>
                </c:pt>
                <c:pt idx="19">
                  <c:v>0.10871604523495676</c:v>
                </c:pt>
                <c:pt idx="20">
                  <c:v>0.12009775352435748</c:v>
                </c:pt>
                <c:pt idx="21">
                  <c:v>7.9866337186834266E-2</c:v>
                </c:pt>
                <c:pt idx="22">
                  <c:v>6.4893002646197628E-2</c:v>
                </c:pt>
              </c:numCache>
            </c:numRef>
          </c:val>
          <c:extLst>
            <c:ext xmlns:c16="http://schemas.microsoft.com/office/drawing/2014/chart" uri="{C3380CC4-5D6E-409C-BE32-E72D297353CC}">
              <c16:uniqueId val="{00000000-3751-4984-9EE0-37B93470C817}"/>
            </c:ext>
          </c:extLst>
        </c:ser>
        <c:ser>
          <c:idx val="1"/>
          <c:order val="1"/>
          <c:tx>
            <c:strRef>
              <c:f>Sheet1!$C$1</c:f>
              <c:strCache>
                <c:ptCount val="1"/>
                <c:pt idx="0">
                  <c:v>2017</c:v>
                </c:pt>
              </c:strCache>
            </c:strRef>
          </c:tx>
          <c:spPr>
            <a:solidFill>
              <a:srgbClr val="0072C6">
                <a:alpha val="50196"/>
              </a:srgbClr>
            </a:solidFill>
            <a:ln>
              <a:solidFill>
                <a:srgbClr val="0072C6"/>
              </a:solidFill>
            </a:ln>
            <a:effectLst/>
          </c:spPr>
          <c:cat>
            <c:strRef>
              <c:f>Sheet1!$A$2:$A$24</c:f>
              <c:strCache>
                <c:ptCount val="23"/>
                <c:pt idx="0">
                  <c:v>MY</c:v>
                </c:pt>
                <c:pt idx="1">
                  <c:v>IN</c:v>
                </c:pt>
                <c:pt idx="2">
                  <c:v>BR</c:v>
                </c:pt>
                <c:pt idx="3">
                  <c:v>SA</c:v>
                </c:pt>
                <c:pt idx="4">
                  <c:v>MX</c:v>
                </c:pt>
                <c:pt idx="5">
                  <c:v>PE</c:v>
                </c:pt>
                <c:pt idx="6">
                  <c:v>VN</c:v>
                </c:pt>
                <c:pt idx="7">
                  <c:v>CO</c:v>
                </c:pt>
                <c:pt idx="8">
                  <c:v>AR </c:v>
                </c:pt>
                <c:pt idx="9">
                  <c:v>IE</c:v>
                </c:pt>
                <c:pt idx="10">
                  <c:v>CL</c:v>
                </c:pt>
                <c:pt idx="11">
                  <c:v>IT</c:v>
                </c:pt>
                <c:pt idx="12">
                  <c:v>CH</c:v>
                </c:pt>
                <c:pt idx="13">
                  <c:v>DE</c:v>
                </c:pt>
                <c:pt idx="14">
                  <c:v>HU</c:v>
                </c:pt>
                <c:pt idx="15">
                  <c:v>JP</c:v>
                </c:pt>
                <c:pt idx="16">
                  <c:v>TU</c:v>
                </c:pt>
                <c:pt idx="17">
                  <c:v>FR</c:v>
                </c:pt>
                <c:pt idx="18">
                  <c:v>AU</c:v>
                </c:pt>
                <c:pt idx="19">
                  <c:v>BE</c:v>
                </c:pt>
                <c:pt idx="20">
                  <c:v>RU</c:v>
                </c:pt>
                <c:pt idx="21">
                  <c:v>US</c:v>
                </c:pt>
                <c:pt idx="22">
                  <c:v>UK</c:v>
                </c:pt>
              </c:strCache>
            </c:strRef>
          </c:cat>
          <c:val>
            <c:numRef>
              <c:f>Sheet1!$C$2:$C$24</c:f>
              <c:numCache>
                <c:formatCode>0.0%</c:formatCode>
                <c:ptCount val="23"/>
                <c:pt idx="0">
                  <c:v>0.13067693411353923</c:v>
                </c:pt>
                <c:pt idx="1">
                  <c:v>0.16122720251528849</c:v>
                </c:pt>
                <c:pt idx="2">
                  <c:v>0.13385432520270815</c:v>
                </c:pt>
                <c:pt idx="3">
                  <c:v>0.18497098194396622</c:v>
                </c:pt>
                <c:pt idx="4">
                  <c:v>0.14797388142804072</c:v>
                </c:pt>
                <c:pt idx="5">
                  <c:v>0.16763196963646521</c:v>
                </c:pt>
                <c:pt idx="6">
                  <c:v>0.25814383163844884</c:v>
                </c:pt>
                <c:pt idx="7">
                  <c:v>0.17704984435367213</c:v>
                </c:pt>
                <c:pt idx="8">
                  <c:v>0.17608969852273751</c:v>
                </c:pt>
                <c:pt idx="9">
                  <c:v>0.16179304363714592</c:v>
                </c:pt>
                <c:pt idx="10">
                  <c:v>0.19866750994866186</c:v>
                </c:pt>
                <c:pt idx="11">
                  <c:v>0.14140323069152699</c:v>
                </c:pt>
                <c:pt idx="12">
                  <c:v>0.46439384306558379</c:v>
                </c:pt>
                <c:pt idx="13">
                  <c:v>0.29027762053709055</c:v>
                </c:pt>
                <c:pt idx="14">
                  <c:v>0.23361708852555857</c:v>
                </c:pt>
                <c:pt idx="15">
                  <c:v>0.30982724424466573</c:v>
                </c:pt>
                <c:pt idx="16">
                  <c:v>0.36501771909343694</c:v>
                </c:pt>
                <c:pt idx="17">
                  <c:v>0.31656996093698808</c:v>
                </c:pt>
                <c:pt idx="18">
                  <c:v>0.15564963411441118</c:v>
                </c:pt>
                <c:pt idx="19">
                  <c:v>0.24456740260425028</c:v>
                </c:pt>
                <c:pt idx="20">
                  <c:v>0.28269654240356856</c:v>
                </c:pt>
                <c:pt idx="21">
                  <c:v>0.23862504140586832</c:v>
                </c:pt>
                <c:pt idx="22">
                  <c:v>0.13407978786051145</c:v>
                </c:pt>
              </c:numCache>
            </c:numRef>
          </c:val>
          <c:extLst>
            <c:ext xmlns:c16="http://schemas.microsoft.com/office/drawing/2014/chart" uri="{C3380CC4-5D6E-409C-BE32-E72D297353CC}">
              <c16:uniqueId val="{00000001-3751-4984-9EE0-37B93470C817}"/>
            </c:ext>
          </c:extLst>
        </c:ser>
        <c:dLbls>
          <c:showLegendKey val="0"/>
          <c:showVal val="0"/>
          <c:showCatName val="0"/>
          <c:showSerName val="0"/>
          <c:showPercent val="0"/>
          <c:showBubbleSize val="0"/>
        </c:dLbls>
        <c:axId val="491216816"/>
        <c:axId val="491214192"/>
      </c:areaChart>
      <c:catAx>
        <c:axId val="491216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91214192"/>
        <c:crosses val="autoZero"/>
        <c:auto val="1"/>
        <c:lblAlgn val="ctr"/>
        <c:lblOffset val="100"/>
        <c:noMultiLvlLbl val="0"/>
      </c:catAx>
      <c:valAx>
        <c:axId val="491214192"/>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91216816"/>
        <c:crosses val="autoZero"/>
        <c:crossBetween val="midCat"/>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2016</c:v>
                </c:pt>
              </c:strCache>
            </c:strRef>
          </c:tx>
          <c:spPr>
            <a:solidFill>
              <a:schemeClr val="accent1"/>
            </a:solidFill>
            <a:ln>
              <a:noFill/>
            </a:ln>
            <a:effectLst/>
          </c:spPr>
          <c:dLbls>
            <c:delete val="1"/>
          </c:dLbls>
          <c:cat>
            <c:strRef>
              <c:f>Sheet1!$A$2:$A$24</c:f>
              <c:strCache>
                <c:ptCount val="23"/>
                <c:pt idx="0">
                  <c:v>VN</c:v>
                </c:pt>
                <c:pt idx="1">
                  <c:v>SA</c:v>
                </c:pt>
                <c:pt idx="2">
                  <c:v>CH</c:v>
                </c:pt>
                <c:pt idx="3">
                  <c:v>CO</c:v>
                </c:pt>
                <c:pt idx="4">
                  <c:v>IN</c:v>
                </c:pt>
                <c:pt idx="5">
                  <c:v>TU</c:v>
                </c:pt>
                <c:pt idx="6">
                  <c:v>MX</c:v>
                </c:pt>
                <c:pt idx="7">
                  <c:v>DE</c:v>
                </c:pt>
                <c:pt idx="8">
                  <c:v>PE</c:v>
                </c:pt>
                <c:pt idx="9">
                  <c:v>HU</c:v>
                </c:pt>
                <c:pt idx="10">
                  <c:v>RU</c:v>
                </c:pt>
                <c:pt idx="11">
                  <c:v>AR</c:v>
                </c:pt>
                <c:pt idx="12">
                  <c:v>BR</c:v>
                </c:pt>
                <c:pt idx="13">
                  <c:v>Global</c:v>
                </c:pt>
                <c:pt idx="14">
                  <c:v>MY</c:v>
                </c:pt>
                <c:pt idx="15">
                  <c:v>IE</c:v>
                </c:pt>
                <c:pt idx="16">
                  <c:v>US</c:v>
                </c:pt>
                <c:pt idx="17">
                  <c:v>FR</c:v>
                </c:pt>
                <c:pt idx="18">
                  <c:v>CL</c:v>
                </c:pt>
                <c:pt idx="19">
                  <c:v>AU</c:v>
                </c:pt>
                <c:pt idx="20">
                  <c:v>IT</c:v>
                </c:pt>
                <c:pt idx="21">
                  <c:v>BE</c:v>
                </c:pt>
                <c:pt idx="22">
                  <c:v>UK</c:v>
                </c:pt>
              </c:strCache>
            </c:strRef>
          </c:cat>
          <c:val>
            <c:numRef>
              <c:f>Sheet1!$B$2:$B$24</c:f>
              <c:numCache>
                <c:formatCode>0%</c:formatCode>
                <c:ptCount val="23"/>
                <c:pt idx="1">
                  <c:v>0.30211691440558935</c:v>
                </c:pt>
                <c:pt idx="2">
                  <c:v>0.4599553028325345</c:v>
                </c:pt>
                <c:pt idx="4">
                  <c:v>0.32087824081015454</c:v>
                </c:pt>
                <c:pt idx="5">
                  <c:v>0.30744642603401656</c:v>
                </c:pt>
                <c:pt idx="6">
                  <c:v>0.39553720460969383</c:v>
                </c:pt>
                <c:pt idx="7">
                  <c:v>0.2555480030868878</c:v>
                </c:pt>
                <c:pt idx="10">
                  <c:v>0.31292988012681644</c:v>
                </c:pt>
                <c:pt idx="12">
                  <c:v>0.33392984126833525</c:v>
                </c:pt>
                <c:pt idx="13">
                  <c:v>0.3</c:v>
                </c:pt>
                <c:pt idx="16">
                  <c:v>0.28022290837697456</c:v>
                </c:pt>
                <c:pt idx="17">
                  <c:v>0.29333942696250914</c:v>
                </c:pt>
                <c:pt idx="18">
                  <c:v>0.29304398782063373</c:v>
                </c:pt>
                <c:pt idx="19">
                  <c:v>0.19725698970421635</c:v>
                </c:pt>
                <c:pt idx="21">
                  <c:v>0.25131727442023089</c:v>
                </c:pt>
                <c:pt idx="22">
                  <c:v>0.19403483810290331</c:v>
                </c:pt>
              </c:numCache>
            </c:numRef>
          </c:val>
          <c:extLst>
            <c:ext xmlns:c16="http://schemas.microsoft.com/office/drawing/2014/chart" uri="{C3380CC4-5D6E-409C-BE32-E72D297353CC}">
              <c16:uniqueId val="{00000000-15B1-4BB6-8E9D-5FBB708F95E2}"/>
            </c:ext>
          </c:extLst>
        </c:ser>
        <c:ser>
          <c:idx val="1"/>
          <c:order val="1"/>
          <c:tx>
            <c:strRef>
              <c:f>Sheet1!$C$1</c:f>
              <c:strCache>
                <c:ptCount val="1"/>
                <c:pt idx="0">
                  <c:v>2017</c:v>
                </c:pt>
              </c:strCache>
            </c:strRef>
          </c:tx>
          <c:spPr>
            <a:solidFill>
              <a:srgbClr val="0072C6">
                <a:alpha val="50196"/>
              </a:srgbClr>
            </a:solidFill>
            <a:ln>
              <a:noFill/>
            </a:ln>
            <a:effectLst/>
          </c:spPr>
          <c:dLbls>
            <c:delete val="1"/>
          </c:dLbls>
          <c:cat>
            <c:strRef>
              <c:f>Sheet1!$A$2:$A$24</c:f>
              <c:strCache>
                <c:ptCount val="23"/>
                <c:pt idx="0">
                  <c:v>VN</c:v>
                </c:pt>
                <c:pt idx="1">
                  <c:v>SA</c:v>
                </c:pt>
                <c:pt idx="2">
                  <c:v>CH</c:v>
                </c:pt>
                <c:pt idx="3">
                  <c:v>CO</c:v>
                </c:pt>
                <c:pt idx="4">
                  <c:v>IN</c:v>
                </c:pt>
                <c:pt idx="5">
                  <c:v>TU</c:v>
                </c:pt>
                <c:pt idx="6">
                  <c:v>MX</c:v>
                </c:pt>
                <c:pt idx="7">
                  <c:v>DE</c:v>
                </c:pt>
                <c:pt idx="8">
                  <c:v>PE</c:v>
                </c:pt>
                <c:pt idx="9">
                  <c:v>HU</c:v>
                </c:pt>
                <c:pt idx="10">
                  <c:v>RU</c:v>
                </c:pt>
                <c:pt idx="11">
                  <c:v>AR</c:v>
                </c:pt>
                <c:pt idx="12">
                  <c:v>BR</c:v>
                </c:pt>
                <c:pt idx="13">
                  <c:v>Global</c:v>
                </c:pt>
                <c:pt idx="14">
                  <c:v>MY</c:v>
                </c:pt>
                <c:pt idx="15">
                  <c:v>IE</c:v>
                </c:pt>
                <c:pt idx="16">
                  <c:v>US</c:v>
                </c:pt>
                <c:pt idx="17">
                  <c:v>FR</c:v>
                </c:pt>
                <c:pt idx="18">
                  <c:v>CL</c:v>
                </c:pt>
                <c:pt idx="19">
                  <c:v>AU</c:v>
                </c:pt>
                <c:pt idx="20">
                  <c:v>IT</c:v>
                </c:pt>
                <c:pt idx="21">
                  <c:v>BE</c:v>
                </c:pt>
                <c:pt idx="22">
                  <c:v>UK</c:v>
                </c:pt>
              </c:strCache>
            </c:strRef>
          </c:cat>
          <c:val>
            <c:numRef>
              <c:f>Sheet1!$C$2:$C$24</c:f>
              <c:numCache>
                <c:formatCode>0%</c:formatCode>
                <c:ptCount val="23"/>
                <c:pt idx="0">
                  <c:v>0.36463838062494447</c:v>
                </c:pt>
                <c:pt idx="1">
                  <c:v>0.34693785793830112</c:v>
                </c:pt>
                <c:pt idx="2">
                  <c:v>0.34108493599217676</c:v>
                </c:pt>
                <c:pt idx="3">
                  <c:v>0.32608985184053002</c:v>
                </c:pt>
                <c:pt idx="4">
                  <c:v>0.30936141874335404</c:v>
                </c:pt>
                <c:pt idx="5">
                  <c:v>0.308624521107559</c:v>
                </c:pt>
                <c:pt idx="6">
                  <c:v>0.30191729118879562</c:v>
                </c:pt>
                <c:pt idx="7">
                  <c:v>0.30009775609459671</c:v>
                </c:pt>
                <c:pt idx="8">
                  <c:v>0.29895310421551569</c:v>
                </c:pt>
                <c:pt idx="9">
                  <c:v>0.29417371592205782</c:v>
                </c:pt>
                <c:pt idx="10">
                  <c:v>0.29377936009462358</c:v>
                </c:pt>
                <c:pt idx="11">
                  <c:v>0.27197656676155657</c:v>
                </c:pt>
                <c:pt idx="12">
                  <c:v>0.26674839121361638</c:v>
                </c:pt>
                <c:pt idx="13">
                  <c:v>0.26300000000000001</c:v>
                </c:pt>
                <c:pt idx="14">
                  <c:v>0.25848069331102619</c:v>
                </c:pt>
                <c:pt idx="15">
                  <c:v>0.25522098460383863</c:v>
                </c:pt>
                <c:pt idx="16">
                  <c:v>0.24742509135001595</c:v>
                </c:pt>
                <c:pt idx="17">
                  <c:v>0.23452585029629153</c:v>
                </c:pt>
                <c:pt idx="18">
                  <c:v>0.21386014342457135</c:v>
                </c:pt>
                <c:pt idx="19">
                  <c:v>0.20993409277800518</c:v>
                </c:pt>
                <c:pt idx="20">
                  <c:v>0.18843424603128875</c:v>
                </c:pt>
                <c:pt idx="21">
                  <c:v>0.1806599556398808</c:v>
                </c:pt>
                <c:pt idx="22">
                  <c:v>0.15283279101386654</c:v>
                </c:pt>
              </c:numCache>
            </c:numRef>
          </c:val>
          <c:extLst>
            <c:ext xmlns:c16="http://schemas.microsoft.com/office/drawing/2014/chart" uri="{C3380CC4-5D6E-409C-BE32-E72D297353CC}">
              <c16:uniqueId val="{00000001-15B1-4BB6-8E9D-5FBB708F95E2}"/>
            </c:ext>
          </c:extLst>
        </c:ser>
        <c:dLbls>
          <c:showLegendKey val="0"/>
          <c:showVal val="1"/>
          <c:showCatName val="0"/>
          <c:showSerName val="0"/>
          <c:showPercent val="0"/>
          <c:showBubbleSize val="0"/>
        </c:dLbls>
        <c:axId val="719306192"/>
        <c:axId val="719303240"/>
      </c:areaChart>
      <c:catAx>
        <c:axId val="7193061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719303240"/>
        <c:crosses val="autoZero"/>
        <c:auto val="1"/>
        <c:lblAlgn val="ctr"/>
        <c:lblOffset val="100"/>
        <c:noMultiLvlLbl val="0"/>
      </c:catAx>
      <c:valAx>
        <c:axId val="719303240"/>
        <c:scaling>
          <c:orientation val="minMax"/>
          <c:max val="0.7500000000000001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719306192"/>
        <c:crosses val="autoZero"/>
        <c:crossBetween val="midCat"/>
      </c:valAx>
      <c:spPr>
        <a:noFill/>
        <a:ln>
          <a:solidFill>
            <a:schemeClr val="bg1"/>
          </a:solid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2016</c:v>
                </c:pt>
              </c:strCache>
            </c:strRef>
          </c:tx>
          <c:spPr>
            <a:solidFill>
              <a:schemeClr val="accent1"/>
            </a:solidFill>
            <a:ln>
              <a:noFill/>
            </a:ln>
            <a:effectLst/>
          </c:spPr>
          <c:dLbls>
            <c:delete val="1"/>
          </c:dLbls>
          <c:cat>
            <c:strRef>
              <c:f>Sheet1!$A$2:$A$25</c:f>
              <c:strCache>
                <c:ptCount val="24"/>
                <c:pt idx="0">
                  <c:v>VN</c:v>
                </c:pt>
                <c:pt idx="1">
                  <c:v>RU</c:v>
                </c:pt>
                <c:pt idx="2">
                  <c:v>TU</c:v>
                </c:pt>
                <c:pt idx="3">
                  <c:v>SA</c:v>
                </c:pt>
                <c:pt idx="4">
                  <c:v>AR</c:v>
                </c:pt>
                <c:pt idx="5">
                  <c:v>CL</c:v>
                </c:pt>
                <c:pt idx="6">
                  <c:v>HU</c:v>
                </c:pt>
                <c:pt idx="7">
                  <c:v>CO</c:v>
                </c:pt>
                <c:pt idx="8">
                  <c:v>FR</c:v>
                </c:pt>
                <c:pt idx="9">
                  <c:v>PE</c:v>
                </c:pt>
                <c:pt idx="10">
                  <c:v>US</c:v>
                </c:pt>
                <c:pt idx="11">
                  <c:v>MY</c:v>
                </c:pt>
                <c:pt idx="12">
                  <c:v>IN</c:v>
                </c:pt>
                <c:pt idx="13">
                  <c:v>Global</c:v>
                </c:pt>
                <c:pt idx="14">
                  <c:v>DE</c:v>
                </c:pt>
                <c:pt idx="15">
                  <c:v>MX</c:v>
                </c:pt>
                <c:pt idx="16">
                  <c:v>BR</c:v>
                </c:pt>
                <c:pt idx="17">
                  <c:v>AU</c:v>
                </c:pt>
                <c:pt idx="18">
                  <c:v>IE</c:v>
                </c:pt>
                <c:pt idx="19">
                  <c:v>BE</c:v>
                </c:pt>
                <c:pt idx="20">
                  <c:v>IT</c:v>
                </c:pt>
                <c:pt idx="21">
                  <c:v>UK</c:v>
                </c:pt>
                <c:pt idx="22">
                  <c:v>CH</c:v>
                </c:pt>
                <c:pt idx="23">
                  <c:v>JP</c:v>
                </c:pt>
              </c:strCache>
            </c:strRef>
          </c:cat>
          <c:val>
            <c:numRef>
              <c:f>Sheet1!$B$2:$B$25</c:f>
              <c:numCache>
                <c:formatCode>0%</c:formatCode>
                <c:ptCount val="24"/>
                <c:pt idx="1">
                  <c:v>0.68122390313968884</c:v>
                </c:pt>
                <c:pt idx="2">
                  <c:v>0.62824779360855509</c:v>
                </c:pt>
                <c:pt idx="3">
                  <c:v>0.70276015178970042</c:v>
                </c:pt>
                <c:pt idx="5">
                  <c:v>0.49981511069499041</c:v>
                </c:pt>
                <c:pt idx="8">
                  <c:v>0.47154914122769592</c:v>
                </c:pt>
                <c:pt idx="10">
                  <c:v>0.45860046854877412</c:v>
                </c:pt>
                <c:pt idx="12">
                  <c:v>0.53387424164190733</c:v>
                </c:pt>
                <c:pt idx="13">
                  <c:v>0.56000000000000005</c:v>
                </c:pt>
                <c:pt idx="14">
                  <c:v>0.55439513694264753</c:v>
                </c:pt>
                <c:pt idx="15">
                  <c:v>0.67155099864805323</c:v>
                </c:pt>
                <c:pt idx="16">
                  <c:v>0.61030764807123195</c:v>
                </c:pt>
                <c:pt idx="17">
                  <c:v>0.44994939384240268</c:v>
                </c:pt>
                <c:pt idx="19">
                  <c:v>0.52969845979274743</c:v>
                </c:pt>
                <c:pt idx="21">
                  <c:v>0.3877150778488429</c:v>
                </c:pt>
                <c:pt idx="22">
                  <c:v>0.66584190616393135</c:v>
                </c:pt>
              </c:numCache>
            </c:numRef>
          </c:val>
          <c:extLst>
            <c:ext xmlns:c16="http://schemas.microsoft.com/office/drawing/2014/chart" uri="{C3380CC4-5D6E-409C-BE32-E72D297353CC}">
              <c16:uniqueId val="{00000000-A85E-40F8-BE6F-02E1F3E48CBA}"/>
            </c:ext>
          </c:extLst>
        </c:ser>
        <c:ser>
          <c:idx val="1"/>
          <c:order val="1"/>
          <c:tx>
            <c:strRef>
              <c:f>Sheet1!$C$1</c:f>
              <c:strCache>
                <c:ptCount val="1"/>
                <c:pt idx="0">
                  <c:v>2017</c:v>
                </c:pt>
              </c:strCache>
            </c:strRef>
          </c:tx>
          <c:spPr>
            <a:solidFill>
              <a:srgbClr val="0072C6">
                <a:alpha val="50000"/>
              </a:srgbClr>
            </a:solidFill>
            <a:ln>
              <a:noFill/>
            </a:ln>
            <a:effectLst/>
          </c:spPr>
          <c:dLbls>
            <c:delete val="1"/>
          </c:dLbls>
          <c:cat>
            <c:strRef>
              <c:f>Sheet1!$A$2:$A$25</c:f>
              <c:strCache>
                <c:ptCount val="24"/>
                <c:pt idx="0">
                  <c:v>VN</c:v>
                </c:pt>
                <c:pt idx="1">
                  <c:v>RU</c:v>
                </c:pt>
                <c:pt idx="2">
                  <c:v>TU</c:v>
                </c:pt>
                <c:pt idx="3">
                  <c:v>SA</c:v>
                </c:pt>
                <c:pt idx="4">
                  <c:v>AR</c:v>
                </c:pt>
                <c:pt idx="5">
                  <c:v>CL</c:v>
                </c:pt>
                <c:pt idx="6">
                  <c:v>HU</c:v>
                </c:pt>
                <c:pt idx="7">
                  <c:v>CO</c:v>
                </c:pt>
                <c:pt idx="8">
                  <c:v>FR</c:v>
                </c:pt>
                <c:pt idx="9">
                  <c:v>PE</c:v>
                </c:pt>
                <c:pt idx="10">
                  <c:v>US</c:v>
                </c:pt>
                <c:pt idx="11">
                  <c:v>MY</c:v>
                </c:pt>
                <c:pt idx="12">
                  <c:v>IN</c:v>
                </c:pt>
                <c:pt idx="13">
                  <c:v>Global</c:v>
                </c:pt>
                <c:pt idx="14">
                  <c:v>DE</c:v>
                </c:pt>
                <c:pt idx="15">
                  <c:v>MX</c:v>
                </c:pt>
                <c:pt idx="16">
                  <c:v>BR</c:v>
                </c:pt>
                <c:pt idx="17">
                  <c:v>AU</c:v>
                </c:pt>
                <c:pt idx="18">
                  <c:v>IE</c:v>
                </c:pt>
                <c:pt idx="19">
                  <c:v>BE</c:v>
                </c:pt>
                <c:pt idx="20">
                  <c:v>IT</c:v>
                </c:pt>
                <c:pt idx="21">
                  <c:v>UK</c:v>
                </c:pt>
                <c:pt idx="22">
                  <c:v>CH</c:v>
                </c:pt>
                <c:pt idx="23">
                  <c:v>JP</c:v>
                </c:pt>
              </c:strCache>
            </c:strRef>
          </c:cat>
          <c:val>
            <c:numRef>
              <c:f>Sheet1!$C$2:$C$25</c:f>
              <c:numCache>
                <c:formatCode>0%</c:formatCode>
                <c:ptCount val="24"/>
                <c:pt idx="0">
                  <c:v>0.64727037814311184</c:v>
                </c:pt>
                <c:pt idx="1">
                  <c:v>0.70268344893749346</c:v>
                </c:pt>
                <c:pt idx="2">
                  <c:v>0.66706605476504266</c:v>
                </c:pt>
                <c:pt idx="3">
                  <c:v>0.71928003903232673</c:v>
                </c:pt>
                <c:pt idx="4">
                  <c:v>0.71401092523651466</c:v>
                </c:pt>
                <c:pt idx="5">
                  <c:v>0.54676686966615184</c:v>
                </c:pt>
                <c:pt idx="6">
                  <c:v>0.68839417412321258</c:v>
                </c:pt>
                <c:pt idx="7">
                  <c:v>0.71663468733399727</c:v>
                </c:pt>
                <c:pt idx="8">
                  <c:v>0.51155336630017689</c:v>
                </c:pt>
                <c:pt idx="9">
                  <c:v>0.74830562774843312</c:v>
                </c:pt>
                <c:pt idx="10">
                  <c:v>0.56188639364208515</c:v>
                </c:pt>
                <c:pt idx="11">
                  <c:v>0.52930707596292648</c:v>
                </c:pt>
                <c:pt idx="12">
                  <c:v>0.54992997318406867</c:v>
                </c:pt>
                <c:pt idx="13">
                  <c:v>0.60799999999999998</c:v>
                </c:pt>
                <c:pt idx="14">
                  <c:v>0.59924804503075557</c:v>
                </c:pt>
                <c:pt idx="15">
                  <c:v>0.67198002697438408</c:v>
                </c:pt>
                <c:pt idx="16">
                  <c:v>0.6666258026121763</c:v>
                </c:pt>
                <c:pt idx="17">
                  <c:v>0.46697509126548165</c:v>
                </c:pt>
                <c:pt idx="18">
                  <c:v>0.60296921249265356</c:v>
                </c:pt>
                <c:pt idx="19">
                  <c:v>0.58310992491806912</c:v>
                </c:pt>
                <c:pt idx="20">
                  <c:v>0.58794369119472634</c:v>
                </c:pt>
                <c:pt idx="21">
                  <c:v>0.46629077552375969</c:v>
                </c:pt>
                <c:pt idx="22">
                  <c:v>0.70104848883733839</c:v>
                </c:pt>
                <c:pt idx="23">
                  <c:v>0.33178818427900114</c:v>
                </c:pt>
              </c:numCache>
            </c:numRef>
          </c:val>
          <c:extLst>
            <c:ext xmlns:c16="http://schemas.microsoft.com/office/drawing/2014/chart" uri="{C3380CC4-5D6E-409C-BE32-E72D297353CC}">
              <c16:uniqueId val="{00000001-A85E-40F8-BE6F-02E1F3E48CBA}"/>
            </c:ext>
          </c:extLst>
        </c:ser>
        <c:dLbls>
          <c:showLegendKey val="0"/>
          <c:showVal val="1"/>
          <c:showCatName val="0"/>
          <c:showSerName val="0"/>
          <c:showPercent val="0"/>
          <c:showBubbleSize val="0"/>
        </c:dLbls>
        <c:axId val="719306192"/>
        <c:axId val="719303240"/>
      </c:areaChart>
      <c:catAx>
        <c:axId val="7193061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719303240"/>
        <c:crosses val="autoZero"/>
        <c:auto val="1"/>
        <c:lblAlgn val="ctr"/>
        <c:lblOffset val="100"/>
        <c:noMultiLvlLbl val="0"/>
      </c:catAx>
      <c:valAx>
        <c:axId val="719303240"/>
        <c:scaling>
          <c:orientation val="minMax"/>
          <c:max val="0.7500000000000001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719306192"/>
        <c:crosses val="autoZero"/>
        <c:crossBetween val="midCat"/>
      </c:valAx>
      <c:spPr>
        <a:noFill/>
        <a:ln>
          <a:solidFill>
            <a:schemeClr val="bg1"/>
          </a:solid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2016</c:v>
                </c:pt>
              </c:strCache>
            </c:strRef>
          </c:tx>
          <c:spPr>
            <a:solidFill>
              <a:schemeClr val="accent1"/>
            </a:solidFill>
            <a:ln>
              <a:noFill/>
            </a:ln>
            <a:effectLst/>
          </c:spPr>
          <c:dLbls>
            <c:delete val="1"/>
          </c:dLbls>
          <c:cat>
            <c:strRef>
              <c:f>Sheet1!$A$2:$A$25</c:f>
              <c:strCache>
                <c:ptCount val="24"/>
                <c:pt idx="0">
                  <c:v>SA</c:v>
                </c:pt>
                <c:pt idx="1">
                  <c:v>VN</c:v>
                </c:pt>
                <c:pt idx="2">
                  <c:v>PE</c:v>
                </c:pt>
                <c:pt idx="3">
                  <c:v>CO</c:v>
                </c:pt>
                <c:pt idx="4">
                  <c:v>TU</c:v>
                </c:pt>
                <c:pt idx="5">
                  <c:v>AR</c:v>
                </c:pt>
                <c:pt idx="6">
                  <c:v>MX</c:v>
                </c:pt>
                <c:pt idx="7">
                  <c:v>BR</c:v>
                </c:pt>
                <c:pt idx="8">
                  <c:v>RU</c:v>
                </c:pt>
                <c:pt idx="9">
                  <c:v>CL</c:v>
                </c:pt>
                <c:pt idx="10">
                  <c:v>IN</c:v>
                </c:pt>
                <c:pt idx="11">
                  <c:v>Global</c:v>
                </c:pt>
                <c:pt idx="12">
                  <c:v>HU</c:v>
                </c:pt>
                <c:pt idx="13">
                  <c:v>MY</c:v>
                </c:pt>
                <c:pt idx="14">
                  <c:v>IT</c:v>
                </c:pt>
                <c:pt idx="15">
                  <c:v>US</c:v>
                </c:pt>
                <c:pt idx="16">
                  <c:v>IE</c:v>
                </c:pt>
                <c:pt idx="17">
                  <c:v>DE</c:v>
                </c:pt>
                <c:pt idx="18">
                  <c:v>CH</c:v>
                </c:pt>
                <c:pt idx="19">
                  <c:v>AU</c:v>
                </c:pt>
                <c:pt idx="20">
                  <c:v>FR</c:v>
                </c:pt>
                <c:pt idx="21">
                  <c:v>BE</c:v>
                </c:pt>
                <c:pt idx="22">
                  <c:v>UK</c:v>
                </c:pt>
                <c:pt idx="23">
                  <c:v>JP</c:v>
                </c:pt>
              </c:strCache>
            </c:strRef>
          </c:cat>
          <c:val>
            <c:numRef>
              <c:f>Sheet1!$B$2:$B$25</c:f>
              <c:numCache>
                <c:formatCode>General</c:formatCode>
                <c:ptCount val="24"/>
                <c:pt idx="0" formatCode="0%">
                  <c:v>0.47131629700011951</c:v>
                </c:pt>
                <c:pt idx="4" formatCode="0%">
                  <c:v>0.4902164999480832</c:v>
                </c:pt>
                <c:pt idx="6" formatCode="0%">
                  <c:v>0.54481347150002257</c:v>
                </c:pt>
                <c:pt idx="7" formatCode="0%">
                  <c:v>0.45500189241477818</c:v>
                </c:pt>
                <c:pt idx="8" formatCode="0%">
                  <c:v>0.43230869025311169</c:v>
                </c:pt>
                <c:pt idx="9" formatCode="0%">
                  <c:v>0.45451877888939196</c:v>
                </c:pt>
                <c:pt idx="10" formatCode="0%">
                  <c:v>0.42145726937119149</c:v>
                </c:pt>
                <c:pt idx="11" formatCode="0%">
                  <c:v>0.38184530410789669</c:v>
                </c:pt>
                <c:pt idx="15" formatCode="0%">
                  <c:v>0.33660205218277528</c:v>
                </c:pt>
                <c:pt idx="17" formatCode="0%">
                  <c:v>0.3013856610694331</c:v>
                </c:pt>
                <c:pt idx="18" formatCode="0%">
                  <c:v>0.38739305603576168</c:v>
                </c:pt>
                <c:pt idx="19" formatCode="0%">
                  <c:v>0.26125824957876342</c:v>
                </c:pt>
                <c:pt idx="20" formatCode="0%">
                  <c:v>0.25940421318064361</c:v>
                </c:pt>
                <c:pt idx="21" formatCode="0%">
                  <c:v>0.30698392020119114</c:v>
                </c:pt>
                <c:pt idx="22" formatCode="0%">
                  <c:v>0.22315516896672574</c:v>
                </c:pt>
              </c:numCache>
            </c:numRef>
          </c:val>
          <c:extLst>
            <c:ext xmlns:c16="http://schemas.microsoft.com/office/drawing/2014/chart" uri="{C3380CC4-5D6E-409C-BE32-E72D297353CC}">
              <c16:uniqueId val="{00000000-15B1-4BB6-8E9D-5FBB708F95E2}"/>
            </c:ext>
          </c:extLst>
        </c:ser>
        <c:ser>
          <c:idx val="1"/>
          <c:order val="1"/>
          <c:tx>
            <c:strRef>
              <c:f>Sheet1!$C$1</c:f>
              <c:strCache>
                <c:ptCount val="1"/>
                <c:pt idx="0">
                  <c:v>2017</c:v>
                </c:pt>
              </c:strCache>
            </c:strRef>
          </c:tx>
          <c:spPr>
            <a:solidFill>
              <a:srgbClr val="0072C6">
                <a:alpha val="50196"/>
              </a:srgbClr>
            </a:solidFill>
            <a:ln>
              <a:noFill/>
            </a:ln>
            <a:effectLst/>
          </c:spPr>
          <c:dLbls>
            <c:delete val="1"/>
          </c:dLbls>
          <c:cat>
            <c:strRef>
              <c:f>Sheet1!$A$2:$A$25</c:f>
              <c:strCache>
                <c:ptCount val="24"/>
                <c:pt idx="0">
                  <c:v>SA</c:v>
                </c:pt>
                <c:pt idx="1">
                  <c:v>VN</c:v>
                </c:pt>
                <c:pt idx="2">
                  <c:v>PE</c:v>
                </c:pt>
                <c:pt idx="3">
                  <c:v>CO</c:v>
                </c:pt>
                <c:pt idx="4">
                  <c:v>TU</c:v>
                </c:pt>
                <c:pt idx="5">
                  <c:v>AR</c:v>
                </c:pt>
                <c:pt idx="6">
                  <c:v>MX</c:v>
                </c:pt>
                <c:pt idx="7">
                  <c:v>BR</c:v>
                </c:pt>
                <c:pt idx="8">
                  <c:v>RU</c:v>
                </c:pt>
                <c:pt idx="9">
                  <c:v>CL</c:v>
                </c:pt>
                <c:pt idx="10">
                  <c:v>IN</c:v>
                </c:pt>
                <c:pt idx="11">
                  <c:v>Global</c:v>
                </c:pt>
                <c:pt idx="12">
                  <c:v>HU</c:v>
                </c:pt>
                <c:pt idx="13">
                  <c:v>MY</c:v>
                </c:pt>
                <c:pt idx="14">
                  <c:v>IT</c:v>
                </c:pt>
                <c:pt idx="15">
                  <c:v>US</c:v>
                </c:pt>
                <c:pt idx="16">
                  <c:v>IE</c:v>
                </c:pt>
                <c:pt idx="17">
                  <c:v>DE</c:v>
                </c:pt>
                <c:pt idx="18">
                  <c:v>CH</c:v>
                </c:pt>
                <c:pt idx="19">
                  <c:v>AU</c:v>
                </c:pt>
                <c:pt idx="20">
                  <c:v>FR</c:v>
                </c:pt>
                <c:pt idx="21">
                  <c:v>BE</c:v>
                </c:pt>
                <c:pt idx="22">
                  <c:v>UK</c:v>
                </c:pt>
                <c:pt idx="23">
                  <c:v>JP</c:v>
                </c:pt>
              </c:strCache>
            </c:strRef>
          </c:cat>
          <c:val>
            <c:numRef>
              <c:f>Sheet1!$C$2:$C$25</c:f>
              <c:numCache>
                <c:formatCode>0%</c:formatCode>
                <c:ptCount val="24"/>
                <c:pt idx="0">
                  <c:v>0.53156024611664288</c:v>
                </c:pt>
                <c:pt idx="1">
                  <c:v>0.50870894167230185</c:v>
                </c:pt>
                <c:pt idx="2">
                  <c:v>0.49046485582254568</c:v>
                </c:pt>
                <c:pt idx="3">
                  <c:v>0.47108906266434603</c:v>
                </c:pt>
                <c:pt idx="4">
                  <c:v>0.46425398429505721</c:v>
                </c:pt>
                <c:pt idx="5">
                  <c:v>0.45949971955755303</c:v>
                </c:pt>
                <c:pt idx="6">
                  <c:v>0.45027526926329631</c:v>
                </c:pt>
                <c:pt idx="7">
                  <c:v>0.43550924389451018</c:v>
                </c:pt>
                <c:pt idx="8">
                  <c:v>0.4337550265807269</c:v>
                </c:pt>
                <c:pt idx="9">
                  <c:v>0.40857105993794091</c:v>
                </c:pt>
                <c:pt idx="10">
                  <c:v>0.39595166826126271</c:v>
                </c:pt>
                <c:pt idx="11">
                  <c:v>0.36768125881803326</c:v>
                </c:pt>
                <c:pt idx="12">
                  <c:v>0.36423950639639435</c:v>
                </c:pt>
                <c:pt idx="13">
                  <c:v>0.35720905682042497</c:v>
                </c:pt>
                <c:pt idx="14">
                  <c:v>0.3484798500858346</c:v>
                </c:pt>
                <c:pt idx="15">
                  <c:v>0.33598587176610317</c:v>
                </c:pt>
                <c:pt idx="16">
                  <c:v>0.31776404259563035</c:v>
                </c:pt>
                <c:pt idx="17">
                  <c:v>0.31611320204048365</c:v>
                </c:pt>
                <c:pt idx="18">
                  <c:v>0.28805493476374855</c:v>
                </c:pt>
                <c:pt idx="19">
                  <c:v>0.27582190376660282</c:v>
                </c:pt>
                <c:pt idx="20">
                  <c:v>0.23237026264348926</c:v>
                </c:pt>
                <c:pt idx="21">
                  <c:v>0.20874875168832296</c:v>
                </c:pt>
                <c:pt idx="22">
                  <c:v>0.1927586848233297</c:v>
                </c:pt>
                <c:pt idx="23">
                  <c:v>0.17389851043085966</c:v>
                </c:pt>
              </c:numCache>
            </c:numRef>
          </c:val>
          <c:extLst>
            <c:ext xmlns:c16="http://schemas.microsoft.com/office/drawing/2014/chart" uri="{C3380CC4-5D6E-409C-BE32-E72D297353CC}">
              <c16:uniqueId val="{00000001-15B1-4BB6-8E9D-5FBB708F95E2}"/>
            </c:ext>
          </c:extLst>
        </c:ser>
        <c:dLbls>
          <c:showLegendKey val="0"/>
          <c:showVal val="1"/>
          <c:showCatName val="0"/>
          <c:showSerName val="0"/>
          <c:showPercent val="0"/>
          <c:showBubbleSize val="0"/>
        </c:dLbls>
        <c:axId val="719306192"/>
        <c:axId val="719303240"/>
      </c:areaChart>
      <c:catAx>
        <c:axId val="7193061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719303240"/>
        <c:crosses val="autoZero"/>
        <c:auto val="1"/>
        <c:lblAlgn val="ctr"/>
        <c:lblOffset val="100"/>
        <c:noMultiLvlLbl val="0"/>
      </c:catAx>
      <c:valAx>
        <c:axId val="719303240"/>
        <c:scaling>
          <c:orientation val="minMax"/>
          <c:max val="0.7500000000000001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719306192"/>
        <c:crosses val="autoZero"/>
        <c:crossBetween val="midCat"/>
      </c:valAx>
      <c:spPr>
        <a:noFill/>
        <a:ln>
          <a:solidFill>
            <a:schemeClr val="bg1"/>
          </a:solid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1" dirty="0">
                <a:effectLst/>
              </a:rPr>
              <a:t>Intrusive – 73%</a:t>
            </a:r>
            <a:endParaRPr lang="en-US" dirty="0">
              <a:effectLst/>
            </a:endParaRPr>
          </a:p>
          <a:p>
            <a:pPr>
              <a:defRPr/>
            </a:pPr>
            <a:r>
              <a:rPr lang="en-US" sz="1200" b="1" dirty="0">
                <a:effectLst/>
              </a:rPr>
              <a:t>(YOY </a:t>
            </a:r>
            <a:r>
              <a:rPr lang="en-US" sz="1200" b="1" dirty="0">
                <a:effectLst/>
                <a:latin typeface="Wingdings 3" panose="05040102010807070707" pitchFamily="18" charset="2"/>
              </a:rPr>
              <a:t>p</a:t>
            </a:r>
            <a:r>
              <a:rPr lang="en-US" sz="1200" b="1" dirty="0">
                <a:effectLst/>
                <a:latin typeface="+mn-lt"/>
              </a:rPr>
              <a:t>+16</a:t>
            </a:r>
            <a:r>
              <a:rPr lang="en-US" sz="1200" b="1" dirty="0">
                <a:effectLst/>
              </a:rPr>
              <a:t>%)</a:t>
            </a:r>
            <a:endParaRPr lang="en-US" sz="1200"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2017</c:v>
                </c:pt>
              </c:strCache>
            </c:strRef>
          </c:tx>
          <c:spPr>
            <a:solidFill>
              <a:srgbClr val="002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Unwanted contact</c:v>
                </c:pt>
                <c:pt idx="1">
                  <c:v>Hoaxes/frauds/scams</c:v>
                </c:pt>
                <c:pt idx="2">
                  <c:v>Hate speech</c:v>
                </c:pt>
                <c:pt idx="3">
                  <c:v>Discrimination</c:v>
                </c:pt>
                <c:pt idx="4">
                  <c:v>Misogyny</c:v>
                </c:pt>
                <c:pt idx="5">
                  <c:v>Terrorism recruiting</c:v>
                </c:pt>
              </c:strCache>
            </c:strRef>
          </c:cat>
          <c:val>
            <c:numRef>
              <c:f>Sheet1!$B$2:$B$7</c:f>
              <c:numCache>
                <c:formatCode>0%</c:formatCode>
                <c:ptCount val="6"/>
                <c:pt idx="0">
                  <c:v>0.55864135562891848</c:v>
                </c:pt>
                <c:pt idx="1">
                  <c:v>0.4874105141000461</c:v>
                </c:pt>
                <c:pt idx="2">
                  <c:v>0.32510569010044571</c:v>
                </c:pt>
                <c:pt idx="3">
                  <c:v>0.28479204589926654</c:v>
                </c:pt>
                <c:pt idx="4">
                  <c:v>0.16329453777007269</c:v>
                </c:pt>
                <c:pt idx="5">
                  <c:v>2.9382036924495182E-2</c:v>
                </c:pt>
              </c:numCache>
            </c:numRef>
          </c:val>
          <c:extLst>
            <c:ext xmlns:c16="http://schemas.microsoft.com/office/drawing/2014/chart" uri="{C3380CC4-5D6E-409C-BE32-E72D297353CC}">
              <c16:uniqueId val="{00000000-2937-4DCB-914F-BC48BA500218}"/>
            </c:ext>
          </c:extLst>
        </c:ser>
        <c:ser>
          <c:idx val="1"/>
          <c:order val="1"/>
          <c:tx>
            <c:strRef>
              <c:f>Sheet1!$C$1</c:f>
              <c:strCache>
                <c:ptCount val="1"/>
                <c:pt idx="0">
                  <c:v>2016</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Unwanted contact</c:v>
                </c:pt>
                <c:pt idx="1">
                  <c:v>Hoaxes/frauds/scams</c:v>
                </c:pt>
                <c:pt idx="2">
                  <c:v>Hate speech</c:v>
                </c:pt>
                <c:pt idx="3">
                  <c:v>Discrimination</c:v>
                </c:pt>
                <c:pt idx="4">
                  <c:v>Misogyny</c:v>
                </c:pt>
                <c:pt idx="5">
                  <c:v>Terrorism recruiting</c:v>
                </c:pt>
              </c:strCache>
            </c:strRef>
          </c:cat>
          <c:val>
            <c:numRef>
              <c:f>Sheet1!$C$2:$C$7</c:f>
              <c:numCache>
                <c:formatCode>General</c:formatCode>
                <c:ptCount val="6"/>
                <c:pt idx="0" formatCode="0%">
                  <c:v>0.56999999999999995</c:v>
                </c:pt>
                <c:pt idx="2" formatCode="0%">
                  <c:v>0.32</c:v>
                </c:pt>
                <c:pt idx="3" formatCode="0%">
                  <c:v>0.26</c:v>
                </c:pt>
                <c:pt idx="5" formatCode="0%">
                  <c:v>0.03</c:v>
                </c:pt>
              </c:numCache>
            </c:numRef>
          </c:val>
          <c:extLst>
            <c:ext xmlns:c16="http://schemas.microsoft.com/office/drawing/2014/chart" uri="{C3380CC4-5D6E-409C-BE32-E72D297353CC}">
              <c16:uniqueId val="{00000000-CC2B-4F78-BB5A-80DAA58AD6FC}"/>
            </c:ext>
          </c:extLst>
        </c:ser>
        <c:dLbls>
          <c:showLegendKey val="0"/>
          <c:showVal val="0"/>
          <c:showCatName val="0"/>
          <c:showSerName val="0"/>
          <c:showPercent val="0"/>
          <c:showBubbleSize val="0"/>
        </c:dLbls>
        <c:gapWidth val="25"/>
        <c:axId val="943669680"/>
        <c:axId val="943677224"/>
      </c:barChart>
      <c:catAx>
        <c:axId val="943669680"/>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a:softEdge rad="139700"/>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3677224"/>
        <c:crosses val="autoZero"/>
        <c:auto val="1"/>
        <c:lblAlgn val="ctr"/>
        <c:lblOffset val="100"/>
        <c:noMultiLvlLbl val="0"/>
      </c:catAx>
      <c:valAx>
        <c:axId val="943677224"/>
        <c:scaling>
          <c:orientation val="minMax"/>
          <c:max val="0.60000000000000009"/>
        </c:scaling>
        <c:delete val="1"/>
        <c:axPos val="t"/>
        <c:numFmt formatCode="0%" sourceLinked="1"/>
        <c:majorTickMark val="out"/>
        <c:minorTickMark val="none"/>
        <c:tickLblPos val="nextTo"/>
        <c:crossAx val="943669680"/>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alpha val="80000"/>
      </a:srgbClr>
    </a:solidFill>
    <a:ln>
      <a:noFill/>
    </a:ln>
    <a:effectLst/>
  </c:spPr>
  <c:txPr>
    <a:bodyPr/>
    <a:lstStyle/>
    <a:p>
      <a:pPr>
        <a:defRPr>
          <a:solidFill>
            <a:schemeClr val="tx1"/>
          </a:solidFill>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2016</c:v>
                </c:pt>
              </c:strCache>
            </c:strRef>
          </c:tx>
          <c:spPr>
            <a:solidFill>
              <a:schemeClr val="accent1"/>
            </a:solidFill>
            <a:ln>
              <a:noFill/>
            </a:ln>
            <a:effectLst/>
          </c:spPr>
          <c:dLbls>
            <c:delete val="1"/>
          </c:dLbls>
          <c:cat>
            <c:strRef>
              <c:f>Sheet1!$A$2:$A$25</c:f>
              <c:strCache>
                <c:ptCount val="24"/>
                <c:pt idx="0">
                  <c:v>RU</c:v>
                </c:pt>
                <c:pt idx="1">
                  <c:v>CL</c:v>
                </c:pt>
                <c:pt idx="2">
                  <c:v>SA</c:v>
                </c:pt>
                <c:pt idx="3">
                  <c:v>HU</c:v>
                </c:pt>
                <c:pt idx="4">
                  <c:v>PE</c:v>
                </c:pt>
                <c:pt idx="5">
                  <c:v>AR</c:v>
                </c:pt>
                <c:pt idx="6">
                  <c:v>CO</c:v>
                </c:pt>
                <c:pt idx="7">
                  <c:v>DE</c:v>
                </c:pt>
                <c:pt idx="8">
                  <c:v>CH</c:v>
                </c:pt>
                <c:pt idx="9">
                  <c:v>VN</c:v>
                </c:pt>
                <c:pt idx="10">
                  <c:v>MX</c:v>
                </c:pt>
                <c:pt idx="11">
                  <c:v>BE</c:v>
                </c:pt>
                <c:pt idx="12">
                  <c:v>BR</c:v>
                </c:pt>
                <c:pt idx="13">
                  <c:v>TU</c:v>
                </c:pt>
                <c:pt idx="14">
                  <c:v>IE</c:v>
                </c:pt>
                <c:pt idx="15">
                  <c:v>Global</c:v>
                </c:pt>
                <c:pt idx="16">
                  <c:v>US</c:v>
                </c:pt>
                <c:pt idx="17">
                  <c:v>IT</c:v>
                </c:pt>
                <c:pt idx="18">
                  <c:v>FR</c:v>
                </c:pt>
                <c:pt idx="19">
                  <c:v>MY</c:v>
                </c:pt>
                <c:pt idx="20">
                  <c:v>IN</c:v>
                </c:pt>
                <c:pt idx="21">
                  <c:v>AU</c:v>
                </c:pt>
                <c:pt idx="22">
                  <c:v>UK</c:v>
                </c:pt>
                <c:pt idx="23">
                  <c:v>JP</c:v>
                </c:pt>
              </c:strCache>
            </c:strRef>
          </c:cat>
          <c:val>
            <c:numRef>
              <c:f>Sheet1!$B$2:$B$25</c:f>
              <c:numCache>
                <c:formatCode>0%</c:formatCode>
                <c:ptCount val="24"/>
                <c:pt idx="0">
                  <c:v>0.58470538623191015</c:v>
                </c:pt>
                <c:pt idx="1">
                  <c:v>0.51644299948871231</c:v>
                </c:pt>
                <c:pt idx="2">
                  <c:v>0.58911306484683101</c:v>
                </c:pt>
                <c:pt idx="7">
                  <c:v>0.52365152521588387</c:v>
                </c:pt>
                <c:pt idx="8">
                  <c:v>0.53822369241366208</c:v>
                </c:pt>
                <c:pt idx="10">
                  <c:v>0.48789734370333787</c:v>
                </c:pt>
                <c:pt idx="11">
                  <c:v>0.47715943012750345</c:v>
                </c:pt>
                <c:pt idx="12">
                  <c:v>0.50434711578096281</c:v>
                </c:pt>
                <c:pt idx="13">
                  <c:v>0.45757061515851283</c:v>
                </c:pt>
                <c:pt idx="15">
                  <c:v>0.47913858104436052</c:v>
                </c:pt>
                <c:pt idx="16">
                  <c:v>0.38715214253720698</c:v>
                </c:pt>
                <c:pt idx="18">
                  <c:v>0.4721621265976817</c:v>
                </c:pt>
                <c:pt idx="20">
                  <c:v>0.42718816932645931</c:v>
                </c:pt>
                <c:pt idx="21">
                  <c:v>0.39334529652550054</c:v>
                </c:pt>
                <c:pt idx="22">
                  <c:v>0.34919641861208289</c:v>
                </c:pt>
              </c:numCache>
            </c:numRef>
          </c:val>
          <c:extLst>
            <c:ext xmlns:c16="http://schemas.microsoft.com/office/drawing/2014/chart" uri="{C3380CC4-5D6E-409C-BE32-E72D297353CC}">
              <c16:uniqueId val="{00000000-A85E-40F8-BE6F-02E1F3E48CBA}"/>
            </c:ext>
          </c:extLst>
        </c:ser>
        <c:ser>
          <c:idx val="1"/>
          <c:order val="1"/>
          <c:tx>
            <c:strRef>
              <c:f>Sheet1!$C$1</c:f>
              <c:strCache>
                <c:ptCount val="1"/>
                <c:pt idx="0">
                  <c:v>2017</c:v>
                </c:pt>
              </c:strCache>
            </c:strRef>
          </c:tx>
          <c:spPr>
            <a:solidFill>
              <a:srgbClr val="0072C6">
                <a:alpha val="50000"/>
              </a:srgbClr>
            </a:solidFill>
            <a:ln>
              <a:noFill/>
            </a:ln>
            <a:effectLst/>
          </c:spPr>
          <c:dLbls>
            <c:delete val="1"/>
          </c:dLbls>
          <c:cat>
            <c:strRef>
              <c:f>Sheet1!$A$2:$A$25</c:f>
              <c:strCache>
                <c:ptCount val="24"/>
                <c:pt idx="0">
                  <c:v>RU</c:v>
                </c:pt>
                <c:pt idx="1">
                  <c:v>CL</c:v>
                </c:pt>
                <c:pt idx="2">
                  <c:v>SA</c:v>
                </c:pt>
                <c:pt idx="3">
                  <c:v>HU</c:v>
                </c:pt>
                <c:pt idx="4">
                  <c:v>PE</c:v>
                </c:pt>
                <c:pt idx="5">
                  <c:v>AR</c:v>
                </c:pt>
                <c:pt idx="6">
                  <c:v>CO</c:v>
                </c:pt>
                <c:pt idx="7">
                  <c:v>DE</c:v>
                </c:pt>
                <c:pt idx="8">
                  <c:v>CH</c:v>
                </c:pt>
                <c:pt idx="9">
                  <c:v>VN</c:v>
                </c:pt>
                <c:pt idx="10">
                  <c:v>MX</c:v>
                </c:pt>
                <c:pt idx="11">
                  <c:v>BE</c:v>
                </c:pt>
                <c:pt idx="12">
                  <c:v>BR</c:v>
                </c:pt>
                <c:pt idx="13">
                  <c:v>TU</c:v>
                </c:pt>
                <c:pt idx="14">
                  <c:v>IE</c:v>
                </c:pt>
                <c:pt idx="15">
                  <c:v>Global</c:v>
                </c:pt>
                <c:pt idx="16">
                  <c:v>US</c:v>
                </c:pt>
                <c:pt idx="17">
                  <c:v>IT</c:v>
                </c:pt>
                <c:pt idx="18">
                  <c:v>FR</c:v>
                </c:pt>
                <c:pt idx="19">
                  <c:v>MY</c:v>
                </c:pt>
                <c:pt idx="20">
                  <c:v>IN</c:v>
                </c:pt>
                <c:pt idx="21">
                  <c:v>AU</c:v>
                </c:pt>
                <c:pt idx="22">
                  <c:v>UK</c:v>
                </c:pt>
                <c:pt idx="23">
                  <c:v>JP</c:v>
                </c:pt>
              </c:strCache>
            </c:strRef>
          </c:cat>
          <c:val>
            <c:numRef>
              <c:f>Sheet1!$C$2:$C$25</c:f>
              <c:numCache>
                <c:formatCode>0%</c:formatCode>
                <c:ptCount val="24"/>
                <c:pt idx="0">
                  <c:v>0.62454155712733239</c:v>
                </c:pt>
                <c:pt idx="1">
                  <c:v>0.6221964567860111</c:v>
                </c:pt>
                <c:pt idx="2">
                  <c:v>0.6074557872143056</c:v>
                </c:pt>
                <c:pt idx="3">
                  <c:v>0.60501480169866695</c:v>
                </c:pt>
                <c:pt idx="4">
                  <c:v>0.60424758294841807</c:v>
                </c:pt>
                <c:pt idx="5">
                  <c:v>0.60259653665130541</c:v>
                </c:pt>
                <c:pt idx="6">
                  <c:v>0.59621603077322416</c:v>
                </c:pt>
                <c:pt idx="7">
                  <c:v>0.56650229369068095</c:v>
                </c:pt>
                <c:pt idx="8">
                  <c:v>0.56110670328026757</c:v>
                </c:pt>
                <c:pt idx="9">
                  <c:v>0.55988726119874166</c:v>
                </c:pt>
                <c:pt idx="10">
                  <c:v>0.55385378720991429</c:v>
                </c:pt>
                <c:pt idx="11">
                  <c:v>0.54656199769507541</c:v>
                </c:pt>
                <c:pt idx="12">
                  <c:v>0.54615384972957726</c:v>
                </c:pt>
                <c:pt idx="13">
                  <c:v>0.54248588538316644</c:v>
                </c:pt>
                <c:pt idx="14">
                  <c:v>0.53886038451675722</c:v>
                </c:pt>
                <c:pt idx="15">
                  <c:v>0.52769708187303166</c:v>
                </c:pt>
                <c:pt idx="16">
                  <c:v>0.52489073246287499</c:v>
                </c:pt>
                <c:pt idx="17">
                  <c:v>0.48610442184936853</c:v>
                </c:pt>
                <c:pt idx="18">
                  <c:v>0.46580955207538766</c:v>
                </c:pt>
                <c:pt idx="19">
                  <c:v>0.43971977796454348</c:v>
                </c:pt>
                <c:pt idx="20">
                  <c:v>0.43138937071553507</c:v>
                </c:pt>
                <c:pt idx="21">
                  <c:v>0.42647299146327938</c:v>
                </c:pt>
                <c:pt idx="22">
                  <c:v>0.42457250282796005</c:v>
                </c:pt>
                <c:pt idx="23">
                  <c:v>0.2604038751553604</c:v>
                </c:pt>
              </c:numCache>
            </c:numRef>
          </c:val>
          <c:extLst>
            <c:ext xmlns:c16="http://schemas.microsoft.com/office/drawing/2014/chart" uri="{C3380CC4-5D6E-409C-BE32-E72D297353CC}">
              <c16:uniqueId val="{00000001-A85E-40F8-BE6F-02E1F3E48CBA}"/>
            </c:ext>
          </c:extLst>
        </c:ser>
        <c:dLbls>
          <c:showLegendKey val="0"/>
          <c:showVal val="1"/>
          <c:showCatName val="0"/>
          <c:showSerName val="0"/>
          <c:showPercent val="0"/>
          <c:showBubbleSize val="0"/>
        </c:dLbls>
        <c:axId val="719306192"/>
        <c:axId val="719303240"/>
      </c:areaChart>
      <c:catAx>
        <c:axId val="7193061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719303240"/>
        <c:crosses val="autoZero"/>
        <c:auto val="1"/>
        <c:lblAlgn val="ctr"/>
        <c:lblOffset val="100"/>
        <c:noMultiLvlLbl val="0"/>
      </c:catAx>
      <c:valAx>
        <c:axId val="719303240"/>
        <c:scaling>
          <c:orientation val="minMax"/>
          <c:max val="0.7500000000000001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719306192"/>
        <c:crosses val="autoZero"/>
        <c:crossBetween val="midCat"/>
      </c:valAx>
      <c:spPr>
        <a:noFill/>
        <a:ln>
          <a:solidFill>
            <a:schemeClr val="bg1"/>
          </a:solid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solidFill>
                <a:latin typeface="+mn-lt"/>
                <a:ea typeface="+mn-ea"/>
                <a:cs typeface="+mn-cs"/>
              </a:defRPr>
            </a:pPr>
            <a:r>
              <a:rPr lang="en-US" dirty="0">
                <a:solidFill>
                  <a:schemeClr val="tx1"/>
                </a:solidFill>
              </a:rPr>
              <a:t>Degree of difficulty in getting help</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I didn't ask for help</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UK</c:v>
                </c:pt>
                <c:pt idx="1">
                  <c:v>Global</c:v>
                </c:pt>
                <c:pt idx="2">
                  <c:v>PE</c:v>
                </c:pt>
                <c:pt idx="3">
                  <c:v>CH</c:v>
                </c:pt>
                <c:pt idx="4">
                  <c:v>IE</c:v>
                </c:pt>
                <c:pt idx="5">
                  <c:v>CL</c:v>
                </c:pt>
                <c:pt idx="6">
                  <c:v>IN</c:v>
                </c:pt>
                <c:pt idx="7">
                  <c:v>MY</c:v>
                </c:pt>
                <c:pt idx="8">
                  <c:v>AU</c:v>
                </c:pt>
                <c:pt idx="9">
                  <c:v>US</c:v>
                </c:pt>
                <c:pt idx="10">
                  <c:v>IT</c:v>
                </c:pt>
                <c:pt idx="11">
                  <c:v>FR</c:v>
                </c:pt>
                <c:pt idx="12">
                  <c:v>CO</c:v>
                </c:pt>
                <c:pt idx="13">
                  <c:v>AR</c:v>
                </c:pt>
                <c:pt idx="14">
                  <c:v>HU</c:v>
                </c:pt>
                <c:pt idx="15">
                  <c:v>BR</c:v>
                </c:pt>
                <c:pt idx="16">
                  <c:v>MX</c:v>
                </c:pt>
                <c:pt idx="17">
                  <c:v>BE</c:v>
                </c:pt>
                <c:pt idx="18">
                  <c:v>VN</c:v>
                </c:pt>
                <c:pt idx="19">
                  <c:v>SA</c:v>
                </c:pt>
                <c:pt idx="20">
                  <c:v>TU</c:v>
                </c:pt>
                <c:pt idx="21">
                  <c:v>DE</c:v>
                </c:pt>
                <c:pt idx="22">
                  <c:v>JP</c:v>
                </c:pt>
                <c:pt idx="23">
                  <c:v>RU</c:v>
                </c:pt>
              </c:strCache>
            </c:strRef>
          </c:cat>
          <c:val>
            <c:numRef>
              <c:f>Sheet1!$B$2:$B$25</c:f>
              <c:numCache>
                <c:formatCode>0%</c:formatCode>
                <c:ptCount val="24"/>
                <c:pt idx="0">
                  <c:v>0.51287109094782712</c:v>
                </c:pt>
                <c:pt idx="1">
                  <c:v>0.47671205050253901</c:v>
                </c:pt>
                <c:pt idx="2">
                  <c:v>0.45949929842516724</c:v>
                </c:pt>
                <c:pt idx="3">
                  <c:v>0.42115297931977558</c:v>
                </c:pt>
                <c:pt idx="4">
                  <c:v>0.4177273928145947</c:v>
                </c:pt>
                <c:pt idx="5">
                  <c:v>0.41056845184912832</c:v>
                </c:pt>
                <c:pt idx="6">
                  <c:v>0.3959194661011774</c:v>
                </c:pt>
                <c:pt idx="7">
                  <c:v>0.38686184336008156</c:v>
                </c:pt>
                <c:pt idx="8">
                  <c:v>0.34486834229097757</c:v>
                </c:pt>
                <c:pt idx="9">
                  <c:v>0.33726909313941339</c:v>
                </c:pt>
                <c:pt idx="10">
                  <c:v>0.33705348220083647</c:v>
                </c:pt>
                <c:pt idx="11">
                  <c:v>0.31544734037986161</c:v>
                </c:pt>
                <c:pt idx="12">
                  <c:v>0.31521505339809808</c:v>
                </c:pt>
                <c:pt idx="13">
                  <c:v>0.31306193461515458</c:v>
                </c:pt>
                <c:pt idx="14">
                  <c:v>0.29210815151131597</c:v>
                </c:pt>
                <c:pt idx="15">
                  <c:v>0.28072879451476446</c:v>
                </c:pt>
                <c:pt idx="16">
                  <c:v>0.27040855249440143</c:v>
                </c:pt>
                <c:pt idx="17">
                  <c:v>0.2637629589873835</c:v>
                </c:pt>
                <c:pt idx="18">
                  <c:v>0.24556901802304471</c:v>
                </c:pt>
                <c:pt idx="19">
                  <c:v>0.23270045413580673</c:v>
                </c:pt>
                <c:pt idx="20">
                  <c:v>0.18330874997843441</c:v>
                </c:pt>
                <c:pt idx="21">
                  <c:v>0.17710510519948619</c:v>
                </c:pt>
                <c:pt idx="22">
                  <c:v>0.16662240233882383</c:v>
                </c:pt>
                <c:pt idx="23">
                  <c:v>0.11644173209595086</c:v>
                </c:pt>
              </c:numCache>
            </c:numRef>
          </c:val>
          <c:extLst>
            <c:ext xmlns:c16="http://schemas.microsoft.com/office/drawing/2014/chart" uri="{C3380CC4-5D6E-409C-BE32-E72D297353CC}">
              <c16:uniqueId val="{00000000-0D18-47A3-B4BD-613C4ECE254F}"/>
            </c:ext>
          </c:extLst>
        </c:ser>
        <c:ser>
          <c:idx val="1"/>
          <c:order val="1"/>
          <c:tx>
            <c:strRef>
              <c:f>Sheet1!$C$1</c:f>
              <c:strCache>
                <c:ptCount val="1"/>
                <c:pt idx="0">
                  <c:v>Somewhat easy/not difficult at all</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UK</c:v>
                </c:pt>
                <c:pt idx="1">
                  <c:v>Global</c:v>
                </c:pt>
                <c:pt idx="2">
                  <c:v>PE</c:v>
                </c:pt>
                <c:pt idx="3">
                  <c:v>CH</c:v>
                </c:pt>
                <c:pt idx="4">
                  <c:v>IE</c:v>
                </c:pt>
                <c:pt idx="5">
                  <c:v>CL</c:v>
                </c:pt>
                <c:pt idx="6">
                  <c:v>IN</c:v>
                </c:pt>
                <c:pt idx="7">
                  <c:v>MY</c:v>
                </c:pt>
                <c:pt idx="8">
                  <c:v>AU</c:v>
                </c:pt>
                <c:pt idx="9">
                  <c:v>US</c:v>
                </c:pt>
                <c:pt idx="10">
                  <c:v>IT</c:v>
                </c:pt>
                <c:pt idx="11">
                  <c:v>FR</c:v>
                </c:pt>
                <c:pt idx="12">
                  <c:v>CO</c:v>
                </c:pt>
                <c:pt idx="13">
                  <c:v>AR</c:v>
                </c:pt>
                <c:pt idx="14">
                  <c:v>HU</c:v>
                </c:pt>
                <c:pt idx="15">
                  <c:v>BR</c:v>
                </c:pt>
                <c:pt idx="16">
                  <c:v>MX</c:v>
                </c:pt>
                <c:pt idx="17">
                  <c:v>BE</c:v>
                </c:pt>
                <c:pt idx="18">
                  <c:v>VN</c:v>
                </c:pt>
                <c:pt idx="19">
                  <c:v>SA</c:v>
                </c:pt>
                <c:pt idx="20">
                  <c:v>TU</c:v>
                </c:pt>
                <c:pt idx="21">
                  <c:v>DE</c:v>
                </c:pt>
                <c:pt idx="22">
                  <c:v>JP</c:v>
                </c:pt>
                <c:pt idx="23">
                  <c:v>RU</c:v>
                </c:pt>
              </c:strCache>
            </c:strRef>
          </c:cat>
          <c:val>
            <c:numRef>
              <c:f>Sheet1!$C$2:$C$25</c:f>
              <c:numCache>
                <c:formatCode>0%</c:formatCode>
                <c:ptCount val="24"/>
                <c:pt idx="0">
                  <c:v>0.16687778083245283</c:v>
                </c:pt>
                <c:pt idx="1">
                  <c:v>0.31311855755288748</c:v>
                </c:pt>
                <c:pt idx="2">
                  <c:v>9.6765370871609482E-2</c:v>
                </c:pt>
                <c:pt idx="3">
                  <c:v>0.27581121290962679</c:v>
                </c:pt>
                <c:pt idx="4">
                  <c:v>0.27922537716533924</c:v>
                </c:pt>
                <c:pt idx="5">
                  <c:v>0.29801906789437405</c:v>
                </c:pt>
                <c:pt idx="6">
                  <c:v>0.22376785993907819</c:v>
                </c:pt>
                <c:pt idx="7">
                  <c:v>0.27155933522666359</c:v>
                </c:pt>
                <c:pt idx="8">
                  <c:v>0.26210904123834661</c:v>
                </c:pt>
                <c:pt idx="9">
                  <c:v>0.2981414768496557</c:v>
                </c:pt>
                <c:pt idx="10">
                  <c:v>0.32232215160803163</c:v>
                </c:pt>
                <c:pt idx="11">
                  <c:v>0.34072870844735609</c:v>
                </c:pt>
                <c:pt idx="12">
                  <c:v>0.28949379192054836</c:v>
                </c:pt>
                <c:pt idx="13">
                  <c:v>0.2748159771016993</c:v>
                </c:pt>
                <c:pt idx="14">
                  <c:v>0.29249860152420953</c:v>
                </c:pt>
                <c:pt idx="15">
                  <c:v>0.32971140222402789</c:v>
                </c:pt>
                <c:pt idx="16">
                  <c:v>0.30285581529481165</c:v>
                </c:pt>
                <c:pt idx="17">
                  <c:v>0.29451134565183107</c:v>
                </c:pt>
                <c:pt idx="18">
                  <c:v>0.23433262905182362</c:v>
                </c:pt>
                <c:pt idx="19">
                  <c:v>0.25733563631878303</c:v>
                </c:pt>
                <c:pt idx="20">
                  <c:v>0.33725414497709677</c:v>
                </c:pt>
                <c:pt idx="21">
                  <c:v>0.1634405556883502</c:v>
                </c:pt>
                <c:pt idx="22">
                  <c:v>0.18285437559940806</c:v>
                </c:pt>
                <c:pt idx="23">
                  <c:v>0.29774728797851807</c:v>
                </c:pt>
              </c:numCache>
            </c:numRef>
          </c:val>
          <c:extLst>
            <c:ext xmlns:c16="http://schemas.microsoft.com/office/drawing/2014/chart" uri="{C3380CC4-5D6E-409C-BE32-E72D297353CC}">
              <c16:uniqueId val="{00000001-0D18-47A3-B4BD-613C4ECE254F}"/>
            </c:ext>
          </c:extLst>
        </c:ser>
        <c:ser>
          <c:idx val="2"/>
          <c:order val="2"/>
          <c:tx>
            <c:strRef>
              <c:f>Sheet1!$D$1</c:f>
              <c:strCache>
                <c:ptCount val="1"/>
                <c:pt idx="0">
                  <c:v>Somewhat difficult</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UK</c:v>
                </c:pt>
                <c:pt idx="1">
                  <c:v>Global</c:v>
                </c:pt>
                <c:pt idx="2">
                  <c:v>PE</c:v>
                </c:pt>
                <c:pt idx="3">
                  <c:v>CH</c:v>
                </c:pt>
                <c:pt idx="4">
                  <c:v>IE</c:v>
                </c:pt>
                <c:pt idx="5">
                  <c:v>CL</c:v>
                </c:pt>
                <c:pt idx="6">
                  <c:v>IN</c:v>
                </c:pt>
                <c:pt idx="7">
                  <c:v>MY</c:v>
                </c:pt>
                <c:pt idx="8">
                  <c:v>AU</c:v>
                </c:pt>
                <c:pt idx="9">
                  <c:v>US</c:v>
                </c:pt>
                <c:pt idx="10">
                  <c:v>IT</c:v>
                </c:pt>
                <c:pt idx="11">
                  <c:v>FR</c:v>
                </c:pt>
                <c:pt idx="12">
                  <c:v>CO</c:v>
                </c:pt>
                <c:pt idx="13">
                  <c:v>AR</c:v>
                </c:pt>
                <c:pt idx="14">
                  <c:v>HU</c:v>
                </c:pt>
                <c:pt idx="15">
                  <c:v>BR</c:v>
                </c:pt>
                <c:pt idx="16">
                  <c:v>MX</c:v>
                </c:pt>
                <c:pt idx="17">
                  <c:v>BE</c:v>
                </c:pt>
                <c:pt idx="18">
                  <c:v>VN</c:v>
                </c:pt>
                <c:pt idx="19">
                  <c:v>SA</c:v>
                </c:pt>
                <c:pt idx="20">
                  <c:v>TU</c:v>
                </c:pt>
                <c:pt idx="21">
                  <c:v>DE</c:v>
                </c:pt>
                <c:pt idx="22">
                  <c:v>JP</c:v>
                </c:pt>
                <c:pt idx="23">
                  <c:v>RU</c:v>
                </c:pt>
              </c:strCache>
            </c:strRef>
          </c:cat>
          <c:val>
            <c:numRef>
              <c:f>Sheet1!$D$2:$D$25</c:f>
              <c:numCache>
                <c:formatCode>0%</c:formatCode>
                <c:ptCount val="24"/>
                <c:pt idx="0">
                  <c:v>0.22993349882079553</c:v>
                </c:pt>
                <c:pt idx="1">
                  <c:v>0.12466062550465702</c:v>
                </c:pt>
                <c:pt idx="2">
                  <c:v>0.23113078002029866</c:v>
                </c:pt>
                <c:pt idx="3">
                  <c:v>0.20729771600066582</c:v>
                </c:pt>
                <c:pt idx="4">
                  <c:v>0.20425593559558342</c:v>
                </c:pt>
                <c:pt idx="5">
                  <c:v>0.18605966036273561</c:v>
                </c:pt>
                <c:pt idx="6">
                  <c:v>0.27092073951797147</c:v>
                </c:pt>
                <c:pt idx="7">
                  <c:v>0.21175602140877248</c:v>
                </c:pt>
                <c:pt idx="8">
                  <c:v>0.25439484334929474</c:v>
                </c:pt>
                <c:pt idx="9">
                  <c:v>0.24184046877192769</c:v>
                </c:pt>
                <c:pt idx="10">
                  <c:v>0.23355082838242955</c:v>
                </c:pt>
                <c:pt idx="11">
                  <c:v>0.23671293100211924</c:v>
                </c:pt>
                <c:pt idx="12">
                  <c:v>0.24867716788431468</c:v>
                </c:pt>
                <c:pt idx="13">
                  <c:v>0.26875934513364363</c:v>
                </c:pt>
                <c:pt idx="14">
                  <c:v>0.28101768005730843</c:v>
                </c:pt>
                <c:pt idx="15">
                  <c:v>0.23676029533606718</c:v>
                </c:pt>
                <c:pt idx="16">
                  <c:v>0.32231657858544127</c:v>
                </c:pt>
                <c:pt idx="17">
                  <c:v>0.29102389102607329</c:v>
                </c:pt>
                <c:pt idx="18">
                  <c:v>0.33632200098928605</c:v>
                </c:pt>
                <c:pt idx="19">
                  <c:v>0.33402075420060889</c:v>
                </c:pt>
                <c:pt idx="20">
                  <c:v>0.3216927618101626</c:v>
                </c:pt>
                <c:pt idx="21">
                  <c:v>0.38231625645933071</c:v>
                </c:pt>
                <c:pt idx="22">
                  <c:v>0.37128221104134229</c:v>
                </c:pt>
                <c:pt idx="23">
                  <c:v>0.45200770807269097</c:v>
                </c:pt>
              </c:numCache>
            </c:numRef>
          </c:val>
          <c:extLst>
            <c:ext xmlns:c16="http://schemas.microsoft.com/office/drawing/2014/chart" uri="{C3380CC4-5D6E-409C-BE32-E72D297353CC}">
              <c16:uniqueId val="{00000002-0D18-47A3-B4BD-613C4ECE254F}"/>
            </c:ext>
          </c:extLst>
        </c:ser>
        <c:ser>
          <c:idx val="3"/>
          <c:order val="3"/>
          <c:tx>
            <c:strRef>
              <c:f>Sheet1!$E$1</c:f>
              <c:strCache>
                <c:ptCount val="1"/>
                <c:pt idx="0">
                  <c:v>Extremely/very difficult</c:v>
                </c:pt>
              </c:strCache>
            </c:strRef>
          </c:tx>
          <c:spPr>
            <a:solidFill>
              <a:srgbClr val="00BCF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UK</c:v>
                </c:pt>
                <c:pt idx="1">
                  <c:v>Global</c:v>
                </c:pt>
                <c:pt idx="2">
                  <c:v>PE</c:v>
                </c:pt>
                <c:pt idx="3">
                  <c:v>CH</c:v>
                </c:pt>
                <c:pt idx="4">
                  <c:v>IE</c:v>
                </c:pt>
                <c:pt idx="5">
                  <c:v>CL</c:v>
                </c:pt>
                <c:pt idx="6">
                  <c:v>IN</c:v>
                </c:pt>
                <c:pt idx="7">
                  <c:v>MY</c:v>
                </c:pt>
                <c:pt idx="8">
                  <c:v>AU</c:v>
                </c:pt>
                <c:pt idx="9">
                  <c:v>US</c:v>
                </c:pt>
                <c:pt idx="10">
                  <c:v>IT</c:v>
                </c:pt>
                <c:pt idx="11">
                  <c:v>FR</c:v>
                </c:pt>
                <c:pt idx="12">
                  <c:v>CO</c:v>
                </c:pt>
                <c:pt idx="13">
                  <c:v>AR</c:v>
                </c:pt>
                <c:pt idx="14">
                  <c:v>HU</c:v>
                </c:pt>
                <c:pt idx="15">
                  <c:v>BR</c:v>
                </c:pt>
                <c:pt idx="16">
                  <c:v>MX</c:v>
                </c:pt>
                <c:pt idx="17">
                  <c:v>BE</c:v>
                </c:pt>
                <c:pt idx="18">
                  <c:v>VN</c:v>
                </c:pt>
                <c:pt idx="19">
                  <c:v>SA</c:v>
                </c:pt>
                <c:pt idx="20">
                  <c:v>TU</c:v>
                </c:pt>
                <c:pt idx="21">
                  <c:v>DE</c:v>
                </c:pt>
                <c:pt idx="22">
                  <c:v>JP</c:v>
                </c:pt>
                <c:pt idx="23">
                  <c:v>RU</c:v>
                </c:pt>
              </c:strCache>
            </c:strRef>
          </c:cat>
          <c:val>
            <c:numRef>
              <c:f>Sheet1!$E$2:$E$25</c:f>
              <c:numCache>
                <c:formatCode>0%</c:formatCode>
                <c:ptCount val="24"/>
                <c:pt idx="0">
                  <c:v>9.0317629398924529E-2</c:v>
                </c:pt>
                <c:pt idx="1">
                  <c:v>8.550876643991645E-2</c:v>
                </c:pt>
                <c:pt idx="2">
                  <c:v>0.21260455068292461</c:v>
                </c:pt>
                <c:pt idx="3">
                  <c:v>9.5738091769931838E-2</c:v>
                </c:pt>
                <c:pt idx="4">
                  <c:v>9.8791294424482701E-2</c:v>
                </c:pt>
                <c:pt idx="5">
                  <c:v>0.10535281989376202</c:v>
                </c:pt>
                <c:pt idx="6">
                  <c:v>0.10939193444177295</c:v>
                </c:pt>
                <c:pt idx="7">
                  <c:v>0.1298228000044824</c:v>
                </c:pt>
                <c:pt idx="8">
                  <c:v>0.138627773121381</c:v>
                </c:pt>
                <c:pt idx="9">
                  <c:v>0.1227489612390032</c:v>
                </c:pt>
                <c:pt idx="10">
                  <c:v>0.10707353780870225</c:v>
                </c:pt>
                <c:pt idx="11">
                  <c:v>0.1071110201706631</c:v>
                </c:pt>
                <c:pt idx="12">
                  <c:v>0.14661398679703888</c:v>
                </c:pt>
                <c:pt idx="13">
                  <c:v>0.14336274314950248</c:v>
                </c:pt>
                <c:pt idx="14">
                  <c:v>0.13437556690716609</c:v>
                </c:pt>
                <c:pt idx="15">
                  <c:v>0.15279950792514041</c:v>
                </c:pt>
                <c:pt idx="16">
                  <c:v>0.1044190536253457</c:v>
                </c:pt>
                <c:pt idx="17">
                  <c:v>0.15070180433471214</c:v>
                </c:pt>
                <c:pt idx="18">
                  <c:v>0.18377635193584566</c:v>
                </c:pt>
                <c:pt idx="19">
                  <c:v>0.17594315534480134</c:v>
                </c:pt>
                <c:pt idx="20">
                  <c:v>0.15774434323430622</c:v>
                </c:pt>
                <c:pt idx="21">
                  <c:v>0.27713808265283285</c:v>
                </c:pt>
                <c:pt idx="22">
                  <c:v>0.27924101102042587</c:v>
                </c:pt>
                <c:pt idx="23">
                  <c:v>0.13380327185284016</c:v>
                </c:pt>
              </c:numCache>
            </c:numRef>
          </c:val>
          <c:extLst>
            <c:ext xmlns:c16="http://schemas.microsoft.com/office/drawing/2014/chart" uri="{C3380CC4-5D6E-409C-BE32-E72D297353CC}">
              <c16:uniqueId val="{00000003-0D18-47A3-B4BD-613C4ECE254F}"/>
            </c:ext>
          </c:extLst>
        </c:ser>
        <c:dLbls>
          <c:dLblPos val="ctr"/>
          <c:showLegendKey val="0"/>
          <c:showVal val="1"/>
          <c:showCatName val="0"/>
          <c:showSerName val="0"/>
          <c:showPercent val="0"/>
          <c:showBubbleSize val="0"/>
        </c:dLbls>
        <c:gapWidth val="50"/>
        <c:overlap val="100"/>
        <c:axId val="573770448"/>
        <c:axId val="573775368"/>
      </c:barChart>
      <c:catAx>
        <c:axId val="57377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en-US"/>
          </a:p>
        </c:txPr>
        <c:crossAx val="573775368"/>
        <c:crosses val="autoZero"/>
        <c:auto val="1"/>
        <c:lblAlgn val="ctr"/>
        <c:lblOffset val="100"/>
        <c:noMultiLvlLbl val="0"/>
      </c:catAx>
      <c:valAx>
        <c:axId val="573775368"/>
        <c:scaling>
          <c:orientation val="minMax"/>
        </c:scaling>
        <c:delete val="1"/>
        <c:axPos val="l"/>
        <c:numFmt formatCode="0%" sourceLinked="1"/>
        <c:majorTickMark val="none"/>
        <c:minorTickMark val="none"/>
        <c:tickLblPos val="nextTo"/>
        <c:crossAx val="57377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solidFill>
        <a:schemeClr val="tx1">
          <a:lumMod val="50000"/>
        </a:schemeClr>
      </a:solidFill>
    </a:ln>
    <a:effectLst/>
  </c:spPr>
  <c:txPr>
    <a:bodyPr/>
    <a:lstStyle/>
    <a:p>
      <a:pPr>
        <a:defRPr sz="1100">
          <a:solidFill>
            <a:schemeClr val="tx1">
              <a:lumMod val="50000"/>
            </a:schemeClr>
          </a:solidFill>
        </a:defRPr>
      </a:pPr>
      <a:endParaRPr lang="en-US"/>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r>
              <a:rPr lang="en-US" dirty="0"/>
              <a:t>Relationship between DCI and the consequences from online risks</a:t>
            </a:r>
          </a:p>
        </c:rich>
      </c:tx>
      <c:layout>
        <c:manualLayout>
          <c:xMode val="edge"/>
          <c:yMode val="edge"/>
          <c:x val="0.1581534457566866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5"/>
            <c:spPr>
              <a:solidFill>
                <a:schemeClr val="accent1"/>
              </a:solidFill>
              <a:ln w="9525">
                <a:solidFill>
                  <a:schemeClr val="accent1"/>
                </a:solidFill>
              </a:ln>
              <a:effectLst/>
            </c:spPr>
          </c:marker>
          <c:dLbls>
            <c:dLbl>
              <c:idx val="0"/>
              <c:tx>
                <c:rich>
                  <a:bodyPr/>
                  <a:lstStyle/>
                  <a:p>
                    <a:fld id="{FA8B8E6B-E5C8-485A-B7B9-D0D073FB539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649-4B4D-9784-84794EA62B3A}"/>
                </c:ext>
              </c:extLst>
            </c:dLbl>
            <c:dLbl>
              <c:idx val="1"/>
              <c:tx>
                <c:rich>
                  <a:bodyPr/>
                  <a:lstStyle/>
                  <a:p>
                    <a:fld id="{0CFEE616-2567-4266-BB42-FB814282201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649-4B4D-9784-84794EA62B3A}"/>
                </c:ext>
              </c:extLst>
            </c:dLbl>
            <c:dLbl>
              <c:idx val="2"/>
              <c:tx>
                <c:rich>
                  <a:bodyPr/>
                  <a:lstStyle/>
                  <a:p>
                    <a:fld id="{360184DB-CC34-4824-829C-D1AE0921CFAD}"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4649-4B4D-9784-84794EA62B3A}"/>
                </c:ext>
              </c:extLst>
            </c:dLbl>
            <c:dLbl>
              <c:idx val="3"/>
              <c:tx>
                <c:rich>
                  <a:bodyPr/>
                  <a:lstStyle/>
                  <a:p>
                    <a:fld id="{2E6FF2AC-3D04-49CA-B5D0-58DD6502EA67}"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4649-4B4D-9784-84794EA62B3A}"/>
                </c:ext>
              </c:extLst>
            </c:dLbl>
            <c:dLbl>
              <c:idx val="4"/>
              <c:tx>
                <c:rich>
                  <a:bodyPr/>
                  <a:lstStyle/>
                  <a:p>
                    <a:fld id="{AEADF6C9-EDAF-44CF-81E1-BC0C76A1830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649-4B4D-9784-84794EA62B3A}"/>
                </c:ext>
              </c:extLst>
            </c:dLbl>
            <c:dLbl>
              <c:idx val="5"/>
              <c:tx>
                <c:rich>
                  <a:bodyPr/>
                  <a:lstStyle/>
                  <a:p>
                    <a:fld id="{639CA66B-60C0-41F8-96D3-89D53AE90E3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649-4B4D-9784-84794EA62B3A}"/>
                </c:ext>
              </c:extLst>
            </c:dLbl>
            <c:dLbl>
              <c:idx val="6"/>
              <c:tx>
                <c:rich>
                  <a:bodyPr/>
                  <a:lstStyle/>
                  <a:p>
                    <a:fld id="{1EAB5E39-75C8-4ED6-80BE-72EC4641BEB3}"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649-4B4D-9784-84794EA62B3A}"/>
                </c:ext>
              </c:extLst>
            </c:dLbl>
            <c:dLbl>
              <c:idx val="7"/>
              <c:tx>
                <c:rich>
                  <a:bodyPr/>
                  <a:lstStyle/>
                  <a:p>
                    <a:fld id="{EF0A1B22-E4F1-411D-A647-7E4E9EF11072}"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4649-4B4D-9784-84794EA62B3A}"/>
                </c:ext>
              </c:extLst>
            </c:dLbl>
            <c:dLbl>
              <c:idx val="8"/>
              <c:tx>
                <c:rich>
                  <a:bodyPr/>
                  <a:lstStyle/>
                  <a:p>
                    <a:fld id="{F31ED1E6-0545-4B2B-A6F1-0B132BBF96F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649-4B4D-9784-84794EA62B3A}"/>
                </c:ext>
              </c:extLst>
            </c:dLbl>
            <c:dLbl>
              <c:idx val="9"/>
              <c:tx>
                <c:rich>
                  <a:bodyPr/>
                  <a:lstStyle/>
                  <a:p>
                    <a:fld id="{42D8E59A-6EC7-49B0-935E-2DFD8129416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649-4B4D-9784-84794EA62B3A}"/>
                </c:ext>
              </c:extLst>
            </c:dLbl>
            <c:dLbl>
              <c:idx val="10"/>
              <c:tx>
                <c:rich>
                  <a:bodyPr/>
                  <a:lstStyle/>
                  <a:p>
                    <a:fld id="{A9A36479-634F-4C7E-8786-1252AF6AC7BA}" type="CELLRANGE">
                      <a:rPr lang="en-US" dirty="0"/>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4649-4B4D-9784-84794EA62B3A}"/>
                </c:ext>
              </c:extLst>
            </c:dLbl>
            <c:dLbl>
              <c:idx val="11"/>
              <c:tx>
                <c:rich>
                  <a:bodyPr/>
                  <a:lstStyle/>
                  <a:p>
                    <a:fld id="{4EFDA83C-7157-439D-B7C2-657C2E888485}" type="CELLRANGE">
                      <a:rPr lang="en-US" dirty="0"/>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4649-4B4D-9784-84794EA62B3A}"/>
                </c:ext>
              </c:extLst>
            </c:dLbl>
            <c:dLbl>
              <c:idx val="12"/>
              <c:tx>
                <c:rich>
                  <a:bodyPr/>
                  <a:lstStyle/>
                  <a:p>
                    <a:fld id="{7DFC4B81-FF09-407D-8B38-8B09F5E17E40}"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4649-4B4D-9784-84794EA62B3A}"/>
                </c:ext>
              </c:extLst>
            </c:dLbl>
            <c:dLbl>
              <c:idx val="13"/>
              <c:tx>
                <c:rich>
                  <a:bodyPr/>
                  <a:lstStyle/>
                  <a:p>
                    <a:fld id="{8B2E3F21-16D1-4DD6-BCBC-52045B5BC29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649-4B4D-9784-84794EA62B3A}"/>
                </c:ext>
              </c:extLst>
            </c:dLbl>
            <c:dLbl>
              <c:idx val="14"/>
              <c:tx>
                <c:rich>
                  <a:bodyPr/>
                  <a:lstStyle/>
                  <a:p>
                    <a:fld id="{2F9B1CA5-4041-4B78-A0E0-90095159DED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649-4B4D-9784-84794EA62B3A}"/>
                </c:ext>
              </c:extLst>
            </c:dLbl>
            <c:dLbl>
              <c:idx val="15"/>
              <c:tx>
                <c:rich>
                  <a:bodyPr/>
                  <a:lstStyle/>
                  <a:p>
                    <a:fld id="{7C263CF7-374C-4AAB-8B11-98180140F2A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4649-4B4D-9784-84794EA62B3A}"/>
                </c:ext>
              </c:extLst>
            </c:dLbl>
            <c:dLbl>
              <c:idx val="16"/>
              <c:tx>
                <c:rich>
                  <a:bodyPr/>
                  <a:lstStyle/>
                  <a:p>
                    <a:fld id="{C53DE7BA-C539-4AB6-B4E3-ED301A47CB50}"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4649-4B4D-9784-84794EA62B3A}"/>
                </c:ext>
              </c:extLst>
            </c:dLbl>
            <c:dLbl>
              <c:idx val="17"/>
              <c:tx>
                <c:rich>
                  <a:bodyPr/>
                  <a:lstStyle/>
                  <a:p>
                    <a:fld id="{2EF50527-19D3-4264-A230-50A80EDB850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4649-4B4D-9784-84794EA62B3A}"/>
                </c:ext>
              </c:extLst>
            </c:dLbl>
            <c:dLbl>
              <c:idx val="18"/>
              <c:tx>
                <c:rich>
                  <a:bodyPr/>
                  <a:lstStyle/>
                  <a:p>
                    <a:fld id="{5B8BAABF-84F0-457D-AEAB-EF731A0FB025}"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4649-4B4D-9784-84794EA62B3A}"/>
                </c:ext>
              </c:extLst>
            </c:dLbl>
            <c:dLbl>
              <c:idx val="19"/>
              <c:tx>
                <c:rich>
                  <a:bodyPr/>
                  <a:lstStyle/>
                  <a:p>
                    <a:fld id="{B72A5D70-ED0B-4B73-AFC9-464C2A142A7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4649-4B4D-9784-84794EA62B3A}"/>
                </c:ext>
              </c:extLst>
            </c:dLbl>
            <c:dLbl>
              <c:idx val="20"/>
              <c:tx>
                <c:rich>
                  <a:bodyPr/>
                  <a:lstStyle/>
                  <a:p>
                    <a:fld id="{AA824CFF-A1F2-4292-8FA3-C0D6F6D14A8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4649-4B4D-9784-84794EA62B3A}"/>
                </c:ext>
              </c:extLst>
            </c:dLbl>
            <c:dLbl>
              <c:idx val="21"/>
              <c:tx>
                <c:rich>
                  <a:bodyPr/>
                  <a:lstStyle/>
                  <a:p>
                    <a:fld id="{9AAC5EC1-FE45-45AD-9216-4AD85292853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4649-4B4D-9784-84794EA62B3A}"/>
                </c:ext>
              </c:extLst>
            </c:dLbl>
            <c:dLbl>
              <c:idx val="22"/>
              <c:tx>
                <c:rich>
                  <a:bodyPr/>
                  <a:lstStyle/>
                  <a:p>
                    <a:fld id="{4DFB29F2-1434-4F4A-B023-D5CD7DA5159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4649-4B4D-9784-84794EA62B3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1"/>
            <c:dispEq val="1"/>
            <c:trendlineLbl>
              <c:layout>
                <c:manualLayout>
                  <c:x val="-7.4457051854949816E-2"/>
                  <c:y val="0.60981968810916165"/>
                </c:manualLayout>
              </c:layout>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rendlineLbl>
          </c:trendline>
          <c:xVal>
            <c:numRef>
              <c:f>Sheet1!$A$2:$A$24</c:f>
              <c:numCache>
                <c:formatCode>0%</c:formatCode>
                <c:ptCount val="23"/>
                <c:pt idx="0">
                  <c:v>0.70102134992873222</c:v>
                </c:pt>
                <c:pt idx="1">
                  <c:v>0.615412839382111</c:v>
                </c:pt>
                <c:pt idx="2">
                  <c:v>0.64366935701906347</c:v>
                </c:pt>
                <c:pt idx="3">
                  <c:v>0.71738901031618818</c:v>
                </c:pt>
                <c:pt idx="4">
                  <c:v>0.63452582740659935</c:v>
                </c:pt>
                <c:pt idx="5">
                  <c:v>0.70172174773486273</c:v>
                </c:pt>
                <c:pt idx="6">
                  <c:v>0.65508003567527562</c:v>
                </c:pt>
                <c:pt idx="7">
                  <c:v>0.64668764003242918</c:v>
                </c:pt>
                <c:pt idx="8">
                  <c:v>0.63859796238480904</c:v>
                </c:pt>
                <c:pt idx="9">
                  <c:v>0.74799464546395089</c:v>
                </c:pt>
                <c:pt idx="10">
                  <c:v>0.67231679821974877</c:v>
                </c:pt>
                <c:pt idx="11">
                  <c:v>0.63333738960523345</c:v>
                </c:pt>
                <c:pt idx="12">
                  <c:v>0.67429936858411976</c:v>
                </c:pt>
                <c:pt idx="13">
                  <c:v>0.60693523326650523</c:v>
                </c:pt>
                <c:pt idx="14">
                  <c:v>0.72791567416025049</c:v>
                </c:pt>
                <c:pt idx="15">
                  <c:v>0.70970727565562997</c:v>
                </c:pt>
                <c:pt idx="16">
                  <c:v>0.68326577247761788</c:v>
                </c:pt>
                <c:pt idx="17">
                  <c:v>0.7245325466602659</c:v>
                </c:pt>
                <c:pt idx="18">
                  <c:v>0.76926415449078533</c:v>
                </c:pt>
                <c:pt idx="19">
                  <c:v>0.80071129447058964</c:v>
                </c:pt>
                <c:pt idx="20">
                  <c:v>0.53683804345568464</c:v>
                </c:pt>
                <c:pt idx="21">
                  <c:v>0.64198615677240123</c:v>
                </c:pt>
                <c:pt idx="22">
                  <c:v>0.75853290038567522</c:v>
                </c:pt>
              </c:numCache>
            </c:numRef>
          </c:xVal>
          <c:yVal>
            <c:numRef>
              <c:f>Sheet1!$B$2:$B$24</c:f>
              <c:numCache>
                <c:formatCode>0%</c:formatCode>
                <c:ptCount val="23"/>
                <c:pt idx="0">
                  <c:v>0.74932583088762428</c:v>
                </c:pt>
                <c:pt idx="1">
                  <c:v>0.54917608921075334</c:v>
                </c:pt>
                <c:pt idx="2">
                  <c:v>0.61322064859173453</c:v>
                </c:pt>
                <c:pt idx="3">
                  <c:v>0.70854019760334674</c:v>
                </c:pt>
                <c:pt idx="4">
                  <c:v>0.72966814694486037</c:v>
                </c:pt>
                <c:pt idx="5">
                  <c:v>0.61513072284249803</c:v>
                </c:pt>
                <c:pt idx="6">
                  <c:v>0.76557850928477034</c:v>
                </c:pt>
                <c:pt idx="7">
                  <c:v>0.57888600088580755</c:v>
                </c:pt>
                <c:pt idx="8">
                  <c:v>0.64877055690747454</c:v>
                </c:pt>
                <c:pt idx="9">
                  <c:v>0.7335181928423572</c:v>
                </c:pt>
                <c:pt idx="10">
                  <c:v>0.6122491010928236</c:v>
                </c:pt>
                <c:pt idx="11">
                  <c:v>0.64199018300419031</c:v>
                </c:pt>
                <c:pt idx="12">
                  <c:v>0.62635482131264553</c:v>
                </c:pt>
                <c:pt idx="13">
                  <c:v>0.36824152904032126</c:v>
                </c:pt>
                <c:pt idx="14">
                  <c:v>0.56400630985739109</c:v>
                </c:pt>
                <c:pt idx="15">
                  <c:v>0.71395877362661342</c:v>
                </c:pt>
                <c:pt idx="16">
                  <c:v>0.78034866791135327</c:v>
                </c:pt>
                <c:pt idx="17">
                  <c:v>0.74718067917047293</c:v>
                </c:pt>
                <c:pt idx="18">
                  <c:v>0.76687862722197764</c:v>
                </c:pt>
                <c:pt idx="19">
                  <c:v>0.71539883900272794</c:v>
                </c:pt>
                <c:pt idx="20">
                  <c:v>0.51078577680958881</c:v>
                </c:pt>
                <c:pt idx="21">
                  <c:v>0.609453068235563</c:v>
                </c:pt>
                <c:pt idx="22">
                  <c:v>0.70976467059598203</c:v>
                </c:pt>
              </c:numCache>
            </c:numRef>
          </c:yVal>
          <c:smooth val="0"/>
          <c:extLst>
            <c:ext xmlns:c15="http://schemas.microsoft.com/office/drawing/2012/chart" uri="{02D57815-91ED-43cb-92C2-25804820EDAC}">
              <c15:datalabelsRange>
                <c15:f>Sheet1!$C$2:$C$24</c15:f>
                <c15:dlblRangeCache>
                  <c:ptCount val="23"/>
                  <c:pt idx="0">
                    <c:v>AR</c:v>
                  </c:pt>
                  <c:pt idx="1">
                    <c:v>AU</c:v>
                  </c:pt>
                  <c:pt idx="2">
                    <c:v>BE</c:v>
                  </c:pt>
                  <c:pt idx="3">
                    <c:v>BR</c:v>
                  </c:pt>
                  <c:pt idx="4">
                    <c:v>CL</c:v>
                  </c:pt>
                  <c:pt idx="5">
                    <c:v>CH</c:v>
                  </c:pt>
                  <c:pt idx="6">
                    <c:v>CO</c:v>
                  </c:pt>
                  <c:pt idx="7">
                    <c:v>FR</c:v>
                  </c:pt>
                  <c:pt idx="8">
                    <c:v>DE</c:v>
                  </c:pt>
                  <c:pt idx="9">
                    <c:v>HU</c:v>
                  </c:pt>
                  <c:pt idx="10">
                    <c:v>IN</c:v>
                  </c:pt>
                  <c:pt idx="11">
                    <c:v>IE</c:v>
                  </c:pt>
                  <c:pt idx="12">
                    <c:v>IT</c:v>
                  </c:pt>
                  <c:pt idx="13">
                    <c:v>JP</c:v>
                  </c:pt>
                  <c:pt idx="14">
                    <c:v>MY</c:v>
                  </c:pt>
                  <c:pt idx="15">
                    <c:v>MX</c:v>
                  </c:pt>
                  <c:pt idx="16">
                    <c:v>PE</c:v>
                  </c:pt>
                  <c:pt idx="17">
                    <c:v>RU</c:v>
                  </c:pt>
                  <c:pt idx="18">
                    <c:v>SA</c:v>
                  </c:pt>
                  <c:pt idx="19">
                    <c:v>TU</c:v>
                  </c:pt>
                  <c:pt idx="20">
                    <c:v>UK</c:v>
                  </c:pt>
                  <c:pt idx="21">
                    <c:v>US</c:v>
                  </c:pt>
                  <c:pt idx="22">
                    <c:v>VN</c:v>
                  </c:pt>
                </c15:dlblRangeCache>
              </c15:datalabelsRange>
            </c:ext>
            <c:ext xmlns:c16="http://schemas.microsoft.com/office/drawing/2014/chart" uri="{C3380CC4-5D6E-409C-BE32-E72D297353CC}">
              <c16:uniqueId val="{00000000-4649-4B4D-9784-84794EA62B3A}"/>
            </c:ext>
          </c:extLst>
        </c:ser>
        <c:dLbls>
          <c:showLegendKey val="0"/>
          <c:showVal val="1"/>
          <c:showCatName val="0"/>
          <c:showSerName val="0"/>
          <c:showPercent val="0"/>
          <c:showBubbleSize val="0"/>
        </c:dLbls>
        <c:axId val="574437240"/>
        <c:axId val="574440520"/>
      </c:scatterChart>
      <c:valAx>
        <c:axId val="574437240"/>
        <c:scaling>
          <c:orientation val="minMax"/>
          <c:max val="0.8"/>
          <c:min val="0.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50000"/>
                      </a:schemeClr>
                    </a:solidFill>
                    <a:latin typeface="+mn-lt"/>
                    <a:ea typeface="+mn-ea"/>
                    <a:cs typeface="+mn-cs"/>
                  </a:defRPr>
                </a:pPr>
                <a:r>
                  <a:rPr lang="en-US" dirty="0"/>
                  <a:t>Consequences</a:t>
                </a:r>
                <a:r>
                  <a:rPr lang="en-US" baseline="0" dirty="0"/>
                  <a:t> (any)</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50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574440520"/>
        <c:crosses val="autoZero"/>
        <c:crossBetween val="midCat"/>
        <c:majorUnit val="0.1"/>
      </c:valAx>
      <c:valAx>
        <c:axId val="574440520"/>
        <c:scaling>
          <c:orientation val="minMax"/>
          <c:max val="0.8"/>
          <c:min val="0.300000000000000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50000"/>
                      </a:schemeClr>
                    </a:solidFill>
                    <a:latin typeface="+mn-lt"/>
                    <a:ea typeface="+mn-ea"/>
                    <a:cs typeface="+mn-cs"/>
                  </a:defRPr>
                </a:pPr>
                <a:r>
                  <a:rPr lang="en-US" dirty="0"/>
                  <a:t>DCI</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50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574437240"/>
        <c:crosses val="autoZero"/>
        <c:crossBetween val="midCat"/>
        <c:majorUnit val="0.1"/>
        <c:minorUnit val="5.000000000000001E-2"/>
      </c:valAx>
      <c:spPr>
        <a:solidFill>
          <a:srgbClr val="0072C6"/>
        </a:solidFill>
        <a:ln>
          <a:solidFill>
            <a:schemeClr val="tx1"/>
          </a:solidFill>
        </a:ln>
        <a:effectLst/>
      </c:spPr>
    </c:plotArea>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a:t>Perceived safety &amp; civility</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Adults</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Strongly agree/somewhat agree</c:v>
                </c:pt>
                <c:pt idx="1">
                  <c:v>Neither agree or disagree</c:v>
                </c:pt>
                <c:pt idx="2">
                  <c:v>Strongly/somewhat disagree</c:v>
                </c:pt>
              </c:strCache>
            </c:strRef>
          </c:cat>
          <c:val>
            <c:numRef>
              <c:f>Sheet1!$B$2:$B$4</c:f>
              <c:numCache>
                <c:formatCode>0%</c:formatCode>
                <c:ptCount val="3"/>
                <c:pt idx="0">
                  <c:v>0.65582901270034966</c:v>
                </c:pt>
                <c:pt idx="1">
                  <c:v>0.21836297000374283</c:v>
                </c:pt>
                <c:pt idx="2">
                  <c:v>0.12580801729590746</c:v>
                </c:pt>
              </c:numCache>
            </c:numRef>
          </c:val>
          <c:extLst>
            <c:ext xmlns:c16="http://schemas.microsoft.com/office/drawing/2014/chart" uri="{C3380CC4-5D6E-409C-BE32-E72D297353CC}">
              <c16:uniqueId val="{00000000-CC21-4899-83EF-F586F0B43906}"/>
            </c:ext>
          </c:extLst>
        </c:ser>
        <c:ser>
          <c:idx val="1"/>
          <c:order val="1"/>
          <c:tx>
            <c:strRef>
              <c:f>Sheet1!$C$1</c:f>
              <c:strCache>
                <c:ptCount val="1"/>
                <c:pt idx="0">
                  <c:v>Teens</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Strongly agree/somewhat agree</c:v>
                </c:pt>
                <c:pt idx="1">
                  <c:v>Neither agree or disagree</c:v>
                </c:pt>
                <c:pt idx="2">
                  <c:v>Strongly/somewhat disagree</c:v>
                </c:pt>
              </c:strCache>
            </c:strRef>
          </c:cat>
          <c:val>
            <c:numRef>
              <c:f>Sheet1!$C$2:$C$4</c:f>
              <c:numCache>
                <c:formatCode>0%</c:formatCode>
                <c:ptCount val="3"/>
                <c:pt idx="0">
                  <c:v>0.65337759760052039</c:v>
                </c:pt>
                <c:pt idx="1">
                  <c:v>0.20563769133853949</c:v>
                </c:pt>
                <c:pt idx="2">
                  <c:v>0.14098471106094013</c:v>
                </c:pt>
              </c:numCache>
            </c:numRef>
          </c:val>
          <c:extLst>
            <c:ext xmlns:c16="http://schemas.microsoft.com/office/drawing/2014/chart" uri="{C3380CC4-5D6E-409C-BE32-E72D297353CC}">
              <c16:uniqueId val="{00000001-CC21-4899-83EF-F586F0B43906}"/>
            </c:ext>
          </c:extLst>
        </c:ser>
        <c:dLbls>
          <c:dLblPos val="outEnd"/>
          <c:showLegendKey val="0"/>
          <c:showVal val="1"/>
          <c:showCatName val="0"/>
          <c:showSerName val="0"/>
          <c:showPercent val="0"/>
          <c:showBubbleSize val="0"/>
        </c:dLbls>
        <c:gapWidth val="100"/>
        <c:overlap val="-27"/>
        <c:axId val="717082864"/>
        <c:axId val="717077944"/>
      </c:barChart>
      <c:catAx>
        <c:axId val="71708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17077944"/>
        <c:crosses val="autoZero"/>
        <c:auto val="1"/>
        <c:lblAlgn val="ctr"/>
        <c:lblOffset val="100"/>
        <c:noMultiLvlLbl val="0"/>
      </c:catAx>
      <c:valAx>
        <c:axId val="717077944"/>
        <c:scaling>
          <c:orientation val="minMax"/>
        </c:scaling>
        <c:delete val="1"/>
        <c:axPos val="l"/>
        <c:numFmt formatCode="0%" sourceLinked="1"/>
        <c:majorTickMark val="none"/>
        <c:minorTickMark val="none"/>
        <c:tickLblPos val="nextTo"/>
        <c:crossAx val="71708286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solidFill>
        <a:schemeClr val="bg1"/>
      </a:solidFill>
    </a:ln>
    <a:effectLst/>
  </c:spPr>
  <c:txPr>
    <a:bodyPr/>
    <a:lstStyle/>
    <a:p>
      <a:pPr>
        <a:defRPr sz="1400">
          <a:solidFill>
            <a:schemeClr val="tx1"/>
          </a:solidFill>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r>
              <a:rPr lang="en-US" dirty="0"/>
              <a:t>Recency of risks – Past</a:t>
            </a:r>
            <a:r>
              <a:rPr lang="en-US" baseline="0" dirty="0"/>
              <a:t> week/month</a:t>
            </a:r>
            <a:r>
              <a:rPr lang="en-US" dirty="0"/>
              <a:t>: Adults vs. Teens </a:t>
            </a:r>
            <a:r>
              <a:rPr lang="en-US" sz="1200" dirty="0"/>
              <a:t>(base:</a:t>
            </a:r>
            <a:r>
              <a:rPr lang="en-US" sz="1200" baseline="0" dirty="0"/>
              <a:t> among those who experienced the risk)</a:t>
            </a:r>
            <a:endParaRPr lang="en-US" sz="12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endParaRPr lang="en-US"/>
        </a:p>
      </c:txPr>
    </c:title>
    <c:autoTitleDeleted val="0"/>
    <c:plotArea>
      <c:layout/>
      <c:lineChart>
        <c:grouping val="standard"/>
        <c:varyColors val="0"/>
        <c:ser>
          <c:idx val="0"/>
          <c:order val="0"/>
          <c:tx>
            <c:strRef>
              <c:f>Sheet1!$C$1</c:f>
              <c:strCache>
                <c:ptCount val="1"/>
                <c:pt idx="0">
                  <c:v>Adults</c:v>
                </c:pt>
              </c:strCache>
            </c:strRef>
          </c:tx>
          <c:spPr>
            <a:ln w="76200" cap="rnd">
              <a:solidFill>
                <a:schemeClr val="accent1"/>
              </a:solidFill>
              <a:round/>
            </a:ln>
            <a:effectLst/>
          </c:spPr>
          <c:marker>
            <c:symbol val="none"/>
          </c:marker>
          <c:dLbls>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EC-4D8E-B892-037615D52E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Unwanted contact</c:v>
                </c:pt>
                <c:pt idx="1">
                  <c:v>Hoaxes, scams, frauds</c:v>
                </c:pt>
                <c:pt idx="2">
                  <c:v>Unwanted Sexting rec.</c:v>
                </c:pt>
                <c:pt idx="3">
                  <c:v>Treated Mean</c:v>
                </c:pt>
                <c:pt idx="4">
                  <c:v>Trolling</c:v>
                </c:pt>
                <c:pt idx="5">
                  <c:v>Hate speech</c:v>
                </c:pt>
                <c:pt idx="6">
                  <c:v>Sexual solicitation</c:v>
                </c:pt>
                <c:pt idx="7">
                  <c:v>Online harassment</c:v>
                </c:pt>
                <c:pt idx="8">
                  <c:v>Unwanted Sexting sent</c:v>
                </c:pt>
                <c:pt idx="9">
                  <c:v>Microaggression</c:v>
                </c:pt>
                <c:pt idx="10">
                  <c:v>Discrimination</c:v>
                </c:pt>
                <c:pt idx="11">
                  <c:v>Doxxing</c:v>
                </c:pt>
                <c:pt idx="12">
                  <c:v>Cyberbullying</c:v>
                </c:pt>
                <c:pt idx="13">
                  <c:v>Damage to personal rep</c:v>
                </c:pt>
                <c:pt idx="14">
                  <c:v>Misogyny</c:v>
                </c:pt>
                <c:pt idx="15">
                  <c:v>Damage to work rep</c:v>
                </c:pt>
                <c:pt idx="16">
                  <c:v>Swatting</c:v>
                </c:pt>
                <c:pt idx="17">
                  <c:v>Sextortion</c:v>
                </c:pt>
                <c:pt idx="18">
                  <c:v>"Revenge porn"</c:v>
                </c:pt>
                <c:pt idx="19">
                  <c:v>Terrorism recruiting</c:v>
                </c:pt>
              </c:strCache>
            </c:strRef>
          </c:cat>
          <c:val>
            <c:numRef>
              <c:f>Sheet1!$C$2:$C$21</c:f>
              <c:numCache>
                <c:formatCode>0%</c:formatCode>
                <c:ptCount val="20"/>
                <c:pt idx="0">
                  <c:v>0.25356051751430198</c:v>
                </c:pt>
                <c:pt idx="1">
                  <c:v>0.22893218495504677</c:v>
                </c:pt>
                <c:pt idx="2">
                  <c:v>0.24417266999340556</c:v>
                </c:pt>
                <c:pt idx="3">
                  <c:v>0.18306392836274943</c:v>
                </c:pt>
                <c:pt idx="4">
                  <c:v>0.24301376168210653</c:v>
                </c:pt>
                <c:pt idx="5">
                  <c:v>0.2570313973689074</c:v>
                </c:pt>
                <c:pt idx="6">
                  <c:v>0.24026534090804375</c:v>
                </c:pt>
                <c:pt idx="7">
                  <c:v>0.18885342204064173</c:v>
                </c:pt>
                <c:pt idx="8">
                  <c:v>0.25460678630516731</c:v>
                </c:pt>
                <c:pt idx="9">
                  <c:v>0.20505011806401041</c:v>
                </c:pt>
                <c:pt idx="10">
                  <c:v>0.24793937935878088</c:v>
                </c:pt>
                <c:pt idx="11">
                  <c:v>0.19058475057422103</c:v>
                </c:pt>
                <c:pt idx="12">
                  <c:v>0.19074336026547531</c:v>
                </c:pt>
                <c:pt idx="13">
                  <c:v>0.15596671976410106</c:v>
                </c:pt>
                <c:pt idx="14">
                  <c:v>0.2458221788412964</c:v>
                </c:pt>
                <c:pt idx="15">
                  <c:v>0.16836292355917684</c:v>
                </c:pt>
                <c:pt idx="16">
                  <c:v>0.21143934965670849</c:v>
                </c:pt>
                <c:pt idx="17">
                  <c:v>0.14218012727860677</c:v>
                </c:pt>
                <c:pt idx="18">
                  <c:v>0.22788410300540057</c:v>
                </c:pt>
                <c:pt idx="19">
                  <c:v>0.3429648609066106</c:v>
                </c:pt>
              </c:numCache>
            </c:numRef>
          </c:val>
          <c:smooth val="0"/>
          <c:extLst>
            <c:ext xmlns:c16="http://schemas.microsoft.com/office/drawing/2014/chart" uri="{C3380CC4-5D6E-409C-BE32-E72D297353CC}">
              <c16:uniqueId val="{00000001-6BEC-4D8E-B892-037615D52E9D}"/>
            </c:ext>
          </c:extLst>
        </c:ser>
        <c:ser>
          <c:idx val="1"/>
          <c:order val="1"/>
          <c:tx>
            <c:strRef>
              <c:f>Sheet1!$D$1</c:f>
              <c:strCache>
                <c:ptCount val="1"/>
                <c:pt idx="0">
                  <c:v>Teens</c:v>
                </c:pt>
              </c:strCache>
            </c:strRef>
          </c:tx>
          <c:spPr>
            <a:ln w="76200" cap="rnd">
              <a:solidFill>
                <a:srgbClr val="0072C6">
                  <a:alpha val="95000"/>
                </a:srgbClr>
              </a:solidFill>
              <a:round/>
            </a:ln>
            <a:effectLst/>
          </c:spPr>
          <c:marker>
            <c:symbol val="none"/>
          </c:marker>
          <c:dLbls>
            <c:dLbl>
              <c:idx val="1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EC-4D8E-B892-037615D52E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Unwanted contact</c:v>
                </c:pt>
                <c:pt idx="1">
                  <c:v>Hoaxes, scams, frauds</c:v>
                </c:pt>
                <c:pt idx="2">
                  <c:v>Unwanted Sexting rec.</c:v>
                </c:pt>
                <c:pt idx="3">
                  <c:v>Treated Mean</c:v>
                </c:pt>
                <c:pt idx="4">
                  <c:v>Trolling</c:v>
                </c:pt>
                <c:pt idx="5">
                  <c:v>Hate speech</c:v>
                </c:pt>
                <c:pt idx="6">
                  <c:v>Sexual solicitation</c:v>
                </c:pt>
                <c:pt idx="7">
                  <c:v>Online harassment</c:v>
                </c:pt>
                <c:pt idx="8">
                  <c:v>Unwanted Sexting sent</c:v>
                </c:pt>
                <c:pt idx="9">
                  <c:v>Microaggression</c:v>
                </c:pt>
                <c:pt idx="10">
                  <c:v>Discrimination</c:v>
                </c:pt>
                <c:pt idx="11">
                  <c:v>Doxxing</c:v>
                </c:pt>
                <c:pt idx="12">
                  <c:v>Cyberbullying</c:v>
                </c:pt>
                <c:pt idx="13">
                  <c:v>Damage to personal rep</c:v>
                </c:pt>
                <c:pt idx="14">
                  <c:v>Misogyny</c:v>
                </c:pt>
                <c:pt idx="15">
                  <c:v>Damage to work rep</c:v>
                </c:pt>
                <c:pt idx="16">
                  <c:v>Swatting</c:v>
                </c:pt>
                <c:pt idx="17">
                  <c:v>Sextortion</c:v>
                </c:pt>
                <c:pt idx="18">
                  <c:v>"Revenge porn"</c:v>
                </c:pt>
                <c:pt idx="19">
                  <c:v>Terrorism recruiting</c:v>
                </c:pt>
              </c:strCache>
            </c:strRef>
          </c:cat>
          <c:val>
            <c:numRef>
              <c:f>Sheet1!$D$2:$D$21</c:f>
              <c:numCache>
                <c:formatCode>0%</c:formatCode>
                <c:ptCount val="20"/>
                <c:pt idx="0">
                  <c:v>0.26078240358596472</c:v>
                </c:pt>
                <c:pt idx="1">
                  <c:v>0.24252471504029607</c:v>
                </c:pt>
                <c:pt idx="2">
                  <c:v>0.24403734847691982</c:v>
                </c:pt>
                <c:pt idx="3">
                  <c:v>0.24835297391370126</c:v>
                </c:pt>
                <c:pt idx="4">
                  <c:v>0.34111091565930318</c:v>
                </c:pt>
                <c:pt idx="5">
                  <c:v>0.31324886256711792</c:v>
                </c:pt>
                <c:pt idx="6">
                  <c:v>0.25011379320142257</c:v>
                </c:pt>
                <c:pt idx="7">
                  <c:v>0.31842720437569649</c:v>
                </c:pt>
                <c:pt idx="8">
                  <c:v>0.27177491444681445</c:v>
                </c:pt>
                <c:pt idx="9">
                  <c:v>0.31498797684235585</c:v>
                </c:pt>
                <c:pt idx="10">
                  <c:v>0.31570897704948975</c:v>
                </c:pt>
                <c:pt idx="11">
                  <c:v>0.22133245819618555</c:v>
                </c:pt>
                <c:pt idx="12">
                  <c:v>0.23870456830624573</c:v>
                </c:pt>
                <c:pt idx="13">
                  <c:v>0.24231593509877322</c:v>
                </c:pt>
                <c:pt idx="14">
                  <c:v>0.37907533933081544</c:v>
                </c:pt>
                <c:pt idx="15">
                  <c:v>0.24850933548422069</c:v>
                </c:pt>
                <c:pt idx="16">
                  <c:v>0.29682843544140186</c:v>
                </c:pt>
                <c:pt idx="17">
                  <c:v>0.28169636857218289</c:v>
                </c:pt>
                <c:pt idx="18">
                  <c:v>0.32996667936512003</c:v>
                </c:pt>
                <c:pt idx="19">
                  <c:v>0.314550182646402</c:v>
                </c:pt>
              </c:numCache>
            </c:numRef>
          </c:val>
          <c:smooth val="0"/>
          <c:extLst>
            <c:ext xmlns:c16="http://schemas.microsoft.com/office/drawing/2014/chart" uri="{C3380CC4-5D6E-409C-BE32-E72D297353CC}">
              <c16:uniqueId val="{00000003-6BEC-4D8E-B892-037615D52E9D}"/>
            </c:ext>
          </c:extLst>
        </c:ser>
        <c:dLbls>
          <c:showLegendKey val="0"/>
          <c:showVal val="1"/>
          <c:showCatName val="0"/>
          <c:showSerName val="0"/>
          <c:showPercent val="0"/>
          <c:showBubbleSize val="0"/>
        </c:dLbls>
        <c:smooth val="0"/>
        <c:axId val="654958376"/>
        <c:axId val="654961656"/>
      </c:lineChart>
      <c:catAx>
        <c:axId val="654958376"/>
        <c:scaling>
          <c:orientation val="minMax"/>
        </c:scaling>
        <c:delete val="0"/>
        <c:axPos val="b"/>
        <c:majorGridlines>
          <c:spPr>
            <a:ln w="9525" cap="flat" cmpd="sng" algn="ctr">
              <a:solidFill>
                <a:schemeClr val="accent1"/>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654961656"/>
        <c:crosses val="autoZero"/>
        <c:auto val="1"/>
        <c:lblAlgn val="ctr"/>
        <c:lblOffset val="100"/>
        <c:noMultiLvlLbl val="0"/>
      </c:catAx>
      <c:valAx>
        <c:axId val="654961656"/>
        <c:scaling>
          <c:orientation val="minMax"/>
          <c:min val="0.1"/>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654958376"/>
        <c:crosses val="autoZero"/>
        <c:crossBetween val="between"/>
      </c:valAx>
      <c:spPr>
        <a:noFill/>
        <a:ln>
          <a:noFill/>
        </a:ln>
        <a:effectLst/>
      </c:spPr>
    </c:plotArea>
    <c:legend>
      <c:legendPos val="l"/>
      <c:layout>
        <c:manualLayout>
          <c:xMode val="edge"/>
          <c:yMode val="edge"/>
          <c:x val="6.6401998032841913E-2"/>
          <c:y val="0.16907610748300758"/>
          <c:w val="7.2609118209292403E-2"/>
          <c:h val="0.1100457863770944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solidFill>
        <a:schemeClr val="bg1"/>
      </a:solidFill>
    </a:ln>
    <a:effectLst/>
  </c:spPr>
  <c:txPr>
    <a:bodyPr/>
    <a:lstStyle/>
    <a:p>
      <a:pPr>
        <a:defRPr>
          <a:solidFill>
            <a:schemeClr val="tx1">
              <a:lumMod val="50000"/>
            </a:schemeClr>
          </a:solidFill>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Adults: met after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Doxxing</c:v>
                </c:pt>
                <c:pt idx="1">
                  <c:v>Hate speech</c:v>
                </c:pt>
                <c:pt idx="2">
                  <c:v>Swatting</c:v>
                </c:pt>
                <c:pt idx="3">
                  <c:v>Hoaxes, scams, frauds</c:v>
                </c:pt>
                <c:pt idx="4">
                  <c:v>Unwanted Sexting sent</c:v>
                </c:pt>
                <c:pt idx="5">
                  <c:v>Cyberbullying</c:v>
                </c:pt>
                <c:pt idx="6">
                  <c:v>Trolling</c:v>
                </c:pt>
                <c:pt idx="7">
                  <c:v>Microaggression</c:v>
                </c:pt>
                <c:pt idx="8">
                  <c:v>Unwanted Sexting received</c:v>
                </c:pt>
                <c:pt idx="9">
                  <c:v>Treated Mean</c:v>
                </c:pt>
                <c:pt idx="10">
                  <c:v>Damage to personal rep</c:v>
                </c:pt>
                <c:pt idx="11">
                  <c:v>Sexual solicitation</c:v>
                </c:pt>
                <c:pt idx="12">
                  <c:v>Unwanted contact</c:v>
                </c:pt>
                <c:pt idx="13">
                  <c:v>Misogyny</c:v>
                </c:pt>
                <c:pt idx="14">
                  <c:v>Online harassment</c:v>
                </c:pt>
                <c:pt idx="15">
                  <c:v>Damage to work rep</c:v>
                </c:pt>
                <c:pt idx="16">
                  <c:v>"Revenge porn"</c:v>
                </c:pt>
                <c:pt idx="17">
                  <c:v>Discrimination</c:v>
                </c:pt>
                <c:pt idx="18">
                  <c:v>Sextortion</c:v>
                </c:pt>
                <c:pt idx="19">
                  <c:v>Terrorism recruiting</c:v>
                </c:pt>
              </c:strCache>
            </c:strRef>
          </c:cat>
          <c:val>
            <c:numRef>
              <c:f>Sheet1!$B$2:$B$21</c:f>
              <c:numCache>
                <c:formatCode>0%</c:formatCode>
                <c:ptCount val="20"/>
                <c:pt idx="0">
                  <c:v>0.43854970768243517</c:v>
                </c:pt>
                <c:pt idx="1">
                  <c:v>0.40029513976844944</c:v>
                </c:pt>
                <c:pt idx="2">
                  <c:v>0.43321398472841566</c:v>
                </c:pt>
                <c:pt idx="3">
                  <c:v>0.47424037122057605</c:v>
                </c:pt>
                <c:pt idx="4">
                  <c:v>0.5117714655413057</c:v>
                </c:pt>
                <c:pt idx="5">
                  <c:v>0.28659305172471083</c:v>
                </c:pt>
                <c:pt idx="6">
                  <c:v>0.37119362357955654</c:v>
                </c:pt>
                <c:pt idx="7">
                  <c:v>0.33764423109599473</c:v>
                </c:pt>
                <c:pt idx="8">
                  <c:v>0.4604609160631663</c:v>
                </c:pt>
                <c:pt idx="9">
                  <c:v>0.3024997793442803</c:v>
                </c:pt>
                <c:pt idx="10">
                  <c:v>0.25061124452267391</c:v>
                </c:pt>
                <c:pt idx="11">
                  <c:v>0.4467617835064136</c:v>
                </c:pt>
                <c:pt idx="12">
                  <c:v>0.4775569884733154</c:v>
                </c:pt>
                <c:pt idx="13">
                  <c:v>0.32807352499691145</c:v>
                </c:pt>
                <c:pt idx="14">
                  <c:v>0.36121799552655265</c:v>
                </c:pt>
                <c:pt idx="15">
                  <c:v>0.29671800082139133</c:v>
                </c:pt>
                <c:pt idx="16">
                  <c:v>0.42292156913662016</c:v>
                </c:pt>
                <c:pt idx="17">
                  <c:v>0.27343777470863317</c:v>
                </c:pt>
                <c:pt idx="18">
                  <c:v>0.2552868295325077</c:v>
                </c:pt>
                <c:pt idx="19">
                  <c:v>0.20344288290915447</c:v>
                </c:pt>
              </c:numCache>
            </c:numRef>
          </c:val>
          <c:extLst>
            <c:ext xmlns:c16="http://schemas.microsoft.com/office/drawing/2014/chart" uri="{C3380CC4-5D6E-409C-BE32-E72D297353CC}">
              <c16:uniqueId val="{00000000-BFC5-47AD-9C89-45152A1D52E5}"/>
            </c:ext>
          </c:extLst>
        </c:ser>
        <c:ser>
          <c:idx val="1"/>
          <c:order val="1"/>
          <c:tx>
            <c:strRef>
              <c:f>Sheet1!$C$1</c:f>
              <c:strCache>
                <c:ptCount val="1"/>
                <c:pt idx="0">
                  <c:v>Teens: met after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Doxxing</c:v>
                </c:pt>
                <c:pt idx="1">
                  <c:v>Hate speech</c:v>
                </c:pt>
                <c:pt idx="2">
                  <c:v>Swatting</c:v>
                </c:pt>
                <c:pt idx="3">
                  <c:v>Hoaxes, scams, frauds</c:v>
                </c:pt>
                <c:pt idx="4">
                  <c:v>Unwanted Sexting sent</c:v>
                </c:pt>
                <c:pt idx="5">
                  <c:v>Cyberbullying</c:v>
                </c:pt>
                <c:pt idx="6">
                  <c:v>Trolling</c:v>
                </c:pt>
                <c:pt idx="7">
                  <c:v>Microaggression</c:v>
                </c:pt>
                <c:pt idx="8">
                  <c:v>Unwanted Sexting received</c:v>
                </c:pt>
                <c:pt idx="9">
                  <c:v>Treated Mean</c:v>
                </c:pt>
                <c:pt idx="10">
                  <c:v>Damage to personal rep</c:v>
                </c:pt>
                <c:pt idx="11">
                  <c:v>Sexual solicitation</c:v>
                </c:pt>
                <c:pt idx="12">
                  <c:v>Unwanted contact</c:v>
                </c:pt>
                <c:pt idx="13">
                  <c:v>Misogyny</c:v>
                </c:pt>
                <c:pt idx="14">
                  <c:v>Online harassment</c:v>
                </c:pt>
                <c:pt idx="15">
                  <c:v>Damage to work rep</c:v>
                </c:pt>
                <c:pt idx="16">
                  <c:v>"Revenge porn"</c:v>
                </c:pt>
                <c:pt idx="17">
                  <c:v>Discrimination</c:v>
                </c:pt>
                <c:pt idx="18">
                  <c:v>Sextortion</c:v>
                </c:pt>
                <c:pt idx="19">
                  <c:v>Terrorism recruiting</c:v>
                </c:pt>
              </c:strCache>
            </c:strRef>
          </c:cat>
          <c:val>
            <c:numRef>
              <c:f>Sheet1!$C$2:$C$21</c:f>
              <c:numCache>
                <c:formatCode>0%</c:formatCode>
                <c:ptCount val="20"/>
                <c:pt idx="0">
                  <c:v>0.34900450005784089</c:v>
                </c:pt>
                <c:pt idx="1">
                  <c:v>0.31106789956913483</c:v>
                </c:pt>
                <c:pt idx="2">
                  <c:v>0.35503024440229192</c:v>
                </c:pt>
                <c:pt idx="3">
                  <c:v>0.39783536400879516</c:v>
                </c:pt>
                <c:pt idx="4">
                  <c:v>0.43553077481671931</c:v>
                </c:pt>
                <c:pt idx="5">
                  <c:v>0.22584657665702879</c:v>
                </c:pt>
                <c:pt idx="6">
                  <c:v>0.31045439604442249</c:v>
                </c:pt>
                <c:pt idx="7">
                  <c:v>0.29106907856629605</c:v>
                </c:pt>
                <c:pt idx="8">
                  <c:v>0.42069644771294634</c:v>
                </c:pt>
                <c:pt idx="9">
                  <c:v>0.26709016103004235</c:v>
                </c:pt>
                <c:pt idx="10">
                  <c:v>0.22314174305281531</c:v>
                </c:pt>
                <c:pt idx="11">
                  <c:v>0.41986853438403871</c:v>
                </c:pt>
                <c:pt idx="12">
                  <c:v>0.47934512530862183</c:v>
                </c:pt>
                <c:pt idx="13">
                  <c:v>0.33046167576090535</c:v>
                </c:pt>
                <c:pt idx="14">
                  <c:v>0.38228000373981585</c:v>
                </c:pt>
                <c:pt idx="15">
                  <c:v>0.33608720521122815</c:v>
                </c:pt>
                <c:pt idx="16">
                  <c:v>0.48025436731058779</c:v>
                </c:pt>
                <c:pt idx="17">
                  <c:v>0.33732841049560636</c:v>
                </c:pt>
                <c:pt idx="18">
                  <c:v>0.4433482759309253</c:v>
                </c:pt>
                <c:pt idx="19">
                  <c:v>0.42401950207575045</c:v>
                </c:pt>
              </c:numCache>
            </c:numRef>
          </c:val>
          <c:extLst>
            <c:ext xmlns:c16="http://schemas.microsoft.com/office/drawing/2014/chart" uri="{C3380CC4-5D6E-409C-BE32-E72D297353CC}">
              <c16:uniqueId val="{00000001-BFC5-47AD-9C89-45152A1D52E5}"/>
            </c:ext>
          </c:extLst>
        </c:ser>
        <c:dLbls>
          <c:dLblPos val="outEnd"/>
          <c:showLegendKey val="0"/>
          <c:showVal val="1"/>
          <c:showCatName val="0"/>
          <c:showSerName val="0"/>
          <c:showPercent val="0"/>
          <c:showBubbleSize val="0"/>
        </c:dLbls>
        <c:gapWidth val="50"/>
        <c:axId val="573496664"/>
        <c:axId val="573496992"/>
      </c:barChart>
      <c:catAx>
        <c:axId val="5734966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573496992"/>
        <c:crosses val="autoZero"/>
        <c:auto val="1"/>
        <c:lblAlgn val="ctr"/>
        <c:lblOffset val="100"/>
        <c:noMultiLvlLbl val="0"/>
      </c:catAx>
      <c:valAx>
        <c:axId val="573496992"/>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73496664"/>
        <c:crosses val="autoZero"/>
        <c:crossBetween val="between"/>
      </c:valAx>
      <c:spPr>
        <a:noFill/>
        <a:ln>
          <a:noFill/>
        </a:ln>
        <a:effectLst/>
      </c:spPr>
    </c:plotArea>
    <c:legend>
      <c:legendPos val="l"/>
      <c:layout>
        <c:manualLayout>
          <c:xMode val="edge"/>
          <c:yMode val="edge"/>
          <c:x val="2.7445969799020649E-2"/>
          <c:y val="6.6146038504646551E-2"/>
          <c:w val="0.14125116490656534"/>
          <c:h val="0.1027531709047333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r>
              <a:rPr lang="en-US" dirty="0"/>
              <a:t>Recency of risks: Adults vs. Teens </a:t>
            </a:r>
            <a:r>
              <a:rPr lang="en-US" sz="1200" dirty="0"/>
              <a:t>(base:</a:t>
            </a:r>
            <a:r>
              <a:rPr lang="en-US" sz="1200" baseline="0" dirty="0"/>
              <a:t> among those who experienced the risk)</a:t>
            </a:r>
            <a:endParaRPr lang="en-US" sz="12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0.18257700425369061"/>
          <c:y val="0.11229566411335684"/>
          <c:w val="0.80154864154390082"/>
          <c:h val="0.80987242930997438"/>
        </c:manualLayout>
      </c:layout>
      <c:lineChart>
        <c:grouping val="standard"/>
        <c:varyColors val="0"/>
        <c:ser>
          <c:idx val="0"/>
          <c:order val="0"/>
          <c:tx>
            <c:strRef>
              <c:f>Sheet1!$C$1</c:f>
              <c:strCache>
                <c:ptCount val="1"/>
                <c:pt idx="0">
                  <c:v>Adults</c:v>
                </c:pt>
              </c:strCache>
            </c:strRef>
          </c:tx>
          <c:spPr>
            <a:ln w="76200"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EC-4D8E-B892-037615D52E9D}"/>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3A-4A99-A9D6-A4087F6A2512}"/>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3-DA3A-4A99-A9D6-A4087F6A2512}"/>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6E-42C3-96D5-7C582324362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D6E-42C3-96D5-7C582324362A}"/>
                </c:ext>
              </c:extLst>
            </c:dLbl>
            <c:dLbl>
              <c:idx val="1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8-DA3A-4A99-A9D6-A4087F6A2512}"/>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6E-42C3-96D5-7C582324362A}"/>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A3A-4A99-A9D6-A4087F6A2512}"/>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D6E-42C3-96D5-7C582324362A}"/>
                </c:ext>
              </c:extLst>
            </c:dLbl>
            <c:dLbl>
              <c:idx val="2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6E-42C3-96D5-7C582324362A}"/>
                </c:ext>
              </c:extLst>
            </c:dLbl>
            <c:dLbl>
              <c:idx val="2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A3A-4A99-A9D6-A4087F6A251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Sheet1!$A$2:$A$24</c:f>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numCache>
            </c:numRef>
          </c:cat>
          <c:val>
            <c:numRef>
              <c:f>Sheet1!$C$2:$C$24</c:f>
              <c:numCache>
                <c:formatCode>0%</c:formatCode>
                <c:ptCount val="23"/>
                <c:pt idx="0">
                  <c:v>0.4041542653500273</c:v>
                </c:pt>
                <c:pt idx="1">
                  <c:v>0.28136335361896914</c:v>
                </c:pt>
                <c:pt idx="2">
                  <c:v>0.24963079391331339</c:v>
                </c:pt>
                <c:pt idx="3">
                  <c:v>0.22988946372800118</c:v>
                </c:pt>
                <c:pt idx="4">
                  <c:v>0.23706949157328266</c:v>
                </c:pt>
                <c:pt idx="5">
                  <c:v>0.24709691568570988</c:v>
                </c:pt>
                <c:pt idx="6">
                  <c:v>0.16302044079732511</c:v>
                </c:pt>
                <c:pt idx="7">
                  <c:v>0.16157686391015036</c:v>
                </c:pt>
                <c:pt idx="8">
                  <c:v>0.15042057628943797</c:v>
                </c:pt>
                <c:pt idx="9">
                  <c:v>0.12655371028119522</c:v>
                </c:pt>
                <c:pt idx="10">
                  <c:v>6.4307836977563634E-2</c:v>
                </c:pt>
                <c:pt idx="11">
                  <c:v>0.16511941697434915</c:v>
                </c:pt>
                <c:pt idx="12">
                  <c:v>0.11017856719807878</c:v>
                </c:pt>
                <c:pt idx="13">
                  <c:v>9.6241318727175992E-2</c:v>
                </c:pt>
                <c:pt idx="14">
                  <c:v>6.1397972380972991E-2</c:v>
                </c:pt>
                <c:pt idx="15">
                  <c:v>8.3071642573225843E-2</c:v>
                </c:pt>
                <c:pt idx="16">
                  <c:v>0.11277171551252467</c:v>
                </c:pt>
                <c:pt idx="17">
                  <c:v>7.8790116575432195E-2</c:v>
                </c:pt>
                <c:pt idx="18">
                  <c:v>5.4774035751592544E-2</c:v>
                </c:pt>
                <c:pt idx="19">
                  <c:v>7.2264599465524645E-2</c:v>
                </c:pt>
                <c:pt idx="20">
                  <c:v>5.205563631611243E-2</c:v>
                </c:pt>
                <c:pt idx="21">
                  <c:v>3.8281557839873276E-2</c:v>
                </c:pt>
                <c:pt idx="22">
                  <c:v>4.2428512454642166E-2</c:v>
                </c:pt>
              </c:numCache>
            </c:numRef>
          </c:val>
          <c:smooth val="0"/>
          <c:extLst>
            <c:ext xmlns:c16="http://schemas.microsoft.com/office/drawing/2014/chart" uri="{C3380CC4-5D6E-409C-BE32-E72D297353CC}">
              <c16:uniqueId val="{00000001-6BEC-4D8E-B892-037615D52E9D}"/>
            </c:ext>
          </c:extLst>
        </c:ser>
        <c:ser>
          <c:idx val="1"/>
          <c:order val="1"/>
          <c:tx>
            <c:strRef>
              <c:f>Sheet1!$D$1</c:f>
              <c:strCache>
                <c:ptCount val="1"/>
                <c:pt idx="0">
                  <c:v>Teens</c:v>
                </c:pt>
              </c:strCache>
            </c:strRef>
          </c:tx>
          <c:spPr>
            <a:ln w="76200" cap="rnd">
              <a:solidFill>
                <a:srgbClr val="0072C6">
                  <a:alpha val="95000"/>
                </a:srgbClr>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EC-4D8E-B892-037615D52E9D}"/>
                </c:ext>
              </c:extLst>
            </c:dLbl>
            <c:dLbl>
              <c:idx val="1"/>
              <c:delete val="1"/>
              <c:extLst>
                <c:ext xmlns:c15="http://schemas.microsoft.com/office/drawing/2012/chart" uri="{CE6537A1-D6FC-4f65-9D91-7224C49458BB}"/>
                <c:ext xmlns:c16="http://schemas.microsoft.com/office/drawing/2014/chart" uri="{C3380CC4-5D6E-409C-BE32-E72D297353CC}">
                  <c16:uniqueId val="{00000000-DA3A-4A99-A9D6-A4087F6A2512}"/>
                </c:ext>
              </c:extLst>
            </c:dLbl>
            <c:dLbl>
              <c:idx val="2"/>
              <c:delete val="1"/>
              <c:extLst>
                <c:ext xmlns:c15="http://schemas.microsoft.com/office/drawing/2012/chart" uri="{CE6537A1-D6FC-4f65-9D91-7224C49458BB}"/>
                <c:ext xmlns:c16="http://schemas.microsoft.com/office/drawing/2014/chart" uri="{C3380CC4-5D6E-409C-BE32-E72D297353CC}">
                  <c16:uniqueId val="{00000002-DA3A-4A99-A9D6-A4087F6A2512}"/>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6E-42C3-96D5-7C582324362A}"/>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D6E-42C3-96D5-7C582324362A}"/>
                </c:ext>
              </c:extLst>
            </c:dLbl>
            <c:dLbl>
              <c:idx val="12"/>
              <c:delete val="1"/>
              <c:extLst>
                <c:ext xmlns:c15="http://schemas.microsoft.com/office/drawing/2012/chart" uri="{CE6537A1-D6FC-4f65-9D91-7224C49458BB}"/>
                <c:ext xmlns:c16="http://schemas.microsoft.com/office/drawing/2014/chart" uri="{C3380CC4-5D6E-409C-BE32-E72D297353CC}">
                  <c16:uniqueId val="{00000007-DA3A-4A99-A9D6-A4087F6A2512}"/>
                </c:ext>
              </c:extLst>
            </c:dLbl>
            <c:dLbl>
              <c:idx val="1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6E-42C3-96D5-7C582324362A}"/>
                </c:ext>
              </c:extLst>
            </c:dLbl>
            <c:dLbl>
              <c:idx val="1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A3A-4A99-A9D6-A4087F6A2512}"/>
                </c:ext>
              </c:extLst>
            </c:dLbl>
            <c:dLbl>
              <c:idx val="1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D6E-42C3-96D5-7C582324362A}"/>
                </c:ext>
              </c:extLst>
            </c:dLbl>
            <c:dLbl>
              <c:idx val="2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6E-42C3-96D5-7C582324362A}"/>
                </c:ext>
              </c:extLst>
            </c:dLbl>
            <c:dLbl>
              <c:idx val="2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A3A-4A99-A9D6-A4087F6A251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Sheet1!$A$2:$A$24</c:f>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numCache>
            </c:numRef>
          </c:cat>
          <c:val>
            <c:numRef>
              <c:f>Sheet1!$D$2:$D$24</c:f>
              <c:numCache>
                <c:formatCode>0%</c:formatCode>
                <c:ptCount val="23"/>
                <c:pt idx="0">
                  <c:v>0.39599551581203413</c:v>
                </c:pt>
                <c:pt idx="1">
                  <c:v>0.28325633666447175</c:v>
                </c:pt>
                <c:pt idx="2">
                  <c:v>0.24728400367530551</c:v>
                </c:pt>
                <c:pt idx="3">
                  <c:v>0.26019313646474579</c:v>
                </c:pt>
                <c:pt idx="4">
                  <c:v>0.25240315245084766</c:v>
                </c:pt>
                <c:pt idx="5">
                  <c:v>0.21295420722219308</c:v>
                </c:pt>
                <c:pt idx="6">
                  <c:v>0.2115208509832513</c:v>
                </c:pt>
                <c:pt idx="7">
                  <c:v>0.17815854549273763</c:v>
                </c:pt>
                <c:pt idx="8">
                  <c:v>0.17834464187155746</c:v>
                </c:pt>
                <c:pt idx="9">
                  <c:v>0.18573045863065821</c:v>
                </c:pt>
                <c:pt idx="10">
                  <c:v>0.20937159242021605</c:v>
                </c:pt>
                <c:pt idx="11">
                  <c:v>0.1103316838033002</c:v>
                </c:pt>
                <c:pt idx="12">
                  <c:v>0.10956736460830045</c:v>
                </c:pt>
                <c:pt idx="13">
                  <c:v>0.11868478972761645</c:v>
                </c:pt>
                <c:pt idx="14">
                  <c:v>0.15056036818133781</c:v>
                </c:pt>
                <c:pt idx="15">
                  <c:v>0.12507423861679415</c:v>
                </c:pt>
                <c:pt idx="16">
                  <c:v>9.2867053692903809E-2</c:v>
                </c:pt>
                <c:pt idx="17">
                  <c:v>6.2398337556833022E-2</c:v>
                </c:pt>
                <c:pt idx="18">
                  <c:v>8.0322639801761173E-2</c:v>
                </c:pt>
                <c:pt idx="19">
                  <c:v>6.3909124557647828E-2</c:v>
                </c:pt>
                <c:pt idx="20">
                  <c:v>8.0048339762436166E-2</c:v>
                </c:pt>
                <c:pt idx="21">
                  <c:v>5.2425550638270743E-2</c:v>
                </c:pt>
                <c:pt idx="22">
                  <c:v>2.697895114325588E-2</c:v>
                </c:pt>
              </c:numCache>
            </c:numRef>
          </c:val>
          <c:smooth val="0"/>
          <c:extLst>
            <c:ext xmlns:c16="http://schemas.microsoft.com/office/drawing/2014/chart" uri="{C3380CC4-5D6E-409C-BE32-E72D297353CC}">
              <c16:uniqueId val="{00000003-6BEC-4D8E-B892-037615D52E9D}"/>
            </c:ext>
          </c:extLst>
        </c:ser>
        <c:dLbls>
          <c:showLegendKey val="0"/>
          <c:showVal val="1"/>
          <c:showCatName val="0"/>
          <c:showSerName val="0"/>
          <c:showPercent val="0"/>
          <c:showBubbleSize val="0"/>
        </c:dLbls>
        <c:smooth val="0"/>
        <c:axId val="654958376"/>
        <c:axId val="654961656"/>
      </c:lineChart>
      <c:catAx>
        <c:axId val="654958376"/>
        <c:scaling>
          <c:orientation val="minMax"/>
        </c:scaling>
        <c:delete val="0"/>
        <c:axPos val="b"/>
        <c:majorGridlines>
          <c:spPr>
            <a:ln w="9525" cap="flat" cmpd="sng" algn="ctr">
              <a:solidFill>
                <a:schemeClr val="accent1"/>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654961656"/>
        <c:crosses val="autoZero"/>
        <c:auto val="1"/>
        <c:lblAlgn val="ctr"/>
        <c:lblOffset val="100"/>
        <c:noMultiLvlLbl val="0"/>
      </c:catAx>
      <c:valAx>
        <c:axId val="654961656"/>
        <c:scaling>
          <c:orientation val="minMax"/>
          <c:max val="0.45"/>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654958376"/>
        <c:crosses val="autoZero"/>
        <c:crossBetween val="between"/>
      </c:valAx>
      <c:spPr>
        <a:noFill/>
        <a:ln>
          <a:noFill/>
        </a:ln>
        <a:effectLst/>
      </c:spPr>
    </c:plotArea>
    <c:legend>
      <c:legendPos val="l"/>
      <c:layout>
        <c:manualLayout>
          <c:xMode val="edge"/>
          <c:yMode val="edge"/>
          <c:x val="2.5540551873003348E-2"/>
          <c:y val="0.18663395238456384"/>
          <c:w val="9.3103371476478583E-2"/>
          <c:h val="0.1091642650386156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solidFill>
        <a:schemeClr val="bg1"/>
      </a:solidFill>
    </a:ln>
    <a:effectLst/>
  </c:spPr>
  <c:txPr>
    <a:bodyPr/>
    <a:lstStyle/>
    <a:p>
      <a:pPr>
        <a:defRPr>
          <a:solidFill>
            <a:schemeClr val="tx1">
              <a:lumMod val="50000"/>
            </a:schemeClr>
          </a:solidFill>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n-US" dirty="0"/>
              <a:t>Level of exposure to online</a:t>
            </a:r>
            <a:r>
              <a:rPr lang="en-US" baseline="0" dirty="0"/>
              <a:t> risks</a:t>
            </a:r>
            <a:endParaRPr lang="en-US" dirty="0"/>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n-US"/>
        </a:p>
      </c:txPr>
    </c:title>
    <c:autoTitleDeleted val="0"/>
    <c:plotArea>
      <c:layout/>
      <c:barChart>
        <c:barDir val="bar"/>
        <c:grouping val="percentStacked"/>
        <c:varyColors val="0"/>
        <c:ser>
          <c:idx val="0"/>
          <c:order val="0"/>
          <c:tx>
            <c:strRef>
              <c:f>Sheet1!$A$2</c:f>
              <c:strCache>
                <c:ptCount val="1"/>
                <c:pt idx="0">
                  <c:v>Strongly agree/somewhat agree</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 Male</c:v>
                </c:pt>
                <c:pt idx="1">
                  <c:v> Female</c:v>
                </c:pt>
              </c:strCache>
            </c:strRef>
          </c:cat>
          <c:val>
            <c:numRef>
              <c:f>Sheet1!$B$2:$C$2</c:f>
              <c:numCache>
                <c:formatCode>0%</c:formatCode>
                <c:ptCount val="2"/>
                <c:pt idx="0">
                  <c:v>0.65582901270034966</c:v>
                </c:pt>
                <c:pt idx="1">
                  <c:v>0.65337759760052039</c:v>
                </c:pt>
              </c:numCache>
            </c:numRef>
          </c:val>
          <c:extLst>
            <c:ext xmlns:c16="http://schemas.microsoft.com/office/drawing/2014/chart" uri="{C3380CC4-5D6E-409C-BE32-E72D297353CC}">
              <c16:uniqueId val="{00000000-582A-466E-8ADC-BC8840F8866D}"/>
            </c:ext>
          </c:extLst>
        </c:ser>
        <c:ser>
          <c:idx val="1"/>
          <c:order val="1"/>
          <c:tx>
            <c:strRef>
              <c:f>Sheet1!$A$3</c:f>
              <c:strCache>
                <c:ptCount val="1"/>
                <c:pt idx="0">
                  <c:v>Neither agree or disagree</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 Male</c:v>
                </c:pt>
                <c:pt idx="1">
                  <c:v> Female</c:v>
                </c:pt>
              </c:strCache>
            </c:strRef>
          </c:cat>
          <c:val>
            <c:numRef>
              <c:f>Sheet1!$B$3:$C$3</c:f>
              <c:numCache>
                <c:formatCode>0%</c:formatCode>
                <c:ptCount val="2"/>
                <c:pt idx="0">
                  <c:v>0.21836297000374283</c:v>
                </c:pt>
                <c:pt idx="1">
                  <c:v>0.20563769133853949</c:v>
                </c:pt>
              </c:numCache>
            </c:numRef>
          </c:val>
          <c:extLst>
            <c:ext xmlns:c16="http://schemas.microsoft.com/office/drawing/2014/chart" uri="{C3380CC4-5D6E-409C-BE32-E72D297353CC}">
              <c16:uniqueId val="{00000001-582A-466E-8ADC-BC8840F8866D}"/>
            </c:ext>
          </c:extLst>
        </c:ser>
        <c:ser>
          <c:idx val="2"/>
          <c:order val="2"/>
          <c:tx>
            <c:strRef>
              <c:f>Sheet1!$A$4</c:f>
              <c:strCache>
                <c:ptCount val="1"/>
                <c:pt idx="0">
                  <c:v>Strongly/somewhat disagree</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 Male</c:v>
                </c:pt>
                <c:pt idx="1">
                  <c:v> Female</c:v>
                </c:pt>
              </c:strCache>
            </c:strRef>
          </c:cat>
          <c:val>
            <c:numRef>
              <c:f>Sheet1!$B$4:$C$4</c:f>
              <c:numCache>
                <c:formatCode>0%</c:formatCode>
                <c:ptCount val="2"/>
                <c:pt idx="0">
                  <c:v>0.12580801729590746</c:v>
                </c:pt>
                <c:pt idx="1">
                  <c:v>0.14098471106094013</c:v>
                </c:pt>
              </c:numCache>
            </c:numRef>
          </c:val>
          <c:extLst>
            <c:ext xmlns:c16="http://schemas.microsoft.com/office/drawing/2014/chart" uri="{C3380CC4-5D6E-409C-BE32-E72D297353CC}">
              <c16:uniqueId val="{00000002-582A-466E-8ADC-BC8840F8866D}"/>
            </c:ext>
          </c:extLst>
        </c:ser>
        <c:dLbls>
          <c:showLegendKey val="0"/>
          <c:showVal val="1"/>
          <c:showCatName val="0"/>
          <c:showSerName val="0"/>
          <c:showPercent val="0"/>
          <c:showBubbleSize val="0"/>
        </c:dLbls>
        <c:gapWidth val="100"/>
        <c:overlap val="100"/>
        <c:axId val="830347024"/>
        <c:axId val="830348336"/>
      </c:barChart>
      <c:catAx>
        <c:axId val="8303470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30348336"/>
        <c:crosses val="autoZero"/>
        <c:auto val="1"/>
        <c:lblAlgn val="ctr"/>
        <c:lblOffset val="100"/>
        <c:noMultiLvlLbl val="0"/>
      </c:catAx>
      <c:valAx>
        <c:axId val="830348336"/>
        <c:scaling>
          <c:orientation val="minMax"/>
        </c:scaling>
        <c:delete val="1"/>
        <c:axPos val="t"/>
        <c:numFmt formatCode="0%" sourceLinked="1"/>
        <c:majorTickMark val="none"/>
        <c:minorTickMark val="none"/>
        <c:tickLblPos val="nextTo"/>
        <c:crossAx val="830347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noFill/>
    </a:ln>
    <a:effectLst/>
  </c:spPr>
  <c:txPr>
    <a:bodyPr/>
    <a:lstStyle/>
    <a:p>
      <a:pPr>
        <a:defRPr sz="1600">
          <a:solidFill>
            <a:schemeClr val="tx1"/>
          </a:solidFill>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Sources of unsafe or uncivil behavior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Male</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Strangers</c:v>
                </c:pt>
                <c:pt idx="1">
                  <c:v>People you know online but not in real life</c:v>
                </c:pt>
                <c:pt idx="2">
                  <c:v>Casual acquaintances</c:v>
                </c:pt>
                <c:pt idx="3">
                  <c:v>Friends</c:v>
                </c:pt>
                <c:pt idx="4">
                  <c:v>Family</c:v>
                </c:pt>
              </c:strCache>
            </c:strRef>
          </c:cat>
          <c:val>
            <c:numRef>
              <c:f>Sheet1!$B$2:$B$6</c:f>
              <c:numCache>
                <c:formatCode>0%</c:formatCode>
                <c:ptCount val="5"/>
                <c:pt idx="0">
                  <c:v>0.37232163307760774</c:v>
                </c:pt>
                <c:pt idx="1">
                  <c:v>0.24733416759628463</c:v>
                </c:pt>
                <c:pt idx="2">
                  <c:v>0.18328918156444399</c:v>
                </c:pt>
                <c:pt idx="3">
                  <c:v>0.13008612735677288</c:v>
                </c:pt>
                <c:pt idx="4">
                  <c:v>4.4059108828336732E-2</c:v>
                </c:pt>
              </c:numCache>
            </c:numRef>
          </c:val>
          <c:extLst>
            <c:ext xmlns:c16="http://schemas.microsoft.com/office/drawing/2014/chart" uri="{C3380CC4-5D6E-409C-BE32-E72D297353CC}">
              <c16:uniqueId val="{00000000-C2A4-4DC4-9CD3-BAABCE4E4344}"/>
            </c:ext>
          </c:extLst>
        </c:ser>
        <c:ser>
          <c:idx val="1"/>
          <c:order val="1"/>
          <c:tx>
            <c:strRef>
              <c:f>Sheet1!$C$1</c:f>
              <c:strCache>
                <c:ptCount val="1"/>
                <c:pt idx="0">
                  <c:v>Female</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Strangers</c:v>
                </c:pt>
                <c:pt idx="1">
                  <c:v>People you know online but not in real life</c:v>
                </c:pt>
                <c:pt idx="2">
                  <c:v>Casual acquaintances</c:v>
                </c:pt>
                <c:pt idx="3">
                  <c:v>Friends</c:v>
                </c:pt>
                <c:pt idx="4">
                  <c:v>Family</c:v>
                </c:pt>
              </c:strCache>
            </c:strRef>
          </c:cat>
          <c:val>
            <c:numRef>
              <c:f>Sheet1!$C$2:$C$6</c:f>
              <c:numCache>
                <c:formatCode>0%</c:formatCode>
                <c:ptCount val="5"/>
                <c:pt idx="0">
                  <c:v>0.36905878967313799</c:v>
                </c:pt>
                <c:pt idx="1">
                  <c:v>0.24824460195068276</c:v>
                </c:pt>
                <c:pt idx="2">
                  <c:v>0.20154614736827392</c:v>
                </c:pt>
                <c:pt idx="3">
                  <c:v>0.12438572844911805</c:v>
                </c:pt>
                <c:pt idx="4">
                  <c:v>3.9204572123072969E-2</c:v>
                </c:pt>
              </c:numCache>
            </c:numRef>
          </c:val>
          <c:extLst>
            <c:ext xmlns:c16="http://schemas.microsoft.com/office/drawing/2014/chart" uri="{C3380CC4-5D6E-409C-BE32-E72D297353CC}">
              <c16:uniqueId val="{00000001-C2A4-4DC4-9CD3-BAABCE4E4344}"/>
            </c:ext>
          </c:extLst>
        </c:ser>
        <c:dLbls>
          <c:dLblPos val="outEnd"/>
          <c:showLegendKey val="0"/>
          <c:showVal val="1"/>
          <c:showCatName val="0"/>
          <c:showSerName val="0"/>
          <c:showPercent val="0"/>
          <c:showBubbleSize val="0"/>
        </c:dLbls>
        <c:gapWidth val="100"/>
        <c:overlap val="-27"/>
        <c:axId val="491274856"/>
        <c:axId val="491278136"/>
      </c:barChart>
      <c:catAx>
        <c:axId val="491274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91278136"/>
        <c:crosses val="autoZero"/>
        <c:auto val="1"/>
        <c:lblAlgn val="ctr"/>
        <c:lblOffset val="100"/>
        <c:noMultiLvlLbl val="0"/>
      </c:catAx>
      <c:valAx>
        <c:axId val="491278136"/>
        <c:scaling>
          <c:orientation val="minMax"/>
        </c:scaling>
        <c:delete val="1"/>
        <c:axPos val="l"/>
        <c:numFmt formatCode="0%" sourceLinked="1"/>
        <c:majorTickMark val="none"/>
        <c:minorTickMark val="none"/>
        <c:tickLblPos val="nextTo"/>
        <c:crossAx val="491274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solidFill>
        <a:schemeClr val="bg1"/>
      </a:solidFill>
    </a:ln>
    <a:effectLst/>
  </c:spPr>
  <c:txPr>
    <a:bodyPr/>
    <a:lstStyle/>
    <a:p>
      <a:pPr>
        <a:defRPr>
          <a:solidFill>
            <a:schemeClr val="tx1"/>
          </a:solidFill>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Male </a:t>
            </a:r>
            <a:r>
              <a:rPr lang="en-US" sz="1200" dirty="0"/>
              <a:t>(risks in order of incidence</a:t>
            </a:r>
            <a:r>
              <a:rPr lang="en-US" sz="1200" baseline="0" dirty="0"/>
              <a:t> high to low)</a:t>
            </a:r>
            <a:endParaRPr lang="en-US" sz="12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Male: met before</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Unwanted contact</c:v>
                </c:pt>
                <c:pt idx="1">
                  <c:v>Hoaxes, scams, frauds</c:v>
                </c:pt>
                <c:pt idx="2">
                  <c:v>Unwanted Sexting received</c:v>
                </c:pt>
                <c:pt idx="3">
                  <c:v>Treated Mean</c:v>
                </c:pt>
                <c:pt idx="4">
                  <c:v>Trolling</c:v>
                </c:pt>
                <c:pt idx="5">
                  <c:v>Hate speech</c:v>
                </c:pt>
                <c:pt idx="6">
                  <c:v>Sexual solicitation</c:v>
                </c:pt>
                <c:pt idx="7">
                  <c:v>Online harassment</c:v>
                </c:pt>
                <c:pt idx="8">
                  <c:v>Unwanted Sexting sent</c:v>
                </c:pt>
                <c:pt idx="9">
                  <c:v>Microaggression</c:v>
                </c:pt>
                <c:pt idx="10">
                  <c:v>Discrimination</c:v>
                </c:pt>
                <c:pt idx="11">
                  <c:v>Doxxing</c:v>
                </c:pt>
                <c:pt idx="12">
                  <c:v>Cyberbullying</c:v>
                </c:pt>
                <c:pt idx="13">
                  <c:v>Damage to personal rep</c:v>
                </c:pt>
                <c:pt idx="14">
                  <c:v>Misogyny</c:v>
                </c:pt>
                <c:pt idx="15">
                  <c:v>Damage to work rep</c:v>
                </c:pt>
                <c:pt idx="16">
                  <c:v>Swatting</c:v>
                </c:pt>
                <c:pt idx="17">
                  <c:v>Sextortion</c:v>
                </c:pt>
                <c:pt idx="18">
                  <c:v>"Revenge porn"</c:v>
                </c:pt>
              </c:strCache>
            </c:strRef>
          </c:cat>
          <c:val>
            <c:numRef>
              <c:f>Sheet1!$B$2:$B$20</c:f>
              <c:numCache>
                <c:formatCode>0%</c:formatCode>
                <c:ptCount val="19"/>
                <c:pt idx="0">
                  <c:v>0.4901440777678715</c:v>
                </c:pt>
                <c:pt idx="1">
                  <c:v>0.53836036083079952</c:v>
                </c:pt>
                <c:pt idx="2">
                  <c:v>0.48827556416990153</c:v>
                </c:pt>
                <c:pt idx="3">
                  <c:v>0.6897959988317478</c:v>
                </c:pt>
                <c:pt idx="4">
                  <c:v>0.64319052567754254</c:v>
                </c:pt>
                <c:pt idx="5">
                  <c:v>0.62215427124829881</c:v>
                </c:pt>
                <c:pt idx="6">
                  <c:v>0.53513626656198177</c:v>
                </c:pt>
                <c:pt idx="7">
                  <c:v>0.5694854512241907</c:v>
                </c:pt>
                <c:pt idx="8">
                  <c:v>0.48109611860667867</c:v>
                </c:pt>
                <c:pt idx="9">
                  <c:v>0.69144723566431532</c:v>
                </c:pt>
                <c:pt idx="10">
                  <c:v>0.65626355568661476</c:v>
                </c:pt>
                <c:pt idx="11">
                  <c:v>0.57365179586058679</c:v>
                </c:pt>
                <c:pt idx="12">
                  <c:v>0.71268438460559336</c:v>
                </c:pt>
                <c:pt idx="13">
                  <c:v>0.77220572718826586</c:v>
                </c:pt>
                <c:pt idx="14">
                  <c:v>0.59237507783963728</c:v>
                </c:pt>
                <c:pt idx="15">
                  <c:v>0.67806901546741938</c:v>
                </c:pt>
                <c:pt idx="16">
                  <c:v>0.66180060414321662</c:v>
                </c:pt>
                <c:pt idx="17">
                  <c:v>0.68581578170499413</c:v>
                </c:pt>
                <c:pt idx="18">
                  <c:v>0.50554801592543441</c:v>
                </c:pt>
              </c:numCache>
            </c:numRef>
          </c:val>
          <c:extLst>
            <c:ext xmlns:c16="http://schemas.microsoft.com/office/drawing/2014/chart" uri="{C3380CC4-5D6E-409C-BE32-E72D297353CC}">
              <c16:uniqueId val="{00000000-3FCB-48B9-862B-4EC65CF7EA07}"/>
            </c:ext>
          </c:extLst>
        </c:ser>
        <c:ser>
          <c:idx val="1"/>
          <c:order val="1"/>
          <c:tx>
            <c:strRef>
              <c:f>Sheet1!$C$1</c:f>
              <c:strCache>
                <c:ptCount val="1"/>
                <c:pt idx="0">
                  <c:v>Male: met after</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Unwanted contact</c:v>
                </c:pt>
                <c:pt idx="1">
                  <c:v>Hoaxes, scams, frauds</c:v>
                </c:pt>
                <c:pt idx="2">
                  <c:v>Unwanted Sexting received</c:v>
                </c:pt>
                <c:pt idx="3">
                  <c:v>Treated Mean</c:v>
                </c:pt>
                <c:pt idx="4">
                  <c:v>Trolling</c:v>
                </c:pt>
                <c:pt idx="5">
                  <c:v>Hate speech</c:v>
                </c:pt>
                <c:pt idx="6">
                  <c:v>Sexual solicitation</c:v>
                </c:pt>
                <c:pt idx="7">
                  <c:v>Online harassment</c:v>
                </c:pt>
                <c:pt idx="8">
                  <c:v>Unwanted Sexting sent</c:v>
                </c:pt>
                <c:pt idx="9">
                  <c:v>Microaggression</c:v>
                </c:pt>
                <c:pt idx="10">
                  <c:v>Discrimination</c:v>
                </c:pt>
                <c:pt idx="11">
                  <c:v>Doxxing</c:v>
                </c:pt>
                <c:pt idx="12">
                  <c:v>Cyberbullying</c:v>
                </c:pt>
                <c:pt idx="13">
                  <c:v>Damage to personal rep</c:v>
                </c:pt>
                <c:pt idx="14">
                  <c:v>Misogyny</c:v>
                </c:pt>
                <c:pt idx="15">
                  <c:v>Damage to work rep</c:v>
                </c:pt>
                <c:pt idx="16">
                  <c:v>Swatting</c:v>
                </c:pt>
                <c:pt idx="17">
                  <c:v>Sextortion</c:v>
                </c:pt>
                <c:pt idx="18">
                  <c:v>"Revenge porn"</c:v>
                </c:pt>
              </c:strCache>
            </c:strRef>
          </c:cat>
          <c:val>
            <c:numRef>
              <c:f>Sheet1!$C$2:$C$20</c:f>
              <c:numCache>
                <c:formatCode>0%</c:formatCode>
                <c:ptCount val="19"/>
                <c:pt idx="0">
                  <c:v>0.5098559222321285</c:v>
                </c:pt>
                <c:pt idx="1">
                  <c:v>0.46163963916920037</c:v>
                </c:pt>
                <c:pt idx="2">
                  <c:v>0.51172443583009841</c:v>
                </c:pt>
                <c:pt idx="3">
                  <c:v>0.31020400116825209</c:v>
                </c:pt>
                <c:pt idx="4">
                  <c:v>0.35680947432245735</c:v>
                </c:pt>
                <c:pt idx="5">
                  <c:v>0.37784572875170119</c:v>
                </c:pt>
                <c:pt idx="6">
                  <c:v>0.46486373343801818</c:v>
                </c:pt>
                <c:pt idx="7">
                  <c:v>0.43051454877580925</c:v>
                </c:pt>
                <c:pt idx="8">
                  <c:v>0.51890388139332133</c:v>
                </c:pt>
                <c:pt idx="9">
                  <c:v>0.30855276433568457</c:v>
                </c:pt>
                <c:pt idx="10">
                  <c:v>0.34373644431338513</c:v>
                </c:pt>
                <c:pt idx="11">
                  <c:v>0.42634820413941321</c:v>
                </c:pt>
                <c:pt idx="12">
                  <c:v>0.28731561539440664</c:v>
                </c:pt>
                <c:pt idx="13">
                  <c:v>0.2277942728117342</c:v>
                </c:pt>
                <c:pt idx="14">
                  <c:v>0.40762492216036272</c:v>
                </c:pt>
                <c:pt idx="15">
                  <c:v>0.32193098453258062</c:v>
                </c:pt>
                <c:pt idx="16">
                  <c:v>0.33819939585678344</c:v>
                </c:pt>
                <c:pt idx="17">
                  <c:v>0.31418421829500581</c:v>
                </c:pt>
                <c:pt idx="18">
                  <c:v>0.49445198407456559</c:v>
                </c:pt>
              </c:numCache>
            </c:numRef>
          </c:val>
          <c:extLst>
            <c:ext xmlns:c16="http://schemas.microsoft.com/office/drawing/2014/chart" uri="{C3380CC4-5D6E-409C-BE32-E72D297353CC}">
              <c16:uniqueId val="{00000001-3FCB-48B9-862B-4EC65CF7EA07}"/>
            </c:ext>
          </c:extLst>
        </c:ser>
        <c:dLbls>
          <c:dLblPos val="ctr"/>
          <c:showLegendKey val="0"/>
          <c:showVal val="1"/>
          <c:showCatName val="0"/>
          <c:showSerName val="0"/>
          <c:showPercent val="0"/>
          <c:showBubbleSize val="0"/>
        </c:dLbls>
        <c:gapWidth val="50"/>
        <c:overlap val="100"/>
        <c:axId val="1016781344"/>
        <c:axId val="1016782656"/>
      </c:barChart>
      <c:catAx>
        <c:axId val="10167813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16782656"/>
        <c:crosses val="autoZero"/>
        <c:auto val="1"/>
        <c:lblAlgn val="ctr"/>
        <c:lblOffset val="100"/>
        <c:noMultiLvlLbl val="0"/>
      </c:catAx>
      <c:valAx>
        <c:axId val="1016782656"/>
        <c:scaling>
          <c:orientation val="minMax"/>
        </c:scaling>
        <c:delete val="1"/>
        <c:axPos val="t"/>
        <c:numFmt formatCode="0%" sourceLinked="1"/>
        <c:majorTickMark val="out"/>
        <c:minorTickMark val="none"/>
        <c:tickLblPos val="nextTo"/>
        <c:crossAx val="1016781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1" dirty="0">
                <a:effectLst/>
              </a:rPr>
              <a:t>Behavioral – 61%</a:t>
            </a:r>
            <a:endParaRPr lang="en-US" dirty="0">
              <a:effectLst/>
            </a:endParaRPr>
          </a:p>
          <a:p>
            <a:pPr>
              <a:defRPr/>
            </a:pPr>
            <a:r>
              <a:rPr lang="en-US" sz="1200" b="1" dirty="0">
                <a:effectLst/>
              </a:rPr>
              <a:t>(YOY </a:t>
            </a:r>
            <a:r>
              <a:rPr lang="en-US" sz="1200" b="1" dirty="0">
                <a:effectLst/>
                <a:latin typeface="Wingdings 3" panose="05040102010807070707" pitchFamily="18" charset="2"/>
              </a:rPr>
              <a:t>p</a:t>
            </a:r>
            <a:r>
              <a:rPr lang="en-US" sz="1200" b="1" dirty="0">
                <a:effectLst/>
              </a:rPr>
              <a:t>0%)</a:t>
            </a:r>
            <a:endParaRPr lang="en-US" sz="1200"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2017</c:v>
                </c:pt>
              </c:strCache>
            </c:strRef>
          </c:tx>
          <c:spPr>
            <a:solidFill>
              <a:srgbClr val="002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Treated mean</c:v>
                </c:pt>
                <c:pt idx="1">
                  <c:v>Trolling</c:v>
                </c:pt>
                <c:pt idx="2">
                  <c:v>Online harassment</c:v>
                </c:pt>
                <c:pt idx="3">
                  <c:v>Microagression</c:v>
                </c:pt>
                <c:pt idx="4">
                  <c:v>Cyberbullying</c:v>
                </c:pt>
                <c:pt idx="5">
                  <c:v>Swatting</c:v>
                </c:pt>
              </c:strCache>
            </c:strRef>
          </c:cat>
          <c:val>
            <c:numRef>
              <c:f>Sheet1!$B$2:$B$7</c:f>
              <c:numCache>
                <c:formatCode>0%</c:formatCode>
                <c:ptCount val="6"/>
                <c:pt idx="0">
                  <c:v>0.39512047416916873</c:v>
                </c:pt>
                <c:pt idx="1">
                  <c:v>0.37502508629801212</c:v>
                </c:pt>
                <c:pt idx="2">
                  <c:v>0.30775514640919521</c:v>
                </c:pt>
                <c:pt idx="3">
                  <c:v>0.26024651091932777</c:v>
                </c:pt>
                <c:pt idx="4">
                  <c:v>0.25001840908124168</c:v>
                </c:pt>
                <c:pt idx="5">
                  <c:v>9.8136137514723304E-2</c:v>
                </c:pt>
              </c:numCache>
            </c:numRef>
          </c:val>
          <c:extLst>
            <c:ext xmlns:c16="http://schemas.microsoft.com/office/drawing/2014/chart" uri="{C3380CC4-5D6E-409C-BE32-E72D297353CC}">
              <c16:uniqueId val="{00000000-255E-48DF-9FAA-7BE3069A39D7}"/>
            </c:ext>
          </c:extLst>
        </c:ser>
        <c:ser>
          <c:idx val="1"/>
          <c:order val="1"/>
          <c:tx>
            <c:strRef>
              <c:f>Sheet1!$C$1</c:f>
              <c:strCache>
                <c:ptCount val="1"/>
                <c:pt idx="0">
                  <c:v>2016</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Treated mean</c:v>
                </c:pt>
                <c:pt idx="1">
                  <c:v>Trolling</c:v>
                </c:pt>
                <c:pt idx="2">
                  <c:v>Online harassment</c:v>
                </c:pt>
                <c:pt idx="3">
                  <c:v>Microagression</c:v>
                </c:pt>
                <c:pt idx="4">
                  <c:v>Cyberbullying</c:v>
                </c:pt>
                <c:pt idx="5">
                  <c:v>Swatting</c:v>
                </c:pt>
              </c:strCache>
            </c:strRef>
          </c:cat>
          <c:val>
            <c:numRef>
              <c:f>Sheet1!$C$2:$C$7</c:f>
              <c:numCache>
                <c:formatCode>0%</c:formatCode>
                <c:ptCount val="6"/>
                <c:pt idx="0">
                  <c:v>0.38</c:v>
                </c:pt>
                <c:pt idx="1">
                  <c:v>0.4</c:v>
                </c:pt>
                <c:pt idx="2">
                  <c:v>0.32</c:v>
                </c:pt>
                <c:pt idx="4">
                  <c:v>0.24</c:v>
                </c:pt>
                <c:pt idx="5">
                  <c:v>0.1</c:v>
                </c:pt>
              </c:numCache>
            </c:numRef>
          </c:val>
          <c:extLst>
            <c:ext xmlns:c16="http://schemas.microsoft.com/office/drawing/2014/chart" uri="{C3380CC4-5D6E-409C-BE32-E72D297353CC}">
              <c16:uniqueId val="{00000001-255E-48DF-9FAA-7BE3069A39D7}"/>
            </c:ext>
          </c:extLst>
        </c:ser>
        <c:dLbls>
          <c:showLegendKey val="0"/>
          <c:showVal val="0"/>
          <c:showCatName val="0"/>
          <c:showSerName val="0"/>
          <c:showPercent val="0"/>
          <c:showBubbleSize val="0"/>
        </c:dLbls>
        <c:gapWidth val="25"/>
        <c:axId val="943669680"/>
        <c:axId val="943677224"/>
      </c:barChart>
      <c:catAx>
        <c:axId val="943669680"/>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a:softEdge rad="139700"/>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3677224"/>
        <c:crosses val="autoZero"/>
        <c:auto val="1"/>
        <c:lblAlgn val="ctr"/>
        <c:lblOffset val="100"/>
        <c:noMultiLvlLbl val="0"/>
      </c:catAx>
      <c:valAx>
        <c:axId val="943677224"/>
        <c:scaling>
          <c:orientation val="minMax"/>
          <c:max val="0.5"/>
        </c:scaling>
        <c:delete val="1"/>
        <c:axPos val="t"/>
        <c:numFmt formatCode="0%" sourceLinked="1"/>
        <c:majorTickMark val="out"/>
        <c:minorTickMark val="none"/>
        <c:tickLblPos val="nextTo"/>
        <c:crossAx val="943669680"/>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alpha val="80000"/>
      </a:srgbClr>
    </a:solidFill>
    <a:ln>
      <a:noFill/>
    </a:ln>
    <a:effectLst/>
  </c:spPr>
  <c:txPr>
    <a:bodyPr/>
    <a:lstStyle/>
    <a:p>
      <a:pPr>
        <a:defRPr>
          <a:solidFill>
            <a:schemeClr val="tx1"/>
          </a:solidFill>
        </a:defRPr>
      </a:pPr>
      <a:endParaRPr lang="en-US"/>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Female </a:t>
            </a:r>
            <a:r>
              <a:rPr lang="en-US" sz="1200" dirty="0"/>
              <a:t>(risks in order of incidence high to low)</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percentStacked"/>
        <c:varyColors val="0"/>
        <c:ser>
          <c:idx val="0"/>
          <c:order val="0"/>
          <c:tx>
            <c:strRef>
              <c:f>Sheet1!$D$1</c:f>
              <c:strCache>
                <c:ptCount val="1"/>
                <c:pt idx="0">
                  <c:v>Female: met before</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Unwanted contact</c:v>
                </c:pt>
                <c:pt idx="1">
                  <c:v>Hoaxes, scams, frauds</c:v>
                </c:pt>
                <c:pt idx="2">
                  <c:v>Unwanted Sexting received</c:v>
                </c:pt>
                <c:pt idx="3">
                  <c:v>Treated Mean</c:v>
                </c:pt>
                <c:pt idx="4">
                  <c:v>Trolling</c:v>
                </c:pt>
                <c:pt idx="5">
                  <c:v>Hate speech</c:v>
                </c:pt>
                <c:pt idx="6">
                  <c:v>Sexual solicitation</c:v>
                </c:pt>
                <c:pt idx="7">
                  <c:v>Online harassment</c:v>
                </c:pt>
                <c:pt idx="8">
                  <c:v>Unwanted Sexting sent</c:v>
                </c:pt>
                <c:pt idx="9">
                  <c:v>Microaggression</c:v>
                </c:pt>
                <c:pt idx="10">
                  <c:v>Discrimination</c:v>
                </c:pt>
                <c:pt idx="11">
                  <c:v>Doxxing</c:v>
                </c:pt>
                <c:pt idx="12">
                  <c:v>Cyberbullying</c:v>
                </c:pt>
                <c:pt idx="13">
                  <c:v>Damage to personal rep</c:v>
                </c:pt>
                <c:pt idx="14">
                  <c:v>Misogyny</c:v>
                </c:pt>
                <c:pt idx="15">
                  <c:v>Damage to work rep</c:v>
                </c:pt>
                <c:pt idx="16">
                  <c:v>Swatting</c:v>
                </c:pt>
                <c:pt idx="17">
                  <c:v>Sextortion</c:v>
                </c:pt>
                <c:pt idx="18">
                  <c:v>"Revenge porn"</c:v>
                </c:pt>
              </c:strCache>
            </c:strRef>
          </c:cat>
          <c:val>
            <c:numRef>
              <c:f>Sheet1!$D$2:$D$20</c:f>
              <c:numCache>
                <c:formatCode>0%</c:formatCode>
                <c:ptCount val="19"/>
                <c:pt idx="0">
                  <c:v>0.54636428778755641</c:v>
                </c:pt>
                <c:pt idx="1">
                  <c:v>0.59134485592071717</c:v>
                </c:pt>
                <c:pt idx="2">
                  <c:v>0.61667262655558308</c:v>
                </c:pt>
                <c:pt idx="3">
                  <c:v>0.74861076387234859</c:v>
                </c:pt>
                <c:pt idx="4">
                  <c:v>0.70313034866757396</c:v>
                </c:pt>
                <c:pt idx="5">
                  <c:v>0.68947769385064395</c:v>
                </c:pt>
                <c:pt idx="6">
                  <c:v>0.59087287153662149</c:v>
                </c:pt>
                <c:pt idx="7">
                  <c:v>0.66759725300750583</c:v>
                </c:pt>
                <c:pt idx="8">
                  <c:v>0.56701421951485309</c:v>
                </c:pt>
                <c:pt idx="9">
                  <c:v>0.68922560341434069</c:v>
                </c:pt>
                <c:pt idx="10">
                  <c:v>0.71352328866689807</c:v>
                </c:pt>
                <c:pt idx="11">
                  <c:v>0.64323405178062165</c:v>
                </c:pt>
                <c:pt idx="12">
                  <c:v>0.79138980313300766</c:v>
                </c:pt>
                <c:pt idx="13">
                  <c:v>0.75990025416794527</c:v>
                </c:pt>
                <c:pt idx="14">
                  <c:v>0.69404141876761183</c:v>
                </c:pt>
                <c:pt idx="15">
                  <c:v>0.69988398447196654</c:v>
                </c:pt>
                <c:pt idx="16">
                  <c:v>0.55766303091610747</c:v>
                </c:pt>
                <c:pt idx="17">
                  <c:v>0.5987879198519841</c:v>
                </c:pt>
                <c:pt idx="18">
                  <c:v>0.59630352500797901</c:v>
                </c:pt>
              </c:numCache>
            </c:numRef>
          </c:val>
          <c:extLst>
            <c:ext xmlns:c16="http://schemas.microsoft.com/office/drawing/2014/chart" uri="{C3380CC4-5D6E-409C-BE32-E72D297353CC}">
              <c16:uniqueId val="{00000000-7CB7-4C26-9905-742BDDDE8644}"/>
            </c:ext>
          </c:extLst>
        </c:ser>
        <c:ser>
          <c:idx val="1"/>
          <c:order val="1"/>
          <c:tx>
            <c:strRef>
              <c:f>Sheet1!$E$1</c:f>
              <c:strCache>
                <c:ptCount val="1"/>
                <c:pt idx="0">
                  <c:v>Female: met after</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Unwanted contact</c:v>
                </c:pt>
                <c:pt idx="1">
                  <c:v>Hoaxes, scams, frauds</c:v>
                </c:pt>
                <c:pt idx="2">
                  <c:v>Unwanted Sexting received</c:v>
                </c:pt>
                <c:pt idx="3">
                  <c:v>Treated Mean</c:v>
                </c:pt>
                <c:pt idx="4">
                  <c:v>Trolling</c:v>
                </c:pt>
                <c:pt idx="5">
                  <c:v>Hate speech</c:v>
                </c:pt>
                <c:pt idx="6">
                  <c:v>Sexual solicitation</c:v>
                </c:pt>
                <c:pt idx="7">
                  <c:v>Online harassment</c:v>
                </c:pt>
                <c:pt idx="8">
                  <c:v>Unwanted Sexting sent</c:v>
                </c:pt>
                <c:pt idx="9">
                  <c:v>Microaggression</c:v>
                </c:pt>
                <c:pt idx="10">
                  <c:v>Discrimination</c:v>
                </c:pt>
                <c:pt idx="11">
                  <c:v>Doxxing</c:v>
                </c:pt>
                <c:pt idx="12">
                  <c:v>Cyberbullying</c:v>
                </c:pt>
                <c:pt idx="13">
                  <c:v>Damage to personal rep</c:v>
                </c:pt>
                <c:pt idx="14">
                  <c:v>Misogyny</c:v>
                </c:pt>
                <c:pt idx="15">
                  <c:v>Damage to work rep</c:v>
                </c:pt>
                <c:pt idx="16">
                  <c:v>Swatting</c:v>
                </c:pt>
                <c:pt idx="17">
                  <c:v>Sextortion</c:v>
                </c:pt>
                <c:pt idx="18">
                  <c:v>"Revenge porn"</c:v>
                </c:pt>
              </c:strCache>
            </c:strRef>
          </c:cat>
          <c:val>
            <c:numRef>
              <c:f>Sheet1!$E$2:$E$20</c:f>
              <c:numCache>
                <c:formatCode>0%</c:formatCode>
                <c:ptCount val="19"/>
                <c:pt idx="0">
                  <c:v>0.45363571221244359</c:v>
                </c:pt>
                <c:pt idx="1">
                  <c:v>0.40865514407928288</c:v>
                </c:pt>
                <c:pt idx="2">
                  <c:v>0.38332737344441697</c:v>
                </c:pt>
                <c:pt idx="3">
                  <c:v>0.25138923612765135</c:v>
                </c:pt>
                <c:pt idx="4">
                  <c:v>0.29686965133242599</c:v>
                </c:pt>
                <c:pt idx="5">
                  <c:v>0.31052230614935605</c:v>
                </c:pt>
                <c:pt idx="6">
                  <c:v>0.40912712846337845</c:v>
                </c:pt>
                <c:pt idx="7">
                  <c:v>0.33240274699249411</c:v>
                </c:pt>
                <c:pt idx="8">
                  <c:v>0.43298578048514685</c:v>
                </c:pt>
                <c:pt idx="9">
                  <c:v>0.31077439658565942</c:v>
                </c:pt>
                <c:pt idx="10">
                  <c:v>0.28647671133310199</c:v>
                </c:pt>
                <c:pt idx="11">
                  <c:v>0.35676594821937835</c:v>
                </c:pt>
                <c:pt idx="12">
                  <c:v>0.20861019686699234</c:v>
                </c:pt>
                <c:pt idx="13">
                  <c:v>0.24009974583205479</c:v>
                </c:pt>
                <c:pt idx="14">
                  <c:v>0.30595858123238806</c:v>
                </c:pt>
                <c:pt idx="15">
                  <c:v>0.30011601552803335</c:v>
                </c:pt>
                <c:pt idx="16">
                  <c:v>0.44233696908389253</c:v>
                </c:pt>
                <c:pt idx="17">
                  <c:v>0.4012120801480159</c:v>
                </c:pt>
                <c:pt idx="18">
                  <c:v>0.40369647499202105</c:v>
                </c:pt>
              </c:numCache>
            </c:numRef>
          </c:val>
          <c:extLst>
            <c:ext xmlns:c16="http://schemas.microsoft.com/office/drawing/2014/chart" uri="{C3380CC4-5D6E-409C-BE32-E72D297353CC}">
              <c16:uniqueId val="{00000001-7CB7-4C26-9905-742BDDDE8644}"/>
            </c:ext>
          </c:extLst>
        </c:ser>
        <c:dLbls>
          <c:dLblPos val="ctr"/>
          <c:showLegendKey val="0"/>
          <c:showVal val="1"/>
          <c:showCatName val="0"/>
          <c:showSerName val="0"/>
          <c:showPercent val="0"/>
          <c:showBubbleSize val="0"/>
        </c:dLbls>
        <c:gapWidth val="50"/>
        <c:overlap val="100"/>
        <c:axId val="1016781344"/>
        <c:axId val="1016782656"/>
      </c:barChart>
      <c:catAx>
        <c:axId val="10167813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16782656"/>
        <c:crosses val="autoZero"/>
        <c:auto val="1"/>
        <c:lblAlgn val="ctr"/>
        <c:lblOffset val="100"/>
        <c:noMultiLvlLbl val="0"/>
      </c:catAx>
      <c:valAx>
        <c:axId val="1016782656"/>
        <c:scaling>
          <c:orientation val="minMax"/>
        </c:scaling>
        <c:delete val="1"/>
        <c:axPos val="t"/>
        <c:numFmt formatCode="0%" sourceLinked="1"/>
        <c:majorTickMark val="out"/>
        <c:minorTickMark val="none"/>
        <c:tickLblPos val="nextTo"/>
        <c:crossAx val="1016781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noFill/>
    </a:ln>
    <a:effectLst/>
  </c:spPr>
  <c:txPr>
    <a:bodyPr/>
    <a:lstStyle/>
    <a:p>
      <a:pPr>
        <a:defRPr>
          <a:solidFill>
            <a:schemeClr val="tx1"/>
          </a:solidFill>
        </a:defRPr>
      </a:pPr>
      <a:endParaRPr lang="en-US"/>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Most responsible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Male</c:v>
                </c:pt>
              </c:strCache>
            </c:strRef>
          </c:tx>
          <c:spPr>
            <a:solidFill>
              <a:schemeClr val="accent1"/>
            </a:solidFill>
            <a:ln>
              <a:solidFill>
                <a:schemeClr val="tx1"/>
              </a:solid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1-89F5-4A9D-AAA8-CA4FAF5F0396}"/>
                </c:ext>
              </c:extLst>
            </c:dLbl>
            <c:dLbl>
              <c:idx val="9"/>
              <c:delete val="1"/>
              <c:extLst>
                <c:ext xmlns:c15="http://schemas.microsoft.com/office/drawing/2012/chart" uri="{CE6537A1-D6FC-4f65-9D91-7224C49458BB}"/>
                <c:ext xmlns:c16="http://schemas.microsoft.com/office/drawing/2014/chart" uri="{C3380CC4-5D6E-409C-BE32-E72D297353CC}">
                  <c16:uniqueId val="{00000003-89F5-4A9D-AAA8-CA4FAF5F0396}"/>
                </c:ext>
              </c:extLst>
            </c:dLbl>
            <c:dLbl>
              <c:idx val="10"/>
              <c:delete val="1"/>
              <c:extLst>
                <c:ext xmlns:c15="http://schemas.microsoft.com/office/drawing/2012/chart" uri="{CE6537A1-D6FC-4f65-9D91-7224C49458BB}"/>
                <c:ext xmlns:c16="http://schemas.microsoft.com/office/drawing/2014/chart" uri="{C3380CC4-5D6E-409C-BE32-E72D297353CC}">
                  <c16:uniqueId val="{00000005-89F5-4A9D-AAA8-CA4FAF5F0396}"/>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Parents</c:v>
                </c:pt>
                <c:pt idx="1">
                  <c:v>Nat'l government</c:v>
                </c:pt>
                <c:pt idx="2">
                  <c:v>Internet service providers</c:v>
                </c:pt>
                <c:pt idx="3">
                  <c:v>Social media companies</c:v>
                </c:pt>
                <c:pt idx="4">
                  <c:v>Online communities</c:v>
                </c:pt>
                <c:pt idx="5">
                  <c:v>Software companies</c:v>
                </c:pt>
                <c:pt idx="6">
                  <c:v>Other</c:v>
                </c:pt>
                <c:pt idx="7">
                  <c:v>Local government</c:v>
                </c:pt>
                <c:pt idx="8">
                  <c:v>School teachers</c:v>
                </c:pt>
                <c:pt idx="9">
                  <c:v>School administrators</c:v>
                </c:pt>
                <c:pt idx="10">
                  <c:v>Mobile phone companies</c:v>
                </c:pt>
              </c:strCache>
            </c:strRef>
          </c:cat>
          <c:val>
            <c:numRef>
              <c:f>Sheet1!$B$2:$B$12</c:f>
              <c:numCache>
                <c:formatCode>0%</c:formatCode>
                <c:ptCount val="11"/>
                <c:pt idx="0">
                  <c:v>0.20159919373482388</c:v>
                </c:pt>
                <c:pt idx="1">
                  <c:v>0.15726036041290986</c:v>
                </c:pt>
                <c:pt idx="2">
                  <c:v>0.17821783635759803</c:v>
                </c:pt>
                <c:pt idx="3">
                  <c:v>0.146707788751442</c:v>
                </c:pt>
                <c:pt idx="4">
                  <c:v>0.15024218118176796</c:v>
                </c:pt>
                <c:pt idx="5">
                  <c:v>7.2280310369279704E-2</c:v>
                </c:pt>
                <c:pt idx="6">
                  <c:v>3.3977843079521702E-2</c:v>
                </c:pt>
                <c:pt idx="7">
                  <c:v>2.8319515038668652E-2</c:v>
                </c:pt>
                <c:pt idx="8">
                  <c:v>1.5123773967279845E-2</c:v>
                </c:pt>
                <c:pt idx="9">
                  <c:v>9.0030210234727341E-3</c:v>
                </c:pt>
                <c:pt idx="10">
                  <c:v>7.2681760832356114E-3</c:v>
                </c:pt>
              </c:numCache>
            </c:numRef>
          </c:val>
          <c:extLst>
            <c:ext xmlns:c16="http://schemas.microsoft.com/office/drawing/2014/chart" uri="{C3380CC4-5D6E-409C-BE32-E72D297353CC}">
              <c16:uniqueId val="{00000000-CC5C-45FC-B7E9-D5A0D9008BDA}"/>
            </c:ext>
          </c:extLst>
        </c:ser>
        <c:ser>
          <c:idx val="1"/>
          <c:order val="1"/>
          <c:tx>
            <c:strRef>
              <c:f>Sheet1!$C$1</c:f>
              <c:strCache>
                <c:ptCount val="1"/>
                <c:pt idx="0">
                  <c:v>Female</c:v>
                </c:pt>
              </c:strCache>
            </c:strRef>
          </c:tx>
          <c:spPr>
            <a:solidFill>
              <a:schemeClr val="accent2"/>
            </a:solidFill>
            <a:ln>
              <a:solidFill>
                <a:schemeClr val="tx1"/>
              </a:solid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0-89F5-4A9D-AAA8-CA4FAF5F0396}"/>
                </c:ext>
              </c:extLst>
            </c:dLbl>
            <c:dLbl>
              <c:idx val="9"/>
              <c:delete val="1"/>
              <c:extLst>
                <c:ext xmlns:c15="http://schemas.microsoft.com/office/drawing/2012/chart" uri="{CE6537A1-D6FC-4f65-9D91-7224C49458BB}"/>
                <c:ext xmlns:c16="http://schemas.microsoft.com/office/drawing/2014/chart" uri="{C3380CC4-5D6E-409C-BE32-E72D297353CC}">
                  <c16:uniqueId val="{00000002-89F5-4A9D-AAA8-CA4FAF5F0396}"/>
                </c:ext>
              </c:extLst>
            </c:dLbl>
            <c:dLbl>
              <c:idx val="10"/>
              <c:delete val="1"/>
              <c:extLst>
                <c:ext xmlns:c15="http://schemas.microsoft.com/office/drawing/2012/chart" uri="{CE6537A1-D6FC-4f65-9D91-7224C49458BB}"/>
                <c:ext xmlns:c16="http://schemas.microsoft.com/office/drawing/2014/chart" uri="{C3380CC4-5D6E-409C-BE32-E72D297353CC}">
                  <c16:uniqueId val="{00000004-89F5-4A9D-AAA8-CA4FAF5F0396}"/>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Parents</c:v>
                </c:pt>
                <c:pt idx="1">
                  <c:v>Nat'l government</c:v>
                </c:pt>
                <c:pt idx="2">
                  <c:v>Internet service providers</c:v>
                </c:pt>
                <c:pt idx="3">
                  <c:v>Social media companies</c:v>
                </c:pt>
                <c:pt idx="4">
                  <c:v>Online communities</c:v>
                </c:pt>
                <c:pt idx="5">
                  <c:v>Software companies</c:v>
                </c:pt>
                <c:pt idx="6">
                  <c:v>Other</c:v>
                </c:pt>
                <c:pt idx="7">
                  <c:v>Local government</c:v>
                </c:pt>
                <c:pt idx="8">
                  <c:v>School teachers</c:v>
                </c:pt>
                <c:pt idx="9">
                  <c:v>School administrators</c:v>
                </c:pt>
                <c:pt idx="10">
                  <c:v>Mobile phone companies</c:v>
                </c:pt>
              </c:strCache>
            </c:strRef>
          </c:cat>
          <c:val>
            <c:numRef>
              <c:f>Sheet1!$C$2:$C$12</c:f>
              <c:numCache>
                <c:formatCode>0%</c:formatCode>
                <c:ptCount val="11"/>
                <c:pt idx="0">
                  <c:v>0.20255083482176384</c:v>
                </c:pt>
                <c:pt idx="1">
                  <c:v>0.19073577944712788</c:v>
                </c:pt>
                <c:pt idx="2">
                  <c:v>0.15684127146425705</c:v>
                </c:pt>
                <c:pt idx="3">
                  <c:v>0.16841083381765143</c:v>
                </c:pt>
                <c:pt idx="4">
                  <c:v>0.12167366315880544</c:v>
                </c:pt>
                <c:pt idx="5">
                  <c:v>7.4693364101515933E-2</c:v>
                </c:pt>
                <c:pt idx="6">
                  <c:v>3.1134233393287022E-2</c:v>
                </c:pt>
                <c:pt idx="7">
                  <c:v>2.9559347796674029E-2</c:v>
                </c:pt>
                <c:pt idx="8">
                  <c:v>1.0260471539269704E-2</c:v>
                </c:pt>
                <c:pt idx="9">
                  <c:v>8.4646894379905094E-3</c:v>
                </c:pt>
                <c:pt idx="10">
                  <c:v>5.6755110216572154E-3</c:v>
                </c:pt>
              </c:numCache>
            </c:numRef>
          </c:val>
          <c:extLst>
            <c:ext xmlns:c16="http://schemas.microsoft.com/office/drawing/2014/chart" uri="{C3380CC4-5D6E-409C-BE32-E72D297353CC}">
              <c16:uniqueId val="{00000001-CC5C-45FC-B7E9-D5A0D9008BDA}"/>
            </c:ext>
          </c:extLst>
        </c:ser>
        <c:dLbls>
          <c:showLegendKey val="0"/>
          <c:showVal val="1"/>
          <c:showCatName val="0"/>
          <c:showSerName val="0"/>
          <c:showPercent val="0"/>
          <c:showBubbleSize val="0"/>
        </c:dLbls>
        <c:gapWidth val="50"/>
        <c:overlap val="100"/>
        <c:axId val="682213088"/>
        <c:axId val="682212760"/>
      </c:barChart>
      <c:catAx>
        <c:axId val="6822130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82212760"/>
        <c:crosses val="autoZero"/>
        <c:auto val="1"/>
        <c:lblAlgn val="ctr"/>
        <c:lblOffset val="100"/>
        <c:noMultiLvlLbl val="0"/>
      </c:catAx>
      <c:valAx>
        <c:axId val="682212760"/>
        <c:scaling>
          <c:orientation val="minMax"/>
        </c:scaling>
        <c:delete val="1"/>
        <c:axPos val="t"/>
        <c:numFmt formatCode="0%" sourceLinked="1"/>
        <c:majorTickMark val="out"/>
        <c:minorTickMark val="none"/>
        <c:tickLblPos val="nextTo"/>
        <c:crossAx val="682213088"/>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solidFill>
        <a:schemeClr val="accent1"/>
      </a:solidFill>
    </a:ln>
    <a:effectLst/>
  </c:spPr>
  <c:txPr>
    <a:bodyPr/>
    <a:lstStyle/>
    <a:p>
      <a:pPr>
        <a:defRPr>
          <a:solidFill>
            <a:schemeClr val="tx1"/>
          </a:solidFill>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Most trusted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Male</c:v>
                </c:pt>
              </c:strCache>
            </c:strRef>
          </c:tx>
          <c:spPr>
            <a:solidFill>
              <a:schemeClr val="accent1"/>
            </a:solidFill>
            <a:ln>
              <a:solidFill>
                <a:schemeClr val="tx1"/>
              </a:solid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0-D70D-4771-AE96-716B5B658C94}"/>
                </c:ext>
              </c:extLst>
            </c:dLbl>
            <c:dLbl>
              <c:idx val="9"/>
              <c:delete val="1"/>
              <c:extLst>
                <c:ext xmlns:c15="http://schemas.microsoft.com/office/drawing/2012/chart" uri="{CE6537A1-D6FC-4f65-9D91-7224C49458BB}"/>
                <c:ext xmlns:c16="http://schemas.microsoft.com/office/drawing/2014/chart" uri="{C3380CC4-5D6E-409C-BE32-E72D297353CC}">
                  <c16:uniqueId val="{00000005-D70D-4771-AE96-716B5B658C94}"/>
                </c:ext>
              </c:extLst>
            </c:dLbl>
            <c:dLbl>
              <c:idx val="10"/>
              <c:delete val="1"/>
              <c:extLst>
                <c:ext xmlns:c15="http://schemas.microsoft.com/office/drawing/2012/chart" uri="{CE6537A1-D6FC-4f65-9D91-7224C49458BB}"/>
                <c:ext xmlns:c16="http://schemas.microsoft.com/office/drawing/2014/chart" uri="{C3380CC4-5D6E-409C-BE32-E72D297353CC}">
                  <c16:uniqueId val="{00000004-D70D-4771-AE96-716B5B658C94}"/>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Parents</c:v>
                </c:pt>
                <c:pt idx="1">
                  <c:v>Nat'l government</c:v>
                </c:pt>
                <c:pt idx="2">
                  <c:v>Internet service providers</c:v>
                </c:pt>
                <c:pt idx="3">
                  <c:v>Social media companies</c:v>
                </c:pt>
                <c:pt idx="4">
                  <c:v>Online communities</c:v>
                </c:pt>
                <c:pt idx="5">
                  <c:v>Software companies</c:v>
                </c:pt>
                <c:pt idx="6">
                  <c:v>Other</c:v>
                </c:pt>
                <c:pt idx="7">
                  <c:v>Local government</c:v>
                </c:pt>
                <c:pt idx="8">
                  <c:v>School teachers</c:v>
                </c:pt>
                <c:pt idx="9">
                  <c:v>School administrators</c:v>
                </c:pt>
                <c:pt idx="10">
                  <c:v>Mobile phone companies</c:v>
                </c:pt>
              </c:strCache>
            </c:strRef>
          </c:cat>
          <c:val>
            <c:numRef>
              <c:f>Sheet1!$B$2:$B$12</c:f>
              <c:numCache>
                <c:formatCode>0%</c:formatCode>
                <c:ptCount val="11"/>
                <c:pt idx="0">
                  <c:v>0.27733778336899834</c:v>
                </c:pt>
                <c:pt idx="1">
                  <c:v>0.16245674853832345</c:v>
                </c:pt>
                <c:pt idx="2">
                  <c:v>0.13306949797255302</c:v>
                </c:pt>
                <c:pt idx="3">
                  <c:v>0.10485418240054206</c:v>
                </c:pt>
                <c:pt idx="4">
                  <c:v>9.7865427570196839E-2</c:v>
                </c:pt>
                <c:pt idx="5">
                  <c:v>9.4358975784305563E-2</c:v>
                </c:pt>
                <c:pt idx="6">
                  <c:v>4.5606668350131933E-2</c:v>
                </c:pt>
                <c:pt idx="7">
                  <c:v>3.3785940019706688E-2</c:v>
                </c:pt>
                <c:pt idx="8">
                  <c:v>1.8771107926809406E-2</c:v>
                </c:pt>
                <c:pt idx="9">
                  <c:v>1.4971053984001061E-2</c:v>
                </c:pt>
                <c:pt idx="10">
                  <c:v>1.6922614084431641E-2</c:v>
                </c:pt>
              </c:numCache>
            </c:numRef>
          </c:val>
          <c:extLst>
            <c:ext xmlns:c16="http://schemas.microsoft.com/office/drawing/2014/chart" uri="{C3380CC4-5D6E-409C-BE32-E72D297353CC}">
              <c16:uniqueId val="{00000000-6913-4FC1-9DF5-08FDB26F1DAA}"/>
            </c:ext>
          </c:extLst>
        </c:ser>
        <c:ser>
          <c:idx val="1"/>
          <c:order val="1"/>
          <c:tx>
            <c:strRef>
              <c:f>Sheet1!$C$1</c:f>
              <c:strCache>
                <c:ptCount val="1"/>
                <c:pt idx="0">
                  <c:v>Female</c:v>
                </c:pt>
              </c:strCache>
            </c:strRef>
          </c:tx>
          <c:spPr>
            <a:solidFill>
              <a:schemeClr val="accent2"/>
            </a:solidFill>
            <a:ln>
              <a:solidFill>
                <a:schemeClr val="tx1"/>
              </a:solid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2-D70D-4771-AE96-716B5B658C94}"/>
                </c:ext>
              </c:extLst>
            </c:dLbl>
            <c:dLbl>
              <c:idx val="9"/>
              <c:delete val="1"/>
              <c:extLst>
                <c:ext xmlns:c15="http://schemas.microsoft.com/office/drawing/2012/chart" uri="{CE6537A1-D6FC-4f65-9D91-7224C49458BB}"/>
                <c:ext xmlns:c16="http://schemas.microsoft.com/office/drawing/2014/chart" uri="{C3380CC4-5D6E-409C-BE32-E72D297353CC}">
                  <c16:uniqueId val="{00000001-D70D-4771-AE96-716B5B658C94}"/>
                </c:ext>
              </c:extLst>
            </c:dLbl>
            <c:dLbl>
              <c:idx val="10"/>
              <c:delete val="1"/>
              <c:extLst>
                <c:ext xmlns:c15="http://schemas.microsoft.com/office/drawing/2012/chart" uri="{CE6537A1-D6FC-4f65-9D91-7224C49458BB}"/>
                <c:ext xmlns:c16="http://schemas.microsoft.com/office/drawing/2014/chart" uri="{C3380CC4-5D6E-409C-BE32-E72D297353CC}">
                  <c16:uniqueId val="{00000003-D70D-4771-AE96-716B5B658C94}"/>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Parents</c:v>
                </c:pt>
                <c:pt idx="1">
                  <c:v>Nat'l government</c:v>
                </c:pt>
                <c:pt idx="2">
                  <c:v>Internet service providers</c:v>
                </c:pt>
                <c:pt idx="3">
                  <c:v>Social media companies</c:v>
                </c:pt>
                <c:pt idx="4">
                  <c:v>Online communities</c:v>
                </c:pt>
                <c:pt idx="5">
                  <c:v>Software companies</c:v>
                </c:pt>
                <c:pt idx="6">
                  <c:v>Other</c:v>
                </c:pt>
                <c:pt idx="7">
                  <c:v>Local government</c:v>
                </c:pt>
                <c:pt idx="8">
                  <c:v>School teachers</c:v>
                </c:pt>
                <c:pt idx="9">
                  <c:v>School administrators</c:v>
                </c:pt>
                <c:pt idx="10">
                  <c:v>Mobile phone companies</c:v>
                </c:pt>
              </c:strCache>
            </c:strRef>
          </c:cat>
          <c:val>
            <c:numRef>
              <c:f>Sheet1!$C$2:$C$12</c:f>
              <c:numCache>
                <c:formatCode>0%</c:formatCode>
                <c:ptCount val="11"/>
                <c:pt idx="0">
                  <c:v>0.29477182302442728</c:v>
                </c:pt>
                <c:pt idx="1">
                  <c:v>0.1375879795349382</c:v>
                </c:pt>
                <c:pt idx="2">
                  <c:v>0.12116057908601081</c:v>
                </c:pt>
                <c:pt idx="3">
                  <c:v>0.12369632137003697</c:v>
                </c:pt>
                <c:pt idx="4">
                  <c:v>0.10206914095067335</c:v>
                </c:pt>
                <c:pt idx="5">
                  <c:v>9.2947507486976833E-2</c:v>
                </c:pt>
                <c:pt idx="6">
                  <c:v>4.8021050345260143E-2</c:v>
                </c:pt>
                <c:pt idx="7">
                  <c:v>3.4308472292433147E-2</c:v>
                </c:pt>
                <c:pt idx="8">
                  <c:v>1.948804097698378E-2</c:v>
                </c:pt>
                <c:pt idx="9">
                  <c:v>1.5033872917590237E-2</c:v>
                </c:pt>
                <c:pt idx="10">
                  <c:v>1.0915212014669202E-2</c:v>
                </c:pt>
              </c:numCache>
            </c:numRef>
          </c:val>
          <c:extLst>
            <c:ext xmlns:c16="http://schemas.microsoft.com/office/drawing/2014/chart" uri="{C3380CC4-5D6E-409C-BE32-E72D297353CC}">
              <c16:uniqueId val="{00000001-6913-4FC1-9DF5-08FDB26F1DAA}"/>
            </c:ext>
          </c:extLst>
        </c:ser>
        <c:dLbls>
          <c:showLegendKey val="0"/>
          <c:showVal val="0"/>
          <c:showCatName val="0"/>
          <c:showSerName val="0"/>
          <c:showPercent val="0"/>
          <c:showBubbleSize val="0"/>
        </c:dLbls>
        <c:gapWidth val="50"/>
        <c:overlap val="100"/>
        <c:axId val="682213088"/>
        <c:axId val="682212760"/>
      </c:barChart>
      <c:catAx>
        <c:axId val="682213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82212760"/>
        <c:crosses val="autoZero"/>
        <c:auto val="1"/>
        <c:lblAlgn val="ctr"/>
        <c:lblOffset val="100"/>
        <c:noMultiLvlLbl val="0"/>
      </c:catAx>
      <c:valAx>
        <c:axId val="682212760"/>
        <c:scaling>
          <c:orientation val="minMax"/>
        </c:scaling>
        <c:delete val="1"/>
        <c:axPos val="t"/>
        <c:numFmt formatCode="0%" sourceLinked="1"/>
        <c:majorTickMark val="none"/>
        <c:minorTickMark val="none"/>
        <c:tickLblPos val="nextTo"/>
        <c:crossAx val="68221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solidFill>
        <a:schemeClr val="accent1"/>
      </a:solid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32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65000"/>
          <a:lumOff val="3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15875" cap="flat" cmpd="sng" algn="ctr">
        <a:solidFill>
          <a:schemeClr val="dk1">
            <a:lumMod val="65000"/>
            <a:lumOff val="35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cap="flat" cmpd="sng" algn="ctr">
        <a:solidFill>
          <a:schemeClr val="lt1">
            <a:lumMod val="85000"/>
          </a:schemeClr>
        </a:solidFill>
        <a:round/>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65FB58-8815-4B53-AEAA-6A07834DBD6F}"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0065A070-6545-41FE-9C8A-25AD8A81A725}">
      <dgm:prSet phldrT="[Text]"/>
      <dgm:spPr>
        <a:solidFill>
          <a:srgbClr val="002050"/>
        </a:solidFill>
      </dgm:spPr>
      <dgm:t>
        <a:bodyPr anchor="t"/>
        <a:lstStyle/>
        <a:p>
          <a:pPr algn="l"/>
          <a:r>
            <a:rPr lang="en-US" dirty="0"/>
            <a:t>Intrusive</a:t>
          </a:r>
        </a:p>
      </dgm:t>
    </dgm:pt>
    <dgm:pt modelId="{AD164483-E8D8-4332-BBE9-8C06E9F6EADE}" type="parTrans" cxnId="{A306BFC7-E275-43DF-AE2B-CDD0E94D7198}">
      <dgm:prSet/>
      <dgm:spPr/>
      <dgm:t>
        <a:bodyPr/>
        <a:lstStyle/>
        <a:p>
          <a:endParaRPr lang="en-US"/>
        </a:p>
      </dgm:t>
    </dgm:pt>
    <dgm:pt modelId="{A1D467C9-2FEB-4456-B26E-F24DFD108CC4}" type="sibTrans" cxnId="{A306BFC7-E275-43DF-AE2B-CDD0E94D7198}">
      <dgm:prSet/>
      <dgm:spPr/>
      <dgm:t>
        <a:bodyPr/>
        <a:lstStyle/>
        <a:p>
          <a:endParaRPr lang="en-US"/>
        </a:p>
      </dgm:t>
    </dgm:pt>
    <dgm:pt modelId="{AFBE9A8B-4DAE-4C7C-81F6-61B1E1422850}">
      <dgm:prSet/>
      <dgm:spPr>
        <a:solidFill>
          <a:srgbClr val="002050"/>
        </a:solidFill>
      </dgm:spPr>
      <dgm:t>
        <a:bodyPr anchor="t"/>
        <a:lstStyle/>
        <a:p>
          <a:pPr algn="r"/>
          <a:r>
            <a:rPr lang="en-US" dirty="0"/>
            <a:t>Behavioral</a:t>
          </a:r>
        </a:p>
      </dgm:t>
    </dgm:pt>
    <dgm:pt modelId="{DF541C6A-17A4-4304-9477-D34913A2DD1F}" type="parTrans" cxnId="{FE0B6D21-CED8-4FF4-8538-1B76BD564C4A}">
      <dgm:prSet/>
      <dgm:spPr/>
      <dgm:t>
        <a:bodyPr/>
        <a:lstStyle/>
        <a:p>
          <a:endParaRPr lang="en-US"/>
        </a:p>
      </dgm:t>
    </dgm:pt>
    <dgm:pt modelId="{4C2E5951-B8A3-456A-8255-0994D32D2B34}" type="sibTrans" cxnId="{FE0B6D21-CED8-4FF4-8538-1B76BD564C4A}">
      <dgm:prSet/>
      <dgm:spPr/>
      <dgm:t>
        <a:bodyPr/>
        <a:lstStyle/>
        <a:p>
          <a:endParaRPr lang="en-US"/>
        </a:p>
      </dgm:t>
    </dgm:pt>
    <dgm:pt modelId="{FA68CFA3-B11A-46D9-AC29-B8481ADDE80C}">
      <dgm:prSet/>
      <dgm:spPr>
        <a:solidFill>
          <a:srgbClr val="002050"/>
        </a:solidFill>
      </dgm:spPr>
      <dgm:t>
        <a:bodyPr anchor="b"/>
        <a:lstStyle/>
        <a:p>
          <a:pPr algn="r"/>
          <a:r>
            <a:rPr lang="en-US" dirty="0"/>
            <a:t>Reputational</a:t>
          </a:r>
        </a:p>
      </dgm:t>
    </dgm:pt>
    <dgm:pt modelId="{3EAD02D9-21C4-47C8-8B8C-E1FDB9CEBC0F}" type="parTrans" cxnId="{EDFC942B-4629-4F2E-A9AD-46D900CF3BDC}">
      <dgm:prSet/>
      <dgm:spPr/>
      <dgm:t>
        <a:bodyPr/>
        <a:lstStyle/>
        <a:p>
          <a:endParaRPr lang="en-US"/>
        </a:p>
      </dgm:t>
    </dgm:pt>
    <dgm:pt modelId="{56DF062A-4408-4208-8D75-0F365A5A6413}" type="sibTrans" cxnId="{EDFC942B-4629-4F2E-A9AD-46D900CF3BDC}">
      <dgm:prSet/>
      <dgm:spPr/>
      <dgm:t>
        <a:bodyPr/>
        <a:lstStyle/>
        <a:p>
          <a:endParaRPr lang="en-US"/>
        </a:p>
      </dgm:t>
    </dgm:pt>
    <dgm:pt modelId="{E6BB1AED-2F56-45DB-8849-920573BC4D1F}">
      <dgm:prSet/>
      <dgm:spPr>
        <a:solidFill>
          <a:srgbClr val="002050"/>
        </a:solidFill>
      </dgm:spPr>
      <dgm:t>
        <a:bodyPr anchor="b"/>
        <a:lstStyle/>
        <a:p>
          <a:pPr algn="l"/>
          <a:r>
            <a:rPr lang="en-US" dirty="0"/>
            <a:t>Sexual</a:t>
          </a:r>
        </a:p>
      </dgm:t>
    </dgm:pt>
    <dgm:pt modelId="{1FF90046-91F7-4DF2-9307-427D7CD3B74C}" type="parTrans" cxnId="{03AACEA6-A537-4873-8EC6-6D6BE8194D44}">
      <dgm:prSet/>
      <dgm:spPr/>
      <dgm:t>
        <a:bodyPr/>
        <a:lstStyle/>
        <a:p>
          <a:endParaRPr lang="en-US"/>
        </a:p>
      </dgm:t>
    </dgm:pt>
    <dgm:pt modelId="{0E840363-5DDC-447F-B6DA-EE523A4CEF34}" type="sibTrans" cxnId="{03AACEA6-A537-4873-8EC6-6D6BE8194D44}">
      <dgm:prSet/>
      <dgm:spPr/>
      <dgm:t>
        <a:bodyPr/>
        <a:lstStyle/>
        <a:p>
          <a:endParaRPr lang="en-US"/>
        </a:p>
      </dgm:t>
    </dgm:pt>
    <dgm:pt modelId="{00D2D1D0-50DE-45B9-A7A1-810A60A5618C}">
      <dgm:prSet/>
      <dgm:spPr/>
      <dgm:t>
        <a:bodyPr/>
        <a:lstStyle/>
        <a:p>
          <a:endParaRPr lang="en-US"/>
        </a:p>
      </dgm:t>
    </dgm:pt>
    <dgm:pt modelId="{FEEA77A4-761C-4AC0-9777-4EF6E422BCB3}" type="parTrans" cxnId="{ECA3CA03-CD4C-471C-9341-B40BA04D9164}">
      <dgm:prSet/>
      <dgm:spPr/>
      <dgm:t>
        <a:bodyPr/>
        <a:lstStyle/>
        <a:p>
          <a:endParaRPr lang="en-US"/>
        </a:p>
      </dgm:t>
    </dgm:pt>
    <dgm:pt modelId="{9D449B37-A0FC-46DC-B676-DFA438660FDE}" type="sibTrans" cxnId="{ECA3CA03-CD4C-471C-9341-B40BA04D9164}">
      <dgm:prSet/>
      <dgm:spPr/>
      <dgm:t>
        <a:bodyPr/>
        <a:lstStyle/>
        <a:p>
          <a:endParaRPr lang="en-US"/>
        </a:p>
      </dgm:t>
    </dgm:pt>
    <dgm:pt modelId="{43BF25BA-30C5-40C3-B92F-37D6B5D98057}">
      <dgm:prSet/>
      <dgm:spPr/>
      <dgm:t>
        <a:bodyPr/>
        <a:lstStyle/>
        <a:p>
          <a:endParaRPr lang="en-US"/>
        </a:p>
      </dgm:t>
    </dgm:pt>
    <dgm:pt modelId="{4B9BF47B-CCE7-450B-8F0C-2B61B68714F5}" type="parTrans" cxnId="{98460C7A-88A8-42DB-A75C-5981527C6662}">
      <dgm:prSet/>
      <dgm:spPr/>
      <dgm:t>
        <a:bodyPr/>
        <a:lstStyle/>
        <a:p>
          <a:endParaRPr lang="en-US"/>
        </a:p>
      </dgm:t>
    </dgm:pt>
    <dgm:pt modelId="{461521AC-DA16-438F-ACC9-29AC2E2994FC}" type="sibTrans" cxnId="{98460C7A-88A8-42DB-A75C-5981527C6662}">
      <dgm:prSet/>
      <dgm:spPr/>
      <dgm:t>
        <a:bodyPr/>
        <a:lstStyle/>
        <a:p>
          <a:endParaRPr lang="en-US"/>
        </a:p>
      </dgm:t>
    </dgm:pt>
    <dgm:pt modelId="{EC873484-5230-4305-9D79-399E58AF94F1}">
      <dgm:prSet/>
      <dgm:spPr/>
      <dgm:t>
        <a:bodyPr/>
        <a:lstStyle/>
        <a:p>
          <a:endParaRPr lang="en-US"/>
        </a:p>
      </dgm:t>
    </dgm:pt>
    <dgm:pt modelId="{452E9939-53B3-4836-AA82-8A0EE17AF03B}" type="parTrans" cxnId="{DEAC4DD1-5C4F-4CAB-8C44-4318307BDE3E}">
      <dgm:prSet/>
      <dgm:spPr/>
      <dgm:t>
        <a:bodyPr/>
        <a:lstStyle/>
        <a:p>
          <a:endParaRPr lang="en-US"/>
        </a:p>
      </dgm:t>
    </dgm:pt>
    <dgm:pt modelId="{89C33268-46EA-4D5E-AA8B-2F48CC9F7C35}" type="sibTrans" cxnId="{DEAC4DD1-5C4F-4CAB-8C44-4318307BDE3E}">
      <dgm:prSet/>
      <dgm:spPr/>
      <dgm:t>
        <a:bodyPr/>
        <a:lstStyle/>
        <a:p>
          <a:endParaRPr lang="en-US"/>
        </a:p>
      </dgm:t>
    </dgm:pt>
    <dgm:pt modelId="{8DBFB204-55DB-4461-9897-A3639893F1CB}">
      <dgm:prSet/>
      <dgm:spPr/>
      <dgm:t>
        <a:bodyPr/>
        <a:lstStyle/>
        <a:p>
          <a:endParaRPr lang="en-US"/>
        </a:p>
      </dgm:t>
    </dgm:pt>
    <dgm:pt modelId="{61C69094-5C30-4CA3-8A73-7EE71F09F1C7}" type="parTrans" cxnId="{0DFC69E4-E99A-4FCE-81DE-581F9321A2BE}">
      <dgm:prSet/>
      <dgm:spPr/>
      <dgm:t>
        <a:bodyPr/>
        <a:lstStyle/>
        <a:p>
          <a:endParaRPr lang="en-US"/>
        </a:p>
      </dgm:t>
    </dgm:pt>
    <dgm:pt modelId="{57B7D848-F195-4F85-927D-38DE5BF1EDA4}" type="sibTrans" cxnId="{0DFC69E4-E99A-4FCE-81DE-581F9321A2BE}">
      <dgm:prSet/>
      <dgm:spPr/>
      <dgm:t>
        <a:bodyPr/>
        <a:lstStyle/>
        <a:p>
          <a:endParaRPr lang="en-US"/>
        </a:p>
      </dgm:t>
    </dgm:pt>
    <dgm:pt modelId="{6EB4DFA2-5E67-41B9-8D6C-002537D2E29A}" type="pres">
      <dgm:prSet presAssocID="{8665FB58-8815-4B53-AEAA-6A07834DBD6F}" presName="cycleMatrixDiagram" presStyleCnt="0">
        <dgm:presLayoutVars>
          <dgm:chMax val="1"/>
          <dgm:dir/>
          <dgm:animLvl val="lvl"/>
          <dgm:resizeHandles val="exact"/>
        </dgm:presLayoutVars>
      </dgm:prSet>
      <dgm:spPr/>
    </dgm:pt>
    <dgm:pt modelId="{E8CF91BE-0EAD-4CCE-AE02-4072562B13DF}" type="pres">
      <dgm:prSet presAssocID="{8665FB58-8815-4B53-AEAA-6A07834DBD6F}" presName="children" presStyleCnt="0"/>
      <dgm:spPr/>
    </dgm:pt>
    <dgm:pt modelId="{AB974712-D6E6-438D-8C8E-BCC14CBF0EF1}" type="pres">
      <dgm:prSet presAssocID="{8665FB58-8815-4B53-AEAA-6A07834DBD6F}" presName="childPlaceholder" presStyleCnt="0"/>
      <dgm:spPr/>
    </dgm:pt>
    <dgm:pt modelId="{F9B3F92A-2DB7-4F53-B1FA-243F6B688F97}" type="pres">
      <dgm:prSet presAssocID="{8665FB58-8815-4B53-AEAA-6A07834DBD6F}" presName="circle" presStyleCnt="0"/>
      <dgm:spPr/>
    </dgm:pt>
    <dgm:pt modelId="{7BAC0003-20EC-46F7-B016-EC4AE9F02DC5}" type="pres">
      <dgm:prSet presAssocID="{8665FB58-8815-4B53-AEAA-6A07834DBD6F}" presName="quadrant1" presStyleLbl="node1" presStyleIdx="0" presStyleCnt="4">
        <dgm:presLayoutVars>
          <dgm:chMax val="1"/>
          <dgm:bulletEnabled val="1"/>
        </dgm:presLayoutVars>
      </dgm:prSet>
      <dgm:spPr/>
    </dgm:pt>
    <dgm:pt modelId="{8C0ADB94-FB22-480F-8760-63B1CF0D365E}" type="pres">
      <dgm:prSet presAssocID="{8665FB58-8815-4B53-AEAA-6A07834DBD6F}" presName="quadrant2" presStyleLbl="node1" presStyleIdx="1" presStyleCnt="4">
        <dgm:presLayoutVars>
          <dgm:chMax val="1"/>
          <dgm:bulletEnabled val="1"/>
        </dgm:presLayoutVars>
      </dgm:prSet>
      <dgm:spPr/>
    </dgm:pt>
    <dgm:pt modelId="{D569B80C-FB8A-4E55-AEED-88608A4D96B5}" type="pres">
      <dgm:prSet presAssocID="{8665FB58-8815-4B53-AEAA-6A07834DBD6F}" presName="quadrant3" presStyleLbl="node1" presStyleIdx="2" presStyleCnt="4">
        <dgm:presLayoutVars>
          <dgm:chMax val="1"/>
          <dgm:bulletEnabled val="1"/>
        </dgm:presLayoutVars>
      </dgm:prSet>
      <dgm:spPr/>
    </dgm:pt>
    <dgm:pt modelId="{2424337C-0B77-458F-A356-57F4A921686C}" type="pres">
      <dgm:prSet presAssocID="{8665FB58-8815-4B53-AEAA-6A07834DBD6F}" presName="quadrant4" presStyleLbl="node1" presStyleIdx="3" presStyleCnt="4">
        <dgm:presLayoutVars>
          <dgm:chMax val="1"/>
          <dgm:bulletEnabled val="1"/>
        </dgm:presLayoutVars>
      </dgm:prSet>
      <dgm:spPr/>
    </dgm:pt>
    <dgm:pt modelId="{E38B3ACC-B3A4-405A-8CC6-5B982B1462B8}" type="pres">
      <dgm:prSet presAssocID="{8665FB58-8815-4B53-AEAA-6A07834DBD6F}" presName="quadrantPlaceholder" presStyleCnt="0"/>
      <dgm:spPr/>
    </dgm:pt>
    <dgm:pt modelId="{39902E7B-638C-443E-85DB-AA470CEC0699}" type="pres">
      <dgm:prSet presAssocID="{8665FB58-8815-4B53-AEAA-6A07834DBD6F}" presName="center1" presStyleLbl="fgShp" presStyleIdx="0" presStyleCnt="2"/>
      <dgm:spPr/>
    </dgm:pt>
    <dgm:pt modelId="{46FDB51A-444D-4ACC-9B13-5C7B4EC7F4C9}" type="pres">
      <dgm:prSet presAssocID="{8665FB58-8815-4B53-AEAA-6A07834DBD6F}" presName="center2" presStyleLbl="fgShp" presStyleIdx="1" presStyleCnt="2"/>
      <dgm:spPr/>
    </dgm:pt>
  </dgm:ptLst>
  <dgm:cxnLst>
    <dgm:cxn modelId="{7FC69C02-DF5A-44A2-8EA7-2DE403CB676E}" type="presOf" srcId="{E6BB1AED-2F56-45DB-8849-920573BC4D1F}" destId="{2424337C-0B77-458F-A356-57F4A921686C}" srcOrd="0" destOrd="0" presId="urn:microsoft.com/office/officeart/2005/8/layout/cycle4"/>
    <dgm:cxn modelId="{ECA3CA03-CD4C-471C-9341-B40BA04D9164}" srcId="{8665FB58-8815-4B53-AEAA-6A07834DBD6F}" destId="{00D2D1D0-50DE-45B9-A7A1-810A60A5618C}" srcOrd="4" destOrd="0" parTransId="{FEEA77A4-761C-4AC0-9777-4EF6E422BCB3}" sibTransId="{9D449B37-A0FC-46DC-B676-DFA438660FDE}"/>
    <dgm:cxn modelId="{FE0B6D21-CED8-4FF4-8538-1B76BD564C4A}" srcId="{8665FB58-8815-4B53-AEAA-6A07834DBD6F}" destId="{AFBE9A8B-4DAE-4C7C-81F6-61B1E1422850}" srcOrd="1" destOrd="0" parTransId="{DF541C6A-17A4-4304-9477-D34913A2DD1F}" sibTransId="{4C2E5951-B8A3-456A-8255-0994D32D2B34}"/>
    <dgm:cxn modelId="{2E16E428-1E83-49C4-85A8-D50380B229FC}" type="presOf" srcId="{AFBE9A8B-4DAE-4C7C-81F6-61B1E1422850}" destId="{8C0ADB94-FB22-480F-8760-63B1CF0D365E}" srcOrd="0" destOrd="0" presId="urn:microsoft.com/office/officeart/2005/8/layout/cycle4"/>
    <dgm:cxn modelId="{EDFC942B-4629-4F2E-A9AD-46D900CF3BDC}" srcId="{8665FB58-8815-4B53-AEAA-6A07834DBD6F}" destId="{FA68CFA3-B11A-46D9-AC29-B8481ADDE80C}" srcOrd="2" destOrd="0" parTransId="{3EAD02D9-21C4-47C8-8B8C-E1FDB9CEBC0F}" sibTransId="{56DF062A-4408-4208-8D75-0F365A5A6413}"/>
    <dgm:cxn modelId="{AAECAF5E-6CF3-44A9-8F0C-C5E6B2AD8CB2}" type="presOf" srcId="{0065A070-6545-41FE-9C8A-25AD8A81A725}" destId="{7BAC0003-20EC-46F7-B016-EC4AE9F02DC5}" srcOrd="0" destOrd="0" presId="urn:microsoft.com/office/officeart/2005/8/layout/cycle4"/>
    <dgm:cxn modelId="{78996068-CF1A-4093-A624-358452AC9347}" type="presOf" srcId="{8665FB58-8815-4B53-AEAA-6A07834DBD6F}" destId="{6EB4DFA2-5E67-41B9-8D6C-002537D2E29A}" srcOrd="0" destOrd="0" presId="urn:microsoft.com/office/officeart/2005/8/layout/cycle4"/>
    <dgm:cxn modelId="{98460C7A-88A8-42DB-A75C-5981527C6662}" srcId="{8665FB58-8815-4B53-AEAA-6A07834DBD6F}" destId="{43BF25BA-30C5-40C3-B92F-37D6B5D98057}" srcOrd="5" destOrd="0" parTransId="{4B9BF47B-CCE7-450B-8F0C-2B61B68714F5}" sibTransId="{461521AC-DA16-438F-ACC9-29AC2E2994FC}"/>
    <dgm:cxn modelId="{03AACEA6-A537-4873-8EC6-6D6BE8194D44}" srcId="{8665FB58-8815-4B53-AEAA-6A07834DBD6F}" destId="{E6BB1AED-2F56-45DB-8849-920573BC4D1F}" srcOrd="3" destOrd="0" parTransId="{1FF90046-91F7-4DF2-9307-427D7CD3B74C}" sibTransId="{0E840363-5DDC-447F-B6DA-EE523A4CEF34}"/>
    <dgm:cxn modelId="{A306BFC7-E275-43DF-AE2B-CDD0E94D7198}" srcId="{8665FB58-8815-4B53-AEAA-6A07834DBD6F}" destId="{0065A070-6545-41FE-9C8A-25AD8A81A725}" srcOrd="0" destOrd="0" parTransId="{AD164483-E8D8-4332-BBE9-8C06E9F6EADE}" sibTransId="{A1D467C9-2FEB-4456-B26E-F24DFD108CC4}"/>
    <dgm:cxn modelId="{DEAC4DD1-5C4F-4CAB-8C44-4318307BDE3E}" srcId="{8665FB58-8815-4B53-AEAA-6A07834DBD6F}" destId="{EC873484-5230-4305-9D79-399E58AF94F1}" srcOrd="6" destOrd="0" parTransId="{452E9939-53B3-4836-AA82-8A0EE17AF03B}" sibTransId="{89C33268-46EA-4D5E-AA8B-2F48CC9F7C35}"/>
    <dgm:cxn modelId="{0DFC69E4-E99A-4FCE-81DE-581F9321A2BE}" srcId="{8665FB58-8815-4B53-AEAA-6A07834DBD6F}" destId="{8DBFB204-55DB-4461-9897-A3639893F1CB}" srcOrd="7" destOrd="0" parTransId="{61C69094-5C30-4CA3-8A73-7EE71F09F1C7}" sibTransId="{57B7D848-F195-4F85-927D-38DE5BF1EDA4}"/>
    <dgm:cxn modelId="{53427FE7-6667-44D5-B2AB-45D218D3F4BC}" type="presOf" srcId="{FA68CFA3-B11A-46D9-AC29-B8481ADDE80C}" destId="{D569B80C-FB8A-4E55-AEED-88608A4D96B5}" srcOrd="0" destOrd="0" presId="urn:microsoft.com/office/officeart/2005/8/layout/cycle4"/>
    <dgm:cxn modelId="{8F48ECF9-62BB-4A7D-B4A7-1851A082E6E7}" type="presParOf" srcId="{6EB4DFA2-5E67-41B9-8D6C-002537D2E29A}" destId="{E8CF91BE-0EAD-4CCE-AE02-4072562B13DF}" srcOrd="0" destOrd="0" presId="urn:microsoft.com/office/officeart/2005/8/layout/cycle4"/>
    <dgm:cxn modelId="{51095319-A7D6-4492-966B-378947FE3E8C}" type="presParOf" srcId="{E8CF91BE-0EAD-4CCE-AE02-4072562B13DF}" destId="{AB974712-D6E6-438D-8C8E-BCC14CBF0EF1}" srcOrd="0" destOrd="0" presId="urn:microsoft.com/office/officeart/2005/8/layout/cycle4"/>
    <dgm:cxn modelId="{9FB32443-30D8-4580-9DCE-342D6C9DCE70}" type="presParOf" srcId="{6EB4DFA2-5E67-41B9-8D6C-002537D2E29A}" destId="{F9B3F92A-2DB7-4F53-B1FA-243F6B688F97}" srcOrd="1" destOrd="0" presId="urn:microsoft.com/office/officeart/2005/8/layout/cycle4"/>
    <dgm:cxn modelId="{0D3FA0D0-6F86-44ED-A3FE-78BDA022EE12}" type="presParOf" srcId="{F9B3F92A-2DB7-4F53-B1FA-243F6B688F97}" destId="{7BAC0003-20EC-46F7-B016-EC4AE9F02DC5}" srcOrd="0" destOrd="0" presId="urn:microsoft.com/office/officeart/2005/8/layout/cycle4"/>
    <dgm:cxn modelId="{004E4702-88CA-4B04-B18B-522EAB25C387}" type="presParOf" srcId="{F9B3F92A-2DB7-4F53-B1FA-243F6B688F97}" destId="{8C0ADB94-FB22-480F-8760-63B1CF0D365E}" srcOrd="1" destOrd="0" presId="urn:microsoft.com/office/officeart/2005/8/layout/cycle4"/>
    <dgm:cxn modelId="{46E51542-7675-4DCD-B584-762AF5D67476}" type="presParOf" srcId="{F9B3F92A-2DB7-4F53-B1FA-243F6B688F97}" destId="{D569B80C-FB8A-4E55-AEED-88608A4D96B5}" srcOrd="2" destOrd="0" presId="urn:microsoft.com/office/officeart/2005/8/layout/cycle4"/>
    <dgm:cxn modelId="{52AA6435-6E88-4BF9-9C35-82532ECFFECB}" type="presParOf" srcId="{F9B3F92A-2DB7-4F53-B1FA-243F6B688F97}" destId="{2424337C-0B77-458F-A356-57F4A921686C}" srcOrd="3" destOrd="0" presId="urn:microsoft.com/office/officeart/2005/8/layout/cycle4"/>
    <dgm:cxn modelId="{CA43A767-50EB-4F2C-9390-6DD4EF7C78CE}" type="presParOf" srcId="{F9B3F92A-2DB7-4F53-B1FA-243F6B688F97}" destId="{E38B3ACC-B3A4-405A-8CC6-5B982B1462B8}" srcOrd="4" destOrd="0" presId="urn:microsoft.com/office/officeart/2005/8/layout/cycle4"/>
    <dgm:cxn modelId="{E922C63B-24DE-4A88-9142-1A067AF7B1B1}" type="presParOf" srcId="{6EB4DFA2-5E67-41B9-8D6C-002537D2E29A}" destId="{39902E7B-638C-443E-85DB-AA470CEC0699}" srcOrd="2" destOrd="0" presId="urn:microsoft.com/office/officeart/2005/8/layout/cycle4"/>
    <dgm:cxn modelId="{12CC128C-E650-4B5D-B9FC-04BEA0D726F8}" type="presParOf" srcId="{6EB4DFA2-5E67-41B9-8D6C-002537D2E29A}" destId="{46FDB51A-444D-4ACC-9B13-5C7B4EC7F4C9}" srcOrd="3" destOrd="0" presId="urn:microsoft.com/office/officeart/2005/8/layout/cycle4"/>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C0003-20EC-46F7-B016-EC4AE9F02DC5}">
      <dsp:nvSpPr>
        <dsp:cNvPr id="0" name=""/>
        <dsp:cNvSpPr/>
      </dsp:nvSpPr>
      <dsp:spPr>
        <a:xfrm>
          <a:off x="3524527" y="290391"/>
          <a:ext cx="2205960" cy="2205960"/>
        </a:xfrm>
        <a:prstGeom prst="pieWedge">
          <a:avLst/>
        </a:prstGeom>
        <a:solidFill>
          <a:srgbClr val="002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t>Intrusive</a:t>
          </a:r>
        </a:p>
      </dsp:txBody>
      <dsp:txXfrm>
        <a:off x="4170638" y="936502"/>
        <a:ext cx="1559849" cy="1559849"/>
      </dsp:txXfrm>
    </dsp:sp>
    <dsp:sp modelId="{8C0ADB94-FB22-480F-8760-63B1CF0D365E}">
      <dsp:nvSpPr>
        <dsp:cNvPr id="0" name=""/>
        <dsp:cNvSpPr/>
      </dsp:nvSpPr>
      <dsp:spPr>
        <a:xfrm rot="5400000">
          <a:off x="5832379" y="290391"/>
          <a:ext cx="2205960" cy="2205960"/>
        </a:xfrm>
        <a:prstGeom prst="pieWedge">
          <a:avLst/>
        </a:prstGeom>
        <a:solidFill>
          <a:srgbClr val="002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r" defTabSz="800100">
            <a:lnSpc>
              <a:spcPct val="90000"/>
            </a:lnSpc>
            <a:spcBef>
              <a:spcPct val="0"/>
            </a:spcBef>
            <a:spcAft>
              <a:spcPct val="35000"/>
            </a:spcAft>
            <a:buNone/>
          </a:pPr>
          <a:r>
            <a:rPr lang="en-US" sz="1800" kern="1200" dirty="0"/>
            <a:t>Behavioral</a:t>
          </a:r>
        </a:p>
      </dsp:txBody>
      <dsp:txXfrm rot="-5400000">
        <a:off x="5832379" y="936502"/>
        <a:ext cx="1559849" cy="1559849"/>
      </dsp:txXfrm>
    </dsp:sp>
    <dsp:sp modelId="{D569B80C-FB8A-4E55-AEED-88608A4D96B5}">
      <dsp:nvSpPr>
        <dsp:cNvPr id="0" name=""/>
        <dsp:cNvSpPr/>
      </dsp:nvSpPr>
      <dsp:spPr>
        <a:xfrm rot="10800000">
          <a:off x="5832379" y="2598243"/>
          <a:ext cx="2205960" cy="2205960"/>
        </a:xfrm>
        <a:prstGeom prst="pieWedge">
          <a:avLst/>
        </a:prstGeom>
        <a:solidFill>
          <a:srgbClr val="002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b" anchorCtr="0">
          <a:noAutofit/>
        </a:bodyPr>
        <a:lstStyle/>
        <a:p>
          <a:pPr marL="0" lvl="0" indent="0" algn="r" defTabSz="800100">
            <a:lnSpc>
              <a:spcPct val="90000"/>
            </a:lnSpc>
            <a:spcBef>
              <a:spcPct val="0"/>
            </a:spcBef>
            <a:spcAft>
              <a:spcPct val="35000"/>
            </a:spcAft>
            <a:buNone/>
          </a:pPr>
          <a:r>
            <a:rPr lang="en-US" sz="1800" kern="1200" dirty="0"/>
            <a:t>Reputational</a:t>
          </a:r>
        </a:p>
      </dsp:txBody>
      <dsp:txXfrm rot="10800000">
        <a:off x="5832379" y="2598243"/>
        <a:ext cx="1559849" cy="1559849"/>
      </dsp:txXfrm>
    </dsp:sp>
    <dsp:sp modelId="{2424337C-0B77-458F-A356-57F4A921686C}">
      <dsp:nvSpPr>
        <dsp:cNvPr id="0" name=""/>
        <dsp:cNvSpPr/>
      </dsp:nvSpPr>
      <dsp:spPr>
        <a:xfrm rot="16200000">
          <a:off x="3524527" y="2598243"/>
          <a:ext cx="2205960" cy="2205960"/>
        </a:xfrm>
        <a:prstGeom prst="pieWedge">
          <a:avLst/>
        </a:prstGeom>
        <a:solidFill>
          <a:srgbClr val="002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b" anchorCtr="0">
          <a:noAutofit/>
        </a:bodyPr>
        <a:lstStyle/>
        <a:p>
          <a:pPr marL="0" lvl="0" indent="0" algn="l" defTabSz="800100">
            <a:lnSpc>
              <a:spcPct val="90000"/>
            </a:lnSpc>
            <a:spcBef>
              <a:spcPct val="0"/>
            </a:spcBef>
            <a:spcAft>
              <a:spcPct val="35000"/>
            </a:spcAft>
            <a:buNone/>
          </a:pPr>
          <a:r>
            <a:rPr lang="en-US" sz="1800" kern="1200" dirty="0"/>
            <a:t>Sexual</a:t>
          </a:r>
        </a:p>
      </dsp:txBody>
      <dsp:txXfrm rot="5400000">
        <a:off x="4170638" y="2598243"/>
        <a:ext cx="1559849" cy="1559849"/>
      </dsp:txXfrm>
    </dsp:sp>
    <dsp:sp modelId="{39902E7B-638C-443E-85DB-AA470CEC0699}">
      <dsp:nvSpPr>
        <dsp:cNvPr id="0" name=""/>
        <dsp:cNvSpPr/>
      </dsp:nvSpPr>
      <dsp:spPr>
        <a:xfrm>
          <a:off x="5400612" y="2088784"/>
          <a:ext cx="761642" cy="662297"/>
        </a:xfrm>
        <a:prstGeom prst="circularArrow">
          <a:avLst/>
        </a:prstGeom>
        <a:solidFill>
          <a:schemeClr val="accent1">
            <a:tint val="6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FDB51A-444D-4ACC-9B13-5C7B4EC7F4C9}">
      <dsp:nvSpPr>
        <dsp:cNvPr id="0" name=""/>
        <dsp:cNvSpPr/>
      </dsp:nvSpPr>
      <dsp:spPr>
        <a:xfrm rot="10800000">
          <a:off x="5400612" y="2343514"/>
          <a:ext cx="761642" cy="662297"/>
        </a:xfrm>
        <a:prstGeom prst="circularArrow">
          <a:avLst/>
        </a:prstGeom>
        <a:solidFill>
          <a:schemeClr val="accent1">
            <a:tint val="6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0.09603</cdr:x>
      <cdr:y>0.11664</cdr:y>
    </cdr:from>
    <cdr:to>
      <cdr:x>0.96625</cdr:x>
      <cdr:y>0.85425</cdr:y>
    </cdr:to>
    <cdr:cxnSp macro="">
      <cdr:nvCxnSpPr>
        <cdr:cNvPr id="5" name="Straight Connector 4">
          <a:extLst xmlns:a="http://schemas.openxmlformats.org/drawingml/2006/main">
            <a:ext uri="{FF2B5EF4-FFF2-40B4-BE49-F238E27FC236}">
              <a16:creationId xmlns:a16="http://schemas.microsoft.com/office/drawing/2014/main" id="{E53FA598-DA5B-4095-B5E4-01BD9B6A3C1B}"/>
            </a:ext>
          </a:extLst>
        </cdr:cNvPr>
        <cdr:cNvCxnSpPr/>
      </cdr:nvCxnSpPr>
      <cdr:spPr>
        <a:xfrm xmlns:a="http://schemas.openxmlformats.org/drawingml/2006/main" flipV="1">
          <a:off x="847199" y="595854"/>
          <a:ext cx="7676941" cy="3768132"/>
        </a:xfrm>
        <a:prstGeom xmlns:a="http://schemas.openxmlformats.org/drawingml/2006/main" prst="line">
          <a:avLst/>
        </a:prstGeom>
        <a:ln xmlns:a="http://schemas.openxmlformats.org/drawingml/2006/main">
          <a:solidFill>
            <a:schemeClr val="tx1"/>
          </a:solidFill>
          <a:headEnd type="none"/>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0.22744</cdr:x>
      <cdr:y>0.3485</cdr:y>
    </cdr:from>
    <cdr:to>
      <cdr:x>0.28483</cdr:x>
      <cdr:y>0.43475</cdr:y>
    </cdr:to>
    <cdr:sp macro="" textlink="">
      <cdr:nvSpPr>
        <cdr:cNvPr id="3" name="TextBox 8">
          <a:extLst xmlns:a="http://schemas.openxmlformats.org/drawingml/2006/main">
            <a:ext uri="{FF2B5EF4-FFF2-40B4-BE49-F238E27FC236}">
              <a16:creationId xmlns:a16="http://schemas.microsoft.com/office/drawing/2014/main" id="{3F5A6EBD-5986-4E1A-9EA6-05DCB2A4E717}"/>
            </a:ext>
          </a:extLst>
        </cdr:cNvPr>
        <cdr:cNvSpPr txBox="1"/>
      </cdr:nvSpPr>
      <cdr:spPr>
        <a:xfrm xmlns:a="http://schemas.openxmlformats.org/drawingml/2006/main">
          <a:off x="2099308" y="1865428"/>
          <a:ext cx="529712" cy="461665"/>
        </a:xfrm>
        <a:prstGeom xmlns:a="http://schemas.openxmlformats.org/drawingml/2006/main" prst="rect">
          <a:avLst/>
        </a:prstGeom>
        <a:noFill xmlns:a="http://schemas.openxmlformats.org/drawingml/2006/main"/>
      </cdr:spPr>
      <cdr:txBody>
        <a:bodyPr xmlns:a="http://schemas.openxmlformats.org/drawingml/2006/main" wrap="none" lIns="182880" tIns="146304" rIns="182880" bIns="146304" rtlCol="0">
          <a:spAutoFit/>
        </a:bodyPr>
        <a:lstStyle xmlns:a="http://schemas.openxmlformats.org/drawingml/2006/main">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200" b="1" dirty="0">
              <a:solidFill>
                <a:schemeClr val="tx1">
                  <a:lumMod val="50000"/>
                </a:schemeClr>
              </a:solidFill>
            </a:rPr>
            <a:t>BE</a:t>
          </a:r>
        </a:p>
      </cdr:txBody>
    </cdr:sp>
  </cdr:relSizeAnchor>
  <cdr:relSizeAnchor xmlns:cdr="http://schemas.openxmlformats.org/drawingml/2006/chartDrawing">
    <cdr:from>
      <cdr:x>0.17893</cdr:x>
      <cdr:y>0.32873</cdr:y>
    </cdr:from>
    <cdr:to>
      <cdr:x>0.23515</cdr:x>
      <cdr:y>0.41498</cdr:y>
    </cdr:to>
    <cdr:sp macro="" textlink="">
      <cdr:nvSpPr>
        <cdr:cNvPr id="2" name="TextBox 8">
          <a:extLst xmlns:a="http://schemas.openxmlformats.org/drawingml/2006/main">
            <a:ext uri="{FF2B5EF4-FFF2-40B4-BE49-F238E27FC236}">
              <a16:creationId xmlns:a16="http://schemas.microsoft.com/office/drawing/2014/main" id="{3F5A6EBD-5986-4E1A-9EA6-05DCB2A4E717}"/>
            </a:ext>
          </a:extLst>
        </cdr:cNvPr>
        <cdr:cNvSpPr txBox="1"/>
      </cdr:nvSpPr>
      <cdr:spPr>
        <a:xfrm xmlns:a="http://schemas.openxmlformats.org/drawingml/2006/main">
          <a:off x="1651556" y="1759633"/>
          <a:ext cx="518913" cy="461665"/>
        </a:xfrm>
        <a:prstGeom xmlns:a="http://schemas.openxmlformats.org/drawingml/2006/main" prst="rect">
          <a:avLst/>
        </a:prstGeom>
        <a:noFill xmlns:a="http://schemas.openxmlformats.org/drawingml/2006/main"/>
      </cdr:spPr>
      <cdr:txBody>
        <a:bodyPr xmlns:a="http://schemas.openxmlformats.org/drawingml/2006/main" wrap="none" lIns="182880" tIns="146304" rIns="182880" bIns="146304" rtlCol="0">
          <a:spAutoFit/>
        </a:bodyPr>
        <a:lstStyle xmlns:a="http://schemas.openxmlformats.org/drawingml/2006/main">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200" b="1" dirty="0">
              <a:solidFill>
                <a:schemeClr val="tx1">
                  <a:lumMod val="50000"/>
                </a:schemeClr>
              </a:solidFill>
            </a:rPr>
            <a:t>IN</a:t>
          </a:r>
        </a:p>
      </cdr:txBody>
    </cdr:sp>
  </cdr:relSizeAnchor>
  <cdr:relSizeAnchor xmlns:cdr="http://schemas.openxmlformats.org/drawingml/2006/chartDrawing">
    <cdr:from>
      <cdr:x>0.25438</cdr:x>
      <cdr:y>0.27926</cdr:y>
    </cdr:from>
    <cdr:to>
      <cdr:x>0.31528</cdr:x>
      <cdr:y>0.36551</cdr:y>
    </cdr:to>
    <cdr:sp macro="" textlink="">
      <cdr:nvSpPr>
        <cdr:cNvPr id="4" name="TextBox 8">
          <a:extLst xmlns:a="http://schemas.openxmlformats.org/drawingml/2006/main">
            <a:ext uri="{FF2B5EF4-FFF2-40B4-BE49-F238E27FC236}">
              <a16:creationId xmlns:a16="http://schemas.microsoft.com/office/drawing/2014/main" id="{3F5A6EBD-5986-4E1A-9EA6-05DCB2A4E717}"/>
            </a:ext>
          </a:extLst>
        </cdr:cNvPr>
        <cdr:cNvSpPr txBox="1"/>
      </cdr:nvSpPr>
      <cdr:spPr>
        <a:xfrm xmlns:a="http://schemas.openxmlformats.org/drawingml/2006/main">
          <a:off x="2347968" y="1494808"/>
          <a:ext cx="562105" cy="461665"/>
        </a:xfrm>
        <a:prstGeom xmlns:a="http://schemas.openxmlformats.org/drawingml/2006/main" prst="rect">
          <a:avLst/>
        </a:prstGeom>
        <a:noFill xmlns:a="http://schemas.openxmlformats.org/drawingml/2006/main"/>
      </cdr:spPr>
      <cdr:txBody>
        <a:bodyPr xmlns:a="http://schemas.openxmlformats.org/drawingml/2006/main" wrap="none" lIns="182880" tIns="146304" rIns="182880" bIns="146304" rtlCol="0">
          <a:spAutoFit/>
        </a:bodyPr>
        <a:lstStyle xmlns:a="http://schemas.openxmlformats.org/drawingml/2006/main">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200" b="1" dirty="0">
              <a:solidFill>
                <a:schemeClr val="tx1">
                  <a:lumMod val="50000"/>
                </a:schemeClr>
              </a:solidFill>
            </a:rPr>
            <a:t>CH</a:t>
          </a:r>
        </a:p>
      </cdr:txBody>
    </cdr:sp>
  </cdr:relSizeAnchor>
  <cdr:relSizeAnchor xmlns:cdr="http://schemas.openxmlformats.org/drawingml/2006/chartDrawing">
    <cdr:from>
      <cdr:x>0.3007</cdr:x>
      <cdr:y>0.28567</cdr:y>
    </cdr:from>
    <cdr:to>
      <cdr:x>0.3596</cdr:x>
      <cdr:y>0.37192</cdr:y>
    </cdr:to>
    <cdr:sp macro="" textlink="">
      <cdr:nvSpPr>
        <cdr:cNvPr id="5" name="TextBox 8">
          <a:extLst xmlns:a="http://schemas.openxmlformats.org/drawingml/2006/main">
            <a:ext uri="{FF2B5EF4-FFF2-40B4-BE49-F238E27FC236}">
              <a16:creationId xmlns:a16="http://schemas.microsoft.com/office/drawing/2014/main" id="{3F5A6EBD-5986-4E1A-9EA6-05DCB2A4E717}"/>
            </a:ext>
          </a:extLst>
        </cdr:cNvPr>
        <cdr:cNvSpPr txBox="1"/>
      </cdr:nvSpPr>
      <cdr:spPr>
        <a:xfrm xmlns:a="http://schemas.openxmlformats.org/drawingml/2006/main">
          <a:off x="2820689" y="1529121"/>
          <a:ext cx="552506" cy="461675"/>
        </a:xfrm>
        <a:prstGeom xmlns:a="http://schemas.openxmlformats.org/drawingml/2006/main" prst="rect">
          <a:avLst/>
        </a:prstGeom>
        <a:noFill xmlns:a="http://schemas.openxmlformats.org/drawingml/2006/main"/>
      </cdr:spPr>
      <cdr:txBody>
        <a:bodyPr xmlns:a="http://schemas.openxmlformats.org/drawingml/2006/main" wrap="none" lIns="182880" tIns="146304" rIns="182880" bIns="146304" rtlCol="0">
          <a:spAutoFit/>
        </a:bodyPr>
        <a:lstStyle xmlns:a="http://schemas.openxmlformats.org/drawingml/2006/main">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200" b="1" dirty="0">
              <a:solidFill>
                <a:schemeClr val="tx1">
                  <a:lumMod val="50000"/>
                </a:schemeClr>
              </a:solidFill>
            </a:rPr>
            <a:t>DE</a:t>
          </a:r>
        </a:p>
      </cdr:txBody>
    </cdr:sp>
  </cdr:relSizeAnchor>
  <cdr:relSizeAnchor xmlns:cdr="http://schemas.openxmlformats.org/drawingml/2006/chartDrawing">
    <cdr:from>
      <cdr:x>0.42006</cdr:x>
      <cdr:y>0.18538</cdr:y>
    </cdr:from>
    <cdr:to>
      <cdr:x>0.47945</cdr:x>
      <cdr:y>0.27163</cdr:y>
    </cdr:to>
    <cdr:sp macro="" textlink="">
      <cdr:nvSpPr>
        <cdr:cNvPr id="6" name="TextBox 10">
          <a:extLst xmlns:a="http://schemas.openxmlformats.org/drawingml/2006/main">
            <a:ext uri="{FF2B5EF4-FFF2-40B4-BE49-F238E27FC236}">
              <a16:creationId xmlns:a16="http://schemas.microsoft.com/office/drawing/2014/main" id="{0A68256F-8AE8-4D95-91B5-FB93185443C9}"/>
            </a:ext>
          </a:extLst>
        </cdr:cNvPr>
        <cdr:cNvSpPr txBox="1"/>
      </cdr:nvSpPr>
      <cdr:spPr>
        <a:xfrm xmlns:a="http://schemas.openxmlformats.org/drawingml/2006/main">
          <a:off x="3877181" y="992283"/>
          <a:ext cx="548223" cy="461665"/>
        </a:xfrm>
        <a:prstGeom xmlns:a="http://schemas.openxmlformats.org/drawingml/2006/main" prst="rect">
          <a:avLst/>
        </a:prstGeom>
        <a:noFill xmlns:a="http://schemas.openxmlformats.org/drawingml/2006/main"/>
      </cdr:spPr>
      <cdr:txBody>
        <a:bodyPr xmlns:a="http://schemas.openxmlformats.org/drawingml/2006/main" wrap="none" lIns="182880" tIns="146304" rIns="182880" bIns="146304" rtlCol="0">
          <a:spAutoFit/>
        </a:bodyPr>
        <a:lstStyle xmlns:a="http://schemas.openxmlformats.org/drawingml/2006/main">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200" b="1" dirty="0">
              <a:solidFill>
                <a:schemeClr val="tx1">
                  <a:lumMod val="50000"/>
                </a:schemeClr>
              </a:solidFill>
            </a:rPr>
            <a:t>TU</a:t>
          </a:r>
        </a:p>
      </cdr:txBody>
    </cdr:sp>
  </cdr:relSizeAnchor>
  <cdr:relSizeAnchor xmlns:cdr="http://schemas.openxmlformats.org/drawingml/2006/chartDrawing">
    <cdr:from>
      <cdr:x>0.45811</cdr:x>
      <cdr:y>0.15856</cdr:y>
    </cdr:from>
    <cdr:to>
      <cdr:x>0.51483</cdr:x>
      <cdr:y>0.2448</cdr:y>
    </cdr:to>
    <cdr:sp macro="" textlink="">
      <cdr:nvSpPr>
        <cdr:cNvPr id="7" name="TextBox 10">
          <a:extLst xmlns:a="http://schemas.openxmlformats.org/drawingml/2006/main">
            <a:ext uri="{FF2B5EF4-FFF2-40B4-BE49-F238E27FC236}">
              <a16:creationId xmlns:a16="http://schemas.microsoft.com/office/drawing/2014/main" id="{0A68256F-8AE8-4D95-91B5-FB93185443C9}"/>
            </a:ext>
          </a:extLst>
        </cdr:cNvPr>
        <cdr:cNvSpPr txBox="1"/>
      </cdr:nvSpPr>
      <cdr:spPr>
        <a:xfrm xmlns:a="http://schemas.openxmlformats.org/drawingml/2006/main">
          <a:off x="4297260" y="848733"/>
          <a:ext cx="532056" cy="461621"/>
        </a:xfrm>
        <a:prstGeom xmlns:a="http://schemas.openxmlformats.org/drawingml/2006/main" prst="rect">
          <a:avLst/>
        </a:prstGeom>
        <a:noFill xmlns:a="http://schemas.openxmlformats.org/drawingml/2006/main"/>
      </cdr:spPr>
      <cdr:txBody>
        <a:bodyPr xmlns:a="http://schemas.openxmlformats.org/drawingml/2006/main" wrap="none" lIns="182880" tIns="146304" rIns="182880" bIns="146304" rtlCol="0">
          <a:spAutoFit/>
        </a:bodyPr>
        <a:lstStyle xmlns:a="http://schemas.openxmlformats.org/drawingml/2006/main">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200" b="1" dirty="0">
              <a:solidFill>
                <a:schemeClr val="tx1">
                  <a:lumMod val="50000"/>
                </a:schemeClr>
              </a:solidFill>
            </a:rPr>
            <a:t>CL</a:t>
          </a:r>
        </a:p>
      </cdr:txBody>
    </cdr:sp>
  </cdr:relSizeAnchor>
  <cdr:relSizeAnchor xmlns:cdr="http://schemas.openxmlformats.org/drawingml/2006/chartDrawing">
    <cdr:from>
      <cdr:x>0.49447</cdr:x>
      <cdr:y>0.12537</cdr:y>
    </cdr:from>
    <cdr:to>
      <cdr:x>0.55503</cdr:x>
      <cdr:y>0.21162</cdr:y>
    </cdr:to>
    <cdr:sp macro="" textlink="">
      <cdr:nvSpPr>
        <cdr:cNvPr id="8" name="TextBox 10">
          <a:extLst xmlns:a="http://schemas.openxmlformats.org/drawingml/2006/main">
            <a:ext uri="{FF2B5EF4-FFF2-40B4-BE49-F238E27FC236}">
              <a16:creationId xmlns:a16="http://schemas.microsoft.com/office/drawing/2014/main" id="{0A68256F-8AE8-4D95-91B5-FB93185443C9}"/>
            </a:ext>
          </a:extLst>
        </cdr:cNvPr>
        <cdr:cNvSpPr txBox="1"/>
      </cdr:nvSpPr>
      <cdr:spPr>
        <a:xfrm xmlns:a="http://schemas.openxmlformats.org/drawingml/2006/main">
          <a:off x="4563981" y="671064"/>
          <a:ext cx="559019" cy="461665"/>
        </a:xfrm>
        <a:prstGeom xmlns:a="http://schemas.openxmlformats.org/drawingml/2006/main" prst="rect">
          <a:avLst/>
        </a:prstGeom>
        <a:noFill xmlns:a="http://schemas.openxmlformats.org/drawingml/2006/main"/>
      </cdr:spPr>
      <cdr:txBody>
        <a:bodyPr xmlns:a="http://schemas.openxmlformats.org/drawingml/2006/main" wrap="none" lIns="182880" tIns="146304" rIns="182880" bIns="146304" rtlCol="0">
          <a:spAutoFit/>
        </a:bodyPr>
        <a:lstStyle xmlns:a="http://schemas.openxmlformats.org/drawingml/2006/main">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200" b="1" dirty="0">
              <a:solidFill>
                <a:schemeClr val="tx1">
                  <a:lumMod val="50000"/>
                </a:schemeClr>
              </a:solidFill>
            </a:rPr>
            <a:t>RU</a:t>
          </a:r>
        </a:p>
      </cdr:txBody>
    </cdr:sp>
  </cdr:relSizeAnchor>
  <cdr:relSizeAnchor xmlns:cdr="http://schemas.openxmlformats.org/drawingml/2006/chartDrawing">
    <cdr:from>
      <cdr:x>0.53304</cdr:x>
      <cdr:y>0.08517</cdr:y>
    </cdr:from>
    <cdr:to>
      <cdr:x>0.59193</cdr:x>
      <cdr:y>0.17142</cdr:y>
    </cdr:to>
    <cdr:sp macro="" textlink="">
      <cdr:nvSpPr>
        <cdr:cNvPr id="9" name="TextBox 10">
          <a:extLst xmlns:a="http://schemas.openxmlformats.org/drawingml/2006/main">
            <a:ext uri="{FF2B5EF4-FFF2-40B4-BE49-F238E27FC236}">
              <a16:creationId xmlns:a16="http://schemas.microsoft.com/office/drawing/2014/main" id="{0A68256F-8AE8-4D95-91B5-FB93185443C9}"/>
            </a:ext>
          </a:extLst>
        </cdr:cNvPr>
        <cdr:cNvSpPr txBox="1"/>
      </cdr:nvSpPr>
      <cdr:spPr>
        <a:xfrm xmlns:a="http://schemas.openxmlformats.org/drawingml/2006/main">
          <a:off x="4919989" y="455910"/>
          <a:ext cx="543594" cy="461665"/>
        </a:xfrm>
        <a:prstGeom xmlns:a="http://schemas.openxmlformats.org/drawingml/2006/main" prst="rect">
          <a:avLst/>
        </a:prstGeom>
        <a:noFill xmlns:a="http://schemas.openxmlformats.org/drawingml/2006/main"/>
      </cdr:spPr>
      <cdr:txBody>
        <a:bodyPr xmlns:a="http://schemas.openxmlformats.org/drawingml/2006/main" wrap="none" lIns="182880" tIns="146304" rIns="182880" bIns="146304" rtlCol="0">
          <a:spAutoFit/>
        </a:bodyPr>
        <a:lstStyle xmlns:a="http://schemas.openxmlformats.org/drawingml/2006/main">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200" b="1" dirty="0">
              <a:solidFill>
                <a:schemeClr val="tx1">
                  <a:lumMod val="50000"/>
                </a:schemeClr>
              </a:solidFill>
            </a:rPr>
            <a:t>SA</a:t>
          </a:r>
        </a:p>
      </cdr:txBody>
    </cdr:sp>
  </cdr:relSizeAnchor>
  <cdr:relSizeAnchor xmlns:cdr="http://schemas.openxmlformats.org/drawingml/2006/chartDrawing">
    <cdr:from>
      <cdr:x>0.63664</cdr:x>
      <cdr:y>0.74978</cdr:y>
    </cdr:from>
    <cdr:to>
      <cdr:x>0.69219</cdr:x>
      <cdr:y>0.83602</cdr:y>
    </cdr:to>
    <cdr:sp macro="" textlink="">
      <cdr:nvSpPr>
        <cdr:cNvPr id="10" name="TextBox 10">
          <a:extLst xmlns:a="http://schemas.openxmlformats.org/drawingml/2006/main">
            <a:ext uri="{FF2B5EF4-FFF2-40B4-BE49-F238E27FC236}">
              <a16:creationId xmlns:a16="http://schemas.microsoft.com/office/drawing/2014/main" id="{0A68256F-8AE8-4D95-91B5-FB93185443C9}"/>
            </a:ext>
          </a:extLst>
        </cdr:cNvPr>
        <cdr:cNvSpPr txBox="1"/>
      </cdr:nvSpPr>
      <cdr:spPr>
        <a:xfrm xmlns:a="http://schemas.openxmlformats.org/drawingml/2006/main">
          <a:off x="6106529" y="4013363"/>
          <a:ext cx="532838" cy="461665"/>
        </a:xfrm>
        <a:prstGeom xmlns:a="http://schemas.openxmlformats.org/drawingml/2006/main" prst="rect">
          <a:avLst/>
        </a:prstGeom>
        <a:noFill xmlns:a="http://schemas.openxmlformats.org/drawingml/2006/main"/>
      </cdr:spPr>
      <cdr:txBody>
        <a:bodyPr xmlns:a="http://schemas.openxmlformats.org/drawingml/2006/main" wrap="none" lIns="182880" tIns="146304" rIns="182880" bIns="146304" rtlCol="0">
          <a:spAutoFit/>
        </a:bodyPr>
        <a:lstStyle xmlns:a="http://schemas.openxmlformats.org/drawingml/2006/main">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200" b="1" dirty="0">
              <a:solidFill>
                <a:schemeClr val="tx1">
                  <a:lumMod val="50000"/>
                </a:schemeClr>
              </a:solidFill>
            </a:rPr>
            <a:t>JP</a:t>
          </a:r>
        </a:p>
      </cdr:txBody>
    </cdr:sp>
  </cdr:relSizeAnchor>
  <cdr:relSizeAnchor xmlns:cdr="http://schemas.openxmlformats.org/drawingml/2006/chartDrawing">
    <cdr:from>
      <cdr:x>0.67244</cdr:x>
      <cdr:y>0.42986</cdr:y>
    </cdr:from>
    <cdr:to>
      <cdr:x>0.73601</cdr:x>
      <cdr:y>0.51611</cdr:y>
    </cdr:to>
    <cdr:sp macro="" textlink="">
      <cdr:nvSpPr>
        <cdr:cNvPr id="11" name="TextBox 10">
          <a:extLst xmlns:a="http://schemas.openxmlformats.org/drawingml/2006/main">
            <a:ext uri="{FF2B5EF4-FFF2-40B4-BE49-F238E27FC236}">
              <a16:creationId xmlns:a16="http://schemas.microsoft.com/office/drawing/2014/main" id="{0A68256F-8AE8-4D95-91B5-FB93185443C9}"/>
            </a:ext>
          </a:extLst>
        </cdr:cNvPr>
        <cdr:cNvSpPr txBox="1"/>
      </cdr:nvSpPr>
      <cdr:spPr>
        <a:xfrm xmlns:a="http://schemas.openxmlformats.org/drawingml/2006/main">
          <a:off x="6449894" y="2300933"/>
          <a:ext cx="609782" cy="461665"/>
        </a:xfrm>
        <a:prstGeom xmlns:a="http://schemas.openxmlformats.org/drawingml/2006/main" prst="rect">
          <a:avLst/>
        </a:prstGeom>
        <a:noFill xmlns:a="http://schemas.openxmlformats.org/drawingml/2006/main"/>
      </cdr:spPr>
      <cdr:txBody>
        <a:bodyPr xmlns:a="http://schemas.openxmlformats.org/drawingml/2006/main" wrap="none" lIns="182880" tIns="146304" rIns="182880" bIns="146304" rtlCol="0">
          <a:spAutoFit/>
        </a:bodyPr>
        <a:lstStyle xmlns:a="http://schemas.openxmlformats.org/drawingml/2006/main">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200" b="1" dirty="0">
              <a:solidFill>
                <a:schemeClr val="tx1">
                  <a:lumMod val="50000"/>
                </a:schemeClr>
              </a:solidFill>
            </a:rPr>
            <a:t>MY</a:t>
          </a:r>
        </a:p>
      </cdr:txBody>
    </cdr:sp>
  </cdr:relSizeAnchor>
  <cdr:relSizeAnchor xmlns:cdr="http://schemas.openxmlformats.org/drawingml/2006/chartDrawing">
    <cdr:from>
      <cdr:x>0.7162</cdr:x>
      <cdr:y>0.3275</cdr:y>
    </cdr:from>
    <cdr:to>
      <cdr:x>0.76907</cdr:x>
      <cdr:y>0.41375</cdr:y>
    </cdr:to>
    <cdr:sp macro="" textlink="">
      <cdr:nvSpPr>
        <cdr:cNvPr id="12" name="TextBox 10">
          <a:extLst xmlns:a="http://schemas.openxmlformats.org/drawingml/2006/main">
            <a:ext uri="{FF2B5EF4-FFF2-40B4-BE49-F238E27FC236}">
              <a16:creationId xmlns:a16="http://schemas.microsoft.com/office/drawing/2014/main" id="{0A68256F-8AE8-4D95-91B5-FB93185443C9}"/>
            </a:ext>
          </a:extLst>
        </cdr:cNvPr>
        <cdr:cNvSpPr txBox="1"/>
      </cdr:nvSpPr>
      <cdr:spPr>
        <a:xfrm xmlns:a="http://schemas.openxmlformats.org/drawingml/2006/main">
          <a:off x="6869622" y="1753045"/>
          <a:ext cx="507190" cy="461665"/>
        </a:xfrm>
        <a:prstGeom xmlns:a="http://schemas.openxmlformats.org/drawingml/2006/main" prst="rect">
          <a:avLst/>
        </a:prstGeom>
        <a:noFill xmlns:a="http://schemas.openxmlformats.org/drawingml/2006/main"/>
      </cdr:spPr>
      <cdr:txBody>
        <a:bodyPr xmlns:a="http://schemas.openxmlformats.org/drawingml/2006/main" wrap="none" lIns="182880" tIns="146304" rIns="182880" bIns="146304" rtlCol="0">
          <a:spAutoFit/>
        </a:bodyPr>
        <a:lstStyle xmlns:a="http://schemas.openxmlformats.org/drawingml/2006/main">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200" b="1" dirty="0">
              <a:solidFill>
                <a:schemeClr val="tx1">
                  <a:lumMod val="50000"/>
                </a:schemeClr>
              </a:solidFill>
            </a:rPr>
            <a:t>IT</a:t>
          </a:r>
        </a:p>
      </cdr:txBody>
    </cdr:sp>
  </cdr:relSizeAnchor>
  <cdr:relSizeAnchor xmlns:cdr="http://schemas.openxmlformats.org/drawingml/2006/chartDrawing">
    <cdr:from>
      <cdr:x>0.75385</cdr:x>
      <cdr:y>0.29819</cdr:y>
    </cdr:from>
    <cdr:to>
      <cdr:x>0.80589</cdr:x>
      <cdr:y>0.38443</cdr:y>
    </cdr:to>
    <cdr:sp macro="" textlink="">
      <cdr:nvSpPr>
        <cdr:cNvPr id="13" name="TextBox 10">
          <a:extLst xmlns:a="http://schemas.openxmlformats.org/drawingml/2006/main">
            <a:ext uri="{FF2B5EF4-FFF2-40B4-BE49-F238E27FC236}">
              <a16:creationId xmlns:a16="http://schemas.microsoft.com/office/drawing/2014/main" id="{0A68256F-8AE8-4D95-91B5-FB93185443C9}"/>
            </a:ext>
          </a:extLst>
        </cdr:cNvPr>
        <cdr:cNvSpPr txBox="1"/>
      </cdr:nvSpPr>
      <cdr:spPr>
        <a:xfrm xmlns:a="http://schemas.openxmlformats.org/drawingml/2006/main">
          <a:off x="7071386" y="1596112"/>
          <a:ext cx="488173" cy="461665"/>
        </a:xfrm>
        <a:prstGeom xmlns:a="http://schemas.openxmlformats.org/drawingml/2006/main" prst="rect">
          <a:avLst/>
        </a:prstGeom>
        <a:noFill xmlns:a="http://schemas.openxmlformats.org/drawingml/2006/main"/>
      </cdr:spPr>
      <cdr:txBody>
        <a:bodyPr xmlns:a="http://schemas.openxmlformats.org/drawingml/2006/main" wrap="none" lIns="182880" tIns="146304" rIns="182880" bIns="146304" rtlCol="0">
          <a:spAutoFit/>
        </a:bodyPr>
        <a:lstStyle xmlns:a="http://schemas.openxmlformats.org/drawingml/2006/main">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200" b="1" dirty="0">
              <a:solidFill>
                <a:schemeClr val="tx1">
                  <a:lumMod val="50000"/>
                </a:schemeClr>
              </a:solidFill>
            </a:rPr>
            <a:t>IE</a:t>
          </a:r>
        </a:p>
      </cdr:txBody>
    </cdr:sp>
  </cdr:relSizeAnchor>
  <cdr:relSizeAnchor xmlns:cdr="http://schemas.openxmlformats.org/drawingml/2006/chartDrawing">
    <cdr:from>
      <cdr:x>0.78168</cdr:x>
      <cdr:y>0.19086</cdr:y>
    </cdr:from>
    <cdr:to>
      <cdr:x>0.84358</cdr:x>
      <cdr:y>0.27711</cdr:y>
    </cdr:to>
    <cdr:sp macro="" textlink="">
      <cdr:nvSpPr>
        <cdr:cNvPr id="14" name="TextBox 10">
          <a:extLst xmlns:a="http://schemas.openxmlformats.org/drawingml/2006/main">
            <a:ext uri="{FF2B5EF4-FFF2-40B4-BE49-F238E27FC236}">
              <a16:creationId xmlns:a16="http://schemas.microsoft.com/office/drawing/2014/main" id="{0A68256F-8AE8-4D95-91B5-FB93185443C9}"/>
            </a:ext>
          </a:extLst>
        </cdr:cNvPr>
        <cdr:cNvSpPr txBox="1"/>
      </cdr:nvSpPr>
      <cdr:spPr>
        <a:xfrm xmlns:a="http://schemas.openxmlformats.org/drawingml/2006/main">
          <a:off x="7497698" y="1021627"/>
          <a:ext cx="593752" cy="461665"/>
        </a:xfrm>
        <a:prstGeom xmlns:a="http://schemas.openxmlformats.org/drawingml/2006/main" prst="rect">
          <a:avLst/>
        </a:prstGeom>
        <a:noFill xmlns:a="http://schemas.openxmlformats.org/drawingml/2006/main"/>
      </cdr:spPr>
      <cdr:txBody>
        <a:bodyPr xmlns:a="http://schemas.openxmlformats.org/drawingml/2006/main" wrap="none" lIns="182880" tIns="146304" rIns="182880" bIns="146304" rtlCol="0">
          <a:spAutoFit/>
        </a:bodyPr>
        <a:lstStyle xmlns:a="http://schemas.openxmlformats.org/drawingml/2006/main">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200" b="1" dirty="0">
              <a:solidFill>
                <a:schemeClr val="tx1">
                  <a:lumMod val="50000"/>
                </a:schemeClr>
              </a:solidFill>
            </a:rPr>
            <a:t>VN</a:t>
          </a:r>
        </a:p>
      </cdr:txBody>
    </cdr:sp>
  </cdr:relSizeAnchor>
  <cdr:relSizeAnchor xmlns:cdr="http://schemas.openxmlformats.org/drawingml/2006/chartDrawing">
    <cdr:from>
      <cdr:x>0.82429</cdr:x>
      <cdr:y>0.15616</cdr:y>
    </cdr:from>
    <cdr:to>
      <cdr:x>0.8867</cdr:x>
      <cdr:y>0.24241</cdr:y>
    </cdr:to>
    <cdr:sp macro="" textlink="">
      <cdr:nvSpPr>
        <cdr:cNvPr id="15" name="TextBox 10">
          <a:extLst xmlns:a="http://schemas.openxmlformats.org/drawingml/2006/main">
            <a:ext uri="{FF2B5EF4-FFF2-40B4-BE49-F238E27FC236}">
              <a16:creationId xmlns:a16="http://schemas.microsoft.com/office/drawing/2014/main" id="{0A68256F-8AE8-4D95-91B5-FB93185443C9}"/>
            </a:ext>
          </a:extLst>
        </cdr:cNvPr>
        <cdr:cNvSpPr txBox="1"/>
      </cdr:nvSpPr>
      <cdr:spPr>
        <a:xfrm xmlns:a="http://schemas.openxmlformats.org/drawingml/2006/main">
          <a:off x="7906479" y="835889"/>
          <a:ext cx="598562" cy="461665"/>
        </a:xfrm>
        <a:prstGeom xmlns:a="http://schemas.openxmlformats.org/drawingml/2006/main" prst="rect">
          <a:avLst/>
        </a:prstGeom>
        <a:noFill xmlns:a="http://schemas.openxmlformats.org/drawingml/2006/main"/>
      </cdr:spPr>
      <cdr:txBody>
        <a:bodyPr xmlns:a="http://schemas.openxmlformats.org/drawingml/2006/main" wrap="none" lIns="182880" tIns="146304" rIns="182880" bIns="146304" rtlCol="0">
          <a:spAutoFit/>
        </a:bodyPr>
        <a:lstStyle xmlns:a="http://schemas.openxmlformats.org/drawingml/2006/main">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200" b="1" dirty="0">
              <a:solidFill>
                <a:schemeClr val="tx1">
                  <a:lumMod val="50000"/>
                </a:schemeClr>
              </a:solidFill>
            </a:rPr>
            <a:t>HU</a:t>
          </a:r>
        </a:p>
      </cdr:txBody>
    </cdr:sp>
  </cdr:relSizeAnchor>
  <cdr:relSizeAnchor xmlns:cdr="http://schemas.openxmlformats.org/drawingml/2006/chartDrawing">
    <cdr:from>
      <cdr:x>0.86495</cdr:x>
      <cdr:y>0.1243</cdr:y>
    </cdr:from>
    <cdr:to>
      <cdr:x>0.92535</cdr:x>
      <cdr:y>0.21055</cdr:y>
    </cdr:to>
    <cdr:sp macro="" textlink="">
      <cdr:nvSpPr>
        <cdr:cNvPr id="16" name="TextBox 10">
          <a:extLst xmlns:a="http://schemas.openxmlformats.org/drawingml/2006/main">
            <a:ext uri="{FF2B5EF4-FFF2-40B4-BE49-F238E27FC236}">
              <a16:creationId xmlns:a16="http://schemas.microsoft.com/office/drawing/2014/main" id="{0A68256F-8AE8-4D95-91B5-FB93185443C9}"/>
            </a:ext>
          </a:extLst>
        </cdr:cNvPr>
        <cdr:cNvSpPr txBox="1"/>
      </cdr:nvSpPr>
      <cdr:spPr>
        <a:xfrm xmlns:a="http://schemas.openxmlformats.org/drawingml/2006/main">
          <a:off x="8296487" y="665345"/>
          <a:ext cx="579326" cy="461665"/>
        </a:xfrm>
        <a:prstGeom xmlns:a="http://schemas.openxmlformats.org/drawingml/2006/main" prst="rect">
          <a:avLst/>
        </a:prstGeom>
        <a:noFill xmlns:a="http://schemas.openxmlformats.org/drawingml/2006/main"/>
      </cdr:spPr>
      <cdr:txBody>
        <a:bodyPr xmlns:a="http://schemas.openxmlformats.org/drawingml/2006/main" wrap="none" lIns="182880" tIns="146304" rIns="182880" bIns="146304" rtlCol="0">
          <a:spAutoFit/>
        </a:bodyPr>
        <a:lstStyle xmlns:a="http://schemas.openxmlformats.org/drawingml/2006/main">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200" b="1" dirty="0">
              <a:solidFill>
                <a:schemeClr val="tx1">
                  <a:lumMod val="50000"/>
                </a:schemeClr>
              </a:solidFill>
            </a:rPr>
            <a:t>AR</a:t>
          </a:r>
        </a:p>
      </cdr:txBody>
    </cdr:sp>
  </cdr:relSizeAnchor>
  <cdr:relSizeAnchor xmlns:cdr="http://schemas.openxmlformats.org/drawingml/2006/chartDrawing">
    <cdr:from>
      <cdr:x>0.89952</cdr:x>
      <cdr:y>0.08959</cdr:y>
    </cdr:from>
    <cdr:to>
      <cdr:x>0.96006</cdr:x>
      <cdr:y>0.17584</cdr:y>
    </cdr:to>
    <cdr:sp macro="" textlink="">
      <cdr:nvSpPr>
        <cdr:cNvPr id="17" name="TextBox 10">
          <a:extLst xmlns:a="http://schemas.openxmlformats.org/drawingml/2006/main">
            <a:ext uri="{FF2B5EF4-FFF2-40B4-BE49-F238E27FC236}">
              <a16:creationId xmlns:a16="http://schemas.microsoft.com/office/drawing/2014/main" id="{0A68256F-8AE8-4D95-91B5-FB93185443C9}"/>
            </a:ext>
          </a:extLst>
        </cdr:cNvPr>
        <cdr:cNvSpPr txBox="1"/>
      </cdr:nvSpPr>
      <cdr:spPr>
        <a:xfrm xmlns:a="http://schemas.openxmlformats.org/drawingml/2006/main">
          <a:off x="8628084" y="479576"/>
          <a:ext cx="580672" cy="461665"/>
        </a:xfrm>
        <a:prstGeom xmlns:a="http://schemas.openxmlformats.org/drawingml/2006/main" prst="rect">
          <a:avLst/>
        </a:prstGeom>
        <a:noFill xmlns:a="http://schemas.openxmlformats.org/drawingml/2006/main"/>
      </cdr:spPr>
      <cdr:txBody>
        <a:bodyPr xmlns:a="http://schemas.openxmlformats.org/drawingml/2006/main" wrap="none" lIns="182880" tIns="146304" rIns="182880" bIns="146304" rtlCol="0">
          <a:spAutoFit/>
        </a:bodyPr>
        <a:lstStyle xmlns:a="http://schemas.openxmlformats.org/drawingml/2006/main">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200" b="1" dirty="0">
              <a:solidFill>
                <a:schemeClr val="tx1">
                  <a:lumMod val="50000"/>
                </a:schemeClr>
              </a:solidFill>
            </a:rPr>
            <a:t>CO</a:t>
          </a:r>
        </a:p>
      </cdr:txBody>
    </cdr:sp>
  </cdr:relSizeAnchor>
  <cdr:relSizeAnchor xmlns:cdr="http://schemas.openxmlformats.org/drawingml/2006/chartDrawing">
    <cdr:from>
      <cdr:x>0.94311</cdr:x>
      <cdr:y>0.06991</cdr:y>
    </cdr:from>
    <cdr:to>
      <cdr:x>1</cdr:x>
      <cdr:y>0.15616</cdr:y>
    </cdr:to>
    <cdr:sp macro="" textlink="">
      <cdr:nvSpPr>
        <cdr:cNvPr id="18" name="TextBox 10">
          <a:extLst xmlns:a="http://schemas.openxmlformats.org/drawingml/2006/main">
            <a:ext uri="{FF2B5EF4-FFF2-40B4-BE49-F238E27FC236}">
              <a16:creationId xmlns:a16="http://schemas.microsoft.com/office/drawing/2014/main" id="{0A68256F-8AE8-4D95-91B5-FB93185443C9}"/>
            </a:ext>
          </a:extLst>
        </cdr:cNvPr>
        <cdr:cNvSpPr txBox="1"/>
      </cdr:nvSpPr>
      <cdr:spPr>
        <a:xfrm xmlns:a="http://schemas.openxmlformats.org/drawingml/2006/main">
          <a:off x="9046162" y="374224"/>
          <a:ext cx="545662" cy="461665"/>
        </a:xfrm>
        <a:prstGeom xmlns:a="http://schemas.openxmlformats.org/drawingml/2006/main" prst="rect">
          <a:avLst/>
        </a:prstGeom>
        <a:noFill xmlns:a="http://schemas.openxmlformats.org/drawingml/2006/main"/>
      </cdr:spPr>
      <cdr:txBody>
        <a:bodyPr xmlns:a="http://schemas.openxmlformats.org/drawingml/2006/main" wrap="none" lIns="182880" tIns="146304" rIns="182880" bIns="146304" rtlCol="0">
          <a:spAutoFit/>
        </a:bodyPr>
        <a:lstStyle xmlns:a="http://schemas.openxmlformats.org/drawingml/2006/main">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200" b="1" dirty="0">
              <a:solidFill>
                <a:schemeClr val="tx1">
                  <a:lumMod val="50000"/>
                </a:schemeClr>
              </a:solidFill>
            </a:rPr>
            <a:t>PE</a:t>
          </a:r>
        </a:p>
      </cdr:txBody>
    </cdr:sp>
  </cdr:relSizeAnchor>
</c:userShapes>
</file>

<file path=ppt/drawings/drawing3.xml><?xml version="1.0" encoding="utf-8"?>
<c:userShapes xmlns:c="http://schemas.openxmlformats.org/drawingml/2006/chart">
  <cdr:relSizeAnchor xmlns:cdr="http://schemas.openxmlformats.org/drawingml/2006/chartDrawing">
    <cdr:from>
      <cdr:x>0.86879</cdr:x>
      <cdr:y>0.56736</cdr:y>
    </cdr:from>
    <cdr:to>
      <cdr:x>0.93518</cdr:x>
      <cdr:y>0.66934</cdr:y>
    </cdr:to>
    <cdr:sp macro="" textlink="">
      <cdr:nvSpPr>
        <cdr:cNvPr id="2" name="TextBox 31">
          <a:extLst xmlns:a="http://schemas.openxmlformats.org/drawingml/2006/main">
            <a:ext uri="{FF2B5EF4-FFF2-40B4-BE49-F238E27FC236}">
              <a16:creationId xmlns:a16="http://schemas.microsoft.com/office/drawing/2014/main" id="{771E66A7-C573-4E07-9AEF-A23F426BC1DA}"/>
            </a:ext>
          </a:extLst>
        </cdr:cNvPr>
        <cdr:cNvSpPr txBox="1"/>
      </cdr:nvSpPr>
      <cdr:spPr>
        <a:xfrm xmlns:a="http://schemas.openxmlformats.org/drawingml/2006/main">
          <a:off x="8671986" y="2568278"/>
          <a:ext cx="662682" cy="461665"/>
        </a:xfrm>
        <a:prstGeom xmlns:a="http://schemas.openxmlformats.org/drawingml/2006/main" prst="rect">
          <a:avLst/>
        </a:prstGeom>
        <a:noFill xmlns:a="http://schemas.openxmlformats.org/drawingml/2006/main"/>
      </cdr:spPr>
      <cdr:txBody>
        <a:bodyPr xmlns:a="http://schemas.openxmlformats.org/drawingml/2006/main" wrap="none" lIns="182880" tIns="146304" rIns="182880" bIns="146304" rtlCol="0">
          <a:spAutoFit/>
        </a:bodyPr>
        <a:lstStyle xmlns:a="http://schemas.openxmlformats.org/drawingml/2006/main">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200" dirty="0"/>
            <a:t>37%</a:t>
          </a:r>
        </a:p>
      </cdr:txBody>
    </cdr:sp>
  </cdr:relSizeAnchor>
</c:userShapes>
</file>

<file path=ppt/drawings/drawing4.xml><?xml version="1.0" encoding="utf-8"?>
<c:userShapes xmlns:c="http://schemas.openxmlformats.org/drawingml/2006/chart">
  <cdr:relSizeAnchor xmlns:cdr="http://schemas.openxmlformats.org/drawingml/2006/chartDrawing">
    <cdr:from>
      <cdr:x>0.86046</cdr:x>
      <cdr:y>0.55129</cdr:y>
    </cdr:from>
    <cdr:to>
      <cdr:x>0.92575</cdr:x>
      <cdr:y>0.68035</cdr:y>
    </cdr:to>
    <cdr:sp macro="" textlink="">
      <cdr:nvSpPr>
        <cdr:cNvPr id="2" name="TextBox 31">
          <a:extLst xmlns:a="http://schemas.openxmlformats.org/drawingml/2006/main">
            <a:ext uri="{FF2B5EF4-FFF2-40B4-BE49-F238E27FC236}">
              <a16:creationId xmlns:a16="http://schemas.microsoft.com/office/drawing/2014/main" id="{771E66A7-C573-4E07-9AEF-A23F426BC1DA}"/>
            </a:ext>
          </a:extLst>
        </cdr:cNvPr>
        <cdr:cNvSpPr txBox="1"/>
      </cdr:nvSpPr>
      <cdr:spPr>
        <a:xfrm xmlns:a="http://schemas.openxmlformats.org/drawingml/2006/main">
          <a:off x="8734793" y="1972039"/>
          <a:ext cx="662682" cy="461665"/>
        </a:xfrm>
        <a:prstGeom xmlns:a="http://schemas.openxmlformats.org/drawingml/2006/main" prst="rect">
          <a:avLst/>
        </a:prstGeom>
        <a:noFill xmlns:a="http://schemas.openxmlformats.org/drawingml/2006/main"/>
      </cdr:spPr>
      <cdr:txBody>
        <a:bodyPr xmlns:a="http://schemas.openxmlformats.org/drawingml/2006/main" wrap="none" lIns="182880" tIns="146304" rIns="182880" bIns="146304" rtlCol="0">
          <a:spAutoFit/>
        </a:bodyPr>
        <a:lstStyle xmlns:a="http://schemas.openxmlformats.org/drawingml/2006/main">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200" dirty="0"/>
            <a:t>26%</a:t>
          </a:r>
        </a:p>
      </cdr:txBody>
    </cdr:sp>
  </cdr:relSizeAnchor>
</c:userShapes>
</file>

<file path=ppt/drawings/drawing5.xml><?xml version="1.0" encoding="utf-8"?>
<c:userShapes xmlns:c="http://schemas.openxmlformats.org/drawingml/2006/chart">
  <cdr:relSizeAnchor xmlns:cdr="http://schemas.openxmlformats.org/drawingml/2006/chartDrawing">
    <cdr:from>
      <cdr:x>0.86147</cdr:x>
      <cdr:y>0.62218</cdr:y>
    </cdr:from>
    <cdr:to>
      <cdr:x>0.92787</cdr:x>
      <cdr:y>0.78505</cdr:y>
    </cdr:to>
    <cdr:sp macro="" textlink="">
      <cdr:nvSpPr>
        <cdr:cNvPr id="2" name="TextBox 31">
          <a:extLst xmlns:a="http://schemas.openxmlformats.org/drawingml/2006/main">
            <a:ext uri="{FF2B5EF4-FFF2-40B4-BE49-F238E27FC236}">
              <a16:creationId xmlns:a16="http://schemas.microsoft.com/office/drawing/2014/main" id="{771E66A7-C573-4E07-9AEF-A23F426BC1DA}"/>
            </a:ext>
          </a:extLst>
        </cdr:cNvPr>
        <cdr:cNvSpPr txBox="1"/>
      </cdr:nvSpPr>
      <cdr:spPr>
        <a:xfrm xmlns:a="http://schemas.openxmlformats.org/drawingml/2006/main">
          <a:off x="8597293" y="1763670"/>
          <a:ext cx="662682" cy="461665"/>
        </a:xfrm>
        <a:prstGeom xmlns:a="http://schemas.openxmlformats.org/drawingml/2006/main" prst="rect">
          <a:avLst/>
        </a:prstGeom>
        <a:noFill xmlns:a="http://schemas.openxmlformats.org/drawingml/2006/main"/>
      </cdr:spPr>
      <cdr:txBody>
        <a:bodyPr xmlns:a="http://schemas.openxmlformats.org/drawingml/2006/main" wrap="none" lIns="182880" tIns="146304" rIns="182880" bIns="146304" rtlCol="0">
          <a:spAutoFit/>
        </a:bodyPr>
        <a:lstStyle xmlns:a="http://schemas.openxmlformats.org/drawingml/2006/main">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200" dirty="0"/>
            <a:t>12%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7CE70E58-7C41-4F7D-9599-EADE9710BA2F}" type="datetime1">
              <a:rPr lang="en-US" smtClean="0">
                <a:latin typeface="Segoe UI" pitchFamily="34" charset="0"/>
              </a:rPr>
              <a:t>1/8/2018</a:t>
            </a:fld>
            <a:endParaRPr lang="en-US" dirty="0">
              <a:latin typeface="Segoe UI" pitchFamily="34" charset="0"/>
            </a:endParaRPr>
          </a:p>
        </p:txBody>
      </p:sp>
      <p:sp>
        <p:nvSpPr>
          <p:cNvPr id="8" name="Footer Placeholder 7"/>
          <p:cNvSpPr>
            <a:spLocks noGrp="1"/>
          </p:cNvSpPr>
          <p:nvPr>
            <p:ph type="ftr" sz="quarter" idx="2"/>
          </p:nvPr>
        </p:nvSpPr>
        <p:spPr>
          <a:xfrm>
            <a:off x="0" y="8893296"/>
            <a:ext cx="5980128" cy="340399"/>
          </a:xfrm>
          <a:prstGeom prst="rect">
            <a:avLst/>
          </a:prstGeom>
        </p:spPr>
        <p:txBody>
          <a:bodyPr vert="horz" lIns="93936" tIns="46968" rIns="93936" bIns="46968" rtlCol="0" anchor="b"/>
          <a:lstStyle>
            <a:lvl1pPr algn="l">
              <a:defRPr sz="1200"/>
            </a:lvl1pPr>
          </a:lstStyle>
          <a:p>
            <a:pPr marL="409341" defTabSz="939054"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9" name="Slide Number Placeholder 8"/>
          <p:cNvSpPr>
            <a:spLocks noGrp="1"/>
          </p:cNvSpPr>
          <p:nvPr>
            <p:ph type="sldNum" sz="quarter" idx="3"/>
          </p:nvPr>
        </p:nvSpPr>
        <p:spPr>
          <a:xfrm>
            <a:off x="5968333" y="8893296"/>
            <a:ext cx="1107104" cy="468154"/>
          </a:xfrm>
          <a:prstGeom prst="rect">
            <a:avLst/>
          </a:prstGeom>
        </p:spPr>
        <p:txBody>
          <a:bodyPr vert="horz" lIns="93936" tIns="46968" rIns="93936" bIns="46968"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415925" y="701675"/>
            <a:ext cx="62452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10" name="Footer Placeholder 9"/>
          <p:cNvSpPr>
            <a:spLocks noGrp="1"/>
          </p:cNvSpPr>
          <p:nvPr>
            <p:ph type="ftr" sz="quarter" idx="4"/>
          </p:nvPr>
        </p:nvSpPr>
        <p:spPr>
          <a:xfrm>
            <a:off x="0" y="8894921"/>
            <a:ext cx="6109875" cy="364492"/>
          </a:xfrm>
          <a:prstGeom prst="rect">
            <a:avLst/>
          </a:prstGeom>
        </p:spPr>
        <p:txBody>
          <a:bodyPr vert="horz" lIns="93936" tIns="46968" rIns="93936" bIns="46968" rtlCol="0" anchor="b"/>
          <a:lstStyle>
            <a:lvl1pPr marL="587102" indent="0" algn="l">
              <a:defRPr sz="1200"/>
            </a:lvl1p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11" name="Date Placeholder 10"/>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atin typeface="Segoe UI" pitchFamily="34" charset="0"/>
              </a:defRPr>
            </a:lvl1pPr>
          </a:lstStyle>
          <a:p>
            <a:fld id="{39ECCDAD-89B1-4858-8590-6A80AD1DF58E}" type="datetime1">
              <a:rPr lang="en-US" smtClean="0"/>
              <a:t>1/8/2018</a:t>
            </a:fld>
            <a:endParaRPr lang="en-US" dirty="0"/>
          </a:p>
        </p:txBody>
      </p:sp>
      <p:sp>
        <p:nvSpPr>
          <p:cNvPr id="12" name="Notes Placeholder 11"/>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6098079" y="8893296"/>
            <a:ext cx="977358" cy="468154"/>
          </a:xfrm>
          <a:prstGeom prst="rect">
            <a:avLst/>
          </a:prstGeom>
        </p:spPr>
        <p:txBody>
          <a:bodyPr vert="horz" lIns="93936" tIns="46968" rIns="93936" bIns="46968"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175477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59266757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100</a:t>
            </a:fld>
            <a:endParaRPr lang="en-US" dirty="0"/>
          </a:p>
        </p:txBody>
      </p:sp>
    </p:spTree>
    <p:extLst>
      <p:ext uri="{BB962C8B-B14F-4D97-AF65-F5344CB8AC3E}">
        <p14:creationId xmlns:p14="http://schemas.microsoft.com/office/powerpoint/2010/main" val="415912487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101</a:t>
            </a:fld>
            <a:endParaRPr lang="en-US" dirty="0"/>
          </a:p>
        </p:txBody>
      </p:sp>
    </p:spTree>
    <p:extLst>
      <p:ext uri="{BB962C8B-B14F-4D97-AF65-F5344CB8AC3E}">
        <p14:creationId xmlns:p14="http://schemas.microsoft.com/office/powerpoint/2010/main" val="913414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102</a:t>
            </a:fld>
            <a:endParaRPr lang="en-US" dirty="0"/>
          </a:p>
        </p:txBody>
      </p:sp>
    </p:spTree>
    <p:extLst>
      <p:ext uri="{BB962C8B-B14F-4D97-AF65-F5344CB8AC3E}">
        <p14:creationId xmlns:p14="http://schemas.microsoft.com/office/powerpoint/2010/main" val="92211126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103</a:t>
            </a:fld>
            <a:endParaRPr lang="en-US" dirty="0">
              <a:solidFill>
                <a:prstClr val="black"/>
              </a:solidFill>
            </a:endParaRPr>
          </a:p>
        </p:txBody>
      </p:sp>
      <p:sp>
        <p:nvSpPr>
          <p:cNvPr id="5" name="Notes Placeholder 2"/>
          <p:cNvSpPr>
            <a:spLocks noGrp="1"/>
          </p:cNvSpPr>
          <p:nvPr>
            <p:ph type="body" idx="1"/>
          </p:nvPr>
        </p:nvSpPr>
        <p:spPr/>
        <p:txBody>
          <a:bodyPr>
            <a:normAutofit/>
          </a:bodyPr>
          <a:lstStyle/>
          <a:p>
            <a:pPr defTabSz="914147">
              <a:defRPr/>
            </a:pPr>
            <a:endParaRPr lang="en-US" sz="1800" dirty="0">
              <a:solidFill>
                <a:prstClr val="black"/>
              </a:solidFill>
              <a:cs typeface="Segoe UI Light" panose="020B0502040204020203" pitchFamily="34" charset="0"/>
            </a:endParaRPr>
          </a:p>
        </p:txBody>
      </p:sp>
    </p:spTree>
    <p:extLst>
      <p:ext uri="{BB962C8B-B14F-4D97-AF65-F5344CB8AC3E}">
        <p14:creationId xmlns:p14="http://schemas.microsoft.com/office/powerpoint/2010/main" val="42338373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701675"/>
            <a:ext cx="6245225" cy="35115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3066733" cy="468154"/>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5C84EBBD-E548-4CB6-B3BD-8535274C98A7}" type="datetime1">
              <a:rPr lang="en-US" smtClean="0">
                <a:solidFill>
                  <a:prstClr val="black"/>
                </a:solidFill>
              </a:rPr>
              <a:t>1/8/2018</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104</a:t>
            </a:fld>
            <a:endParaRPr lang="en-US" dirty="0">
              <a:solidFill>
                <a:prstClr val="black"/>
              </a:solidFill>
            </a:endParaRPr>
          </a:p>
        </p:txBody>
      </p:sp>
      <p:sp>
        <p:nvSpPr>
          <p:cNvPr id="8" name="Footer Placeholder 3"/>
          <p:cNvSpPr>
            <a:spLocks noGrp="1"/>
          </p:cNvSpPr>
          <p:nvPr>
            <p:ph type="ftr" sz="quarter" idx="4"/>
          </p:nvPr>
        </p:nvSpPr>
        <p:spPr>
          <a:xfrm>
            <a:off x="0" y="8893296"/>
            <a:ext cx="6448002" cy="468154"/>
          </a:xfrm>
          <a:prstGeom prst="rect">
            <a:avLst/>
          </a:prstGeom>
        </p:spPr>
        <p:txBody>
          <a:bodyPr vert="horz" lIns="93936" tIns="46968" rIns="93936" bIns="46968" rtlCol="0" anchor="b"/>
          <a:lstStyle>
            <a:lvl1pPr algn="l">
              <a:defRPr sz="1200"/>
            </a:lvl1pPr>
          </a:lstStyle>
          <a:p>
            <a:r>
              <a:rPr lang="en-US" sz="500" dirty="0">
                <a:solidFill>
                  <a:srgbClr val="000000"/>
                </a:solidFill>
                <a:latin typeface="Segoe UI" pitchFamily="34" charset="0"/>
              </a:rPr>
              <a:t>© 2014 Microsoft Corporation. All rights reserved. This material is provided for informational purposes only. Microsoft makes no warranties, express or implied.</a:t>
            </a:r>
          </a:p>
        </p:txBody>
      </p:sp>
    </p:spTree>
    <p:extLst>
      <p:ext uri="{BB962C8B-B14F-4D97-AF65-F5344CB8AC3E}">
        <p14:creationId xmlns:p14="http://schemas.microsoft.com/office/powerpoint/2010/main" val="1667199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1414666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402351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3757340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1161486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408730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2576639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1553340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4114171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1630637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404505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747372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4288268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046400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3166984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2959292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2870771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1349977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57892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647215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3557776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ADDE4EF6-F6E6-49CE-B99B-ECDF9F50F32C}"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798325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2164932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2496252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4259447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2310398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3500193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75997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10681827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905034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9417375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113634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142106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18547059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28523449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468166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25855810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35318698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7850816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33158317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Differences between adults &amp; Teens in 2017 were the same as in 2016.</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35416065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7842628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2351636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2444918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15957645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38362419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52</a:t>
            </a:fld>
            <a:endParaRPr lang="en-US" dirty="0"/>
          </a:p>
        </p:txBody>
      </p:sp>
    </p:spTree>
    <p:extLst>
      <p:ext uri="{BB962C8B-B14F-4D97-AF65-F5344CB8AC3E}">
        <p14:creationId xmlns:p14="http://schemas.microsoft.com/office/powerpoint/2010/main" val="37129338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53</a:t>
            </a:fld>
            <a:endParaRPr lang="en-US" dirty="0"/>
          </a:p>
        </p:txBody>
      </p:sp>
    </p:spTree>
    <p:extLst>
      <p:ext uri="{BB962C8B-B14F-4D97-AF65-F5344CB8AC3E}">
        <p14:creationId xmlns:p14="http://schemas.microsoft.com/office/powerpoint/2010/main" val="34106421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54</a:t>
            </a:fld>
            <a:endParaRPr lang="en-US" dirty="0"/>
          </a:p>
        </p:txBody>
      </p:sp>
    </p:spTree>
    <p:extLst>
      <p:ext uri="{BB962C8B-B14F-4D97-AF65-F5344CB8AC3E}">
        <p14:creationId xmlns:p14="http://schemas.microsoft.com/office/powerpoint/2010/main" val="29472689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55</a:t>
            </a:fld>
            <a:endParaRPr lang="en-US" dirty="0"/>
          </a:p>
        </p:txBody>
      </p:sp>
    </p:spTree>
    <p:extLst>
      <p:ext uri="{BB962C8B-B14F-4D97-AF65-F5344CB8AC3E}">
        <p14:creationId xmlns:p14="http://schemas.microsoft.com/office/powerpoint/2010/main" val="16835477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56</a:t>
            </a:fld>
            <a:endParaRPr lang="en-US" dirty="0"/>
          </a:p>
        </p:txBody>
      </p:sp>
    </p:spTree>
    <p:extLst>
      <p:ext uri="{BB962C8B-B14F-4D97-AF65-F5344CB8AC3E}">
        <p14:creationId xmlns:p14="http://schemas.microsoft.com/office/powerpoint/2010/main" val="14368047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57</a:t>
            </a:fld>
            <a:endParaRPr lang="en-US" dirty="0"/>
          </a:p>
        </p:txBody>
      </p:sp>
    </p:spTree>
    <p:extLst>
      <p:ext uri="{BB962C8B-B14F-4D97-AF65-F5344CB8AC3E}">
        <p14:creationId xmlns:p14="http://schemas.microsoft.com/office/powerpoint/2010/main" val="28800468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58</a:t>
            </a:fld>
            <a:endParaRPr lang="en-US" dirty="0"/>
          </a:p>
        </p:txBody>
      </p:sp>
    </p:spTree>
    <p:extLst>
      <p:ext uri="{BB962C8B-B14F-4D97-AF65-F5344CB8AC3E}">
        <p14:creationId xmlns:p14="http://schemas.microsoft.com/office/powerpoint/2010/main" val="7695352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59</a:t>
            </a:fld>
            <a:endParaRPr lang="en-US" dirty="0"/>
          </a:p>
        </p:txBody>
      </p:sp>
    </p:spTree>
    <p:extLst>
      <p:ext uri="{BB962C8B-B14F-4D97-AF65-F5344CB8AC3E}">
        <p14:creationId xmlns:p14="http://schemas.microsoft.com/office/powerpoint/2010/main" val="2597679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4263382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60</a:t>
            </a:fld>
            <a:endParaRPr lang="en-US" dirty="0"/>
          </a:p>
        </p:txBody>
      </p:sp>
    </p:spTree>
    <p:extLst>
      <p:ext uri="{BB962C8B-B14F-4D97-AF65-F5344CB8AC3E}">
        <p14:creationId xmlns:p14="http://schemas.microsoft.com/office/powerpoint/2010/main" val="9285979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61</a:t>
            </a:fld>
            <a:endParaRPr lang="en-US" dirty="0"/>
          </a:p>
        </p:txBody>
      </p:sp>
    </p:spTree>
    <p:extLst>
      <p:ext uri="{BB962C8B-B14F-4D97-AF65-F5344CB8AC3E}">
        <p14:creationId xmlns:p14="http://schemas.microsoft.com/office/powerpoint/2010/main" val="26290401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62</a:t>
            </a:fld>
            <a:endParaRPr lang="en-US" dirty="0"/>
          </a:p>
        </p:txBody>
      </p:sp>
    </p:spTree>
    <p:extLst>
      <p:ext uri="{BB962C8B-B14F-4D97-AF65-F5344CB8AC3E}">
        <p14:creationId xmlns:p14="http://schemas.microsoft.com/office/powerpoint/2010/main" val="24848862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63</a:t>
            </a:fld>
            <a:endParaRPr lang="en-US" dirty="0"/>
          </a:p>
        </p:txBody>
      </p:sp>
    </p:spTree>
    <p:extLst>
      <p:ext uri="{BB962C8B-B14F-4D97-AF65-F5344CB8AC3E}">
        <p14:creationId xmlns:p14="http://schemas.microsoft.com/office/powerpoint/2010/main" val="40971210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64</a:t>
            </a:fld>
            <a:endParaRPr lang="en-US" dirty="0"/>
          </a:p>
        </p:txBody>
      </p:sp>
    </p:spTree>
    <p:extLst>
      <p:ext uri="{BB962C8B-B14F-4D97-AF65-F5344CB8AC3E}">
        <p14:creationId xmlns:p14="http://schemas.microsoft.com/office/powerpoint/2010/main" val="19481391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65</a:t>
            </a:fld>
            <a:endParaRPr lang="en-US" dirty="0"/>
          </a:p>
        </p:txBody>
      </p:sp>
    </p:spTree>
    <p:extLst>
      <p:ext uri="{BB962C8B-B14F-4D97-AF65-F5344CB8AC3E}">
        <p14:creationId xmlns:p14="http://schemas.microsoft.com/office/powerpoint/2010/main" val="15582413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66</a:t>
            </a:fld>
            <a:endParaRPr lang="en-US" dirty="0"/>
          </a:p>
        </p:txBody>
      </p:sp>
    </p:spTree>
    <p:extLst>
      <p:ext uri="{BB962C8B-B14F-4D97-AF65-F5344CB8AC3E}">
        <p14:creationId xmlns:p14="http://schemas.microsoft.com/office/powerpoint/2010/main" val="13278130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67</a:t>
            </a:fld>
            <a:endParaRPr lang="en-US" dirty="0"/>
          </a:p>
        </p:txBody>
      </p:sp>
    </p:spTree>
    <p:extLst>
      <p:ext uri="{BB962C8B-B14F-4D97-AF65-F5344CB8AC3E}">
        <p14:creationId xmlns:p14="http://schemas.microsoft.com/office/powerpoint/2010/main" val="23176324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68</a:t>
            </a:fld>
            <a:endParaRPr lang="en-US" dirty="0"/>
          </a:p>
        </p:txBody>
      </p:sp>
    </p:spTree>
    <p:extLst>
      <p:ext uri="{BB962C8B-B14F-4D97-AF65-F5344CB8AC3E}">
        <p14:creationId xmlns:p14="http://schemas.microsoft.com/office/powerpoint/2010/main" val="23733331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69</a:t>
            </a:fld>
            <a:endParaRPr lang="en-US" dirty="0"/>
          </a:p>
        </p:txBody>
      </p:sp>
    </p:spTree>
    <p:extLst>
      <p:ext uri="{BB962C8B-B14F-4D97-AF65-F5344CB8AC3E}">
        <p14:creationId xmlns:p14="http://schemas.microsoft.com/office/powerpoint/2010/main" val="3215210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9067895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70</a:t>
            </a:fld>
            <a:endParaRPr lang="en-US" dirty="0"/>
          </a:p>
        </p:txBody>
      </p:sp>
    </p:spTree>
    <p:extLst>
      <p:ext uri="{BB962C8B-B14F-4D97-AF65-F5344CB8AC3E}">
        <p14:creationId xmlns:p14="http://schemas.microsoft.com/office/powerpoint/2010/main" val="13773466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71</a:t>
            </a:fld>
            <a:endParaRPr lang="en-US" dirty="0"/>
          </a:p>
        </p:txBody>
      </p:sp>
    </p:spTree>
    <p:extLst>
      <p:ext uri="{BB962C8B-B14F-4D97-AF65-F5344CB8AC3E}">
        <p14:creationId xmlns:p14="http://schemas.microsoft.com/office/powerpoint/2010/main" val="14955283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72</a:t>
            </a:fld>
            <a:endParaRPr lang="en-US" dirty="0"/>
          </a:p>
        </p:txBody>
      </p:sp>
    </p:spTree>
    <p:extLst>
      <p:ext uri="{BB962C8B-B14F-4D97-AF65-F5344CB8AC3E}">
        <p14:creationId xmlns:p14="http://schemas.microsoft.com/office/powerpoint/2010/main" val="17116770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73</a:t>
            </a:fld>
            <a:endParaRPr lang="en-US" dirty="0"/>
          </a:p>
        </p:txBody>
      </p:sp>
    </p:spTree>
    <p:extLst>
      <p:ext uri="{BB962C8B-B14F-4D97-AF65-F5344CB8AC3E}">
        <p14:creationId xmlns:p14="http://schemas.microsoft.com/office/powerpoint/2010/main" val="17569687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74</a:t>
            </a:fld>
            <a:endParaRPr lang="en-US" dirty="0"/>
          </a:p>
        </p:txBody>
      </p:sp>
    </p:spTree>
    <p:extLst>
      <p:ext uri="{BB962C8B-B14F-4D97-AF65-F5344CB8AC3E}">
        <p14:creationId xmlns:p14="http://schemas.microsoft.com/office/powerpoint/2010/main" val="21132820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75</a:t>
            </a:fld>
            <a:endParaRPr lang="en-US" dirty="0"/>
          </a:p>
        </p:txBody>
      </p:sp>
    </p:spTree>
    <p:extLst>
      <p:ext uri="{BB962C8B-B14F-4D97-AF65-F5344CB8AC3E}">
        <p14:creationId xmlns:p14="http://schemas.microsoft.com/office/powerpoint/2010/main" val="16856340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76</a:t>
            </a:fld>
            <a:endParaRPr lang="en-US" dirty="0"/>
          </a:p>
        </p:txBody>
      </p:sp>
    </p:spTree>
    <p:extLst>
      <p:ext uri="{BB962C8B-B14F-4D97-AF65-F5344CB8AC3E}">
        <p14:creationId xmlns:p14="http://schemas.microsoft.com/office/powerpoint/2010/main" val="162360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77</a:t>
            </a:fld>
            <a:endParaRPr lang="en-US" dirty="0"/>
          </a:p>
        </p:txBody>
      </p:sp>
    </p:spTree>
    <p:extLst>
      <p:ext uri="{BB962C8B-B14F-4D97-AF65-F5344CB8AC3E}">
        <p14:creationId xmlns:p14="http://schemas.microsoft.com/office/powerpoint/2010/main" val="15449625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78</a:t>
            </a:fld>
            <a:endParaRPr lang="en-US" dirty="0"/>
          </a:p>
        </p:txBody>
      </p:sp>
    </p:spTree>
    <p:extLst>
      <p:ext uri="{BB962C8B-B14F-4D97-AF65-F5344CB8AC3E}">
        <p14:creationId xmlns:p14="http://schemas.microsoft.com/office/powerpoint/2010/main" val="185019557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79</a:t>
            </a:fld>
            <a:endParaRPr lang="en-US" dirty="0"/>
          </a:p>
        </p:txBody>
      </p:sp>
    </p:spTree>
    <p:extLst>
      <p:ext uri="{BB962C8B-B14F-4D97-AF65-F5344CB8AC3E}">
        <p14:creationId xmlns:p14="http://schemas.microsoft.com/office/powerpoint/2010/main" val="1636169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423425095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80</a:t>
            </a:fld>
            <a:endParaRPr lang="en-US" dirty="0"/>
          </a:p>
        </p:txBody>
      </p:sp>
    </p:spTree>
    <p:extLst>
      <p:ext uri="{BB962C8B-B14F-4D97-AF65-F5344CB8AC3E}">
        <p14:creationId xmlns:p14="http://schemas.microsoft.com/office/powerpoint/2010/main" val="21683630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81</a:t>
            </a:fld>
            <a:endParaRPr lang="en-US" dirty="0"/>
          </a:p>
        </p:txBody>
      </p:sp>
    </p:spTree>
    <p:extLst>
      <p:ext uri="{BB962C8B-B14F-4D97-AF65-F5344CB8AC3E}">
        <p14:creationId xmlns:p14="http://schemas.microsoft.com/office/powerpoint/2010/main" val="10128561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82</a:t>
            </a:fld>
            <a:endParaRPr lang="en-US" dirty="0"/>
          </a:p>
        </p:txBody>
      </p:sp>
    </p:spTree>
    <p:extLst>
      <p:ext uri="{BB962C8B-B14F-4D97-AF65-F5344CB8AC3E}">
        <p14:creationId xmlns:p14="http://schemas.microsoft.com/office/powerpoint/2010/main" val="38965969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83</a:t>
            </a:fld>
            <a:endParaRPr lang="en-US" dirty="0"/>
          </a:p>
        </p:txBody>
      </p:sp>
    </p:spTree>
    <p:extLst>
      <p:ext uri="{BB962C8B-B14F-4D97-AF65-F5344CB8AC3E}">
        <p14:creationId xmlns:p14="http://schemas.microsoft.com/office/powerpoint/2010/main" val="126808672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84</a:t>
            </a:fld>
            <a:endParaRPr lang="en-US" dirty="0"/>
          </a:p>
        </p:txBody>
      </p:sp>
    </p:spTree>
    <p:extLst>
      <p:ext uri="{BB962C8B-B14F-4D97-AF65-F5344CB8AC3E}">
        <p14:creationId xmlns:p14="http://schemas.microsoft.com/office/powerpoint/2010/main" val="377336956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85</a:t>
            </a:fld>
            <a:endParaRPr lang="en-US" dirty="0"/>
          </a:p>
        </p:txBody>
      </p:sp>
    </p:spTree>
    <p:extLst>
      <p:ext uri="{BB962C8B-B14F-4D97-AF65-F5344CB8AC3E}">
        <p14:creationId xmlns:p14="http://schemas.microsoft.com/office/powerpoint/2010/main" val="368074436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86</a:t>
            </a:fld>
            <a:endParaRPr lang="en-US" dirty="0"/>
          </a:p>
        </p:txBody>
      </p:sp>
    </p:spTree>
    <p:extLst>
      <p:ext uri="{BB962C8B-B14F-4D97-AF65-F5344CB8AC3E}">
        <p14:creationId xmlns:p14="http://schemas.microsoft.com/office/powerpoint/2010/main" val="5171029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87</a:t>
            </a:fld>
            <a:endParaRPr lang="en-US" dirty="0"/>
          </a:p>
        </p:txBody>
      </p:sp>
    </p:spTree>
    <p:extLst>
      <p:ext uri="{BB962C8B-B14F-4D97-AF65-F5344CB8AC3E}">
        <p14:creationId xmlns:p14="http://schemas.microsoft.com/office/powerpoint/2010/main" val="30043127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88</a:t>
            </a:fld>
            <a:endParaRPr lang="en-US" dirty="0"/>
          </a:p>
        </p:txBody>
      </p:sp>
    </p:spTree>
    <p:extLst>
      <p:ext uri="{BB962C8B-B14F-4D97-AF65-F5344CB8AC3E}">
        <p14:creationId xmlns:p14="http://schemas.microsoft.com/office/powerpoint/2010/main" val="154913353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89</a:t>
            </a:fld>
            <a:endParaRPr lang="en-US" dirty="0"/>
          </a:p>
        </p:txBody>
      </p:sp>
    </p:spTree>
    <p:extLst>
      <p:ext uri="{BB962C8B-B14F-4D97-AF65-F5344CB8AC3E}">
        <p14:creationId xmlns:p14="http://schemas.microsoft.com/office/powerpoint/2010/main" val="2094401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417035200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90</a:t>
            </a:fld>
            <a:endParaRPr lang="en-US" dirty="0"/>
          </a:p>
        </p:txBody>
      </p:sp>
    </p:spTree>
    <p:extLst>
      <p:ext uri="{BB962C8B-B14F-4D97-AF65-F5344CB8AC3E}">
        <p14:creationId xmlns:p14="http://schemas.microsoft.com/office/powerpoint/2010/main" val="224287526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91</a:t>
            </a:fld>
            <a:endParaRPr lang="en-US" dirty="0"/>
          </a:p>
        </p:txBody>
      </p:sp>
    </p:spTree>
    <p:extLst>
      <p:ext uri="{BB962C8B-B14F-4D97-AF65-F5344CB8AC3E}">
        <p14:creationId xmlns:p14="http://schemas.microsoft.com/office/powerpoint/2010/main" val="83073998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92</a:t>
            </a:fld>
            <a:endParaRPr lang="en-US" dirty="0"/>
          </a:p>
        </p:txBody>
      </p:sp>
    </p:spTree>
    <p:extLst>
      <p:ext uri="{BB962C8B-B14F-4D97-AF65-F5344CB8AC3E}">
        <p14:creationId xmlns:p14="http://schemas.microsoft.com/office/powerpoint/2010/main" val="344357498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93</a:t>
            </a:fld>
            <a:endParaRPr lang="en-US" dirty="0"/>
          </a:p>
        </p:txBody>
      </p:sp>
    </p:spTree>
    <p:extLst>
      <p:ext uri="{BB962C8B-B14F-4D97-AF65-F5344CB8AC3E}">
        <p14:creationId xmlns:p14="http://schemas.microsoft.com/office/powerpoint/2010/main" val="372784015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94</a:t>
            </a:fld>
            <a:endParaRPr lang="en-US" dirty="0"/>
          </a:p>
        </p:txBody>
      </p:sp>
    </p:spTree>
    <p:extLst>
      <p:ext uri="{BB962C8B-B14F-4D97-AF65-F5344CB8AC3E}">
        <p14:creationId xmlns:p14="http://schemas.microsoft.com/office/powerpoint/2010/main" val="88878980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95</a:t>
            </a:fld>
            <a:endParaRPr lang="en-US" dirty="0"/>
          </a:p>
        </p:txBody>
      </p:sp>
    </p:spTree>
    <p:extLst>
      <p:ext uri="{BB962C8B-B14F-4D97-AF65-F5344CB8AC3E}">
        <p14:creationId xmlns:p14="http://schemas.microsoft.com/office/powerpoint/2010/main" val="181150438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96</a:t>
            </a:fld>
            <a:endParaRPr lang="en-US" dirty="0"/>
          </a:p>
        </p:txBody>
      </p:sp>
    </p:spTree>
    <p:extLst>
      <p:ext uri="{BB962C8B-B14F-4D97-AF65-F5344CB8AC3E}">
        <p14:creationId xmlns:p14="http://schemas.microsoft.com/office/powerpoint/2010/main" val="277391585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97</a:t>
            </a:fld>
            <a:endParaRPr lang="en-US" dirty="0"/>
          </a:p>
        </p:txBody>
      </p:sp>
    </p:spTree>
    <p:extLst>
      <p:ext uri="{BB962C8B-B14F-4D97-AF65-F5344CB8AC3E}">
        <p14:creationId xmlns:p14="http://schemas.microsoft.com/office/powerpoint/2010/main" val="382613239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98</a:t>
            </a:fld>
            <a:endParaRPr lang="en-US" dirty="0"/>
          </a:p>
        </p:txBody>
      </p:sp>
    </p:spTree>
    <p:extLst>
      <p:ext uri="{BB962C8B-B14F-4D97-AF65-F5344CB8AC3E}">
        <p14:creationId xmlns:p14="http://schemas.microsoft.com/office/powerpoint/2010/main" val="419285490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ECCDAD-89B1-4858-8590-6A80AD1DF58E}" type="datetime1">
              <a:rPr lang="en-US" smtClean="0"/>
              <a:t>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99</a:t>
            </a:fld>
            <a:endParaRPr lang="en-US" dirty="0"/>
          </a:p>
        </p:txBody>
      </p:sp>
    </p:spTree>
    <p:extLst>
      <p:ext uri="{BB962C8B-B14F-4D97-AF65-F5344CB8AC3E}">
        <p14:creationId xmlns:p14="http://schemas.microsoft.com/office/powerpoint/2010/main" val="3012449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702" y="1787545"/>
            <a:ext cx="9144000" cy="237805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chemeClr val="tx1"/>
                </a:solidFill>
              </a:defRPr>
            </a:lvl1pPr>
          </a:lstStyle>
          <a:p>
            <a:r>
              <a:rPr lang="en-US" dirty="0"/>
              <a:t>Presentation title</a:t>
            </a:r>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chemeClr val="tx1"/>
                </a:solidFill>
                <a:latin typeface="+mj-lt"/>
              </a:defRPr>
            </a:lvl1pPr>
          </a:lstStyle>
          <a:p>
            <a:pPr lvl="0"/>
            <a:r>
              <a:rPr lang="en-US" dirty="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pic>
        <p:nvPicPr>
          <p:cNvPr id="3" name="Picture 2" descr="A close up of a sign&#10;&#10;Description generated with high confidence">
            <a:extLst>
              <a:ext uri="{FF2B5EF4-FFF2-40B4-BE49-F238E27FC236}">
                <a16:creationId xmlns:a16="http://schemas.microsoft.com/office/drawing/2014/main" id="{707CF559-A3D7-4C0A-B824-E1E104BBBCF2}"/>
              </a:ext>
            </a:extLst>
          </p:cNvPr>
          <p:cNvPicPr>
            <a:picLocks noChangeAspect="1"/>
          </p:cNvPicPr>
          <p:nvPr userDrawn="1"/>
        </p:nvPicPr>
        <p:blipFill>
          <a:blip r:embed="rId3"/>
          <a:stretch>
            <a:fillRect/>
          </a:stretch>
        </p:blipFill>
        <p:spPr>
          <a:xfrm>
            <a:off x="10600029" y="6234663"/>
            <a:ext cx="1689100" cy="64008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t="-496"/>
          <a:stretch/>
        </p:blipFill>
        <p:spPr>
          <a:xfrm flipH="1">
            <a:off x="-2" y="-34681"/>
            <a:ext cx="12436476" cy="7029206"/>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7"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3903359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70" y="-34681"/>
            <a:ext cx="12436474" cy="7029206"/>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3766196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8"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9"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8"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9"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a:t>Video title</a:t>
            </a:r>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164967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tx1"/>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chemeClr val="tx1"/>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0753572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rgbClr val="000000"/>
                </a:solidFill>
              </a:defRPr>
            </a:lvl1pPr>
          </a:lstStyle>
          <a:p>
            <a:r>
              <a:rPr lang="en-US" dirty="0"/>
              <a:t>Presentation title</a:t>
            </a:r>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492899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chemeClr val="tx1"/>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4540872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bg1"/>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4"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76253691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bg1"/>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47227168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bg1"/>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chemeClr val="bg1"/>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5803100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rgbClr val="000000"/>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5803100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Title Accent Color 3">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rgbClr val="000000"/>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5803100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solidFill>
                  <a:schemeClr val="tx2"/>
                </a:soli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8"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17481685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8"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84398522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lvl1pPr>
              <a:defRPr>
                <a:solidFill>
                  <a:schemeClr val="bg1">
                    <a:lumMod val="75000"/>
                    <a:lumOff val="25000"/>
                  </a:schemeClr>
                </a:solidFill>
              </a:defRPr>
            </a:lvl1pPr>
          </a:lstStyle>
          <a:p>
            <a:r>
              <a:rPr lang="en-US" dirty="0"/>
              <a:t>Click to edit Master title style</a:t>
            </a:r>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7497"/>
          </a:xfrm>
        </p:spPr>
        <p:txBody>
          <a:bodyPr>
            <a:spAutoFit/>
          </a:bodyPr>
          <a:lstStyle>
            <a:lvl1pPr>
              <a:defRPr>
                <a:solidFill>
                  <a:srgbClr val="00BCF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22994197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rgbClr val="000000"/>
                </a:solidFill>
              </a:defRPr>
            </a:lvl1pPr>
          </a:lstStyle>
          <a:p>
            <a:r>
              <a:rPr lang="en-US" dirty="0"/>
              <a:t>Presentation title</a:t>
            </a:r>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492899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solidFill>
                  <a:srgbClr val="00BCF2"/>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solidFill>
                  <a:srgbClr val="00BCF2"/>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91883987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solidFill>
                  <a:srgbClr val="00BCF2"/>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solidFill>
                  <a:srgbClr val="00BCF2"/>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bg1">
                    <a:lumMod val="75000"/>
                    <a:lumOff val="25000"/>
                  </a:schemeClr>
                </a:solidFill>
              </a:defRPr>
            </a:lvl1pPr>
          </a:lstStyle>
          <a:p>
            <a:r>
              <a:rPr lang="en-US" dirty="0"/>
              <a:t>Click to edit Master title style</a:t>
            </a:r>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6"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17923720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1"/>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chemeClr val="tx1"/>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4"/>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87845078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tx2"/>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85934457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5"/>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40994787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rgbClr val="00D8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rgbClr val="000000"/>
                </a:solidFill>
              </a:defRPr>
            </a:lvl1pPr>
          </a:lstStyle>
          <a:p>
            <a:r>
              <a:rPr lang="en-US" dirty="0"/>
              <a:t>Presentation title</a:t>
            </a:r>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492899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lank Accent Color 2">
    <p:bg>
      <p:bgPr>
        <a:solidFill>
          <a:schemeClr val="accent2"/>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40994787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Blank Accent Color 2">
    <p:bg>
      <p:bgPr>
        <a:solidFill>
          <a:schemeClr val="accent3"/>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40994787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6"/>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89692830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53099696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7"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 y="1"/>
            <a:ext cx="12436476" cy="6994524"/>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681"/>
            <a:ext cx="12436475" cy="7029206"/>
          </a:xfrm>
          <a:prstGeom prst="rect">
            <a:avLst/>
          </a:prstGeom>
        </p:spPr>
      </p:pic>
      <p:sp>
        <p:nvSpPr>
          <p:cNvPr id="16" name="Rectangle 15"/>
          <p:cNvSpPr/>
          <p:nvPr userDrawn="1"/>
        </p:nvSpPr>
        <p:spPr>
          <a:xfrm rot="10800000" flipH="1">
            <a:off x="0" y="2125676"/>
            <a:ext cx="6766871" cy="4868847"/>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11148729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681"/>
            <a:ext cx="12436475" cy="7029206"/>
          </a:xfrm>
          <a:prstGeom prst="rect">
            <a:avLst/>
          </a:prstGeom>
        </p:spPr>
      </p:pic>
      <p:sp>
        <p:nvSpPr>
          <p:cNvPr id="9" name="Rectangle 8"/>
          <p:cNvSpPr/>
          <p:nvPr userDrawn="1"/>
        </p:nvSpPr>
        <p:spPr>
          <a:xfrm rot="10800000" flipH="1" flipV="1">
            <a:off x="0" y="0"/>
            <a:ext cx="11887455" cy="7794895"/>
          </a:xfrm>
          <a:prstGeom prst="rect">
            <a:avLst/>
          </a:prstGeom>
          <a:gradFill flip="none" rotWithShape="1">
            <a:gsLst>
              <a:gs pos="0">
                <a:schemeClr val="bg1">
                  <a:alpha val="22000"/>
                </a:schemeClr>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34246368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34681"/>
            <a:ext cx="12436475" cy="7029206"/>
          </a:xfrm>
          <a:prstGeom prst="rect">
            <a:avLst/>
          </a:prstGeom>
        </p:spPr>
      </p:pic>
      <p:sp>
        <p:nvSpPr>
          <p:cNvPr id="20" name="Rectangle 19"/>
          <p:cNvSpPr/>
          <p:nvPr userDrawn="1"/>
        </p:nvSpPr>
        <p:spPr>
          <a:xfrm rot="10800000" flipH="1">
            <a:off x="0" y="2125676"/>
            <a:ext cx="6766871" cy="4868847"/>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1080971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34681"/>
            <a:ext cx="12436475" cy="7029206"/>
          </a:xfrm>
          <a:prstGeom prst="rect">
            <a:avLst/>
          </a:prstGeom>
        </p:spPr>
      </p:pic>
      <p:sp>
        <p:nvSpPr>
          <p:cNvPr id="12" name="Rectangle 11"/>
          <p:cNvSpPr/>
          <p:nvPr userDrawn="1"/>
        </p:nvSpPr>
        <p:spPr>
          <a:xfrm rot="10800000" flipH="1" flipV="1">
            <a:off x="0" y="0"/>
            <a:ext cx="13076162" cy="7794895"/>
          </a:xfrm>
          <a:prstGeom prst="rect">
            <a:avLst/>
          </a:prstGeom>
          <a:gradFill>
            <a:gsLst>
              <a:gs pos="0">
                <a:schemeClr val="tx1"/>
              </a:gs>
              <a:gs pos="28000">
                <a:schemeClr val="tx1">
                  <a:alpha val="0"/>
                </a:schemeClr>
              </a:gs>
            </a:gsLst>
            <a:lin ang="438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7"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3903359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6"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68" r:id="rId1"/>
    <p:sldLayoutId id="2147484196" r:id="rId2"/>
    <p:sldLayoutId id="2147484197" r:id="rId3"/>
    <p:sldLayoutId id="2147484198" r:id="rId4"/>
    <p:sldLayoutId id="2147484163" r:id="rId5"/>
    <p:sldLayoutId id="2147484184" r:id="rId6"/>
    <p:sldLayoutId id="2147484185" r:id="rId7"/>
    <p:sldLayoutId id="2147484187" r:id="rId8"/>
    <p:sldLayoutId id="2147484188" r:id="rId9"/>
    <p:sldLayoutId id="2147484189" r:id="rId10"/>
    <p:sldLayoutId id="2147484186" r:id="rId11"/>
    <p:sldLayoutId id="2147484105" r:id="rId12"/>
    <p:sldLayoutId id="2147484199" r:id="rId13"/>
    <p:sldLayoutId id="2147484200" r:id="rId14"/>
    <p:sldLayoutId id="2147484201" r:id="rId15"/>
    <p:sldLayoutId id="2147484202" r:id="rId16"/>
    <p:sldLayoutId id="2147484203" r:id="rId17"/>
    <p:sldLayoutId id="2147484182" r:id="rId18"/>
    <p:sldLayoutId id="2147484130" r:id="rId19"/>
    <p:sldLayoutId id="2147484204" r:id="rId20"/>
    <p:sldLayoutId id="2147484101" r:id="rId21"/>
    <p:sldLayoutId id="2147484102" r:id="rId22"/>
    <p:sldLayoutId id="2147484192" r:id="rId23"/>
    <p:sldLayoutId id="2147484190" r:id="rId24"/>
    <p:sldLayoutId id="2147484191" r:id="rId25"/>
    <p:sldLayoutId id="2147484087" r:id="rId26"/>
    <p:sldLayoutId id="2147484098" r:id="rId27"/>
    <p:sldLayoutId id="2147484086" r:id="rId28"/>
    <p:sldLayoutId id="2147484107" r:id="rId29"/>
    <p:sldLayoutId id="2147484099" r:id="rId30"/>
    <p:sldLayoutId id="2147484100" r:id="rId31"/>
    <p:sldLayoutId id="2147484089" r:id="rId32"/>
    <p:sldLayoutId id="2147484106" r:id="rId33"/>
    <p:sldLayoutId id="2147484092" r:id="rId34"/>
    <p:sldLayoutId id="2147484205" r:id="rId35"/>
    <p:sldLayoutId id="2147484093" r:id="rId36"/>
    <p:sldLayoutId id="2147484127" r:id="rId37"/>
    <p:sldLayoutId id="2147484128" r:id="rId38"/>
    <p:sldLayoutId id="2147484193" r:id="rId39"/>
    <p:sldLayoutId id="2147484194" r:id="rId40"/>
    <p:sldLayoutId id="2147484195" r:id="rId41"/>
    <p:sldLayoutId id="2147484129" r:id="rId42"/>
    <p:sldLayoutId id="2147484094" r:id="rId43"/>
    <p:sldLayoutId id="2147484096" r:id="rId44"/>
  </p:sldLayoutIdLst>
  <p:transition>
    <p:fade/>
  </p:transition>
  <p:hf hdr="0" ftr="0" dt="0"/>
  <p:txStyles>
    <p:titleStyle>
      <a:lvl1pPr algn="l" defTabSz="932742" rtl="0" eaLnBrk="1" latinLnBrk="0" hangingPunct="1">
        <a:lnSpc>
          <a:spcPct val="90000"/>
        </a:lnSpc>
        <a:spcBef>
          <a:spcPct val="0"/>
        </a:spcBef>
        <a:buNone/>
        <a:defRPr lang="en-US" sz="4400" b="0" kern="1200" cap="none" spc="-102" baseline="0" dirty="0" smtClean="0">
          <a:ln w="3175">
            <a:noFill/>
          </a:ln>
          <a:solidFill>
            <a:srgbClr val="000000"/>
          </a:soli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rgbClr val="00000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rgbClr val="000000"/>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rgbClr val="000000"/>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0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0.xml"/><Relationship Id="rId1" Type="http://schemas.openxmlformats.org/officeDocument/2006/relationships/slideLayout" Target="../slideLayouts/slideLayout34.xml"/><Relationship Id="rId6" Type="http://schemas.openxmlformats.org/officeDocument/2006/relationships/chart" Target="../charts/chart88.xml"/><Relationship Id="rId5" Type="http://schemas.openxmlformats.org/officeDocument/2006/relationships/image" Target="../media/image36.png"/><Relationship Id="rId4" Type="http://schemas.microsoft.com/office/2007/relationships/hdphoto" Target="../media/hdphoto1.wdp"/></Relationships>
</file>

<file path=ppt/slides/_rels/slide10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chart" Target="../charts/chart90.xml"/><Relationship Id="rId2" Type="http://schemas.openxmlformats.org/officeDocument/2006/relationships/notesSlide" Target="../notesSlides/notesSlide101.xml"/><Relationship Id="rId1" Type="http://schemas.openxmlformats.org/officeDocument/2006/relationships/slideLayout" Target="../slideLayouts/slideLayout34.xml"/><Relationship Id="rId6" Type="http://schemas.openxmlformats.org/officeDocument/2006/relationships/chart" Target="../charts/chart89.xml"/><Relationship Id="rId5" Type="http://schemas.openxmlformats.org/officeDocument/2006/relationships/image" Target="../media/image36.png"/><Relationship Id="rId4" Type="http://schemas.microsoft.com/office/2007/relationships/hdphoto" Target="../media/hdphoto1.wdp"/></Relationships>
</file>

<file path=ppt/slides/_rels/slide102.xml.rels><?xml version="1.0" encoding="UTF-8" standalone="yes"?>
<Relationships xmlns="http://schemas.openxmlformats.org/package/2006/relationships"><Relationship Id="rId3" Type="http://schemas.openxmlformats.org/officeDocument/2006/relationships/chart" Target="../charts/chart91.xml"/><Relationship Id="rId7" Type="http://schemas.openxmlformats.org/officeDocument/2006/relationships/image" Target="../media/image36.png"/><Relationship Id="rId2" Type="http://schemas.openxmlformats.org/officeDocument/2006/relationships/notesSlide" Target="../notesSlides/notesSlide102.xml"/><Relationship Id="rId1" Type="http://schemas.openxmlformats.org/officeDocument/2006/relationships/slideLayout" Target="../slideLayouts/slideLayout34.xml"/><Relationship Id="rId6" Type="http://schemas.microsoft.com/office/2007/relationships/hdphoto" Target="../media/hdphoto1.wdp"/><Relationship Id="rId5" Type="http://schemas.openxmlformats.org/officeDocument/2006/relationships/image" Target="../media/image35.png"/><Relationship Id="rId4" Type="http://schemas.openxmlformats.org/officeDocument/2006/relationships/chart" Target="../charts/chart92.xml"/></Relationships>
</file>

<file path=ppt/slides/_rels/slide10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5.jpeg"/><Relationship Id="rId7" Type="http://schemas.microsoft.com/office/2007/relationships/hdphoto" Target="../media/hdphoto3.wdp"/><Relationship Id="rId2" Type="http://schemas.openxmlformats.org/officeDocument/2006/relationships/notesSlide" Target="../notesSlides/notesSlide103.xml"/><Relationship Id="rId1" Type="http://schemas.openxmlformats.org/officeDocument/2006/relationships/slideLayout" Target="../slideLayouts/slideLayout36.xml"/><Relationship Id="rId6" Type="http://schemas.openxmlformats.org/officeDocument/2006/relationships/image" Target="../media/image57.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59.png"/><Relationship Id="rId4" Type="http://schemas.openxmlformats.org/officeDocument/2006/relationships/image" Target="../media/image56.png"/><Relationship Id="rId9" Type="http://schemas.microsoft.com/office/2007/relationships/hdphoto" Target="../media/hdphoto4.wdp"/></Relationships>
</file>

<file path=ppt/slides/_rels/slide10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4.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3" Type="http://schemas.openxmlformats.org/officeDocument/2006/relationships/image" Target="../media/image11.gif"/><Relationship Id="rId7" Type="http://schemas.openxmlformats.org/officeDocument/2006/relationships/image" Target="../media/image15.gif"/><Relationship Id="rId12"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4.xml"/><Relationship Id="rId6" Type="http://schemas.openxmlformats.org/officeDocument/2006/relationships/image" Target="../media/image14.gif"/><Relationship Id="rId11" Type="http://schemas.openxmlformats.org/officeDocument/2006/relationships/image" Target="../media/image19.gif"/><Relationship Id="rId5" Type="http://schemas.openxmlformats.org/officeDocument/2006/relationships/image" Target="../media/image13.gif"/><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gif"/><Relationship Id="rId9" Type="http://schemas.openxmlformats.org/officeDocument/2006/relationships/image" Target="../media/image17.gif"/><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4.xml"/><Relationship Id="rId5" Type="http://schemas.openxmlformats.org/officeDocument/2006/relationships/chart" Target="../charts/char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34.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3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34.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35.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35.xml"/><Relationship Id="rId5" Type="http://schemas.openxmlformats.org/officeDocument/2006/relationships/chart" Target="../charts/chart14.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4.xml"/><Relationship Id="rId5" Type="http://schemas.openxmlformats.org/officeDocument/2006/relationships/chart" Target="../charts/chart16.xml"/><Relationship Id="rId4" Type="http://schemas.openxmlformats.org/officeDocument/2006/relationships/chart" Target="../charts/char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4.xml"/><Relationship Id="rId5" Type="http://schemas.openxmlformats.org/officeDocument/2006/relationships/chart" Target="../charts/chart18.xml"/><Relationship Id="rId4" Type="http://schemas.openxmlformats.org/officeDocument/2006/relationships/chart" Target="../charts/char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4.xml"/><Relationship Id="rId4" Type="http://schemas.openxmlformats.org/officeDocument/2006/relationships/chart" Target="../charts/chart19.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8.xml"/><Relationship Id="rId1" Type="http://schemas.openxmlformats.org/officeDocument/2006/relationships/slideLayout" Target="../slideLayouts/slideLayout34.xml"/><Relationship Id="rId5" Type="http://schemas.openxmlformats.org/officeDocument/2006/relationships/image" Target="../media/image24.png"/><Relationship Id="rId4" Type="http://schemas.openxmlformats.org/officeDocument/2006/relationships/chart" Target="../charts/chart21.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9.xml"/><Relationship Id="rId1" Type="http://schemas.openxmlformats.org/officeDocument/2006/relationships/slideLayout" Target="../slideLayouts/slideLayout34.xml"/><Relationship Id="rId5" Type="http://schemas.openxmlformats.org/officeDocument/2006/relationships/chart" Target="../charts/chart2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0.xml"/><Relationship Id="rId1" Type="http://schemas.openxmlformats.org/officeDocument/2006/relationships/slideLayout" Target="../slideLayouts/slideLayout34.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34.xml"/><Relationship Id="rId4" Type="http://schemas.openxmlformats.org/officeDocument/2006/relationships/chart" Target="../charts/chart25.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2.xml"/><Relationship Id="rId1" Type="http://schemas.openxmlformats.org/officeDocument/2006/relationships/slideLayout" Target="../slideLayouts/slideLayout34.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34.xml"/><Relationship Id="rId4" Type="http://schemas.openxmlformats.org/officeDocument/2006/relationships/image" Target="../media/image26.emf"/></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34.xml"/><Relationship Id="rId5" Type="http://schemas.openxmlformats.org/officeDocument/2006/relationships/chart" Target="../charts/chart27.xml"/><Relationship Id="rId4" Type="http://schemas.openxmlformats.org/officeDocument/2006/relationships/chart" Target="../charts/chart2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34.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34.xml"/><Relationship Id="rId4" Type="http://schemas.openxmlformats.org/officeDocument/2006/relationships/chart" Target="../charts/char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34.xml"/><Relationship Id="rId5" Type="http://schemas.openxmlformats.org/officeDocument/2006/relationships/image" Target="../media/image24.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34.xml"/><Relationship Id="rId5" Type="http://schemas.openxmlformats.org/officeDocument/2006/relationships/image" Target="../media/image24.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0.xml"/><Relationship Id="rId1" Type="http://schemas.openxmlformats.org/officeDocument/2006/relationships/slideLayout" Target="../slideLayouts/slideLayout34.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34.xml"/><Relationship Id="rId4" Type="http://schemas.openxmlformats.org/officeDocument/2006/relationships/chart" Target="../charts/chart33.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34.xml"/><Relationship Id="rId4" Type="http://schemas.openxmlformats.org/officeDocument/2006/relationships/chart" Target="../charts/chart34.xml"/></Relationships>
</file>

<file path=ppt/slides/_rels/slide4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chart" Target="../charts/chart35.xml"/><Relationship Id="rId7"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34.xml"/><Relationship Id="rId6" Type="http://schemas.openxmlformats.org/officeDocument/2006/relationships/chart" Target="../charts/chart38.xml"/><Relationship Id="rId5" Type="http://schemas.openxmlformats.org/officeDocument/2006/relationships/chart" Target="../charts/chart37.xml"/><Relationship Id="rId4" Type="http://schemas.openxmlformats.org/officeDocument/2006/relationships/chart" Target="../charts/chart36.xml"/></Relationships>
</file>

<file path=ppt/slides/_rels/slide4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8.xml"/><Relationship Id="rId1" Type="http://schemas.openxmlformats.org/officeDocument/2006/relationships/slideLayout" Target="../slideLayouts/slideLayout34.xml"/><Relationship Id="rId5" Type="http://schemas.openxmlformats.org/officeDocument/2006/relationships/image" Target="../media/image33.png"/><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9.xml"/><Relationship Id="rId1" Type="http://schemas.openxmlformats.org/officeDocument/2006/relationships/slideLayout" Target="../slideLayouts/slideLayout34.xml"/><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34.xml"/><Relationship Id="rId6" Type="http://schemas.openxmlformats.org/officeDocument/2006/relationships/image" Target="../media/image34.emf"/><Relationship Id="rId5" Type="http://schemas.openxmlformats.org/officeDocument/2006/relationships/chart" Target="../charts/chart41.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34.xml"/><Relationship Id="rId5" Type="http://schemas.openxmlformats.org/officeDocument/2006/relationships/chart" Target="../charts/chart42.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34.xml"/><Relationship Id="rId5" Type="http://schemas.openxmlformats.org/officeDocument/2006/relationships/chart" Target="../charts/chart43.xml"/><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3.xml"/><Relationship Id="rId1" Type="http://schemas.openxmlformats.org/officeDocument/2006/relationships/slideLayout" Target="../slideLayouts/slideLayout34.xml"/><Relationship Id="rId5" Type="http://schemas.openxmlformats.org/officeDocument/2006/relationships/image" Target="../media/image33.png"/><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34.xml"/><Relationship Id="rId5" Type="http://schemas.openxmlformats.org/officeDocument/2006/relationships/chart" Target="../charts/chart45.xml"/><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34.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34.xml"/><Relationship Id="rId6" Type="http://schemas.openxmlformats.org/officeDocument/2006/relationships/image" Target="../media/image32.png"/><Relationship Id="rId5" Type="http://schemas.openxmlformats.org/officeDocument/2006/relationships/chart" Target="../charts/chart50.xml"/><Relationship Id="rId4" Type="http://schemas.openxmlformats.org/officeDocument/2006/relationships/chart" Target="../charts/chart49.xml"/></Relationships>
</file>

<file path=ppt/slides/_rels/slide57.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7.xml"/><Relationship Id="rId1" Type="http://schemas.openxmlformats.org/officeDocument/2006/relationships/slideLayout" Target="../slideLayouts/slideLayout34.xml"/><Relationship Id="rId5" Type="http://schemas.openxmlformats.org/officeDocument/2006/relationships/image" Target="../media/image33.png"/><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8" Type="http://schemas.openxmlformats.org/officeDocument/2006/relationships/chart" Target="../charts/chart55.xml"/><Relationship Id="rId3" Type="http://schemas.openxmlformats.org/officeDocument/2006/relationships/image" Target="../media/image32.png"/><Relationship Id="rId7" Type="http://schemas.openxmlformats.org/officeDocument/2006/relationships/chart" Target="../charts/chart54.xml"/><Relationship Id="rId2" Type="http://schemas.openxmlformats.org/officeDocument/2006/relationships/notesSlide" Target="../notesSlides/notesSlide58.xml"/><Relationship Id="rId1" Type="http://schemas.openxmlformats.org/officeDocument/2006/relationships/slideLayout" Target="../slideLayouts/slideLayout34.xml"/><Relationship Id="rId6" Type="http://schemas.openxmlformats.org/officeDocument/2006/relationships/chart" Target="../charts/chart53.xml"/><Relationship Id="rId5" Type="http://schemas.openxmlformats.org/officeDocument/2006/relationships/chart" Target="../charts/chart52.xml"/><Relationship Id="rId4" Type="http://schemas.openxmlformats.org/officeDocument/2006/relationships/image" Target="../media/image33.png"/></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9.xml"/><Relationship Id="rId1" Type="http://schemas.openxmlformats.org/officeDocument/2006/relationships/slideLayout" Target="../slideLayouts/slideLayout34.xml"/><Relationship Id="rId5" Type="http://schemas.openxmlformats.org/officeDocument/2006/relationships/chart" Target="../charts/chart56.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61.xml"/><Relationship Id="rId1" Type="http://schemas.openxmlformats.org/officeDocument/2006/relationships/slideLayout" Target="../slideLayouts/slideLayout34.xml"/><Relationship Id="rId6" Type="http://schemas.openxmlformats.org/officeDocument/2006/relationships/image" Target="../media/image36.png"/><Relationship Id="rId5" Type="http://schemas.microsoft.com/office/2007/relationships/hdphoto" Target="../media/hdphoto1.wdp"/><Relationship Id="rId4" Type="http://schemas.openxmlformats.org/officeDocument/2006/relationships/image" Target="../media/image35.png"/></Relationships>
</file>

<file path=ppt/slides/_rels/slide6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chart" Target="../charts/chart58.xml"/><Relationship Id="rId7" Type="http://schemas.openxmlformats.org/officeDocument/2006/relationships/image" Target="../media/image35.png"/><Relationship Id="rId2" Type="http://schemas.openxmlformats.org/officeDocument/2006/relationships/notesSlide" Target="../notesSlides/notesSlide62.xml"/><Relationship Id="rId1" Type="http://schemas.openxmlformats.org/officeDocument/2006/relationships/slideLayout" Target="../slideLayouts/slideLayout34.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 Id="rId9" Type="http://schemas.openxmlformats.org/officeDocument/2006/relationships/image" Target="../media/image36.png"/></Relationships>
</file>

<file path=ppt/slides/_rels/slide63.xml.rels><?xml version="1.0" encoding="UTF-8" standalone="yes"?>
<Relationships xmlns="http://schemas.openxmlformats.org/package/2006/relationships"><Relationship Id="rId3" Type="http://schemas.openxmlformats.org/officeDocument/2006/relationships/chart" Target="../charts/chart62.xml"/><Relationship Id="rId7" Type="http://schemas.openxmlformats.org/officeDocument/2006/relationships/image" Target="../media/image36.png"/><Relationship Id="rId2" Type="http://schemas.openxmlformats.org/officeDocument/2006/relationships/notesSlide" Target="../notesSlides/notesSlide63.xml"/><Relationship Id="rId1" Type="http://schemas.openxmlformats.org/officeDocument/2006/relationships/slideLayout" Target="../slideLayouts/slideLayout34.xml"/><Relationship Id="rId6" Type="http://schemas.microsoft.com/office/2007/relationships/hdphoto" Target="../media/hdphoto1.wdp"/><Relationship Id="rId5" Type="http://schemas.openxmlformats.org/officeDocument/2006/relationships/image" Target="../media/image35.png"/><Relationship Id="rId4" Type="http://schemas.openxmlformats.org/officeDocument/2006/relationships/image" Target="../media/image37.emf"/></Relationships>
</file>

<file path=ppt/slides/_rels/slide64.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64.xml"/><Relationship Id="rId1" Type="http://schemas.openxmlformats.org/officeDocument/2006/relationships/slideLayout" Target="../slideLayouts/slideLayout34.xml"/><Relationship Id="rId6" Type="http://schemas.openxmlformats.org/officeDocument/2006/relationships/image" Target="../media/image36.png"/><Relationship Id="rId5" Type="http://schemas.microsoft.com/office/2007/relationships/hdphoto" Target="../media/hdphoto1.wdp"/><Relationship Id="rId4" Type="http://schemas.openxmlformats.org/officeDocument/2006/relationships/image" Target="../media/image35.png"/></Relationships>
</file>

<file path=ppt/slides/_rels/slide65.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65.xml"/><Relationship Id="rId1" Type="http://schemas.openxmlformats.org/officeDocument/2006/relationships/slideLayout" Target="../slideLayouts/slideLayout34.xml"/><Relationship Id="rId6" Type="http://schemas.openxmlformats.org/officeDocument/2006/relationships/image" Target="../media/image36.png"/><Relationship Id="rId5" Type="http://schemas.microsoft.com/office/2007/relationships/hdphoto" Target="../media/hdphoto1.wdp"/><Relationship Id="rId4" Type="http://schemas.openxmlformats.org/officeDocument/2006/relationships/image" Target="../media/image35.png"/></Relationships>
</file>

<file path=ppt/slides/_rels/slide66.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66.xml"/><Relationship Id="rId1" Type="http://schemas.openxmlformats.org/officeDocument/2006/relationships/slideLayout" Target="../slideLayouts/slideLayout34.xml"/><Relationship Id="rId6" Type="http://schemas.openxmlformats.org/officeDocument/2006/relationships/image" Target="../media/image36.png"/><Relationship Id="rId5" Type="http://schemas.microsoft.com/office/2007/relationships/hdphoto" Target="../media/hdphoto1.wdp"/><Relationship Id="rId4" Type="http://schemas.openxmlformats.org/officeDocument/2006/relationships/image" Target="../media/image35.png"/></Relationships>
</file>

<file path=ppt/slides/_rels/slide6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67.xml"/><Relationship Id="rId1" Type="http://schemas.openxmlformats.org/officeDocument/2006/relationships/slideLayout" Target="../slideLayouts/slideLayout34.xml"/><Relationship Id="rId6" Type="http://schemas.openxmlformats.org/officeDocument/2006/relationships/image" Target="../media/image36.png"/><Relationship Id="rId5" Type="http://schemas.microsoft.com/office/2007/relationships/hdphoto" Target="../media/hdphoto1.wdp"/><Relationship Id="rId4" Type="http://schemas.openxmlformats.org/officeDocument/2006/relationships/image" Target="../media/image35.png"/></Relationships>
</file>

<file path=ppt/slides/_rels/slide6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chart" Target="../charts/chart67.xml"/><Relationship Id="rId7" Type="http://schemas.microsoft.com/office/2007/relationships/hdphoto" Target="../media/hdphoto1.wdp"/><Relationship Id="rId2" Type="http://schemas.openxmlformats.org/officeDocument/2006/relationships/notesSlide" Target="../notesSlides/notesSlide68.xml"/><Relationship Id="rId1" Type="http://schemas.openxmlformats.org/officeDocument/2006/relationships/slideLayout" Target="../slideLayouts/slideLayout34.xml"/><Relationship Id="rId6" Type="http://schemas.openxmlformats.org/officeDocument/2006/relationships/image" Target="../media/image35.png"/><Relationship Id="rId5" Type="http://schemas.openxmlformats.org/officeDocument/2006/relationships/chart" Target="../charts/chart69.xml"/><Relationship Id="rId4" Type="http://schemas.openxmlformats.org/officeDocument/2006/relationships/chart" Target="../charts/chart68.xml"/></Relationships>
</file>

<file path=ppt/slides/_rels/slide69.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69.xml"/><Relationship Id="rId1" Type="http://schemas.openxmlformats.org/officeDocument/2006/relationships/slideLayout" Target="../slideLayouts/slideLayout34.xml"/><Relationship Id="rId6" Type="http://schemas.openxmlformats.org/officeDocument/2006/relationships/image" Target="../media/image36.png"/><Relationship Id="rId5" Type="http://schemas.microsoft.com/office/2007/relationships/hdphoto" Target="../media/hdphoto1.wdp"/><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chart" Target="../charts/chart71.xml"/><Relationship Id="rId7" Type="http://schemas.openxmlformats.org/officeDocument/2006/relationships/image" Target="../media/image35.png"/><Relationship Id="rId2" Type="http://schemas.openxmlformats.org/officeDocument/2006/relationships/notesSlide" Target="../notesSlides/notesSlide70.xml"/><Relationship Id="rId1" Type="http://schemas.openxmlformats.org/officeDocument/2006/relationships/slideLayout" Target="../slideLayouts/slideLayout34.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 Id="rId9" Type="http://schemas.openxmlformats.org/officeDocument/2006/relationships/image" Target="../media/image36.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73.xml"/><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74.xml"/><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5.xml"/><Relationship Id="rId1" Type="http://schemas.openxmlformats.org/officeDocument/2006/relationships/slideLayout" Target="../slideLayouts/slideLayout34.xml"/><Relationship Id="rId5" Type="http://schemas.openxmlformats.org/officeDocument/2006/relationships/chart" Target="../charts/chart76.xml"/><Relationship Id="rId4" Type="http://schemas.openxmlformats.org/officeDocument/2006/relationships/chart" Target="../charts/chart75.xml"/></Relationships>
</file>

<file path=ppt/slides/_rels/slide7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76.xml"/><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7.xml"/><Relationship Id="rId1" Type="http://schemas.openxmlformats.org/officeDocument/2006/relationships/slideLayout" Target="../slideLayouts/slideLayout34.xml"/><Relationship Id="rId4" Type="http://schemas.openxmlformats.org/officeDocument/2006/relationships/image" Target="../media/image41.emf"/></Relationships>
</file>

<file path=ppt/slides/_rels/slide7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8.xml"/><Relationship Id="rId1" Type="http://schemas.openxmlformats.org/officeDocument/2006/relationships/slideLayout" Target="../slideLayouts/slideLayout34.xml"/><Relationship Id="rId5" Type="http://schemas.openxmlformats.org/officeDocument/2006/relationships/chart" Target="../charts/chart78.xml"/><Relationship Id="rId4" Type="http://schemas.openxmlformats.org/officeDocument/2006/relationships/chart" Target="../charts/chart77.xml"/></Relationships>
</file>

<file path=ppt/slides/_rels/slide7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9.xml"/><Relationship Id="rId1" Type="http://schemas.openxmlformats.org/officeDocument/2006/relationships/slideLayout" Target="../slideLayouts/slideLayout34.xml"/><Relationship Id="rId5" Type="http://schemas.openxmlformats.org/officeDocument/2006/relationships/chart" Target="../charts/chart80.xml"/><Relationship Id="rId4" Type="http://schemas.openxmlformats.org/officeDocument/2006/relationships/chart" Target="../charts/chart7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8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0.xml"/><Relationship Id="rId1" Type="http://schemas.openxmlformats.org/officeDocument/2006/relationships/slideLayout" Target="../slideLayouts/slideLayout34.xml"/><Relationship Id="rId5" Type="http://schemas.openxmlformats.org/officeDocument/2006/relationships/image" Target="../media/image43.emf"/><Relationship Id="rId4" Type="http://schemas.openxmlformats.org/officeDocument/2006/relationships/image" Target="../media/image42.emf"/></Relationships>
</file>

<file path=ppt/slides/_rels/slide81.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81.xml"/><Relationship Id="rId1" Type="http://schemas.openxmlformats.org/officeDocument/2006/relationships/slideLayout" Target="../slideLayouts/slideLayout34.xml"/><Relationship Id="rId4" Type="http://schemas.openxmlformats.org/officeDocument/2006/relationships/image" Target="../media/image28.png"/></Relationships>
</file>

<file path=ppt/slides/_rels/slide8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2.xml"/><Relationship Id="rId1" Type="http://schemas.openxmlformats.org/officeDocument/2006/relationships/slideLayout" Target="../slideLayouts/slideLayout34.xml"/><Relationship Id="rId4" Type="http://schemas.openxmlformats.org/officeDocument/2006/relationships/image" Target="../media/image44.emf"/></Relationships>
</file>

<file path=ppt/slides/_rels/slide8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3.xml"/><Relationship Id="rId1" Type="http://schemas.openxmlformats.org/officeDocument/2006/relationships/slideLayout" Target="../slideLayouts/slideLayout34.xml"/><Relationship Id="rId4" Type="http://schemas.openxmlformats.org/officeDocument/2006/relationships/image" Target="../media/image45.emf"/></Relationships>
</file>

<file path=ppt/slides/_rels/slide8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84.xml"/><Relationship Id="rId1" Type="http://schemas.openxmlformats.org/officeDocument/2006/relationships/slideLayout" Target="../slideLayouts/slideLayout34.xml"/><Relationship Id="rId4" Type="http://schemas.openxmlformats.org/officeDocument/2006/relationships/image" Target="../media/image28.png"/></Relationships>
</file>

<file path=ppt/slides/_rels/slide8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85.xml"/><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86.xml"/><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7.xml"/><Relationship Id="rId1" Type="http://schemas.openxmlformats.org/officeDocument/2006/relationships/slideLayout" Target="../slideLayouts/slideLayout34.xml"/><Relationship Id="rId4" Type="http://schemas.openxmlformats.org/officeDocument/2006/relationships/image" Target="../media/image49.emf"/></Relationships>
</file>

<file path=ppt/slides/_rels/slide8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88.xml"/><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89.xml"/><Relationship Id="rId1" Type="http://schemas.openxmlformats.org/officeDocument/2006/relationships/slideLayout" Target="../slideLayouts/slideLayout34.xml"/><Relationship Id="rId5" Type="http://schemas.openxmlformats.org/officeDocument/2006/relationships/image" Target="../media/image28.png"/><Relationship Id="rId4" Type="http://schemas.openxmlformats.org/officeDocument/2006/relationships/image" Target="../media/image52.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9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0.xml"/><Relationship Id="rId1" Type="http://schemas.openxmlformats.org/officeDocument/2006/relationships/slideLayout" Target="../slideLayouts/slideLayout34.xml"/></Relationships>
</file>

<file path=ppt/slides/_rels/slide9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1.xml"/><Relationship Id="rId1" Type="http://schemas.openxmlformats.org/officeDocument/2006/relationships/slideLayout" Target="../slideLayouts/slideLayout34.xml"/></Relationships>
</file>

<file path=ppt/slides/_rels/slide92.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92.xml"/><Relationship Id="rId1" Type="http://schemas.openxmlformats.org/officeDocument/2006/relationships/slideLayout" Target="../slideLayouts/slideLayout3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0.xml"/></Relationships>
</file>

<file path=ppt/slides/_rels/slide94.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94.xml"/><Relationship Id="rId1" Type="http://schemas.openxmlformats.org/officeDocument/2006/relationships/slideLayout" Target="../slideLayouts/slideLayout34.xml"/><Relationship Id="rId5" Type="http://schemas.openxmlformats.org/officeDocument/2006/relationships/image" Target="../media/image33.png"/><Relationship Id="rId4" Type="http://schemas.openxmlformats.org/officeDocument/2006/relationships/image" Target="../media/image32.png"/></Relationships>
</file>

<file path=ppt/slides/_rels/slide9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5.xml"/><Relationship Id="rId1" Type="http://schemas.openxmlformats.org/officeDocument/2006/relationships/slideLayout" Target="../slideLayouts/slideLayout34.xml"/><Relationship Id="rId5" Type="http://schemas.openxmlformats.org/officeDocument/2006/relationships/chart" Target="../charts/chart84.xml"/><Relationship Id="rId4" Type="http://schemas.openxmlformats.org/officeDocument/2006/relationships/image" Target="../media/image33.png"/></Relationships>
</file>

<file path=ppt/slides/_rels/slide9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6.xml"/><Relationship Id="rId1" Type="http://schemas.openxmlformats.org/officeDocument/2006/relationships/slideLayout" Target="../slideLayouts/slideLayout34.xml"/><Relationship Id="rId5" Type="http://schemas.openxmlformats.org/officeDocument/2006/relationships/chart" Target="../charts/chart85.xml"/><Relationship Id="rId4" Type="http://schemas.openxmlformats.org/officeDocument/2006/relationships/image" Target="../media/image33.png"/></Relationships>
</file>

<file path=ppt/slides/_rels/slide9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7.xml"/><Relationship Id="rId1" Type="http://schemas.openxmlformats.org/officeDocument/2006/relationships/slideLayout" Target="../slideLayouts/slideLayout34.xml"/><Relationship Id="rId5" Type="http://schemas.openxmlformats.org/officeDocument/2006/relationships/chart" Target="../charts/chart86.xml"/><Relationship Id="rId4" Type="http://schemas.openxmlformats.org/officeDocument/2006/relationships/image" Target="../media/image33.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0.xml"/></Relationships>
</file>

<file path=ppt/slides/_rels/slide9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9.xml"/><Relationship Id="rId1" Type="http://schemas.openxmlformats.org/officeDocument/2006/relationships/slideLayout" Target="../slideLayouts/slideLayout34.xml"/><Relationship Id="rId6" Type="http://schemas.openxmlformats.org/officeDocument/2006/relationships/chart" Target="../charts/chart87.xml"/><Relationship Id="rId5" Type="http://schemas.openxmlformats.org/officeDocument/2006/relationships/image" Target="../media/image3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702" y="1794076"/>
            <a:ext cx="9144000" cy="1064871"/>
          </a:xfrm>
        </p:spPr>
        <p:txBody>
          <a:bodyPr/>
          <a:lstStyle/>
          <a:p>
            <a:r>
              <a:rPr lang="en-US" dirty="0"/>
              <a:t>Civility, Safety &amp; Interaction Online</a:t>
            </a:r>
          </a:p>
        </p:txBody>
      </p:sp>
      <p:sp>
        <p:nvSpPr>
          <p:cNvPr id="3" name="Text Placeholder 2"/>
          <p:cNvSpPr>
            <a:spLocks noGrp="1"/>
          </p:cNvSpPr>
          <p:nvPr>
            <p:ph type="body" sz="quarter" idx="12"/>
          </p:nvPr>
        </p:nvSpPr>
        <p:spPr>
          <a:xfrm>
            <a:off x="274702" y="3456753"/>
            <a:ext cx="9144000" cy="768009"/>
          </a:xfrm>
        </p:spPr>
        <p:txBody>
          <a:bodyPr/>
          <a:lstStyle/>
          <a:p>
            <a:r>
              <a:rPr lang="en-US" dirty="0"/>
              <a:t>January 2018</a:t>
            </a:r>
          </a:p>
        </p:txBody>
      </p:sp>
    </p:spTree>
    <p:extLst>
      <p:ext uri="{BB962C8B-B14F-4D97-AF65-F5344CB8AC3E}">
        <p14:creationId xmlns:p14="http://schemas.microsoft.com/office/powerpoint/2010/main" val="12505169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027527"/>
            <a:ext cx="11887200" cy="5896999"/>
          </a:xfrm>
        </p:spPr>
        <p:txBody>
          <a:bodyPr/>
          <a:lstStyle/>
          <a:p>
            <a:r>
              <a:rPr lang="en-US" sz="2800" dirty="0">
                <a:solidFill>
                  <a:srgbClr val="0072C6"/>
                </a:solidFill>
                <a:latin typeface="+mn-lt"/>
              </a:rPr>
              <a:t>DCI scores in Mexico and China fell</a:t>
            </a:r>
          </a:p>
          <a:p>
            <a:pPr lvl="1"/>
            <a:r>
              <a:rPr lang="en-US" sz="2000" dirty="0">
                <a:solidFill>
                  <a:schemeClr val="bg1"/>
                </a:solidFill>
              </a:rPr>
              <a:t>DCI scores in the UK, USA and Australia rose entirely due to the addition of new risks. Without the new risks, DCI would have held steady. Other country DCI scores were similar to 2016.</a:t>
            </a:r>
          </a:p>
          <a:p>
            <a:pPr lvl="1"/>
            <a:r>
              <a:rPr lang="en-US" sz="2000" dirty="0">
                <a:solidFill>
                  <a:schemeClr val="bg1"/>
                </a:solidFill>
              </a:rPr>
              <a:t>All Latam countries had above average DCI scores (71 or higher). With the exception of Brazil, a noticeable proportion of online risks were perpetrated by family and friends. </a:t>
            </a:r>
          </a:p>
          <a:p>
            <a:pPr lvl="1"/>
            <a:r>
              <a:rPr lang="en-US" sz="2000" dirty="0">
                <a:solidFill>
                  <a:schemeClr val="bg1"/>
                </a:solidFill>
              </a:rPr>
              <a:t>While the top risks in each country were consistent, risks people worried about most showed more variation.  Doxing was particularly worrisome in Japan and China. The French were most worried about Online harassment while Cyberbullying was the top worry in Germany. Terrorism recruiting was the most worrisome risk in Hungary.</a:t>
            </a:r>
          </a:p>
          <a:p>
            <a:pPr lvl="1"/>
            <a:endParaRPr lang="en-US" sz="1000" dirty="0">
              <a:solidFill>
                <a:schemeClr val="bg1"/>
              </a:solidFill>
            </a:endParaRPr>
          </a:p>
          <a:p>
            <a:r>
              <a:rPr lang="en-US" sz="2800" dirty="0">
                <a:solidFill>
                  <a:srgbClr val="0072C6"/>
                </a:solidFill>
                <a:latin typeface="+mn-lt"/>
              </a:rPr>
              <a:t>Concern about online risks declined across all countries with the biggest drops occurring in Turkey, USA and Mexico</a:t>
            </a:r>
          </a:p>
          <a:p>
            <a:endParaRPr lang="en-US" sz="1000" dirty="0">
              <a:solidFill>
                <a:srgbClr val="0072C6"/>
              </a:solidFill>
              <a:latin typeface="+mn-lt"/>
            </a:endParaRPr>
          </a:p>
          <a:p>
            <a:r>
              <a:rPr lang="en-US" sz="2800" dirty="0">
                <a:solidFill>
                  <a:srgbClr val="0072C6"/>
                </a:solidFill>
                <a:latin typeface="+mn-lt"/>
              </a:rPr>
              <a:t>Russians and Mexicans reported a big increase in having met the perpetrator in real life. The reverse was true in China, Brazil and UK.</a:t>
            </a:r>
          </a:p>
          <a:p>
            <a:r>
              <a:rPr lang="en-US" sz="2800" dirty="0">
                <a:solidFill>
                  <a:srgbClr val="0072C6"/>
                </a:solidFill>
                <a:latin typeface="+mn-lt"/>
              </a:rPr>
              <a:t>Japan results were likely influenced by a mild survey response style where less extreme scale points are preferred over the extremes.</a:t>
            </a:r>
          </a:p>
        </p:txBody>
      </p:sp>
      <p:sp>
        <p:nvSpPr>
          <p:cNvPr id="3" name="Title 2"/>
          <p:cNvSpPr>
            <a:spLocks noGrp="1"/>
          </p:cNvSpPr>
          <p:nvPr>
            <p:ph type="title"/>
          </p:nvPr>
        </p:nvSpPr>
        <p:spPr/>
        <p:txBody>
          <a:bodyPr/>
          <a:lstStyle/>
          <a:p>
            <a:r>
              <a:rPr lang="en-US" dirty="0"/>
              <a:t>5. Country highlights</a:t>
            </a:r>
          </a:p>
        </p:txBody>
      </p:sp>
      <p:sp>
        <p:nvSpPr>
          <p:cNvPr id="4" name="Slide Number Placeholder 3"/>
          <p:cNvSpPr>
            <a:spLocks noGrp="1"/>
          </p:cNvSpPr>
          <p:nvPr>
            <p:ph type="sldNum" sz="quarter" idx="4"/>
          </p:nvPr>
        </p:nvSpPr>
        <p:spPr/>
        <p:txBody>
          <a:bodyPr/>
          <a:lstStyle/>
          <a:p>
            <a:fld id="{7EFC24D6-DB8F-6B44-BA5A-9BEC68C15CAA}" type="slidenum">
              <a:rPr lang="en-US" smtClean="0"/>
              <a:pPr/>
              <a:t>10</a:t>
            </a:fld>
            <a:endParaRPr lang="en-US" dirty="0"/>
          </a:p>
        </p:txBody>
      </p:sp>
    </p:spTree>
    <p:extLst>
      <p:ext uri="{BB962C8B-B14F-4D97-AF65-F5344CB8AC3E}">
        <p14:creationId xmlns:p14="http://schemas.microsoft.com/office/powerpoint/2010/main" val="2775317731"/>
      </p:ext>
    </p:extLst>
  </p:cSld>
  <p:clrMapOvr>
    <a:masterClrMapping/>
  </p:clrMapOvr>
  <p:transition>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C79E-5220-4FF2-93A9-0106367B26C7}"/>
              </a:ext>
            </a:extLst>
          </p:cNvPr>
          <p:cNvSpPr>
            <a:spLocks noGrp="1"/>
          </p:cNvSpPr>
          <p:nvPr>
            <p:ph type="title"/>
          </p:nvPr>
        </p:nvSpPr>
        <p:spPr/>
        <p:txBody>
          <a:bodyPr/>
          <a:lstStyle/>
          <a:p>
            <a:r>
              <a:rPr lang="en-US" dirty="0"/>
              <a:t>Source of risk did not differ by gender</a:t>
            </a:r>
          </a:p>
        </p:txBody>
      </p:sp>
      <p:sp>
        <p:nvSpPr>
          <p:cNvPr id="3" name="Slide Number Placeholder 2">
            <a:extLst>
              <a:ext uri="{FF2B5EF4-FFF2-40B4-BE49-F238E27FC236}">
                <a16:creationId xmlns:a16="http://schemas.microsoft.com/office/drawing/2014/main" id="{43ECA47D-AB6C-4EA7-8A70-F1948A7C63FD}"/>
              </a:ext>
            </a:extLst>
          </p:cNvPr>
          <p:cNvSpPr>
            <a:spLocks noGrp="1"/>
          </p:cNvSpPr>
          <p:nvPr>
            <p:ph type="sldNum" sz="quarter" idx="4"/>
          </p:nvPr>
        </p:nvSpPr>
        <p:spPr/>
        <p:txBody>
          <a:bodyPr/>
          <a:lstStyle/>
          <a:p>
            <a:fld id="{7EFC24D6-DB8F-6B44-BA5A-9BEC68C15CAA}" type="slidenum">
              <a:rPr lang="en-US" smtClean="0"/>
              <a:pPr/>
              <a:t>100</a:t>
            </a:fld>
            <a:endParaRPr lang="en-US" dirty="0"/>
          </a:p>
        </p:txBody>
      </p:sp>
      <p:grpSp>
        <p:nvGrpSpPr>
          <p:cNvPr id="11" name="Group 10">
            <a:extLst>
              <a:ext uri="{FF2B5EF4-FFF2-40B4-BE49-F238E27FC236}">
                <a16:creationId xmlns:a16="http://schemas.microsoft.com/office/drawing/2014/main" id="{E6708AC1-8237-4CB9-A162-5FC9A993A10A}"/>
              </a:ext>
            </a:extLst>
          </p:cNvPr>
          <p:cNvGrpSpPr/>
          <p:nvPr/>
        </p:nvGrpSpPr>
        <p:grpSpPr>
          <a:xfrm>
            <a:off x="10766545" y="11659"/>
            <a:ext cx="1586314" cy="489365"/>
            <a:chOff x="10766545" y="11659"/>
            <a:chExt cx="1586314" cy="489365"/>
          </a:xfrm>
        </p:grpSpPr>
        <p:sp>
          <p:nvSpPr>
            <p:cNvPr id="12" name="TextBox 11">
              <a:extLst>
                <a:ext uri="{FF2B5EF4-FFF2-40B4-BE49-F238E27FC236}">
                  <a16:creationId xmlns:a16="http://schemas.microsoft.com/office/drawing/2014/main" id="{0555EAA9-CE27-4AC6-AE23-2BC56FDAD2A0}"/>
                </a:ext>
              </a:extLst>
            </p:cNvPr>
            <p:cNvSpPr txBox="1"/>
            <p:nvPr/>
          </p:nvSpPr>
          <p:spPr>
            <a:xfrm>
              <a:off x="10766545" y="11659"/>
              <a:ext cx="951222"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Gender</a:t>
              </a:r>
            </a:p>
          </p:txBody>
        </p:sp>
        <p:grpSp>
          <p:nvGrpSpPr>
            <p:cNvPr id="13" name="Group 12">
              <a:extLst>
                <a:ext uri="{FF2B5EF4-FFF2-40B4-BE49-F238E27FC236}">
                  <a16:creationId xmlns:a16="http://schemas.microsoft.com/office/drawing/2014/main" id="{89DD93A5-8827-47C1-B660-5FB133966086}"/>
                </a:ext>
              </a:extLst>
            </p:cNvPr>
            <p:cNvGrpSpPr>
              <a:grpSpLocks noChangeAspect="1"/>
            </p:cNvGrpSpPr>
            <p:nvPr/>
          </p:nvGrpSpPr>
          <p:grpSpPr>
            <a:xfrm>
              <a:off x="11621339" y="81889"/>
              <a:ext cx="731520" cy="377715"/>
              <a:chOff x="2461533" y="4904256"/>
              <a:chExt cx="1871022" cy="966089"/>
            </a:xfrm>
          </p:grpSpPr>
          <p:pic>
            <p:nvPicPr>
              <p:cNvPr id="14" name="Picture 13">
                <a:extLst>
                  <a:ext uri="{FF2B5EF4-FFF2-40B4-BE49-F238E27FC236}">
                    <a16:creationId xmlns:a16="http://schemas.microsoft.com/office/drawing/2014/main" id="{20C8A1E2-F167-4CEA-9C72-C6DC4FBAC1A5}"/>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artisticGlowEdges/>
                        </a14:imgEffect>
                      </a14:imgLayer>
                    </a14:imgProps>
                  </a:ext>
                </a:extLst>
              </a:blip>
              <a:stretch>
                <a:fillRect/>
              </a:stretch>
            </p:blipFill>
            <p:spPr>
              <a:xfrm>
                <a:off x="3418155" y="4904256"/>
                <a:ext cx="914400" cy="914400"/>
              </a:xfrm>
              <a:prstGeom prst="rect">
                <a:avLst/>
              </a:prstGeom>
            </p:spPr>
          </p:pic>
          <p:pic>
            <p:nvPicPr>
              <p:cNvPr id="15" name="Picture 14" descr="... , face, human, man, profile, user, women icon | Icon search engine">
                <a:extLst>
                  <a:ext uri="{FF2B5EF4-FFF2-40B4-BE49-F238E27FC236}">
                    <a16:creationId xmlns:a16="http://schemas.microsoft.com/office/drawing/2014/main" id="{B9380FED-FAC1-40CE-8AD6-945DB05F1A6D}"/>
                  </a:ext>
                </a:extLst>
              </p:cNvPr>
              <p:cNvPicPr>
                <a:picLocks noChangeAspect="1"/>
              </p:cNvPicPr>
              <p:nvPr/>
            </p:nvPicPr>
            <p:blipFill>
              <a:blip r:embed="rId5">
                <a:duotone>
                  <a:schemeClr val="accent4">
                    <a:shade val="45000"/>
                    <a:satMod val="135000"/>
                  </a:schemeClr>
                  <a:prstClr val="white"/>
                </a:duotone>
              </a:blip>
              <a:stretch>
                <a:fillRect/>
              </a:stretch>
            </p:blipFill>
            <p:spPr>
              <a:xfrm>
                <a:off x="2461533" y="4955945"/>
                <a:ext cx="914400" cy="914400"/>
              </a:xfrm>
              <a:prstGeom prst="rect">
                <a:avLst/>
              </a:prstGeom>
            </p:spPr>
          </p:pic>
        </p:grpSp>
      </p:grpSp>
      <p:sp>
        <p:nvSpPr>
          <p:cNvPr id="10" name="TextBox 9">
            <a:extLst>
              <a:ext uri="{FF2B5EF4-FFF2-40B4-BE49-F238E27FC236}">
                <a16:creationId xmlns:a16="http://schemas.microsoft.com/office/drawing/2014/main" id="{404026B5-AF1E-4900-A326-B4FB39667890}"/>
              </a:ext>
            </a:extLst>
          </p:cNvPr>
          <p:cNvSpPr txBox="1"/>
          <p:nvPr/>
        </p:nvSpPr>
        <p:spPr>
          <a:xfrm>
            <a:off x="-20095" y="6646400"/>
            <a:ext cx="6821419"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Q2a. Which types of people have, in the past treated you in an unsafe or uncivil manner online? Select all that apply.</a:t>
            </a:r>
          </a:p>
        </p:txBody>
      </p:sp>
      <p:graphicFrame>
        <p:nvGraphicFramePr>
          <p:cNvPr id="16" name="Chart 15">
            <a:extLst>
              <a:ext uri="{FF2B5EF4-FFF2-40B4-BE49-F238E27FC236}">
                <a16:creationId xmlns:a16="http://schemas.microsoft.com/office/drawing/2014/main" id="{903B31D5-4AE7-420A-92F1-AB1AA47ACC5C}"/>
              </a:ext>
            </a:extLst>
          </p:cNvPr>
          <p:cNvGraphicFramePr/>
          <p:nvPr>
            <p:extLst/>
          </p:nvPr>
        </p:nvGraphicFramePr>
        <p:xfrm>
          <a:off x="2072745" y="1465831"/>
          <a:ext cx="8321040" cy="475488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96227528"/>
      </p:ext>
    </p:extLst>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C79E-5220-4FF2-93A9-0106367B26C7}"/>
              </a:ext>
            </a:extLst>
          </p:cNvPr>
          <p:cNvSpPr>
            <a:spLocks noGrp="1"/>
          </p:cNvSpPr>
          <p:nvPr>
            <p:ph type="title"/>
          </p:nvPr>
        </p:nvSpPr>
        <p:spPr>
          <a:xfrm>
            <a:off x="274639" y="295274"/>
            <a:ext cx="11889564" cy="917575"/>
          </a:xfrm>
        </p:spPr>
        <p:txBody>
          <a:bodyPr/>
          <a:lstStyle/>
          <a:p>
            <a:r>
              <a:rPr lang="en-US" dirty="0"/>
              <a:t>8 in 10 females targeted by cyberbullies had met the perpetrator before</a:t>
            </a:r>
          </a:p>
        </p:txBody>
      </p:sp>
      <p:sp>
        <p:nvSpPr>
          <p:cNvPr id="3" name="Slide Number Placeholder 2">
            <a:extLst>
              <a:ext uri="{FF2B5EF4-FFF2-40B4-BE49-F238E27FC236}">
                <a16:creationId xmlns:a16="http://schemas.microsoft.com/office/drawing/2014/main" id="{43ECA47D-AB6C-4EA7-8A70-F1948A7C63FD}"/>
              </a:ext>
            </a:extLst>
          </p:cNvPr>
          <p:cNvSpPr>
            <a:spLocks noGrp="1"/>
          </p:cNvSpPr>
          <p:nvPr>
            <p:ph type="sldNum" sz="quarter" idx="4"/>
          </p:nvPr>
        </p:nvSpPr>
        <p:spPr/>
        <p:txBody>
          <a:bodyPr/>
          <a:lstStyle/>
          <a:p>
            <a:fld id="{7EFC24D6-DB8F-6B44-BA5A-9BEC68C15CAA}" type="slidenum">
              <a:rPr lang="en-US" smtClean="0"/>
              <a:pPr/>
              <a:t>101</a:t>
            </a:fld>
            <a:endParaRPr lang="en-US" dirty="0"/>
          </a:p>
        </p:txBody>
      </p:sp>
      <p:sp>
        <p:nvSpPr>
          <p:cNvPr id="11" name="TextBox 10">
            <a:extLst>
              <a:ext uri="{FF2B5EF4-FFF2-40B4-BE49-F238E27FC236}">
                <a16:creationId xmlns:a16="http://schemas.microsoft.com/office/drawing/2014/main" id="{27A05163-BF18-4249-943B-10AF7EDB10EB}"/>
              </a:ext>
            </a:extLst>
          </p:cNvPr>
          <p:cNvSpPr txBox="1"/>
          <p:nvPr/>
        </p:nvSpPr>
        <p:spPr>
          <a:xfrm>
            <a:off x="-40640" y="6591992"/>
            <a:ext cx="3044744"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Q5a: When did you meet the person in real life? </a:t>
            </a:r>
          </a:p>
        </p:txBody>
      </p:sp>
      <p:grpSp>
        <p:nvGrpSpPr>
          <p:cNvPr id="17" name="Group 16">
            <a:extLst>
              <a:ext uri="{FF2B5EF4-FFF2-40B4-BE49-F238E27FC236}">
                <a16:creationId xmlns:a16="http://schemas.microsoft.com/office/drawing/2014/main" id="{C39A189C-3A34-4D1E-80CA-7A357F225AB2}"/>
              </a:ext>
            </a:extLst>
          </p:cNvPr>
          <p:cNvGrpSpPr/>
          <p:nvPr/>
        </p:nvGrpSpPr>
        <p:grpSpPr>
          <a:xfrm>
            <a:off x="10766545" y="11659"/>
            <a:ext cx="1586314" cy="489365"/>
            <a:chOff x="10766545" y="11659"/>
            <a:chExt cx="1586314" cy="489365"/>
          </a:xfrm>
        </p:grpSpPr>
        <p:sp>
          <p:nvSpPr>
            <p:cNvPr id="22" name="TextBox 21">
              <a:extLst>
                <a:ext uri="{FF2B5EF4-FFF2-40B4-BE49-F238E27FC236}">
                  <a16:creationId xmlns:a16="http://schemas.microsoft.com/office/drawing/2014/main" id="{6AE143FE-F276-4616-A65F-442776D4C8D9}"/>
                </a:ext>
              </a:extLst>
            </p:cNvPr>
            <p:cNvSpPr txBox="1"/>
            <p:nvPr/>
          </p:nvSpPr>
          <p:spPr>
            <a:xfrm>
              <a:off x="10766545" y="11659"/>
              <a:ext cx="951222"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Gender</a:t>
              </a:r>
            </a:p>
          </p:txBody>
        </p:sp>
        <p:grpSp>
          <p:nvGrpSpPr>
            <p:cNvPr id="25" name="Group 24">
              <a:extLst>
                <a:ext uri="{FF2B5EF4-FFF2-40B4-BE49-F238E27FC236}">
                  <a16:creationId xmlns:a16="http://schemas.microsoft.com/office/drawing/2014/main" id="{26811F73-C0B3-4B8C-9050-C0E22CF0FD24}"/>
                </a:ext>
              </a:extLst>
            </p:cNvPr>
            <p:cNvGrpSpPr>
              <a:grpSpLocks noChangeAspect="1"/>
            </p:cNvGrpSpPr>
            <p:nvPr/>
          </p:nvGrpSpPr>
          <p:grpSpPr>
            <a:xfrm>
              <a:off x="11621339" y="81889"/>
              <a:ext cx="731520" cy="377715"/>
              <a:chOff x="2461533" y="4904256"/>
              <a:chExt cx="1871022" cy="966089"/>
            </a:xfrm>
          </p:grpSpPr>
          <p:pic>
            <p:nvPicPr>
              <p:cNvPr id="26" name="Picture 25">
                <a:extLst>
                  <a:ext uri="{FF2B5EF4-FFF2-40B4-BE49-F238E27FC236}">
                    <a16:creationId xmlns:a16="http://schemas.microsoft.com/office/drawing/2014/main" id="{0A581D5C-AFB8-4BD0-A8E9-53B6FCB9B30C}"/>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artisticGlowEdges/>
                        </a14:imgEffect>
                      </a14:imgLayer>
                    </a14:imgProps>
                  </a:ext>
                </a:extLst>
              </a:blip>
              <a:stretch>
                <a:fillRect/>
              </a:stretch>
            </p:blipFill>
            <p:spPr>
              <a:xfrm>
                <a:off x="3418155" y="4904256"/>
                <a:ext cx="914400" cy="914400"/>
              </a:xfrm>
              <a:prstGeom prst="rect">
                <a:avLst/>
              </a:prstGeom>
            </p:spPr>
          </p:pic>
          <p:pic>
            <p:nvPicPr>
              <p:cNvPr id="27" name="Picture 26" descr="... , face, human, man, profile, user, women icon | Icon search engine">
                <a:extLst>
                  <a:ext uri="{FF2B5EF4-FFF2-40B4-BE49-F238E27FC236}">
                    <a16:creationId xmlns:a16="http://schemas.microsoft.com/office/drawing/2014/main" id="{28DBDE20-1FE8-437E-BDBB-2DD57BD0EA3B}"/>
                  </a:ext>
                </a:extLst>
              </p:cNvPr>
              <p:cNvPicPr>
                <a:picLocks noChangeAspect="1"/>
              </p:cNvPicPr>
              <p:nvPr/>
            </p:nvPicPr>
            <p:blipFill>
              <a:blip r:embed="rId5">
                <a:duotone>
                  <a:schemeClr val="accent4">
                    <a:shade val="45000"/>
                    <a:satMod val="135000"/>
                  </a:schemeClr>
                  <a:prstClr val="white"/>
                </a:duotone>
              </a:blip>
              <a:stretch>
                <a:fillRect/>
              </a:stretch>
            </p:blipFill>
            <p:spPr>
              <a:xfrm>
                <a:off x="2461533" y="4955945"/>
                <a:ext cx="914400" cy="914400"/>
              </a:xfrm>
              <a:prstGeom prst="rect">
                <a:avLst/>
              </a:prstGeom>
            </p:spPr>
          </p:pic>
        </p:grpSp>
      </p:grpSp>
      <p:grpSp>
        <p:nvGrpSpPr>
          <p:cNvPr id="7" name="Group 6">
            <a:extLst>
              <a:ext uri="{FF2B5EF4-FFF2-40B4-BE49-F238E27FC236}">
                <a16:creationId xmlns:a16="http://schemas.microsoft.com/office/drawing/2014/main" id="{F6606EDB-08FC-4609-9AB4-5FDD20B6CC93}"/>
              </a:ext>
            </a:extLst>
          </p:cNvPr>
          <p:cNvGrpSpPr/>
          <p:nvPr/>
        </p:nvGrpSpPr>
        <p:grpSpPr>
          <a:xfrm>
            <a:off x="812800" y="1339941"/>
            <a:ext cx="10952161" cy="5120640"/>
            <a:chOff x="812800" y="974181"/>
            <a:chExt cx="10952161" cy="5030380"/>
          </a:xfrm>
        </p:grpSpPr>
        <p:graphicFrame>
          <p:nvGraphicFramePr>
            <p:cNvPr id="6" name="Chart 5">
              <a:extLst>
                <a:ext uri="{FF2B5EF4-FFF2-40B4-BE49-F238E27FC236}">
                  <a16:creationId xmlns:a16="http://schemas.microsoft.com/office/drawing/2014/main" id="{8AA2518D-6CD4-4E7C-BE11-E6B8655F3ECD}"/>
                </a:ext>
              </a:extLst>
            </p:cNvPr>
            <p:cNvGraphicFramePr/>
            <p:nvPr>
              <p:extLst/>
            </p:nvPr>
          </p:nvGraphicFramePr>
          <p:xfrm>
            <a:off x="812800" y="975361"/>
            <a:ext cx="5374640" cy="5029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Chart 28">
              <a:extLst>
                <a:ext uri="{FF2B5EF4-FFF2-40B4-BE49-F238E27FC236}">
                  <a16:creationId xmlns:a16="http://schemas.microsoft.com/office/drawing/2014/main" id="{E9DF91FC-9243-444A-A9DD-EE9489AFB1FC}"/>
                </a:ext>
              </a:extLst>
            </p:cNvPr>
            <p:cNvGraphicFramePr/>
            <p:nvPr>
              <p:extLst/>
            </p:nvPr>
          </p:nvGraphicFramePr>
          <p:xfrm>
            <a:off x="6390321" y="974181"/>
            <a:ext cx="5374640" cy="5029200"/>
          </p:xfrm>
          <a:graphic>
            <a:graphicData uri="http://schemas.openxmlformats.org/drawingml/2006/chart">
              <c:chart xmlns:c="http://schemas.openxmlformats.org/drawingml/2006/chart" xmlns:r="http://schemas.openxmlformats.org/officeDocument/2006/relationships" r:id="rId7"/>
            </a:graphicData>
          </a:graphic>
        </p:graphicFrame>
      </p:grpSp>
      <p:sp>
        <p:nvSpPr>
          <p:cNvPr id="4" name="Oval 3">
            <a:extLst>
              <a:ext uri="{FF2B5EF4-FFF2-40B4-BE49-F238E27FC236}">
                <a16:creationId xmlns:a16="http://schemas.microsoft.com/office/drawing/2014/main" id="{32444DA6-1C3A-4910-8B37-CCD2284C5406}"/>
              </a:ext>
            </a:extLst>
          </p:cNvPr>
          <p:cNvSpPr/>
          <p:nvPr/>
        </p:nvSpPr>
        <p:spPr bwMode="auto">
          <a:xfrm>
            <a:off x="7076440" y="4456176"/>
            <a:ext cx="3393440" cy="223520"/>
          </a:xfrm>
          <a:prstGeom prst="ellipse">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94825436"/>
      </p:ext>
    </p:extLst>
  </p:cSld>
  <p:clrMapOvr>
    <a:masterClrMapping/>
  </p:clrMapOvr>
  <p:transition>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C79E-5220-4FF2-93A9-0106367B26C7}"/>
              </a:ext>
            </a:extLst>
          </p:cNvPr>
          <p:cNvSpPr>
            <a:spLocks noGrp="1"/>
          </p:cNvSpPr>
          <p:nvPr>
            <p:ph type="title"/>
          </p:nvPr>
        </p:nvSpPr>
        <p:spPr/>
        <p:txBody>
          <a:bodyPr/>
          <a:lstStyle/>
          <a:p>
            <a:r>
              <a:rPr lang="en-US" dirty="0"/>
              <a:t>Responsibility &amp; trust in organizations was similar by gender</a:t>
            </a:r>
          </a:p>
        </p:txBody>
      </p:sp>
      <p:sp>
        <p:nvSpPr>
          <p:cNvPr id="3" name="Slide Number Placeholder 2">
            <a:extLst>
              <a:ext uri="{FF2B5EF4-FFF2-40B4-BE49-F238E27FC236}">
                <a16:creationId xmlns:a16="http://schemas.microsoft.com/office/drawing/2014/main" id="{43ECA47D-AB6C-4EA7-8A70-F1948A7C63FD}"/>
              </a:ext>
            </a:extLst>
          </p:cNvPr>
          <p:cNvSpPr>
            <a:spLocks noGrp="1"/>
          </p:cNvSpPr>
          <p:nvPr>
            <p:ph type="sldNum" sz="quarter" idx="4"/>
          </p:nvPr>
        </p:nvSpPr>
        <p:spPr/>
        <p:txBody>
          <a:bodyPr/>
          <a:lstStyle/>
          <a:p>
            <a:fld id="{7EFC24D6-DB8F-6B44-BA5A-9BEC68C15CAA}" type="slidenum">
              <a:rPr lang="en-US" smtClean="0"/>
              <a:pPr/>
              <a:t>102</a:t>
            </a:fld>
            <a:endParaRPr lang="en-US" dirty="0"/>
          </a:p>
        </p:txBody>
      </p:sp>
      <p:graphicFrame>
        <p:nvGraphicFramePr>
          <p:cNvPr id="12" name="Chart 11">
            <a:extLst>
              <a:ext uri="{FF2B5EF4-FFF2-40B4-BE49-F238E27FC236}">
                <a16:creationId xmlns:a16="http://schemas.microsoft.com/office/drawing/2014/main" id="{18F3DE22-CC7C-49C8-BD99-B549971DCD16}"/>
              </a:ext>
            </a:extLst>
          </p:cNvPr>
          <p:cNvGraphicFramePr/>
          <p:nvPr>
            <p:extLst/>
          </p:nvPr>
        </p:nvGraphicFramePr>
        <p:xfrm>
          <a:off x="264266" y="1482095"/>
          <a:ext cx="5943600" cy="47358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DF721419-D953-4A68-8746-B610BD2735BC}"/>
              </a:ext>
            </a:extLst>
          </p:cNvPr>
          <p:cNvGraphicFramePr>
            <a:graphicFrameLocks/>
          </p:cNvGraphicFramePr>
          <p:nvPr>
            <p:extLst/>
          </p:nvPr>
        </p:nvGraphicFramePr>
        <p:xfrm>
          <a:off x="6285240" y="1479803"/>
          <a:ext cx="5943600" cy="4736592"/>
        </p:xfrm>
        <a:graphic>
          <a:graphicData uri="http://schemas.openxmlformats.org/drawingml/2006/chart">
            <c:chart xmlns:c="http://schemas.openxmlformats.org/drawingml/2006/chart" xmlns:r="http://schemas.openxmlformats.org/officeDocument/2006/relationships" r:id="rId4"/>
          </a:graphicData>
        </a:graphic>
      </p:graphicFrame>
      <p:grpSp>
        <p:nvGrpSpPr>
          <p:cNvPr id="14" name="Group 13">
            <a:extLst>
              <a:ext uri="{FF2B5EF4-FFF2-40B4-BE49-F238E27FC236}">
                <a16:creationId xmlns:a16="http://schemas.microsoft.com/office/drawing/2014/main" id="{7F2FBE14-B6B1-43BA-96A2-AC8D8F788595}"/>
              </a:ext>
            </a:extLst>
          </p:cNvPr>
          <p:cNvGrpSpPr/>
          <p:nvPr/>
        </p:nvGrpSpPr>
        <p:grpSpPr>
          <a:xfrm>
            <a:off x="20096" y="6563734"/>
            <a:ext cx="6840430" cy="444346"/>
            <a:chOff x="274638" y="6410479"/>
            <a:chExt cx="6840430" cy="444346"/>
          </a:xfrm>
        </p:grpSpPr>
        <p:sp>
          <p:nvSpPr>
            <p:cNvPr id="15" name="Rectangle 14">
              <a:extLst>
                <a:ext uri="{FF2B5EF4-FFF2-40B4-BE49-F238E27FC236}">
                  <a16:creationId xmlns:a16="http://schemas.microsoft.com/office/drawing/2014/main" id="{9B59C332-ACA4-4B8F-983F-C3A3AAE4E6A3}"/>
                </a:ext>
              </a:extLst>
            </p:cNvPr>
            <p:cNvSpPr/>
            <p:nvPr/>
          </p:nvSpPr>
          <p:spPr>
            <a:xfrm>
              <a:off x="274639" y="6410479"/>
              <a:ext cx="6840429" cy="246221"/>
            </a:xfrm>
            <a:prstGeom prst="rect">
              <a:avLst/>
            </a:prstGeom>
          </p:spPr>
          <p:txBody>
            <a:bodyPr wrap="square">
              <a:spAutoFit/>
            </a:bodyPr>
            <a:lstStyle/>
            <a:p>
              <a:r>
                <a:rPr lang="en-US" sz="1000" i="1" dirty="0">
                  <a:solidFill>
                    <a:schemeClr val="tx1">
                      <a:lumMod val="50000"/>
                    </a:schemeClr>
                  </a:solidFill>
                </a:rPr>
                <a:t> 8a: In your opinion, which group or organization is most responsible for keeping individuals and families safer online? </a:t>
              </a:r>
            </a:p>
          </p:txBody>
        </p:sp>
        <p:sp>
          <p:nvSpPr>
            <p:cNvPr id="16" name="Rectangle 15">
              <a:extLst>
                <a:ext uri="{FF2B5EF4-FFF2-40B4-BE49-F238E27FC236}">
                  <a16:creationId xmlns:a16="http://schemas.microsoft.com/office/drawing/2014/main" id="{416B93D7-92C1-4BD0-8E31-5A730751D514}"/>
                </a:ext>
              </a:extLst>
            </p:cNvPr>
            <p:cNvSpPr/>
            <p:nvPr/>
          </p:nvSpPr>
          <p:spPr>
            <a:xfrm>
              <a:off x="274638" y="6608604"/>
              <a:ext cx="6840429" cy="246221"/>
            </a:xfrm>
            <a:prstGeom prst="rect">
              <a:avLst/>
            </a:prstGeom>
          </p:spPr>
          <p:txBody>
            <a:bodyPr wrap="square">
              <a:spAutoFit/>
            </a:bodyPr>
            <a:lstStyle/>
            <a:p>
              <a:r>
                <a:rPr lang="en-US" sz="1000" i="1" dirty="0">
                  <a:solidFill>
                    <a:schemeClr val="tx1">
                      <a:lumMod val="50000"/>
                    </a:schemeClr>
                  </a:solidFill>
                </a:rPr>
                <a:t> 8b: In your opinion, which group or organization do you trust most to keep individuals and families safer online? </a:t>
              </a:r>
            </a:p>
          </p:txBody>
        </p:sp>
      </p:grpSp>
      <p:grpSp>
        <p:nvGrpSpPr>
          <p:cNvPr id="17" name="Group 16">
            <a:extLst>
              <a:ext uri="{FF2B5EF4-FFF2-40B4-BE49-F238E27FC236}">
                <a16:creationId xmlns:a16="http://schemas.microsoft.com/office/drawing/2014/main" id="{4CF16FB2-0AFF-4F97-B80A-38262716641A}"/>
              </a:ext>
            </a:extLst>
          </p:cNvPr>
          <p:cNvGrpSpPr/>
          <p:nvPr/>
        </p:nvGrpSpPr>
        <p:grpSpPr>
          <a:xfrm>
            <a:off x="10766545" y="11659"/>
            <a:ext cx="1586314" cy="489365"/>
            <a:chOff x="10766545" y="11659"/>
            <a:chExt cx="1586314" cy="489365"/>
          </a:xfrm>
        </p:grpSpPr>
        <p:sp>
          <p:nvSpPr>
            <p:cNvPr id="18" name="TextBox 17">
              <a:extLst>
                <a:ext uri="{FF2B5EF4-FFF2-40B4-BE49-F238E27FC236}">
                  <a16:creationId xmlns:a16="http://schemas.microsoft.com/office/drawing/2014/main" id="{B955E856-41A2-4130-AB11-22DF1C82011E}"/>
                </a:ext>
              </a:extLst>
            </p:cNvPr>
            <p:cNvSpPr txBox="1"/>
            <p:nvPr/>
          </p:nvSpPr>
          <p:spPr>
            <a:xfrm>
              <a:off x="10766545" y="11659"/>
              <a:ext cx="951222"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Gender</a:t>
              </a:r>
            </a:p>
          </p:txBody>
        </p:sp>
        <p:grpSp>
          <p:nvGrpSpPr>
            <p:cNvPr id="19" name="Group 18">
              <a:extLst>
                <a:ext uri="{FF2B5EF4-FFF2-40B4-BE49-F238E27FC236}">
                  <a16:creationId xmlns:a16="http://schemas.microsoft.com/office/drawing/2014/main" id="{08EF04F7-A724-4DBB-8C77-A43CD5950F40}"/>
                </a:ext>
              </a:extLst>
            </p:cNvPr>
            <p:cNvGrpSpPr>
              <a:grpSpLocks noChangeAspect="1"/>
            </p:cNvGrpSpPr>
            <p:nvPr/>
          </p:nvGrpSpPr>
          <p:grpSpPr>
            <a:xfrm>
              <a:off x="11621339" y="81889"/>
              <a:ext cx="731520" cy="377715"/>
              <a:chOff x="2461533" y="4904256"/>
              <a:chExt cx="1871022" cy="966089"/>
            </a:xfrm>
          </p:grpSpPr>
          <p:pic>
            <p:nvPicPr>
              <p:cNvPr id="20" name="Picture 19">
                <a:extLst>
                  <a:ext uri="{FF2B5EF4-FFF2-40B4-BE49-F238E27FC236}">
                    <a16:creationId xmlns:a16="http://schemas.microsoft.com/office/drawing/2014/main" id="{FFE12E35-6AFB-48A5-96F5-813255BA8D21}"/>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artisticGlowEdges/>
                        </a14:imgEffect>
                      </a14:imgLayer>
                    </a14:imgProps>
                  </a:ext>
                </a:extLst>
              </a:blip>
              <a:stretch>
                <a:fillRect/>
              </a:stretch>
            </p:blipFill>
            <p:spPr>
              <a:xfrm>
                <a:off x="3418155" y="4904256"/>
                <a:ext cx="914400" cy="914400"/>
              </a:xfrm>
              <a:prstGeom prst="rect">
                <a:avLst/>
              </a:prstGeom>
            </p:spPr>
          </p:pic>
          <p:pic>
            <p:nvPicPr>
              <p:cNvPr id="21" name="Picture 20" descr="... , face, human, man, profile, user, women icon | Icon search engine">
                <a:extLst>
                  <a:ext uri="{FF2B5EF4-FFF2-40B4-BE49-F238E27FC236}">
                    <a16:creationId xmlns:a16="http://schemas.microsoft.com/office/drawing/2014/main" id="{1ED61088-B6AC-476E-AE68-38A9B7E3C54E}"/>
                  </a:ext>
                </a:extLst>
              </p:cNvPr>
              <p:cNvPicPr>
                <a:picLocks noChangeAspect="1"/>
              </p:cNvPicPr>
              <p:nvPr/>
            </p:nvPicPr>
            <p:blipFill>
              <a:blip r:embed="rId7">
                <a:duotone>
                  <a:schemeClr val="accent4">
                    <a:shade val="45000"/>
                    <a:satMod val="135000"/>
                  </a:schemeClr>
                  <a:prstClr val="white"/>
                </a:duotone>
              </a:blip>
              <a:stretch>
                <a:fillRect/>
              </a:stretch>
            </p:blipFill>
            <p:spPr>
              <a:xfrm>
                <a:off x="2461533" y="4955945"/>
                <a:ext cx="914400" cy="914400"/>
              </a:xfrm>
              <a:prstGeom prst="rect">
                <a:avLst/>
              </a:prstGeom>
            </p:spPr>
          </p:pic>
        </p:grpSp>
      </p:grpSp>
    </p:spTree>
    <p:extLst>
      <p:ext uri="{BB962C8B-B14F-4D97-AF65-F5344CB8AC3E}">
        <p14:creationId xmlns:p14="http://schemas.microsoft.com/office/powerpoint/2010/main" val="1461868961"/>
      </p:ext>
    </p:extLst>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7208999" y="-1"/>
            <a:ext cx="5224976" cy="28094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rgbClr val="FFFFFF"/>
              </a:solidFill>
            </a:endParaRPr>
          </a:p>
        </p:txBody>
      </p:sp>
      <p:pic>
        <p:nvPicPr>
          <p:cNvPr id="7" name="Picture 2" descr="C:\Users\Owner\Desktop\Studio Work\TriFilm\12.018TF\120712_Online_Bullying_Pres\Working_Files\MSC12_Taylor_00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02" y="0"/>
            <a:ext cx="7206497" cy="699452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6205681" y="2809499"/>
            <a:ext cx="1003318" cy="1002116"/>
            <a:chOff x="6082101" y="2754661"/>
            <a:chExt cx="983734" cy="982556"/>
          </a:xfrm>
        </p:grpSpPr>
        <p:sp>
          <p:nvSpPr>
            <p:cNvPr id="14" name="Rectangle 13"/>
            <p:cNvSpPr/>
            <p:nvPr/>
          </p:nvSpPr>
          <p:spPr>
            <a:xfrm>
              <a:off x="6082101" y="2754661"/>
              <a:ext cx="983734" cy="982556"/>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rgbClr val="FFFFFF"/>
                </a:solidFill>
              </a:endParaRPr>
            </a:p>
          </p:txBody>
        </p:sp>
        <p:pic>
          <p:nvPicPr>
            <p:cNvPr id="1026" name="Picture 2"/>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298616" y="2955677"/>
              <a:ext cx="550703" cy="580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6205681" y="3870469"/>
            <a:ext cx="1003318" cy="1002116"/>
            <a:chOff x="6082101" y="3794922"/>
            <a:chExt cx="983734" cy="982556"/>
          </a:xfrm>
        </p:grpSpPr>
        <p:sp>
          <p:nvSpPr>
            <p:cNvPr id="23" name="Rectangle 22"/>
            <p:cNvSpPr/>
            <p:nvPr/>
          </p:nvSpPr>
          <p:spPr>
            <a:xfrm>
              <a:off x="6082101" y="3794922"/>
              <a:ext cx="983734" cy="982556"/>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rgbClr val="FFFFFF"/>
                </a:solidFill>
              </a:endParaRPr>
            </a:p>
          </p:txBody>
        </p:sp>
        <p:pic>
          <p:nvPicPr>
            <p:cNvPr id="1027" name="Picture 3"/>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296386" y="4000258"/>
              <a:ext cx="555163" cy="58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6205681" y="4931439"/>
            <a:ext cx="1003318" cy="1002116"/>
            <a:chOff x="6082101" y="4835183"/>
            <a:chExt cx="983734" cy="982556"/>
          </a:xfrm>
        </p:grpSpPr>
        <p:sp>
          <p:nvSpPr>
            <p:cNvPr id="24" name="Rectangle 23"/>
            <p:cNvSpPr/>
            <p:nvPr/>
          </p:nvSpPr>
          <p:spPr>
            <a:xfrm>
              <a:off x="6082101" y="4835183"/>
              <a:ext cx="983734" cy="982556"/>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rgbClr val="FFFFFF"/>
                </a:solidFill>
              </a:endParaRPr>
            </a:p>
          </p:txBody>
        </p:sp>
        <p:pic>
          <p:nvPicPr>
            <p:cNvPr id="1028" name="Picture 4"/>
            <p:cNvPicPr>
              <a:picLocks noChangeAspect="1" noChangeArrowheads="1"/>
            </p:cNvPicPr>
            <p:nvPr/>
          </p:nvPicPr>
          <p:blipFill>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300180" y="5049541"/>
              <a:ext cx="547576" cy="569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6205681" y="5992408"/>
            <a:ext cx="1003318" cy="1002116"/>
            <a:chOff x="6082101" y="5875444"/>
            <a:chExt cx="983734" cy="982556"/>
          </a:xfrm>
        </p:grpSpPr>
        <p:sp>
          <p:nvSpPr>
            <p:cNvPr id="25" name="Rectangle 24"/>
            <p:cNvSpPr/>
            <p:nvPr/>
          </p:nvSpPr>
          <p:spPr>
            <a:xfrm>
              <a:off x="6082101" y="5875444"/>
              <a:ext cx="983734" cy="982556"/>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rgbClr val="FFFFFF"/>
                </a:solidFill>
              </a:endParaRPr>
            </a:p>
          </p:txBody>
        </p:sp>
        <p:pic>
          <p:nvPicPr>
            <p:cNvPr id="1029" name="Picture 5"/>
            <p:cNvPicPr>
              <a:picLocks noChangeAspect="1" noChangeArrowheads="1"/>
            </p:cNvPicPr>
            <p:nvPr/>
          </p:nvPicPr>
          <p:blipFill>
            <a:blip r:embed="rId10" cstate="email">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301002" y="6082917"/>
              <a:ext cx="545932" cy="56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5" name="Rectangle 34"/>
          <p:cNvSpPr/>
          <p:nvPr/>
        </p:nvSpPr>
        <p:spPr bwMode="auto">
          <a:xfrm>
            <a:off x="7276823" y="3870469"/>
            <a:ext cx="5157152" cy="1002116"/>
          </a:xfrm>
          <a:prstGeom prst="rect">
            <a:avLst/>
          </a:prstGeom>
          <a:solidFill>
            <a:schemeClr val="tx1">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0" rIns="46630" bIns="0" numCol="1" spcCol="0" rtlCol="0" fromWordArt="0" anchor="ctr" anchorCtr="0" forceAA="0" compatLnSpc="1">
            <a:prstTxWarp prst="textNoShape">
              <a:avLst/>
            </a:prstTxWarp>
            <a:noAutofit/>
          </a:bodyPr>
          <a:lstStyle/>
          <a:p>
            <a:r>
              <a:rPr lang="en-US" sz="2800" dirty="0">
                <a:solidFill>
                  <a:srgbClr val="FFFFFF">
                    <a:alpha val="99000"/>
                  </a:srgbClr>
                </a:solidFill>
                <a:latin typeface="Segoe UI Light"/>
              </a:rPr>
              <a:t>Facebook.com/SaferOnline</a:t>
            </a:r>
          </a:p>
        </p:txBody>
      </p:sp>
      <p:sp>
        <p:nvSpPr>
          <p:cNvPr id="36" name="Rectangle 35"/>
          <p:cNvSpPr/>
          <p:nvPr/>
        </p:nvSpPr>
        <p:spPr bwMode="auto">
          <a:xfrm>
            <a:off x="7276823" y="2809499"/>
            <a:ext cx="5157152" cy="1002116"/>
          </a:xfrm>
          <a:prstGeom prst="rect">
            <a:avLst/>
          </a:prstGeom>
          <a:solidFill>
            <a:schemeClr val="tx1">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0" rIns="46630" bIns="0" numCol="1" spcCol="0" rtlCol="0" fromWordArt="0" anchor="ctr" anchorCtr="0" forceAA="0" compatLnSpc="1">
            <a:prstTxWarp prst="textNoShape">
              <a:avLst/>
            </a:prstTxWarp>
            <a:noAutofit/>
          </a:bodyPr>
          <a:lstStyle/>
          <a:p>
            <a:r>
              <a:rPr lang="en-US" sz="2800" dirty="0">
                <a:solidFill>
                  <a:srgbClr val="FFFFFF">
                    <a:alpha val="99000"/>
                  </a:srgbClr>
                </a:solidFill>
                <a:latin typeface="Segoe UI Light"/>
              </a:rPr>
              <a:t>Microsoft.com/SaferOnline</a:t>
            </a:r>
          </a:p>
        </p:txBody>
      </p:sp>
      <p:sp>
        <p:nvSpPr>
          <p:cNvPr id="37" name="Rectangle 36"/>
          <p:cNvSpPr/>
          <p:nvPr/>
        </p:nvSpPr>
        <p:spPr bwMode="auto">
          <a:xfrm>
            <a:off x="7276823" y="4931440"/>
            <a:ext cx="5157152" cy="1002116"/>
          </a:xfrm>
          <a:prstGeom prst="rect">
            <a:avLst/>
          </a:prstGeom>
          <a:solidFill>
            <a:schemeClr val="tx1">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0" rIns="46630" bIns="0" numCol="1" spcCol="0" rtlCol="0" fromWordArt="0" anchor="ctr" anchorCtr="0" forceAA="0" compatLnSpc="1">
            <a:prstTxWarp prst="textNoShape">
              <a:avLst/>
            </a:prstTxWarp>
            <a:noAutofit/>
          </a:bodyPr>
          <a:lstStyle/>
          <a:p>
            <a:r>
              <a:rPr lang="en-US" sz="2800" dirty="0">
                <a:solidFill>
                  <a:srgbClr val="FFFFFF">
                    <a:alpha val="99000"/>
                  </a:srgbClr>
                </a:solidFill>
                <a:latin typeface="Segoe UI Light"/>
              </a:rPr>
              <a:t>Twitter.com/Safer_Online</a:t>
            </a:r>
          </a:p>
        </p:txBody>
      </p:sp>
      <p:sp>
        <p:nvSpPr>
          <p:cNvPr id="38" name="Rectangle 37"/>
          <p:cNvSpPr/>
          <p:nvPr/>
        </p:nvSpPr>
        <p:spPr bwMode="auto">
          <a:xfrm>
            <a:off x="7276823" y="5992409"/>
            <a:ext cx="5157152" cy="1002116"/>
          </a:xfrm>
          <a:prstGeom prst="rect">
            <a:avLst/>
          </a:prstGeom>
          <a:solidFill>
            <a:schemeClr val="tx1">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0" rIns="46630" bIns="0" numCol="1" spcCol="0" rtlCol="0" fromWordArt="0" anchor="ctr" anchorCtr="0" forceAA="0" compatLnSpc="1">
            <a:prstTxWarp prst="textNoShape">
              <a:avLst/>
            </a:prstTxWarp>
            <a:noAutofit/>
          </a:bodyPr>
          <a:lstStyle/>
          <a:p>
            <a:r>
              <a:rPr lang="en-US" sz="2800" dirty="0">
                <a:solidFill>
                  <a:srgbClr val="FFFFFF">
                    <a:alpha val="99000"/>
                  </a:srgbClr>
                </a:solidFill>
                <a:latin typeface="Segoe UI Light"/>
              </a:rPr>
              <a:t>Youtube.com/MSFTOnlineSafety </a:t>
            </a:r>
          </a:p>
        </p:txBody>
      </p:sp>
      <p:sp>
        <p:nvSpPr>
          <p:cNvPr id="39" name="Title 1"/>
          <p:cNvSpPr txBox="1">
            <a:spLocks/>
          </p:cNvSpPr>
          <p:nvPr/>
        </p:nvSpPr>
        <p:spPr>
          <a:xfrm>
            <a:off x="7314974" y="1383345"/>
            <a:ext cx="4188224" cy="1466849"/>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sz="4692" dirty="0">
                <a:solidFill>
                  <a:srgbClr val="FFFFFF">
                    <a:alpha val="99000"/>
                  </a:srgbClr>
                </a:solidFill>
              </a:rPr>
              <a:t>Connect with </a:t>
            </a:r>
            <a:br>
              <a:rPr sz="4692" dirty="0">
                <a:solidFill>
                  <a:srgbClr val="FFFFFF">
                    <a:alpha val="99000"/>
                  </a:srgbClr>
                </a:solidFill>
              </a:rPr>
            </a:br>
            <a:r>
              <a:rPr sz="4692" dirty="0">
                <a:solidFill>
                  <a:srgbClr val="FFFFFF">
                    <a:alpha val="99000"/>
                  </a:srgbClr>
                </a:solidFill>
              </a:rPr>
              <a:t>us online!</a:t>
            </a:r>
          </a:p>
        </p:txBody>
      </p:sp>
    </p:spTree>
    <p:extLst>
      <p:ext uri="{BB962C8B-B14F-4D97-AF65-F5344CB8AC3E}">
        <p14:creationId xmlns:p14="http://schemas.microsoft.com/office/powerpoint/2010/main" val="35948154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750" fill="hold"/>
                                        <p:tgtEl>
                                          <p:spTgt spid="7"/>
                                        </p:tgtEl>
                                        <p:attrNameLst>
                                          <p:attrName>ppt_x</p:attrName>
                                        </p:attrNameLst>
                                      </p:cBhvr>
                                      <p:tavLst>
                                        <p:tav tm="0">
                                          <p:val>
                                            <p:strVal val="0-#ppt_w/2"/>
                                          </p:val>
                                        </p:tav>
                                        <p:tav tm="100000">
                                          <p:val>
                                            <p:strVal val="#ppt_x"/>
                                          </p:val>
                                        </p:tav>
                                      </p:tavLst>
                                    </p:anim>
                                    <p:anim calcmode="lin" valueType="num">
                                      <p:cBhvr additive="base">
                                        <p:cTn id="11" dur="750" fill="hold"/>
                                        <p:tgtEl>
                                          <p:spTgt spid="7"/>
                                        </p:tgtEl>
                                        <p:attrNameLst>
                                          <p:attrName>ppt_y</p:attrName>
                                        </p:attrNameLst>
                                      </p:cBhvr>
                                      <p:tavLst>
                                        <p:tav tm="0">
                                          <p:val>
                                            <p:strVal val="#ppt_y"/>
                                          </p:val>
                                        </p:tav>
                                        <p:tav tm="100000">
                                          <p:val>
                                            <p:strVal val="#ppt_y"/>
                                          </p:val>
                                        </p:tav>
                                      </p:tavLst>
                                    </p:anim>
                                  </p:childTnLst>
                                </p:cTn>
                              </p:par>
                              <p:par>
                                <p:cTn id="12" presetID="2" presetClass="entr" presetSubtype="1" fill="hold" grpId="0" nodeType="withEffect">
                                  <p:stCondLst>
                                    <p:cond delay="25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500" fill="hold"/>
                                        <p:tgtEl>
                                          <p:spTgt spid="39"/>
                                        </p:tgtEl>
                                        <p:attrNameLst>
                                          <p:attrName>ppt_x</p:attrName>
                                        </p:attrNameLst>
                                      </p:cBhvr>
                                      <p:tavLst>
                                        <p:tav tm="0">
                                          <p:val>
                                            <p:strVal val="#ppt_x"/>
                                          </p:val>
                                        </p:tav>
                                        <p:tav tm="100000">
                                          <p:val>
                                            <p:strVal val="#ppt_x"/>
                                          </p:val>
                                        </p:tav>
                                      </p:tavLst>
                                    </p:anim>
                                    <p:anim calcmode="lin" valueType="num">
                                      <p:cBhvr additive="base">
                                        <p:cTn id="15" dur="500" fill="hold"/>
                                        <p:tgtEl>
                                          <p:spTgt spid="39"/>
                                        </p:tgtEl>
                                        <p:attrNameLst>
                                          <p:attrName>ppt_y</p:attrName>
                                        </p:attrNameLst>
                                      </p:cBhvr>
                                      <p:tavLst>
                                        <p:tav tm="0">
                                          <p:val>
                                            <p:strVal val="0-#ppt_h/2"/>
                                          </p:val>
                                        </p:tav>
                                        <p:tav tm="100000">
                                          <p:val>
                                            <p:strVal val="#ppt_y"/>
                                          </p:val>
                                        </p:tav>
                                      </p:tavLst>
                                    </p:anim>
                                  </p:childTnLst>
                                </p:cTn>
                              </p:par>
                            </p:childTnLst>
                          </p:cTn>
                        </p:par>
                        <p:par>
                          <p:cTn id="16" fill="hold">
                            <p:stCondLst>
                              <p:cond delay="75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1+#ppt_w/2"/>
                                          </p:val>
                                        </p:tav>
                                        <p:tav tm="100000">
                                          <p:val>
                                            <p:strVal val="#ppt_x"/>
                                          </p:val>
                                        </p:tav>
                                      </p:tavLst>
                                    </p:anim>
                                    <p:anim calcmode="lin" valueType="num">
                                      <p:cBhvr additive="base">
                                        <p:cTn id="25" dur="500" fill="hold"/>
                                        <p:tgtEl>
                                          <p:spTgt spid="36"/>
                                        </p:tgtEl>
                                        <p:attrNameLst>
                                          <p:attrName>ppt_y</p:attrName>
                                        </p:attrNameLst>
                                      </p:cBhvr>
                                      <p:tavLst>
                                        <p:tav tm="0">
                                          <p:val>
                                            <p:strVal val="#ppt_y"/>
                                          </p:val>
                                        </p:tav>
                                        <p:tav tm="100000">
                                          <p:val>
                                            <p:strVal val="#ppt_y"/>
                                          </p:val>
                                        </p:tav>
                                      </p:tavLst>
                                    </p:anim>
                                  </p:childTnLst>
                                </p:cTn>
                              </p:par>
                            </p:childTnLst>
                          </p:cTn>
                        </p:par>
                        <p:par>
                          <p:cTn id="26" fill="hold">
                            <p:stCondLst>
                              <p:cond delay="1250"/>
                            </p:stCondLst>
                            <p:childTnLst>
                              <p:par>
                                <p:cTn id="27" presetID="42"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anim calcmode="lin" valueType="num">
                                      <p:cBhvr>
                                        <p:cTn id="30" dur="500" fill="hold"/>
                                        <p:tgtEl>
                                          <p:spTgt spid="3"/>
                                        </p:tgtEl>
                                        <p:attrNameLst>
                                          <p:attrName>ppt_x</p:attrName>
                                        </p:attrNameLst>
                                      </p:cBhvr>
                                      <p:tavLst>
                                        <p:tav tm="0">
                                          <p:val>
                                            <p:strVal val="#ppt_x"/>
                                          </p:val>
                                        </p:tav>
                                        <p:tav tm="100000">
                                          <p:val>
                                            <p:strVal val="#ppt_x"/>
                                          </p:val>
                                        </p:tav>
                                      </p:tavLst>
                                    </p:anim>
                                    <p:anim calcmode="lin" valueType="num">
                                      <p:cBhvr>
                                        <p:cTn id="31" dur="500" fill="hold"/>
                                        <p:tgtEl>
                                          <p:spTgt spid="3"/>
                                        </p:tgtEl>
                                        <p:attrNameLst>
                                          <p:attrName>ppt_y</p:attrName>
                                        </p:attrNameLst>
                                      </p:cBhvr>
                                      <p:tavLst>
                                        <p:tav tm="0">
                                          <p:val>
                                            <p:strVal val="#ppt_y+.1"/>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1+#ppt_w/2"/>
                                          </p:val>
                                        </p:tav>
                                        <p:tav tm="100000">
                                          <p:val>
                                            <p:strVal val="#ppt_x"/>
                                          </p:val>
                                        </p:tav>
                                      </p:tavLst>
                                    </p:anim>
                                    <p:anim calcmode="lin" valueType="num">
                                      <p:cBhvr additive="base">
                                        <p:cTn id="35" dur="500" fill="hold"/>
                                        <p:tgtEl>
                                          <p:spTgt spid="35"/>
                                        </p:tgtEl>
                                        <p:attrNameLst>
                                          <p:attrName>ppt_y</p:attrName>
                                        </p:attrNameLst>
                                      </p:cBhvr>
                                      <p:tavLst>
                                        <p:tav tm="0">
                                          <p:val>
                                            <p:strVal val="#ppt_y"/>
                                          </p:val>
                                        </p:tav>
                                        <p:tav tm="100000">
                                          <p:val>
                                            <p:strVal val="#ppt_y"/>
                                          </p:val>
                                        </p:tav>
                                      </p:tavLst>
                                    </p:anim>
                                  </p:childTnLst>
                                </p:cTn>
                              </p:par>
                            </p:childTnLst>
                          </p:cTn>
                        </p:par>
                        <p:par>
                          <p:cTn id="36" fill="hold">
                            <p:stCondLst>
                              <p:cond delay="1750"/>
                            </p:stCondLst>
                            <p:childTnLst>
                              <p:par>
                                <p:cTn id="37" presetID="42"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1"/>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fill="hold"/>
                                        <p:tgtEl>
                                          <p:spTgt spid="37"/>
                                        </p:tgtEl>
                                        <p:attrNameLst>
                                          <p:attrName>ppt_x</p:attrName>
                                        </p:attrNameLst>
                                      </p:cBhvr>
                                      <p:tavLst>
                                        <p:tav tm="0">
                                          <p:val>
                                            <p:strVal val="1+#ppt_w/2"/>
                                          </p:val>
                                        </p:tav>
                                        <p:tav tm="100000">
                                          <p:val>
                                            <p:strVal val="#ppt_x"/>
                                          </p:val>
                                        </p:tav>
                                      </p:tavLst>
                                    </p:anim>
                                    <p:anim calcmode="lin" valueType="num">
                                      <p:cBhvr additive="base">
                                        <p:cTn id="45" dur="500" fill="hold"/>
                                        <p:tgtEl>
                                          <p:spTgt spid="37"/>
                                        </p:tgtEl>
                                        <p:attrNameLst>
                                          <p:attrName>ppt_y</p:attrName>
                                        </p:attrNameLst>
                                      </p:cBhvr>
                                      <p:tavLst>
                                        <p:tav tm="0">
                                          <p:val>
                                            <p:strVal val="#ppt_y"/>
                                          </p:val>
                                        </p:tav>
                                        <p:tav tm="100000">
                                          <p:val>
                                            <p:strVal val="#ppt_y"/>
                                          </p:val>
                                        </p:tav>
                                      </p:tavLst>
                                    </p:anim>
                                  </p:childTnLst>
                                </p:cTn>
                              </p:par>
                            </p:childTnLst>
                          </p:cTn>
                        </p:par>
                        <p:par>
                          <p:cTn id="46" fill="hold">
                            <p:stCondLst>
                              <p:cond delay="225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anim calcmode="lin" valueType="num">
                                      <p:cBhvr>
                                        <p:cTn id="50" dur="500" fill="hold"/>
                                        <p:tgtEl>
                                          <p:spTgt spid="5"/>
                                        </p:tgtEl>
                                        <p:attrNameLst>
                                          <p:attrName>ppt_x</p:attrName>
                                        </p:attrNameLst>
                                      </p:cBhvr>
                                      <p:tavLst>
                                        <p:tav tm="0">
                                          <p:val>
                                            <p:strVal val="#ppt_x"/>
                                          </p:val>
                                        </p:tav>
                                        <p:tav tm="100000">
                                          <p:val>
                                            <p:strVal val="#ppt_x"/>
                                          </p:val>
                                        </p:tav>
                                      </p:tavLst>
                                    </p:anim>
                                    <p:anim calcmode="lin" valueType="num">
                                      <p:cBhvr>
                                        <p:cTn id="51" dur="500" fill="hold"/>
                                        <p:tgtEl>
                                          <p:spTgt spid="5"/>
                                        </p:tgtEl>
                                        <p:attrNameLst>
                                          <p:attrName>ppt_y</p:attrName>
                                        </p:attrNameLst>
                                      </p:cBhvr>
                                      <p:tavLst>
                                        <p:tav tm="0">
                                          <p:val>
                                            <p:strVal val="#ppt_y+.1"/>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500" fill="hold"/>
                                        <p:tgtEl>
                                          <p:spTgt spid="38"/>
                                        </p:tgtEl>
                                        <p:attrNameLst>
                                          <p:attrName>ppt_x</p:attrName>
                                        </p:attrNameLst>
                                      </p:cBhvr>
                                      <p:tavLst>
                                        <p:tav tm="0">
                                          <p:val>
                                            <p:strVal val="1+#ppt_w/2"/>
                                          </p:val>
                                        </p:tav>
                                        <p:tav tm="100000">
                                          <p:val>
                                            <p:strVal val="#ppt_x"/>
                                          </p:val>
                                        </p:tav>
                                      </p:tavLst>
                                    </p:anim>
                                    <p:anim calcmode="lin" valueType="num">
                                      <p:cBhvr additive="base">
                                        <p:cTn id="55"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5" grpId="0" animBg="1"/>
      <p:bldP spid="36" grpId="0" animBg="1"/>
      <p:bldP spid="37" grpId="0" animBg="1"/>
      <p:bldP spid="38" grpId="0" animBg="1"/>
      <p:bldP spid="39"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3" name="Text Box 3"/>
          <p:cNvSpPr txBox="1">
            <a:spLocks noChangeArrowheads="1"/>
          </p:cNvSpPr>
          <p:nvPr/>
        </p:nvSpPr>
        <p:spPr bwMode="blackWhite">
          <a:xfrm>
            <a:off x="273051" y="6079032"/>
            <a:ext cx="10974388" cy="46474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r>
              <a:rPr lang="en-US" sz="1100" dirty="0"/>
              <a:t>© 2014 Microsoft Corporation. All rights reserved. This material is provided for informational purposes only. Microsoft makes no warranties, express or implied.</a:t>
            </a:r>
          </a:p>
        </p:txBody>
      </p:sp>
      <p:sp>
        <p:nvSpPr>
          <p:cNvPr id="2" name="Slide Number Placeholder 1"/>
          <p:cNvSpPr>
            <a:spLocks noGrp="1"/>
          </p:cNvSpPr>
          <p:nvPr>
            <p:ph type="sldNum" sz="quarter" idx="4"/>
          </p:nvPr>
        </p:nvSpPr>
        <p:spPr/>
        <p:txBody>
          <a:bodyPr/>
          <a:lstStyle/>
          <a:p>
            <a:fld id="{7EFC24D6-DB8F-6B44-BA5A-9BEC68C15CAA}" type="slidenum">
              <a:rPr lang="en-US" smtClean="0"/>
              <a:pPr/>
              <a:t>104</a:t>
            </a:fld>
            <a:endParaRPr lang="en-US" dirty="0"/>
          </a:p>
        </p:txBody>
      </p:sp>
    </p:spTree>
    <p:extLst>
      <p:ext uri="{BB962C8B-B14F-4D97-AF65-F5344CB8AC3E}">
        <p14:creationId xmlns:p14="http://schemas.microsoft.com/office/powerpoint/2010/main" val="3392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112370"/>
            <a:ext cx="11887200" cy="5472267"/>
          </a:xfrm>
        </p:spPr>
        <p:txBody>
          <a:bodyPr/>
          <a:lstStyle/>
          <a:p>
            <a:r>
              <a:rPr lang="en-US" sz="2800" dirty="0">
                <a:solidFill>
                  <a:srgbClr val="0072C6"/>
                </a:solidFill>
                <a:latin typeface="+mn-lt"/>
              </a:rPr>
              <a:t>Adults &amp; Teens had the same level of exposure to online risks</a:t>
            </a:r>
          </a:p>
          <a:p>
            <a:pPr lvl="1"/>
            <a:r>
              <a:rPr lang="en-US" sz="2000" dirty="0">
                <a:solidFill>
                  <a:srgbClr val="002050"/>
                </a:solidFill>
              </a:rPr>
              <a:t>The type of risks affecting each group differed with Adults more prone to Intrusive and Sexual risks; Teens were more likely to have encountered Behavioral risks.</a:t>
            </a:r>
          </a:p>
          <a:p>
            <a:pPr lvl="1"/>
            <a:r>
              <a:rPr lang="en-US" sz="2000" dirty="0">
                <a:solidFill>
                  <a:srgbClr val="002050"/>
                </a:solidFill>
              </a:rPr>
              <a:t>Teens reported much higher (73%, 57%) incidence of risks happening to family and friends. </a:t>
            </a:r>
          </a:p>
          <a:p>
            <a:pPr lvl="1"/>
            <a:r>
              <a:rPr lang="en-US" sz="2000" dirty="0">
                <a:solidFill>
                  <a:srgbClr val="002050"/>
                </a:solidFill>
              </a:rPr>
              <a:t>Teens experienced risks more recently and more frequently than Adults</a:t>
            </a:r>
          </a:p>
          <a:p>
            <a:r>
              <a:rPr lang="en-US" sz="2800" dirty="0">
                <a:solidFill>
                  <a:srgbClr val="0072C6"/>
                </a:solidFill>
                <a:latin typeface="+mn-lt"/>
              </a:rPr>
              <a:t>Familiarity with perpetrators posed more problems for Teens</a:t>
            </a:r>
          </a:p>
          <a:p>
            <a:pPr lvl="1"/>
            <a:r>
              <a:rPr lang="en-US" sz="2000" dirty="0">
                <a:solidFill>
                  <a:srgbClr val="002050"/>
                </a:solidFill>
              </a:rPr>
              <a:t>Family and friends represented 22% of the unsafe and uncivil behavior directed at Teens compared to only 13% for Adults.</a:t>
            </a:r>
          </a:p>
          <a:p>
            <a:pPr lvl="1"/>
            <a:r>
              <a:rPr lang="en-US" sz="2000" dirty="0">
                <a:solidFill>
                  <a:srgbClr val="002050"/>
                </a:solidFill>
              </a:rPr>
              <a:t>Meeting the perpetrator in real life was more common for Teens (60%, 46%). </a:t>
            </a:r>
            <a:r>
              <a:rPr lang="en-US" sz="2000" dirty="0">
                <a:solidFill>
                  <a:schemeClr val="bg1"/>
                </a:solidFill>
                <a:latin typeface="+mn-lt"/>
              </a:rPr>
              <a:t>Behavioral risks were more common for Teens in cases when they had met the perpetrator before the risk.</a:t>
            </a:r>
          </a:p>
          <a:p>
            <a:r>
              <a:rPr lang="en-US" sz="2800" dirty="0">
                <a:solidFill>
                  <a:srgbClr val="0072C6"/>
                </a:solidFill>
                <a:latin typeface="+mn-lt"/>
              </a:rPr>
              <a:t>Teens placed their faith and trust in parents to keep them safe </a:t>
            </a:r>
          </a:p>
          <a:p>
            <a:pPr lvl="1"/>
            <a:r>
              <a:rPr lang="en-US" sz="2000" dirty="0">
                <a:solidFill>
                  <a:schemeClr val="bg1"/>
                </a:solidFill>
              </a:rPr>
              <a:t>Adults looked to the national government and ISPs to keep them safe online.</a:t>
            </a:r>
          </a:p>
          <a:p>
            <a:r>
              <a:rPr lang="en-US" sz="2800" dirty="0">
                <a:solidFill>
                  <a:srgbClr val="0072C6"/>
                </a:solidFill>
                <a:latin typeface="+mn-lt"/>
              </a:rPr>
              <a:t>Teens were more active in responding to online risks than Adults</a:t>
            </a:r>
          </a:p>
          <a:p>
            <a:pPr lvl="1"/>
            <a:r>
              <a:rPr lang="en-US" sz="2000" dirty="0">
                <a:solidFill>
                  <a:schemeClr val="bg1"/>
                </a:solidFill>
              </a:rPr>
              <a:t>Teens were more likely to take action in response to a risk (90%, 84%), defended others (65%, 59%), were more likely to ask for help (77%, 60%) and knew where to find help (56%, 33%). </a:t>
            </a:r>
          </a:p>
        </p:txBody>
      </p:sp>
      <p:sp>
        <p:nvSpPr>
          <p:cNvPr id="3" name="Title 2"/>
          <p:cNvSpPr>
            <a:spLocks noGrp="1"/>
          </p:cNvSpPr>
          <p:nvPr>
            <p:ph type="title"/>
          </p:nvPr>
        </p:nvSpPr>
        <p:spPr/>
        <p:txBody>
          <a:bodyPr/>
          <a:lstStyle/>
          <a:p>
            <a:r>
              <a:rPr lang="en-US" dirty="0"/>
              <a:t>6. Adult and Teens highlights</a:t>
            </a:r>
          </a:p>
        </p:txBody>
      </p:sp>
      <p:sp>
        <p:nvSpPr>
          <p:cNvPr id="4" name="Slide Number Placeholder 3"/>
          <p:cNvSpPr>
            <a:spLocks noGrp="1"/>
          </p:cNvSpPr>
          <p:nvPr>
            <p:ph type="sldNum" sz="quarter" idx="4"/>
          </p:nvPr>
        </p:nvSpPr>
        <p:spPr/>
        <p:txBody>
          <a:bodyPr/>
          <a:lstStyle/>
          <a:p>
            <a:fld id="{7EFC24D6-DB8F-6B44-BA5A-9BEC68C15CAA}" type="slidenum">
              <a:rPr lang="en-US" smtClean="0"/>
              <a:pPr/>
              <a:t>11</a:t>
            </a:fld>
            <a:endParaRPr lang="en-US" dirty="0"/>
          </a:p>
        </p:txBody>
      </p:sp>
    </p:spTree>
    <p:extLst>
      <p:ext uri="{BB962C8B-B14F-4D97-AF65-F5344CB8AC3E}">
        <p14:creationId xmlns:p14="http://schemas.microsoft.com/office/powerpoint/2010/main" val="24956199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112370"/>
            <a:ext cx="11887200" cy="5933932"/>
          </a:xfrm>
        </p:spPr>
        <p:txBody>
          <a:bodyPr/>
          <a:lstStyle/>
          <a:p>
            <a:r>
              <a:rPr lang="en-US" sz="2800" dirty="0">
                <a:solidFill>
                  <a:srgbClr val="0072C6"/>
                </a:solidFill>
                <a:latin typeface="+mn-lt"/>
              </a:rPr>
              <a:t>Lifetime risk increased among females and their friends &amp; family</a:t>
            </a:r>
          </a:p>
          <a:p>
            <a:pPr lvl="1"/>
            <a:r>
              <a:rPr lang="en-US" sz="2000" dirty="0">
                <a:solidFill>
                  <a:srgbClr val="002050"/>
                </a:solidFill>
                <a:latin typeface="+mn-lt"/>
              </a:rPr>
              <a:t>Online risks increased for females (66%, +3) and more for their family and friends (66%, +6).</a:t>
            </a:r>
          </a:p>
          <a:p>
            <a:pPr lvl="1"/>
            <a:r>
              <a:rPr lang="en-US" sz="2000" dirty="0">
                <a:solidFill>
                  <a:srgbClr val="002050"/>
                </a:solidFill>
              </a:rPr>
              <a:t>Females reported higher levels of unwanted contact, online harassment &amp; misogyny than males.</a:t>
            </a:r>
          </a:p>
          <a:p>
            <a:pPr lvl="1"/>
            <a:r>
              <a:rPr lang="en-US" sz="2000" dirty="0">
                <a:solidFill>
                  <a:srgbClr val="002050"/>
                </a:solidFill>
              </a:rPr>
              <a:t>Concern about risks were higher among females (42%, 34%), with harassment and sexual risks representing the largest gap with males.</a:t>
            </a:r>
          </a:p>
          <a:p>
            <a:pPr lvl="1"/>
            <a:r>
              <a:rPr lang="en-US" sz="2000" dirty="0">
                <a:solidFill>
                  <a:srgbClr val="002050"/>
                </a:solidFill>
              </a:rPr>
              <a:t>Females were more likely to have met the perpetrator in real life (55%, 51%) than males.</a:t>
            </a:r>
            <a:endParaRPr lang="en-US" sz="1000" dirty="0">
              <a:solidFill>
                <a:srgbClr val="002050"/>
              </a:solidFill>
            </a:endParaRPr>
          </a:p>
          <a:p>
            <a:r>
              <a:rPr lang="en-US" sz="2800" dirty="0">
                <a:solidFill>
                  <a:srgbClr val="0072C6"/>
                </a:solidFill>
                <a:latin typeface="+mn-lt"/>
              </a:rPr>
              <a:t>Consequences from risks were higher for females than males</a:t>
            </a:r>
          </a:p>
          <a:p>
            <a:pPr lvl="1"/>
            <a:r>
              <a:rPr lang="en-US" sz="2000" dirty="0">
                <a:solidFill>
                  <a:schemeClr val="bg1"/>
                </a:solidFill>
              </a:rPr>
              <a:t>Loss of trust online (44%, 36%), and offline (32%, 24%) was higher for females. </a:t>
            </a:r>
          </a:p>
          <a:p>
            <a:pPr lvl="1"/>
            <a:r>
              <a:rPr lang="en-US" sz="2000" dirty="0">
                <a:solidFill>
                  <a:schemeClr val="bg1"/>
                </a:solidFill>
              </a:rPr>
              <a:t>The top eleven consequences were all higher for females.</a:t>
            </a:r>
          </a:p>
          <a:p>
            <a:r>
              <a:rPr lang="en-US" sz="2800" dirty="0">
                <a:solidFill>
                  <a:srgbClr val="0072C6"/>
                </a:solidFill>
                <a:latin typeface="+mn-lt"/>
              </a:rPr>
              <a:t>Females were more likely to take action than males</a:t>
            </a:r>
          </a:p>
          <a:p>
            <a:pPr lvl="1"/>
            <a:r>
              <a:rPr lang="en-US" sz="2000" dirty="0">
                <a:solidFill>
                  <a:schemeClr val="bg1"/>
                </a:solidFill>
              </a:rPr>
              <a:t>Females were better at reducing shared information (43%, 36%) and tightening privacy settings on social media (43, 34%). The top eight actions taken were higher for females.</a:t>
            </a:r>
          </a:p>
          <a:p>
            <a:r>
              <a:rPr lang="en-US" sz="2800" dirty="0">
                <a:solidFill>
                  <a:srgbClr val="0072C6"/>
                </a:solidFill>
                <a:latin typeface="+mn-lt"/>
              </a:rPr>
              <a:t>Males encountered risks more recently</a:t>
            </a:r>
          </a:p>
          <a:p>
            <a:pPr lvl="1"/>
            <a:r>
              <a:rPr lang="en-US" sz="2000" dirty="0">
                <a:solidFill>
                  <a:srgbClr val="002050"/>
                </a:solidFill>
              </a:rPr>
              <a:t>Males reported a slightly higher frequency of risks than females.</a:t>
            </a:r>
          </a:p>
          <a:p>
            <a:pPr lvl="1"/>
            <a:r>
              <a:rPr lang="en-US" sz="2000" dirty="0">
                <a:solidFill>
                  <a:srgbClr val="002050"/>
                </a:solidFill>
              </a:rPr>
              <a:t>Males expressed greater confidence in handling risks and were equal with females in finding help.  </a:t>
            </a:r>
          </a:p>
          <a:p>
            <a:pPr lvl="1"/>
            <a:endParaRPr lang="en-US" sz="2000" dirty="0">
              <a:solidFill>
                <a:srgbClr val="002050"/>
              </a:solidFill>
            </a:endParaRPr>
          </a:p>
        </p:txBody>
      </p:sp>
      <p:sp>
        <p:nvSpPr>
          <p:cNvPr id="3" name="Title 2"/>
          <p:cNvSpPr>
            <a:spLocks noGrp="1"/>
          </p:cNvSpPr>
          <p:nvPr>
            <p:ph type="title"/>
          </p:nvPr>
        </p:nvSpPr>
        <p:spPr/>
        <p:txBody>
          <a:bodyPr/>
          <a:lstStyle/>
          <a:p>
            <a:r>
              <a:rPr lang="en-US" dirty="0"/>
              <a:t>7. Gender highlights</a:t>
            </a:r>
          </a:p>
        </p:txBody>
      </p:sp>
      <p:sp>
        <p:nvSpPr>
          <p:cNvPr id="4" name="Slide Number Placeholder 3"/>
          <p:cNvSpPr>
            <a:spLocks noGrp="1"/>
          </p:cNvSpPr>
          <p:nvPr>
            <p:ph type="sldNum" sz="quarter" idx="4"/>
          </p:nvPr>
        </p:nvSpPr>
        <p:spPr/>
        <p:txBody>
          <a:bodyPr/>
          <a:lstStyle/>
          <a:p>
            <a:fld id="{7EFC24D6-DB8F-6B44-BA5A-9BEC68C15CAA}" type="slidenum">
              <a:rPr lang="en-US" smtClean="0"/>
              <a:pPr/>
              <a:t>12</a:t>
            </a:fld>
            <a:endParaRPr lang="en-US" dirty="0"/>
          </a:p>
        </p:txBody>
      </p:sp>
    </p:spTree>
    <p:extLst>
      <p:ext uri="{BB962C8B-B14F-4D97-AF65-F5344CB8AC3E}">
        <p14:creationId xmlns:p14="http://schemas.microsoft.com/office/powerpoint/2010/main" val="264254192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4230688" algn="l"/>
              </a:tabLst>
            </a:pPr>
            <a:r>
              <a:rPr lang="en-US" dirty="0"/>
              <a:t>Study changes in 2017 and their effects</a:t>
            </a:r>
            <a:endParaRPr lang="en-US" sz="4400" dirty="0"/>
          </a:p>
        </p:txBody>
      </p:sp>
      <p:sp>
        <p:nvSpPr>
          <p:cNvPr id="2" name="Slide Number Placeholder 1"/>
          <p:cNvSpPr>
            <a:spLocks noGrp="1"/>
          </p:cNvSpPr>
          <p:nvPr>
            <p:ph type="sldNum" sz="quarter" idx="4"/>
          </p:nvPr>
        </p:nvSpPr>
        <p:spPr>
          <a:xfrm>
            <a:off x="9327163" y="6483350"/>
            <a:ext cx="2901950" cy="371475"/>
          </a:xfrm>
        </p:spPr>
        <p:txBody>
          <a:bodyPr/>
          <a:lstStyle/>
          <a:p>
            <a:fld id="{7EFC24D6-DB8F-6B44-BA5A-9BEC68C15CAA}" type="slidenum">
              <a:rPr lang="en-US" smtClean="0"/>
              <a:pPr/>
              <a:t>13</a:t>
            </a:fld>
            <a:endParaRPr lang="en-US" dirty="0"/>
          </a:p>
        </p:txBody>
      </p:sp>
    </p:spTree>
    <p:extLst>
      <p:ext uri="{BB962C8B-B14F-4D97-AF65-F5344CB8AC3E}">
        <p14:creationId xmlns:p14="http://schemas.microsoft.com/office/powerpoint/2010/main" val="13523722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F2EB-150E-4776-A7A0-68670846F065}"/>
              </a:ext>
            </a:extLst>
          </p:cNvPr>
          <p:cNvSpPr>
            <a:spLocks noGrp="1"/>
          </p:cNvSpPr>
          <p:nvPr>
            <p:ph type="title"/>
          </p:nvPr>
        </p:nvSpPr>
        <p:spPr/>
        <p:txBody>
          <a:bodyPr/>
          <a:lstStyle/>
          <a:p>
            <a:r>
              <a:rPr lang="en-US" dirty="0"/>
              <a:t>Changes in 2017</a:t>
            </a:r>
          </a:p>
        </p:txBody>
      </p:sp>
      <p:sp>
        <p:nvSpPr>
          <p:cNvPr id="3" name="Slide Number Placeholder 2">
            <a:extLst>
              <a:ext uri="{FF2B5EF4-FFF2-40B4-BE49-F238E27FC236}">
                <a16:creationId xmlns:a16="http://schemas.microsoft.com/office/drawing/2014/main" id="{C2BA5289-534D-4BC1-BEFD-36FB14F177AF}"/>
              </a:ext>
            </a:extLst>
          </p:cNvPr>
          <p:cNvSpPr>
            <a:spLocks noGrp="1"/>
          </p:cNvSpPr>
          <p:nvPr>
            <p:ph type="sldNum" sz="quarter" idx="4"/>
          </p:nvPr>
        </p:nvSpPr>
        <p:spPr/>
        <p:txBody>
          <a:bodyPr/>
          <a:lstStyle/>
          <a:p>
            <a:fld id="{7EFC24D6-DB8F-6B44-BA5A-9BEC68C15CAA}" type="slidenum">
              <a:rPr lang="en-US" smtClean="0"/>
              <a:pPr/>
              <a:t>14</a:t>
            </a:fld>
            <a:endParaRPr lang="en-US" dirty="0"/>
          </a:p>
        </p:txBody>
      </p:sp>
      <p:sp>
        <p:nvSpPr>
          <p:cNvPr id="27" name="TextBox 26">
            <a:extLst>
              <a:ext uri="{FF2B5EF4-FFF2-40B4-BE49-F238E27FC236}">
                <a16:creationId xmlns:a16="http://schemas.microsoft.com/office/drawing/2014/main" id="{3F6A5165-88D3-4832-8F3E-0C33362D3FDD}"/>
              </a:ext>
            </a:extLst>
          </p:cNvPr>
          <p:cNvSpPr txBox="1"/>
          <p:nvPr/>
        </p:nvSpPr>
        <p:spPr>
          <a:xfrm>
            <a:off x="1000239" y="1432817"/>
            <a:ext cx="6046728" cy="683264"/>
          </a:xfrm>
          <a:prstGeom prst="rect">
            <a:avLst/>
          </a:prstGeom>
          <a:noFill/>
        </p:spPr>
        <p:txBody>
          <a:bodyPr wrap="square" lIns="182880" tIns="146304" rIns="182880" bIns="146304" rtlCol="0">
            <a:spAutoFit/>
          </a:bodyPr>
          <a:lstStyle/>
          <a:p>
            <a:pPr algn="ctr">
              <a:lnSpc>
                <a:spcPct val="90000"/>
              </a:lnSpc>
            </a:pPr>
            <a:r>
              <a:rPr lang="en-US" sz="2800" u="sng" dirty="0">
                <a:solidFill>
                  <a:schemeClr val="tx1">
                    <a:lumMod val="50000"/>
                  </a:schemeClr>
                </a:solidFill>
              </a:rPr>
              <a:t>Wave 2 (W2) added 9 new countries</a:t>
            </a:r>
          </a:p>
        </p:txBody>
      </p:sp>
      <p:sp>
        <p:nvSpPr>
          <p:cNvPr id="29" name="Oval 28">
            <a:extLst>
              <a:ext uri="{FF2B5EF4-FFF2-40B4-BE49-F238E27FC236}">
                <a16:creationId xmlns:a16="http://schemas.microsoft.com/office/drawing/2014/main" id="{F442ACD8-BF66-42F9-98F3-3F885AF13D2B}"/>
              </a:ext>
            </a:extLst>
          </p:cNvPr>
          <p:cNvSpPr>
            <a:spLocks/>
          </p:cNvSpPr>
          <p:nvPr/>
        </p:nvSpPr>
        <p:spPr bwMode="auto">
          <a:xfrm>
            <a:off x="1356955" y="2717071"/>
            <a:ext cx="4572000" cy="3026664"/>
          </a:xfrm>
          <a:prstGeom prst="ellipse">
            <a:avLst/>
          </a:prstGeom>
          <a:blipFill>
            <a:blip r:embed="rId3">
              <a:alphaModFix amt="25000"/>
            </a:blip>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31" name="Picture 30">
            <a:extLst>
              <a:ext uri="{FF2B5EF4-FFF2-40B4-BE49-F238E27FC236}">
                <a16:creationId xmlns:a16="http://schemas.microsoft.com/office/drawing/2014/main" id="{814B611D-28EE-4A25-A05A-8B0CBCE801E6}"/>
              </a:ext>
            </a:extLst>
          </p:cNvPr>
          <p:cNvPicPr preferRelativeResize="0">
            <a:picLocks/>
          </p:cNvPicPr>
          <p:nvPr/>
        </p:nvPicPr>
        <p:blipFill>
          <a:blip r:embed="rId4"/>
          <a:stretch>
            <a:fillRect/>
          </a:stretch>
        </p:blipFill>
        <p:spPr>
          <a:xfrm>
            <a:off x="2590479" y="4776120"/>
            <a:ext cx="484632" cy="320040"/>
          </a:xfrm>
          <a:prstGeom prst="rect">
            <a:avLst/>
          </a:prstGeom>
        </p:spPr>
      </p:pic>
      <p:pic>
        <p:nvPicPr>
          <p:cNvPr id="32" name="Picture 31">
            <a:extLst>
              <a:ext uri="{FF2B5EF4-FFF2-40B4-BE49-F238E27FC236}">
                <a16:creationId xmlns:a16="http://schemas.microsoft.com/office/drawing/2014/main" id="{ED961BD5-AD8B-4CF6-AE77-FBF236EDD55E}"/>
              </a:ext>
            </a:extLst>
          </p:cNvPr>
          <p:cNvPicPr>
            <a:picLocks noChangeAspect="1"/>
          </p:cNvPicPr>
          <p:nvPr/>
        </p:nvPicPr>
        <p:blipFill>
          <a:blip r:embed="rId5"/>
          <a:stretch>
            <a:fillRect/>
          </a:stretch>
        </p:blipFill>
        <p:spPr>
          <a:xfrm>
            <a:off x="2597480" y="4033616"/>
            <a:ext cx="484632" cy="320040"/>
          </a:xfrm>
          <a:prstGeom prst="rect">
            <a:avLst/>
          </a:prstGeom>
        </p:spPr>
      </p:pic>
      <p:pic>
        <p:nvPicPr>
          <p:cNvPr id="33" name="Picture 32">
            <a:extLst>
              <a:ext uri="{FF2B5EF4-FFF2-40B4-BE49-F238E27FC236}">
                <a16:creationId xmlns:a16="http://schemas.microsoft.com/office/drawing/2014/main" id="{4DE43B5D-A12C-4DD1-8F55-13D1006B6F72}"/>
              </a:ext>
            </a:extLst>
          </p:cNvPr>
          <p:cNvPicPr>
            <a:picLocks noChangeAspect="1"/>
          </p:cNvPicPr>
          <p:nvPr/>
        </p:nvPicPr>
        <p:blipFill>
          <a:blip r:embed="rId6"/>
          <a:stretch>
            <a:fillRect/>
          </a:stretch>
        </p:blipFill>
        <p:spPr>
          <a:xfrm>
            <a:off x="4712926" y="3536168"/>
            <a:ext cx="483616" cy="320040"/>
          </a:xfrm>
          <a:prstGeom prst="rect">
            <a:avLst/>
          </a:prstGeom>
        </p:spPr>
      </p:pic>
      <p:pic>
        <p:nvPicPr>
          <p:cNvPr id="34" name="Picture 33">
            <a:extLst>
              <a:ext uri="{FF2B5EF4-FFF2-40B4-BE49-F238E27FC236}">
                <a16:creationId xmlns:a16="http://schemas.microsoft.com/office/drawing/2014/main" id="{A8C4439D-164C-4E13-9140-CAD4EAD3663C}"/>
              </a:ext>
            </a:extLst>
          </p:cNvPr>
          <p:cNvPicPr>
            <a:picLocks noChangeAspect="1"/>
          </p:cNvPicPr>
          <p:nvPr/>
        </p:nvPicPr>
        <p:blipFill>
          <a:blip r:embed="rId7"/>
          <a:stretch>
            <a:fillRect/>
          </a:stretch>
        </p:blipFill>
        <p:spPr>
          <a:xfrm>
            <a:off x="4712926" y="4284558"/>
            <a:ext cx="484632" cy="320040"/>
          </a:xfrm>
          <a:prstGeom prst="rect">
            <a:avLst/>
          </a:prstGeom>
        </p:spPr>
      </p:pic>
      <p:pic>
        <p:nvPicPr>
          <p:cNvPr id="35" name="Picture 34">
            <a:extLst>
              <a:ext uri="{FF2B5EF4-FFF2-40B4-BE49-F238E27FC236}">
                <a16:creationId xmlns:a16="http://schemas.microsoft.com/office/drawing/2014/main" id="{5A471FEB-EA01-4661-8A2A-1F24C6A4A15E}"/>
              </a:ext>
            </a:extLst>
          </p:cNvPr>
          <p:cNvPicPr>
            <a:picLocks noChangeAspect="1"/>
          </p:cNvPicPr>
          <p:nvPr/>
        </p:nvPicPr>
        <p:blipFill>
          <a:blip r:embed="rId8"/>
          <a:stretch>
            <a:fillRect/>
          </a:stretch>
        </p:blipFill>
        <p:spPr>
          <a:xfrm>
            <a:off x="2597480" y="4407022"/>
            <a:ext cx="483616" cy="320040"/>
          </a:xfrm>
          <a:prstGeom prst="rect">
            <a:avLst/>
          </a:prstGeom>
        </p:spPr>
      </p:pic>
      <p:pic>
        <p:nvPicPr>
          <p:cNvPr id="36" name="Picture 35">
            <a:extLst>
              <a:ext uri="{FF2B5EF4-FFF2-40B4-BE49-F238E27FC236}">
                <a16:creationId xmlns:a16="http://schemas.microsoft.com/office/drawing/2014/main" id="{7CA011CC-C780-47DF-9038-27EEA92A2744}"/>
              </a:ext>
            </a:extLst>
          </p:cNvPr>
          <p:cNvPicPr>
            <a:picLocks noChangeAspect="1"/>
          </p:cNvPicPr>
          <p:nvPr/>
        </p:nvPicPr>
        <p:blipFill>
          <a:blip r:embed="rId9"/>
          <a:stretch>
            <a:fillRect/>
          </a:stretch>
        </p:blipFill>
        <p:spPr>
          <a:xfrm>
            <a:off x="3555865" y="3465515"/>
            <a:ext cx="484632" cy="320040"/>
          </a:xfrm>
          <a:prstGeom prst="rect">
            <a:avLst/>
          </a:prstGeom>
        </p:spPr>
      </p:pic>
      <p:pic>
        <p:nvPicPr>
          <p:cNvPr id="37" name="Picture 36">
            <a:extLst>
              <a:ext uri="{FF2B5EF4-FFF2-40B4-BE49-F238E27FC236}">
                <a16:creationId xmlns:a16="http://schemas.microsoft.com/office/drawing/2014/main" id="{E77A14B3-8049-410E-A284-D79A51C69A4D}"/>
              </a:ext>
            </a:extLst>
          </p:cNvPr>
          <p:cNvPicPr>
            <a:picLocks noChangeAspect="1"/>
          </p:cNvPicPr>
          <p:nvPr/>
        </p:nvPicPr>
        <p:blipFill>
          <a:blip r:embed="rId10"/>
          <a:stretch>
            <a:fillRect/>
          </a:stretch>
        </p:blipFill>
        <p:spPr>
          <a:xfrm>
            <a:off x="3555865" y="3091293"/>
            <a:ext cx="483616" cy="320040"/>
          </a:xfrm>
          <a:prstGeom prst="rect">
            <a:avLst/>
          </a:prstGeom>
          <a:ln>
            <a:solidFill>
              <a:schemeClr val="accent1"/>
            </a:solidFill>
          </a:ln>
        </p:spPr>
      </p:pic>
      <p:pic>
        <p:nvPicPr>
          <p:cNvPr id="38" name="Picture 37">
            <a:extLst>
              <a:ext uri="{FF2B5EF4-FFF2-40B4-BE49-F238E27FC236}">
                <a16:creationId xmlns:a16="http://schemas.microsoft.com/office/drawing/2014/main" id="{1C68A600-BCA3-438F-8ABE-BD16F3D7BF4E}"/>
              </a:ext>
            </a:extLst>
          </p:cNvPr>
          <p:cNvPicPr>
            <a:picLocks noChangeAspect="1"/>
          </p:cNvPicPr>
          <p:nvPr/>
        </p:nvPicPr>
        <p:blipFill>
          <a:blip r:embed="rId11"/>
          <a:stretch>
            <a:fillRect/>
          </a:stretch>
        </p:blipFill>
        <p:spPr>
          <a:xfrm>
            <a:off x="3556915" y="3853187"/>
            <a:ext cx="483616" cy="320040"/>
          </a:xfrm>
          <a:prstGeom prst="rect">
            <a:avLst/>
          </a:prstGeom>
          <a:ln>
            <a:solidFill>
              <a:schemeClr val="accent1"/>
            </a:solidFill>
          </a:ln>
        </p:spPr>
      </p:pic>
      <p:pic>
        <p:nvPicPr>
          <p:cNvPr id="39" name="Picture 38" descr="A picture containing object, thing&#10;&#10;Description generated with high confidence">
            <a:extLst>
              <a:ext uri="{FF2B5EF4-FFF2-40B4-BE49-F238E27FC236}">
                <a16:creationId xmlns:a16="http://schemas.microsoft.com/office/drawing/2014/main" id="{5B613C74-D9C0-4D61-B1C2-EE7AB8E48472}"/>
              </a:ext>
            </a:extLst>
          </p:cNvPr>
          <p:cNvPicPr>
            <a:picLocks noChangeAspect="1"/>
          </p:cNvPicPr>
          <p:nvPr/>
        </p:nvPicPr>
        <p:blipFill>
          <a:blip r:embed="rId12"/>
          <a:stretch>
            <a:fillRect/>
          </a:stretch>
        </p:blipFill>
        <p:spPr>
          <a:xfrm>
            <a:off x="4716857" y="3910363"/>
            <a:ext cx="479685" cy="320040"/>
          </a:xfrm>
          <a:prstGeom prst="rect">
            <a:avLst/>
          </a:prstGeom>
        </p:spPr>
      </p:pic>
      <p:sp>
        <p:nvSpPr>
          <p:cNvPr id="42" name="TextBox 41">
            <a:extLst>
              <a:ext uri="{FF2B5EF4-FFF2-40B4-BE49-F238E27FC236}">
                <a16:creationId xmlns:a16="http://schemas.microsoft.com/office/drawing/2014/main" id="{473BF018-6AFC-4B8E-9B90-93F7191F2A2A}"/>
              </a:ext>
            </a:extLst>
          </p:cNvPr>
          <p:cNvSpPr txBox="1"/>
          <p:nvPr/>
        </p:nvSpPr>
        <p:spPr>
          <a:xfrm>
            <a:off x="6795038" y="1428020"/>
            <a:ext cx="5064249" cy="683264"/>
          </a:xfrm>
          <a:prstGeom prst="rect">
            <a:avLst/>
          </a:prstGeom>
          <a:noFill/>
        </p:spPr>
        <p:txBody>
          <a:bodyPr wrap="square" lIns="182880" tIns="146304" rIns="182880" bIns="146304" rtlCol="0">
            <a:spAutoFit/>
          </a:bodyPr>
          <a:lstStyle/>
          <a:p>
            <a:pPr algn="ctr">
              <a:lnSpc>
                <a:spcPct val="90000"/>
              </a:lnSpc>
            </a:pPr>
            <a:r>
              <a:rPr lang="en-US" sz="2800" u="sng" dirty="0">
                <a:solidFill>
                  <a:schemeClr val="tx1">
                    <a:lumMod val="50000"/>
                  </a:schemeClr>
                </a:solidFill>
              </a:rPr>
              <a:t>Three new risks</a:t>
            </a:r>
          </a:p>
        </p:txBody>
      </p:sp>
      <p:grpSp>
        <p:nvGrpSpPr>
          <p:cNvPr id="50" name="Group 49">
            <a:extLst>
              <a:ext uri="{FF2B5EF4-FFF2-40B4-BE49-F238E27FC236}">
                <a16:creationId xmlns:a16="http://schemas.microsoft.com/office/drawing/2014/main" id="{43ABB2FC-6E74-4A0F-8032-B42DC99CA7F6}"/>
              </a:ext>
            </a:extLst>
          </p:cNvPr>
          <p:cNvGrpSpPr/>
          <p:nvPr/>
        </p:nvGrpSpPr>
        <p:grpSpPr>
          <a:xfrm>
            <a:off x="7367714" y="2505810"/>
            <a:ext cx="3507144" cy="2843519"/>
            <a:chOff x="8452624" y="2546407"/>
            <a:chExt cx="3507144" cy="2843519"/>
          </a:xfrm>
        </p:grpSpPr>
        <p:sp>
          <p:nvSpPr>
            <p:cNvPr id="26" name="TextBox 25">
              <a:extLst>
                <a:ext uri="{FF2B5EF4-FFF2-40B4-BE49-F238E27FC236}">
                  <a16:creationId xmlns:a16="http://schemas.microsoft.com/office/drawing/2014/main" id="{150FD6C5-B1F6-409D-9DE1-D8DF8652779C}"/>
                </a:ext>
              </a:extLst>
            </p:cNvPr>
            <p:cNvSpPr txBox="1"/>
            <p:nvPr/>
          </p:nvSpPr>
          <p:spPr>
            <a:xfrm>
              <a:off x="8452624" y="2546407"/>
              <a:ext cx="3507144" cy="627864"/>
            </a:xfrm>
            <a:prstGeom prst="rect">
              <a:avLst/>
            </a:prstGeom>
            <a:noFill/>
          </p:spPr>
          <p:txBody>
            <a:bodyPr wrap="square" lIns="182880" tIns="146304" rIns="182880" bIns="146304" rtlCol="0">
              <a:spAutoFit/>
            </a:bodyPr>
            <a:lstStyle/>
            <a:p>
              <a:pPr algn="ctr">
                <a:lnSpc>
                  <a:spcPct val="90000"/>
                </a:lnSpc>
              </a:pPr>
              <a:r>
                <a:rPr lang="en-US" sz="2400" dirty="0">
                  <a:solidFill>
                    <a:schemeClr val="tx1">
                      <a:lumMod val="50000"/>
                    </a:schemeClr>
                  </a:solidFill>
                </a:rPr>
                <a:t>Hoaxes, frauds, scams</a:t>
              </a:r>
            </a:p>
          </p:txBody>
        </p:sp>
        <p:sp>
          <p:nvSpPr>
            <p:cNvPr id="41" name="TextBox 40">
              <a:extLst>
                <a:ext uri="{FF2B5EF4-FFF2-40B4-BE49-F238E27FC236}">
                  <a16:creationId xmlns:a16="http://schemas.microsoft.com/office/drawing/2014/main" id="{52FEC8BD-768B-411A-A32B-CAD9A747ADB1}"/>
                </a:ext>
              </a:extLst>
            </p:cNvPr>
            <p:cNvSpPr txBox="1"/>
            <p:nvPr/>
          </p:nvSpPr>
          <p:spPr>
            <a:xfrm>
              <a:off x="10009828" y="4762062"/>
              <a:ext cx="1930519" cy="627864"/>
            </a:xfrm>
            <a:prstGeom prst="rect">
              <a:avLst/>
            </a:prstGeom>
            <a:noFill/>
          </p:spPr>
          <p:txBody>
            <a:bodyPr wrap="square" lIns="182880" tIns="146304" rIns="182880" bIns="146304" rtlCol="0">
              <a:spAutoFit/>
            </a:bodyPr>
            <a:lstStyle/>
            <a:p>
              <a:pPr algn="ctr">
                <a:lnSpc>
                  <a:spcPct val="90000"/>
                </a:lnSpc>
              </a:pPr>
              <a:r>
                <a:rPr lang="en-US" sz="2400" dirty="0">
                  <a:solidFill>
                    <a:schemeClr val="tx1">
                      <a:lumMod val="50000"/>
                    </a:schemeClr>
                  </a:solidFill>
                </a:rPr>
                <a:t>Misogyny</a:t>
              </a:r>
              <a:endParaRPr lang="en-US" sz="1200" dirty="0">
                <a:solidFill>
                  <a:schemeClr val="tx1">
                    <a:lumMod val="50000"/>
                  </a:schemeClr>
                </a:solidFill>
              </a:endParaRPr>
            </a:p>
          </p:txBody>
        </p:sp>
        <p:sp>
          <p:nvSpPr>
            <p:cNvPr id="43" name="TextBox 42">
              <a:extLst>
                <a:ext uri="{FF2B5EF4-FFF2-40B4-BE49-F238E27FC236}">
                  <a16:creationId xmlns:a16="http://schemas.microsoft.com/office/drawing/2014/main" id="{39EAF6C0-4D6F-4C9E-B3D2-5E9B7AF15D34}"/>
                </a:ext>
              </a:extLst>
            </p:cNvPr>
            <p:cNvSpPr txBox="1"/>
            <p:nvPr/>
          </p:nvSpPr>
          <p:spPr>
            <a:xfrm>
              <a:off x="9194243" y="3646156"/>
              <a:ext cx="2682903" cy="627864"/>
            </a:xfrm>
            <a:prstGeom prst="rect">
              <a:avLst/>
            </a:prstGeom>
            <a:noFill/>
          </p:spPr>
          <p:txBody>
            <a:bodyPr wrap="square" lIns="182880" tIns="146304" rIns="182880" bIns="146304" rtlCol="0">
              <a:spAutoFit/>
            </a:bodyPr>
            <a:lstStyle/>
            <a:p>
              <a:pPr algn="ctr">
                <a:lnSpc>
                  <a:spcPct val="90000"/>
                </a:lnSpc>
              </a:pPr>
              <a:r>
                <a:rPr lang="en-US" sz="2400" dirty="0">
                  <a:solidFill>
                    <a:schemeClr val="tx1">
                      <a:lumMod val="50000"/>
                    </a:schemeClr>
                  </a:solidFill>
                </a:rPr>
                <a:t>Microaggression</a:t>
              </a:r>
              <a:endParaRPr lang="en-US" sz="1200" dirty="0">
                <a:solidFill>
                  <a:schemeClr val="tx1">
                    <a:lumMod val="50000"/>
                  </a:schemeClr>
                </a:solidFill>
              </a:endParaRPr>
            </a:p>
          </p:txBody>
        </p:sp>
      </p:grpSp>
      <p:grpSp>
        <p:nvGrpSpPr>
          <p:cNvPr id="49" name="Group 48">
            <a:extLst>
              <a:ext uri="{FF2B5EF4-FFF2-40B4-BE49-F238E27FC236}">
                <a16:creationId xmlns:a16="http://schemas.microsoft.com/office/drawing/2014/main" id="{26D495F8-0E76-4A71-AAD3-91F075AD4AC1}"/>
              </a:ext>
            </a:extLst>
          </p:cNvPr>
          <p:cNvGrpSpPr/>
          <p:nvPr/>
        </p:nvGrpSpPr>
        <p:grpSpPr>
          <a:xfrm>
            <a:off x="10675403" y="2335066"/>
            <a:ext cx="1026316" cy="3136264"/>
            <a:chOff x="7253937" y="2300063"/>
            <a:chExt cx="1026316" cy="3136264"/>
          </a:xfrm>
        </p:grpSpPr>
        <p:pic>
          <p:nvPicPr>
            <p:cNvPr id="54274" name="Picture 2" descr="https://themohinimyth.files.wordpress.com/2011/10/misogynist-01.jpeg">
              <a:extLst>
                <a:ext uri="{FF2B5EF4-FFF2-40B4-BE49-F238E27FC236}">
                  <a16:creationId xmlns:a16="http://schemas.microsoft.com/office/drawing/2014/main" id="{FA2185F4-22DD-4C6B-8AB7-89EFDC2E569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65853" y="4521927"/>
              <a:ext cx="914400"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a:extLst>
                <a:ext uri="{FF2B5EF4-FFF2-40B4-BE49-F238E27FC236}">
                  <a16:creationId xmlns:a16="http://schemas.microsoft.com/office/drawing/2014/main" id="{34FE2826-CD71-4737-93F8-6217454F2855}"/>
                </a:ext>
              </a:extLst>
            </p:cNvPr>
            <p:cNvGrpSpPr/>
            <p:nvPr/>
          </p:nvGrpSpPr>
          <p:grpSpPr>
            <a:xfrm>
              <a:off x="7344370" y="3373979"/>
              <a:ext cx="914400" cy="914400"/>
              <a:chOff x="7344370" y="3333787"/>
              <a:chExt cx="914400" cy="914400"/>
            </a:xfrm>
          </p:grpSpPr>
          <p:pic>
            <p:nvPicPr>
              <p:cNvPr id="24" name="Picture 23" descr="A close up of a logo&#10;&#10;Description generated with very high confidence">
                <a:extLst>
                  <a:ext uri="{FF2B5EF4-FFF2-40B4-BE49-F238E27FC236}">
                    <a16:creationId xmlns:a16="http://schemas.microsoft.com/office/drawing/2014/main" id="{CC2E32C9-2A9E-436A-ACDA-D3E9801CFA5D}"/>
                  </a:ext>
                </a:extLst>
              </p:cNvPr>
              <p:cNvPicPr>
                <a:picLocks noChangeAspect="1"/>
              </p:cNvPicPr>
              <p:nvPr/>
            </p:nvPicPr>
            <p:blipFill>
              <a:blip r:embed="rId14">
                <a:duotone>
                  <a:schemeClr val="accent1">
                    <a:shade val="45000"/>
                    <a:satMod val="135000"/>
                  </a:schemeClr>
                  <a:prstClr val="white"/>
                </a:duotone>
              </a:blip>
              <a:stretch>
                <a:fillRect/>
              </a:stretch>
            </p:blipFill>
            <p:spPr>
              <a:xfrm>
                <a:off x="7344370" y="3333787"/>
                <a:ext cx="914400" cy="914400"/>
              </a:xfrm>
              <a:prstGeom prst="rect">
                <a:avLst/>
              </a:prstGeom>
            </p:spPr>
          </p:pic>
          <p:sp>
            <p:nvSpPr>
              <p:cNvPr id="44" name="Rectangle 43">
                <a:extLst>
                  <a:ext uri="{FF2B5EF4-FFF2-40B4-BE49-F238E27FC236}">
                    <a16:creationId xmlns:a16="http://schemas.microsoft.com/office/drawing/2014/main" id="{BF087CC3-C2CE-4D02-9DE6-B50CE2E97468}"/>
                  </a:ext>
                </a:extLst>
              </p:cNvPr>
              <p:cNvSpPr/>
              <p:nvPr/>
            </p:nvSpPr>
            <p:spPr bwMode="auto">
              <a:xfrm>
                <a:off x="7365853" y="4055737"/>
                <a:ext cx="411982" cy="15459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46" name="Group 45">
              <a:extLst>
                <a:ext uri="{FF2B5EF4-FFF2-40B4-BE49-F238E27FC236}">
                  <a16:creationId xmlns:a16="http://schemas.microsoft.com/office/drawing/2014/main" id="{D7D4F254-D4B9-472B-8C40-D73A845B14C8}"/>
                </a:ext>
              </a:extLst>
            </p:cNvPr>
            <p:cNvGrpSpPr/>
            <p:nvPr/>
          </p:nvGrpSpPr>
          <p:grpSpPr>
            <a:xfrm>
              <a:off x="7253937" y="2300063"/>
              <a:ext cx="914400" cy="933326"/>
              <a:chOff x="7233841" y="2259871"/>
              <a:chExt cx="914400" cy="933326"/>
            </a:xfrm>
          </p:grpSpPr>
          <p:pic>
            <p:nvPicPr>
              <p:cNvPr id="20" name="Picture 19" descr="A close up of a logo&#10;&#10;Description generated with very high confidence">
                <a:extLst>
                  <a:ext uri="{FF2B5EF4-FFF2-40B4-BE49-F238E27FC236}">
                    <a16:creationId xmlns:a16="http://schemas.microsoft.com/office/drawing/2014/main" id="{F771CCB1-5D2A-43C6-858C-932BB3DCC7D1}"/>
                  </a:ext>
                </a:extLst>
              </p:cNvPr>
              <p:cNvPicPr>
                <a:picLocks noChangeAspect="1"/>
              </p:cNvPicPr>
              <p:nvPr/>
            </p:nvPicPr>
            <p:blipFill>
              <a:blip r:embed="rId15">
                <a:duotone>
                  <a:schemeClr val="accent5">
                    <a:shade val="45000"/>
                    <a:satMod val="135000"/>
                  </a:schemeClr>
                  <a:prstClr val="white"/>
                </a:duotone>
              </a:blip>
              <a:stretch>
                <a:fillRect/>
              </a:stretch>
            </p:blipFill>
            <p:spPr>
              <a:xfrm>
                <a:off x="7233841" y="2259871"/>
                <a:ext cx="914400" cy="914400"/>
              </a:xfrm>
              <a:prstGeom prst="rect">
                <a:avLst/>
              </a:prstGeom>
            </p:spPr>
          </p:pic>
          <p:sp>
            <p:nvSpPr>
              <p:cNvPr id="48" name="Rectangle 47">
                <a:extLst>
                  <a:ext uri="{FF2B5EF4-FFF2-40B4-BE49-F238E27FC236}">
                    <a16:creationId xmlns:a16="http://schemas.microsoft.com/office/drawing/2014/main" id="{8603E0B9-F3F6-4F0D-840D-5F21C9D4BCEE}"/>
                  </a:ext>
                </a:extLst>
              </p:cNvPr>
              <p:cNvSpPr/>
              <p:nvPr/>
            </p:nvSpPr>
            <p:spPr bwMode="auto">
              <a:xfrm>
                <a:off x="7279059" y="3038600"/>
                <a:ext cx="411982" cy="15459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1" name="TextBox 50">
            <a:extLst>
              <a:ext uri="{FF2B5EF4-FFF2-40B4-BE49-F238E27FC236}">
                <a16:creationId xmlns:a16="http://schemas.microsoft.com/office/drawing/2014/main" id="{A6F4B34E-8228-4540-AADB-5A55CB7FFF24}"/>
              </a:ext>
            </a:extLst>
          </p:cNvPr>
          <p:cNvSpPr txBox="1"/>
          <p:nvPr/>
        </p:nvSpPr>
        <p:spPr>
          <a:xfrm>
            <a:off x="270278" y="3926657"/>
            <a:ext cx="2400908" cy="849463"/>
          </a:xfrm>
          <a:prstGeom prst="rect">
            <a:avLst/>
          </a:prstGeom>
          <a:noFill/>
        </p:spPr>
        <p:txBody>
          <a:bodyPr wrap="square" lIns="182880" tIns="146304" rIns="182880" bIns="146304" rtlCol="0">
            <a:spAutoFit/>
          </a:bodyPr>
          <a:lstStyle/>
          <a:p>
            <a:pPr algn="ctr">
              <a:lnSpc>
                <a:spcPct val="90000"/>
              </a:lnSpc>
            </a:pPr>
            <a:r>
              <a:rPr lang="it-IT" sz="2000" dirty="0">
                <a:solidFill>
                  <a:schemeClr val="bg1"/>
                </a:solidFill>
              </a:rPr>
              <a:t>Argentina, Colombia, Peru</a:t>
            </a:r>
            <a:endParaRPr lang="en-US" sz="2000" dirty="0">
              <a:solidFill>
                <a:schemeClr val="bg1"/>
              </a:solidFill>
            </a:endParaRPr>
          </a:p>
        </p:txBody>
      </p:sp>
      <p:sp>
        <p:nvSpPr>
          <p:cNvPr id="52" name="TextBox 51">
            <a:extLst>
              <a:ext uri="{FF2B5EF4-FFF2-40B4-BE49-F238E27FC236}">
                <a16:creationId xmlns:a16="http://schemas.microsoft.com/office/drawing/2014/main" id="{CDB96D13-D684-4ED2-A119-46DC69814040}"/>
              </a:ext>
            </a:extLst>
          </p:cNvPr>
          <p:cNvSpPr txBox="1"/>
          <p:nvPr/>
        </p:nvSpPr>
        <p:spPr>
          <a:xfrm>
            <a:off x="4604709" y="2885398"/>
            <a:ext cx="2442258" cy="849463"/>
          </a:xfrm>
          <a:prstGeom prst="rect">
            <a:avLst/>
          </a:prstGeom>
          <a:noFill/>
        </p:spPr>
        <p:txBody>
          <a:bodyPr wrap="square" lIns="182880" tIns="146304" rIns="182880" bIns="146304" rtlCol="0">
            <a:spAutoFit/>
          </a:bodyPr>
          <a:lstStyle/>
          <a:p>
            <a:pPr algn="ctr">
              <a:lnSpc>
                <a:spcPct val="90000"/>
              </a:lnSpc>
            </a:pPr>
            <a:r>
              <a:rPr lang="it-IT" sz="2000" dirty="0">
                <a:solidFill>
                  <a:schemeClr val="bg1"/>
                </a:solidFill>
              </a:rPr>
              <a:t>Japan, Malaysia, Vietnam </a:t>
            </a:r>
            <a:endParaRPr lang="en-US" sz="2000" dirty="0">
              <a:solidFill>
                <a:schemeClr val="bg1"/>
              </a:solidFill>
            </a:endParaRPr>
          </a:p>
        </p:txBody>
      </p:sp>
      <p:sp>
        <p:nvSpPr>
          <p:cNvPr id="53" name="TextBox 52">
            <a:extLst>
              <a:ext uri="{FF2B5EF4-FFF2-40B4-BE49-F238E27FC236}">
                <a16:creationId xmlns:a16="http://schemas.microsoft.com/office/drawing/2014/main" id="{C3AC49BF-B92F-4009-8A03-48E842278B42}"/>
              </a:ext>
            </a:extLst>
          </p:cNvPr>
          <p:cNvSpPr txBox="1"/>
          <p:nvPr/>
        </p:nvSpPr>
        <p:spPr>
          <a:xfrm>
            <a:off x="1821204" y="2366067"/>
            <a:ext cx="2018822" cy="849463"/>
          </a:xfrm>
          <a:prstGeom prst="rect">
            <a:avLst/>
          </a:prstGeom>
          <a:noFill/>
        </p:spPr>
        <p:txBody>
          <a:bodyPr wrap="square" lIns="182880" tIns="146304" rIns="182880" bIns="146304" rtlCol="0">
            <a:spAutoFit/>
          </a:bodyPr>
          <a:lstStyle/>
          <a:p>
            <a:pPr algn="ctr">
              <a:lnSpc>
                <a:spcPct val="90000"/>
              </a:lnSpc>
            </a:pPr>
            <a:r>
              <a:rPr lang="it-IT" sz="2000" dirty="0">
                <a:solidFill>
                  <a:schemeClr val="bg1"/>
                </a:solidFill>
              </a:rPr>
              <a:t>Hungary, Ireland, Italy</a:t>
            </a:r>
            <a:endParaRPr lang="en-US" sz="2000" dirty="0">
              <a:solidFill>
                <a:schemeClr val="bg1"/>
              </a:solidFill>
            </a:endParaRPr>
          </a:p>
        </p:txBody>
      </p:sp>
    </p:spTree>
    <p:extLst>
      <p:ext uri="{BB962C8B-B14F-4D97-AF65-F5344CB8AC3E}">
        <p14:creationId xmlns:p14="http://schemas.microsoft.com/office/powerpoint/2010/main" val="213511785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CD51-D983-4E02-81AA-80A415E91CA4}"/>
              </a:ext>
            </a:extLst>
          </p:cNvPr>
          <p:cNvSpPr>
            <a:spLocks noGrp="1"/>
          </p:cNvSpPr>
          <p:nvPr>
            <p:ph type="title"/>
          </p:nvPr>
        </p:nvSpPr>
        <p:spPr/>
        <p:txBody>
          <a:bodyPr/>
          <a:lstStyle/>
          <a:p>
            <a:r>
              <a:rPr lang="en-US" sz="3200" dirty="0"/>
              <a:t>Changes in Wave 2 had a small impact on trend</a:t>
            </a:r>
          </a:p>
        </p:txBody>
      </p:sp>
      <p:sp>
        <p:nvSpPr>
          <p:cNvPr id="4" name="Slide Number Placeholder 3">
            <a:extLst>
              <a:ext uri="{FF2B5EF4-FFF2-40B4-BE49-F238E27FC236}">
                <a16:creationId xmlns:a16="http://schemas.microsoft.com/office/drawing/2014/main" id="{6D3EB44B-F7E2-4FD4-88B2-EE54813401D2}"/>
              </a:ext>
            </a:extLst>
          </p:cNvPr>
          <p:cNvSpPr>
            <a:spLocks noGrp="1"/>
          </p:cNvSpPr>
          <p:nvPr>
            <p:ph type="sldNum" sz="quarter" idx="4"/>
          </p:nvPr>
        </p:nvSpPr>
        <p:spPr/>
        <p:txBody>
          <a:bodyPr/>
          <a:lstStyle/>
          <a:p>
            <a:fld id="{7EFC24D6-DB8F-6B44-BA5A-9BEC68C15CAA}" type="slidenum">
              <a:rPr lang="en-US" smtClean="0"/>
              <a:pPr/>
              <a:t>15</a:t>
            </a:fld>
            <a:endParaRPr lang="en-US" dirty="0"/>
          </a:p>
        </p:txBody>
      </p:sp>
      <p:sp>
        <p:nvSpPr>
          <p:cNvPr id="7" name="Oval 6">
            <a:extLst>
              <a:ext uri="{FF2B5EF4-FFF2-40B4-BE49-F238E27FC236}">
                <a16:creationId xmlns:a16="http://schemas.microsoft.com/office/drawing/2014/main" id="{69186FEB-7C45-4C0B-BF5E-D3C675AB8327}"/>
              </a:ext>
            </a:extLst>
          </p:cNvPr>
          <p:cNvSpPr>
            <a:spLocks noChangeAspect="1"/>
          </p:cNvSpPr>
          <p:nvPr/>
        </p:nvSpPr>
        <p:spPr bwMode="auto">
          <a:xfrm>
            <a:off x="2799446" y="4314763"/>
            <a:ext cx="2762538" cy="1828800"/>
          </a:xfrm>
          <a:prstGeom prst="ellipse">
            <a:avLst/>
          </a:prstGeom>
          <a:blipFill>
            <a:blip r:embed="rId3">
              <a:alphaModFix amt="25000"/>
            </a:blip>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a:extLst>
              <a:ext uri="{FF2B5EF4-FFF2-40B4-BE49-F238E27FC236}">
                <a16:creationId xmlns:a16="http://schemas.microsoft.com/office/drawing/2014/main" id="{0AD9EC1E-F760-4467-AFD1-8380B4A582D8}"/>
              </a:ext>
            </a:extLst>
          </p:cNvPr>
          <p:cNvSpPr txBox="1"/>
          <p:nvPr/>
        </p:nvSpPr>
        <p:spPr>
          <a:xfrm>
            <a:off x="308872" y="4915231"/>
            <a:ext cx="2449645" cy="627864"/>
          </a:xfrm>
          <a:prstGeom prst="rect">
            <a:avLst/>
          </a:prstGeom>
          <a:noFill/>
        </p:spPr>
        <p:txBody>
          <a:bodyPr wrap="none" lIns="182880" tIns="146304" rIns="182880" bIns="146304" rtlCol="0">
            <a:spAutoFit/>
          </a:bodyPr>
          <a:lstStyle/>
          <a:p>
            <a:pPr>
              <a:lnSpc>
                <a:spcPct val="90000"/>
              </a:lnSpc>
            </a:pPr>
            <a:r>
              <a:rPr lang="en-US" sz="2400" b="1" dirty="0">
                <a:solidFill>
                  <a:schemeClr val="tx1">
                    <a:lumMod val="50000"/>
                  </a:schemeClr>
                </a:solidFill>
              </a:rPr>
              <a:t>New countries</a:t>
            </a:r>
          </a:p>
        </p:txBody>
      </p:sp>
      <p:sp>
        <p:nvSpPr>
          <p:cNvPr id="10" name="TextBox 9">
            <a:extLst>
              <a:ext uri="{FF2B5EF4-FFF2-40B4-BE49-F238E27FC236}">
                <a16:creationId xmlns:a16="http://schemas.microsoft.com/office/drawing/2014/main" id="{8DE2BDFA-80AF-4052-91B7-B206AD7A429E}"/>
              </a:ext>
            </a:extLst>
          </p:cNvPr>
          <p:cNvSpPr txBox="1"/>
          <p:nvPr/>
        </p:nvSpPr>
        <p:spPr>
          <a:xfrm>
            <a:off x="887862" y="1904170"/>
            <a:ext cx="1761957" cy="627864"/>
          </a:xfrm>
          <a:prstGeom prst="rect">
            <a:avLst/>
          </a:prstGeom>
          <a:noFill/>
        </p:spPr>
        <p:txBody>
          <a:bodyPr wrap="none" lIns="182880" tIns="146304" rIns="182880" bIns="146304" rtlCol="0">
            <a:spAutoFit/>
          </a:bodyPr>
          <a:lstStyle/>
          <a:p>
            <a:pPr>
              <a:lnSpc>
                <a:spcPct val="90000"/>
              </a:lnSpc>
            </a:pPr>
            <a:r>
              <a:rPr lang="en-US" sz="2400" b="1" dirty="0">
                <a:solidFill>
                  <a:schemeClr val="tx1">
                    <a:lumMod val="50000"/>
                  </a:schemeClr>
                </a:solidFill>
              </a:rPr>
              <a:t>New risks</a:t>
            </a:r>
          </a:p>
        </p:txBody>
      </p:sp>
      <p:sp>
        <p:nvSpPr>
          <p:cNvPr id="13" name="Text Placeholder 2">
            <a:extLst>
              <a:ext uri="{FF2B5EF4-FFF2-40B4-BE49-F238E27FC236}">
                <a16:creationId xmlns:a16="http://schemas.microsoft.com/office/drawing/2014/main" id="{4A7D5A77-6AB1-4372-87EF-2C56E7ECD636}"/>
              </a:ext>
            </a:extLst>
          </p:cNvPr>
          <p:cNvSpPr>
            <a:spLocks noGrp="1"/>
          </p:cNvSpPr>
          <p:nvPr>
            <p:ph type="body" sz="quarter" idx="10"/>
          </p:nvPr>
        </p:nvSpPr>
        <p:spPr>
          <a:xfrm>
            <a:off x="6856753" y="1576501"/>
            <a:ext cx="5584248" cy="2465290"/>
          </a:xfrm>
        </p:spPr>
        <p:txBody>
          <a:bodyPr/>
          <a:lstStyle/>
          <a:p>
            <a:r>
              <a:rPr lang="en-US" sz="2800" b="1" dirty="0">
                <a:latin typeface="+mn-lt"/>
              </a:rPr>
              <a:t>Trends affected:</a:t>
            </a:r>
          </a:p>
          <a:p>
            <a:pPr marL="514350" indent="-514350">
              <a:buFont typeface="+mj-lt"/>
              <a:buAutoNum type="arabicPeriod"/>
            </a:pPr>
            <a:r>
              <a:rPr lang="en-US" sz="2800" dirty="0"/>
              <a:t>DCI was flat YOY instead of down slightly.</a:t>
            </a:r>
          </a:p>
          <a:p>
            <a:pPr marL="514350" indent="-514350">
              <a:buFont typeface="+mj-lt"/>
              <a:buAutoNum type="arabicPeriod"/>
            </a:pPr>
            <a:r>
              <a:rPr lang="en-US" sz="2800" dirty="0"/>
              <a:t>Intrusive category increased YOY versus being unchanged.</a:t>
            </a:r>
          </a:p>
          <a:p>
            <a:endParaRPr lang="en-US" sz="1000" dirty="0"/>
          </a:p>
        </p:txBody>
      </p:sp>
      <p:sp>
        <p:nvSpPr>
          <p:cNvPr id="15" name="Text Placeholder 2">
            <a:extLst>
              <a:ext uri="{FF2B5EF4-FFF2-40B4-BE49-F238E27FC236}">
                <a16:creationId xmlns:a16="http://schemas.microsoft.com/office/drawing/2014/main" id="{4B1C6227-0638-4672-9FB7-F019600B1B7D}"/>
              </a:ext>
            </a:extLst>
          </p:cNvPr>
          <p:cNvSpPr txBox="1">
            <a:spLocks/>
          </p:cNvSpPr>
          <p:nvPr/>
        </p:nvSpPr>
        <p:spPr>
          <a:xfrm>
            <a:off x="6856753" y="4872688"/>
            <a:ext cx="5302469" cy="1348061"/>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chemeClr val="tx2"/>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solidFill>
                  <a:srgbClr val="000000"/>
                </a:soli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solidFill>
                  <a:srgbClr val="000000"/>
                </a:soli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startAt="3"/>
            </a:pPr>
            <a:r>
              <a:rPr lang="en-US" sz="2800" dirty="0"/>
              <a:t>New countries contributed incrementally to the trends listed above.</a:t>
            </a:r>
          </a:p>
        </p:txBody>
      </p:sp>
      <p:grpSp>
        <p:nvGrpSpPr>
          <p:cNvPr id="3" name="Group 2">
            <a:extLst>
              <a:ext uri="{FF2B5EF4-FFF2-40B4-BE49-F238E27FC236}">
                <a16:creationId xmlns:a16="http://schemas.microsoft.com/office/drawing/2014/main" id="{22760255-074F-4448-9877-231068F72495}"/>
              </a:ext>
            </a:extLst>
          </p:cNvPr>
          <p:cNvGrpSpPr/>
          <p:nvPr/>
        </p:nvGrpSpPr>
        <p:grpSpPr>
          <a:xfrm>
            <a:off x="5963184" y="2005504"/>
            <a:ext cx="522515" cy="3473856"/>
            <a:chOff x="6043572" y="2005504"/>
            <a:chExt cx="522515" cy="3473856"/>
          </a:xfrm>
        </p:grpSpPr>
        <p:sp>
          <p:nvSpPr>
            <p:cNvPr id="16" name="Isosceles Triangle 15">
              <a:extLst>
                <a:ext uri="{FF2B5EF4-FFF2-40B4-BE49-F238E27FC236}">
                  <a16:creationId xmlns:a16="http://schemas.microsoft.com/office/drawing/2014/main" id="{E4DE5FDF-F65E-4C43-A89B-D1B93A588601}"/>
                </a:ext>
              </a:extLst>
            </p:cNvPr>
            <p:cNvSpPr/>
            <p:nvPr/>
          </p:nvSpPr>
          <p:spPr bwMode="auto">
            <a:xfrm rot="5400000">
              <a:off x="5968210" y="2080866"/>
              <a:ext cx="673240" cy="522515"/>
            </a:xfrm>
            <a:prstGeom prst="triangl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8" name="Isosceles Triangle 17">
              <a:extLst>
                <a:ext uri="{FF2B5EF4-FFF2-40B4-BE49-F238E27FC236}">
                  <a16:creationId xmlns:a16="http://schemas.microsoft.com/office/drawing/2014/main" id="{003B87BB-2F57-4AFA-8508-6AD5210F2E7A}"/>
                </a:ext>
              </a:extLst>
            </p:cNvPr>
            <p:cNvSpPr/>
            <p:nvPr/>
          </p:nvSpPr>
          <p:spPr bwMode="auto">
            <a:xfrm rot="5400000">
              <a:off x="5968210" y="4881482"/>
              <a:ext cx="673240" cy="522515"/>
            </a:xfrm>
            <a:prstGeom prst="triangl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5" name="Group 4">
            <a:extLst>
              <a:ext uri="{FF2B5EF4-FFF2-40B4-BE49-F238E27FC236}">
                <a16:creationId xmlns:a16="http://schemas.microsoft.com/office/drawing/2014/main" id="{8C30C235-4A89-4A83-9AD6-E611052B19CD}"/>
              </a:ext>
            </a:extLst>
          </p:cNvPr>
          <p:cNvGrpSpPr/>
          <p:nvPr/>
        </p:nvGrpSpPr>
        <p:grpSpPr>
          <a:xfrm>
            <a:off x="3150943" y="1446970"/>
            <a:ext cx="2059543" cy="1790305"/>
            <a:chOff x="2547065" y="1475344"/>
            <a:chExt cx="2059543" cy="1790305"/>
          </a:xfrm>
        </p:grpSpPr>
        <p:pic>
          <p:nvPicPr>
            <p:cNvPr id="17" name="Picture 2" descr="https://themohinimyth.files.wordpress.com/2011/10/misogynist-01.jpeg">
              <a:extLst>
                <a:ext uri="{FF2B5EF4-FFF2-40B4-BE49-F238E27FC236}">
                  <a16:creationId xmlns:a16="http://schemas.microsoft.com/office/drawing/2014/main" id="{68FCDAB5-859F-4B93-985A-BAF3EB89F3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2208" y="1848040"/>
              <a:ext cx="914400"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FA6033E4-7BC9-4C32-846A-0D5A1545E967}"/>
                </a:ext>
              </a:extLst>
            </p:cNvPr>
            <p:cNvGrpSpPr/>
            <p:nvPr/>
          </p:nvGrpSpPr>
          <p:grpSpPr>
            <a:xfrm>
              <a:off x="2737034" y="2351249"/>
              <a:ext cx="914400" cy="914400"/>
              <a:chOff x="7344370" y="3333787"/>
              <a:chExt cx="914400" cy="914400"/>
            </a:xfrm>
          </p:grpSpPr>
          <p:pic>
            <p:nvPicPr>
              <p:cNvPr id="23" name="Picture 22" descr="A close up of a logo&#10;&#10;Description generated with very high confidence">
                <a:extLst>
                  <a:ext uri="{FF2B5EF4-FFF2-40B4-BE49-F238E27FC236}">
                    <a16:creationId xmlns:a16="http://schemas.microsoft.com/office/drawing/2014/main" id="{E83B8DE1-91FD-4E98-B3AC-936C66772091}"/>
                  </a:ext>
                </a:extLst>
              </p:cNvPr>
              <p:cNvPicPr>
                <a:picLocks noChangeAspect="1"/>
              </p:cNvPicPr>
              <p:nvPr/>
            </p:nvPicPr>
            <p:blipFill>
              <a:blip r:embed="rId5">
                <a:duotone>
                  <a:schemeClr val="accent1">
                    <a:shade val="45000"/>
                    <a:satMod val="135000"/>
                  </a:schemeClr>
                  <a:prstClr val="white"/>
                </a:duotone>
              </a:blip>
              <a:stretch>
                <a:fillRect/>
              </a:stretch>
            </p:blipFill>
            <p:spPr>
              <a:xfrm>
                <a:off x="7344370" y="3333787"/>
                <a:ext cx="914400" cy="914400"/>
              </a:xfrm>
              <a:prstGeom prst="rect">
                <a:avLst/>
              </a:prstGeom>
            </p:spPr>
          </p:pic>
          <p:sp>
            <p:nvSpPr>
              <p:cNvPr id="24" name="Rectangle 23">
                <a:extLst>
                  <a:ext uri="{FF2B5EF4-FFF2-40B4-BE49-F238E27FC236}">
                    <a16:creationId xmlns:a16="http://schemas.microsoft.com/office/drawing/2014/main" id="{A4119A2A-AB14-41F8-BFE0-E4A1399114AB}"/>
                  </a:ext>
                </a:extLst>
              </p:cNvPr>
              <p:cNvSpPr/>
              <p:nvPr/>
            </p:nvSpPr>
            <p:spPr bwMode="auto">
              <a:xfrm>
                <a:off x="7365853" y="4055737"/>
                <a:ext cx="411982" cy="15459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 name="Group 19">
              <a:extLst>
                <a:ext uri="{FF2B5EF4-FFF2-40B4-BE49-F238E27FC236}">
                  <a16:creationId xmlns:a16="http://schemas.microsoft.com/office/drawing/2014/main" id="{401E8375-25DA-43E6-B3E7-B1236A772F8A}"/>
                </a:ext>
              </a:extLst>
            </p:cNvPr>
            <p:cNvGrpSpPr/>
            <p:nvPr/>
          </p:nvGrpSpPr>
          <p:grpSpPr>
            <a:xfrm>
              <a:off x="2547065" y="1475344"/>
              <a:ext cx="914400" cy="933326"/>
              <a:chOff x="7233841" y="2259871"/>
              <a:chExt cx="914400" cy="933326"/>
            </a:xfrm>
          </p:grpSpPr>
          <p:pic>
            <p:nvPicPr>
              <p:cNvPr id="21" name="Picture 20" descr="A close up of a logo&#10;&#10;Description generated with very high confidence">
                <a:extLst>
                  <a:ext uri="{FF2B5EF4-FFF2-40B4-BE49-F238E27FC236}">
                    <a16:creationId xmlns:a16="http://schemas.microsoft.com/office/drawing/2014/main" id="{991E35E3-CC7B-428D-B37A-86162AE449E5}"/>
                  </a:ext>
                </a:extLst>
              </p:cNvPr>
              <p:cNvPicPr>
                <a:picLocks noChangeAspect="1"/>
              </p:cNvPicPr>
              <p:nvPr/>
            </p:nvPicPr>
            <p:blipFill>
              <a:blip r:embed="rId6">
                <a:duotone>
                  <a:schemeClr val="accent5">
                    <a:shade val="45000"/>
                    <a:satMod val="135000"/>
                  </a:schemeClr>
                  <a:prstClr val="white"/>
                </a:duotone>
              </a:blip>
              <a:stretch>
                <a:fillRect/>
              </a:stretch>
            </p:blipFill>
            <p:spPr>
              <a:xfrm>
                <a:off x="7233841" y="2259871"/>
                <a:ext cx="914400" cy="914400"/>
              </a:xfrm>
              <a:prstGeom prst="rect">
                <a:avLst/>
              </a:prstGeom>
            </p:spPr>
          </p:pic>
          <p:sp>
            <p:nvSpPr>
              <p:cNvPr id="22" name="Rectangle 21">
                <a:extLst>
                  <a:ext uri="{FF2B5EF4-FFF2-40B4-BE49-F238E27FC236}">
                    <a16:creationId xmlns:a16="http://schemas.microsoft.com/office/drawing/2014/main" id="{C23AAEB2-4394-4269-832A-BF447C6CBF9E}"/>
                  </a:ext>
                </a:extLst>
              </p:cNvPr>
              <p:cNvSpPr/>
              <p:nvPr/>
            </p:nvSpPr>
            <p:spPr bwMode="auto">
              <a:xfrm>
                <a:off x="7279059" y="3038600"/>
                <a:ext cx="411982" cy="15459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284744324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465E3-42B2-48B8-B8AD-CBFB4997A0C8}"/>
              </a:ext>
            </a:extLst>
          </p:cNvPr>
          <p:cNvSpPr>
            <a:spLocks noGrp="1"/>
          </p:cNvSpPr>
          <p:nvPr>
            <p:ph type="title"/>
          </p:nvPr>
        </p:nvSpPr>
        <p:spPr>
          <a:xfrm>
            <a:off x="274639" y="295274"/>
            <a:ext cx="11889564" cy="917575"/>
          </a:xfrm>
        </p:spPr>
        <p:txBody>
          <a:bodyPr/>
          <a:lstStyle/>
          <a:p>
            <a:r>
              <a:rPr lang="en-US" dirty="0"/>
              <a:t>Details of the effects</a:t>
            </a:r>
          </a:p>
        </p:txBody>
      </p:sp>
      <p:sp>
        <p:nvSpPr>
          <p:cNvPr id="3" name="Slide Number Placeholder 2">
            <a:extLst>
              <a:ext uri="{FF2B5EF4-FFF2-40B4-BE49-F238E27FC236}">
                <a16:creationId xmlns:a16="http://schemas.microsoft.com/office/drawing/2014/main" id="{214C7346-E10D-421B-98AF-A104A53E791D}"/>
              </a:ext>
            </a:extLst>
          </p:cNvPr>
          <p:cNvSpPr>
            <a:spLocks noGrp="1"/>
          </p:cNvSpPr>
          <p:nvPr>
            <p:ph type="sldNum" sz="quarter" idx="4"/>
          </p:nvPr>
        </p:nvSpPr>
        <p:spPr/>
        <p:txBody>
          <a:bodyPr/>
          <a:lstStyle/>
          <a:p>
            <a:fld id="{7EFC24D6-DB8F-6B44-BA5A-9BEC68C15CAA}" type="slidenum">
              <a:rPr lang="en-US" smtClean="0"/>
              <a:pPr/>
              <a:t>16</a:t>
            </a:fld>
            <a:endParaRPr lang="en-US" dirty="0"/>
          </a:p>
        </p:txBody>
      </p:sp>
      <p:grpSp>
        <p:nvGrpSpPr>
          <p:cNvPr id="9" name="Group 8">
            <a:extLst>
              <a:ext uri="{FF2B5EF4-FFF2-40B4-BE49-F238E27FC236}">
                <a16:creationId xmlns:a16="http://schemas.microsoft.com/office/drawing/2014/main" id="{40A53E45-7C89-49CB-BC2B-6DB3AB8AF29F}"/>
              </a:ext>
            </a:extLst>
          </p:cNvPr>
          <p:cNvGrpSpPr/>
          <p:nvPr/>
        </p:nvGrpSpPr>
        <p:grpSpPr>
          <a:xfrm>
            <a:off x="11453820" y="-37541"/>
            <a:ext cx="915691" cy="489365"/>
            <a:chOff x="11453820" y="-37541"/>
            <a:chExt cx="915691" cy="489365"/>
          </a:xfrm>
        </p:grpSpPr>
        <p:sp>
          <p:nvSpPr>
            <p:cNvPr id="10" name="TextBox 9">
              <a:extLst>
                <a:ext uri="{FF2B5EF4-FFF2-40B4-BE49-F238E27FC236}">
                  <a16:creationId xmlns:a16="http://schemas.microsoft.com/office/drawing/2014/main" id="{30B2F5B8-2CE6-49C3-A0B1-6C228031B8D4}"/>
                </a:ext>
              </a:extLst>
            </p:cNvPr>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11" name="Picture 2" descr="https://d30y9cdsu7xlg0.cloudfront.net/png/143715-200.png">
              <a:extLst>
                <a:ext uri="{FF2B5EF4-FFF2-40B4-BE49-F238E27FC236}">
                  <a16:creationId xmlns:a16="http://schemas.microsoft.com/office/drawing/2014/main" id="{F2767656-49A6-4725-B32F-52DA84E2457F}"/>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68FE5F1B-1BB2-4F8B-9109-EDBB4F223C69}"/>
              </a:ext>
            </a:extLst>
          </p:cNvPr>
          <p:cNvSpPr txBox="1"/>
          <p:nvPr/>
        </p:nvSpPr>
        <p:spPr>
          <a:xfrm>
            <a:off x="743868" y="1492234"/>
            <a:ext cx="4572000" cy="1124712"/>
          </a:xfrm>
          <a:prstGeom prst="rect">
            <a:avLst/>
          </a:prstGeom>
          <a:solidFill>
            <a:srgbClr val="0072C6"/>
          </a:solidFill>
        </p:spPr>
        <p:txBody>
          <a:bodyPr wrap="square" lIns="182880" tIns="146304" rIns="182880" bIns="146304" rtlCol="0">
            <a:spAutoFit/>
          </a:bodyPr>
          <a:lstStyle/>
          <a:p>
            <a:pPr marL="457200" indent="-457200">
              <a:lnSpc>
                <a:spcPct val="90000"/>
              </a:lnSpc>
              <a:buFont typeface="+mj-lt"/>
              <a:buAutoNum type="arabicPeriod"/>
            </a:pPr>
            <a:r>
              <a:rPr lang="en-US" sz="2000" b="1" dirty="0"/>
              <a:t>New risks &amp; countries produced a 3 point increase in DCI</a:t>
            </a:r>
          </a:p>
          <a:p>
            <a:pPr marL="457200" indent="-457200">
              <a:lnSpc>
                <a:spcPct val="90000"/>
              </a:lnSpc>
              <a:buFont typeface="+mj-lt"/>
              <a:buAutoNum type="arabicPeriod"/>
            </a:pPr>
            <a:endParaRPr lang="en-US" sz="2000" b="1" dirty="0"/>
          </a:p>
        </p:txBody>
      </p:sp>
      <p:sp>
        <p:nvSpPr>
          <p:cNvPr id="8" name="TextBox 7">
            <a:extLst>
              <a:ext uri="{FF2B5EF4-FFF2-40B4-BE49-F238E27FC236}">
                <a16:creationId xmlns:a16="http://schemas.microsoft.com/office/drawing/2014/main" id="{3FEF090E-180C-4814-8E04-BE80A1E526F1}"/>
              </a:ext>
            </a:extLst>
          </p:cNvPr>
          <p:cNvSpPr txBox="1">
            <a:spLocks/>
          </p:cNvSpPr>
          <p:nvPr/>
        </p:nvSpPr>
        <p:spPr>
          <a:xfrm>
            <a:off x="7021554" y="1520728"/>
            <a:ext cx="4572000" cy="1126462"/>
          </a:xfrm>
          <a:prstGeom prst="rect">
            <a:avLst/>
          </a:prstGeom>
          <a:solidFill>
            <a:srgbClr val="0072C6"/>
          </a:solidFill>
        </p:spPr>
        <p:txBody>
          <a:bodyPr wrap="square" lIns="182880" tIns="146304" rIns="182880" bIns="146304" rtlCol="0">
            <a:spAutoFit/>
          </a:bodyPr>
          <a:lstStyle/>
          <a:p>
            <a:pPr marL="457200" indent="-457200">
              <a:lnSpc>
                <a:spcPct val="90000"/>
              </a:lnSpc>
              <a:buFont typeface="+mj-lt"/>
              <a:buAutoNum type="arabicPeriod" startAt="2"/>
            </a:pPr>
            <a:r>
              <a:rPr lang="en-US" sz="2000" b="1" dirty="0"/>
              <a:t>New risks &amp; countries added 6 points to the Intrusive risk category</a:t>
            </a:r>
          </a:p>
        </p:txBody>
      </p:sp>
      <p:graphicFrame>
        <p:nvGraphicFramePr>
          <p:cNvPr id="4" name="Chart 3">
            <a:extLst>
              <a:ext uri="{FF2B5EF4-FFF2-40B4-BE49-F238E27FC236}">
                <a16:creationId xmlns:a16="http://schemas.microsoft.com/office/drawing/2014/main" id="{44A1AAB3-37C8-4886-BAAA-D2C9A5621DCF}"/>
              </a:ext>
            </a:extLst>
          </p:cNvPr>
          <p:cNvGraphicFramePr/>
          <p:nvPr>
            <p:extLst>
              <p:ext uri="{D42A27DB-BD31-4B8C-83A1-F6EECF244321}">
                <p14:modId xmlns:p14="http://schemas.microsoft.com/office/powerpoint/2010/main" val="4000060648"/>
              </p:ext>
            </p:extLst>
          </p:nvPr>
        </p:nvGraphicFramePr>
        <p:xfrm>
          <a:off x="743868" y="3663902"/>
          <a:ext cx="4572000" cy="24927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26A3E29F-2C0A-4270-BD0E-6000B4C29A4E}"/>
              </a:ext>
            </a:extLst>
          </p:cNvPr>
          <p:cNvGraphicFramePr/>
          <p:nvPr>
            <p:extLst>
              <p:ext uri="{D42A27DB-BD31-4B8C-83A1-F6EECF244321}">
                <p14:modId xmlns:p14="http://schemas.microsoft.com/office/powerpoint/2010/main" val="3536868305"/>
              </p:ext>
            </p:extLst>
          </p:nvPr>
        </p:nvGraphicFramePr>
        <p:xfrm>
          <a:off x="7070659" y="3663902"/>
          <a:ext cx="4572000" cy="2492714"/>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31A1EE32-9E8D-411C-A3D3-4B634E4C0BA5}"/>
              </a:ext>
            </a:extLst>
          </p:cNvPr>
          <p:cNvSpPr txBox="1"/>
          <p:nvPr/>
        </p:nvSpPr>
        <p:spPr>
          <a:xfrm>
            <a:off x="621948" y="2633133"/>
            <a:ext cx="4854292" cy="683264"/>
          </a:xfrm>
          <a:prstGeom prst="rect">
            <a:avLst/>
          </a:prstGeom>
          <a:noFill/>
        </p:spPr>
        <p:txBody>
          <a:bodyPr wrap="square" lIns="182880" tIns="146304" rIns="182880" bIns="146304" rtlCol="0">
            <a:spAutoFit/>
          </a:bodyPr>
          <a:lstStyle/>
          <a:p>
            <a:pPr>
              <a:lnSpc>
                <a:spcPct val="90000"/>
              </a:lnSpc>
            </a:pPr>
            <a:r>
              <a:rPr lang="en-US" sz="1400" i="1" dirty="0">
                <a:solidFill>
                  <a:schemeClr val="tx1">
                    <a:lumMod val="50000"/>
                  </a:schemeClr>
                </a:solidFill>
              </a:rPr>
              <a:t>DCI was 65% in 2017 held steady from last year. DCI would have fallen to 62% in Wave 2 without the new risks. </a:t>
            </a:r>
          </a:p>
        </p:txBody>
      </p:sp>
      <p:sp>
        <p:nvSpPr>
          <p:cNvPr id="17" name="TextBox 16">
            <a:extLst>
              <a:ext uri="{FF2B5EF4-FFF2-40B4-BE49-F238E27FC236}">
                <a16:creationId xmlns:a16="http://schemas.microsoft.com/office/drawing/2014/main" id="{7A0A88FC-0254-467C-BA45-740D9FBBBCFE}"/>
              </a:ext>
            </a:extLst>
          </p:cNvPr>
          <p:cNvSpPr txBox="1"/>
          <p:nvPr/>
        </p:nvSpPr>
        <p:spPr>
          <a:xfrm>
            <a:off x="6897938" y="2633133"/>
            <a:ext cx="4847022" cy="877163"/>
          </a:xfrm>
          <a:prstGeom prst="rect">
            <a:avLst/>
          </a:prstGeom>
          <a:noFill/>
        </p:spPr>
        <p:txBody>
          <a:bodyPr wrap="square" lIns="182880" tIns="146304" rIns="182880" bIns="146304" rtlCol="0">
            <a:spAutoFit/>
          </a:bodyPr>
          <a:lstStyle/>
          <a:p>
            <a:pPr>
              <a:lnSpc>
                <a:spcPct val="90000"/>
              </a:lnSpc>
            </a:pPr>
            <a:r>
              <a:rPr lang="en-US" sz="1400" i="1" dirty="0">
                <a:solidFill>
                  <a:schemeClr val="tx1">
                    <a:lumMod val="50000"/>
                  </a:schemeClr>
                </a:solidFill>
              </a:rPr>
              <a:t>The Intrusive category was 56% in 2017 up six points from 2016. Hoaxes, frauds, and scams accounted for most of the YOY increase.</a:t>
            </a:r>
          </a:p>
        </p:txBody>
      </p:sp>
    </p:spTree>
    <p:extLst>
      <p:ext uri="{BB962C8B-B14F-4D97-AF65-F5344CB8AC3E}">
        <p14:creationId xmlns:p14="http://schemas.microsoft.com/office/powerpoint/2010/main" val="243416943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Global results</a:t>
            </a:r>
            <a:endParaRPr lang="en-US" sz="4400" dirty="0"/>
          </a:p>
        </p:txBody>
      </p:sp>
      <p:sp>
        <p:nvSpPr>
          <p:cNvPr id="2" name="Slide Number Placeholder 1"/>
          <p:cNvSpPr>
            <a:spLocks noGrp="1"/>
          </p:cNvSpPr>
          <p:nvPr>
            <p:ph type="sldNum" sz="quarter" idx="4"/>
          </p:nvPr>
        </p:nvSpPr>
        <p:spPr>
          <a:xfrm>
            <a:off x="9327163" y="6483350"/>
            <a:ext cx="2901950" cy="371475"/>
          </a:xfrm>
        </p:spPr>
        <p:txBody>
          <a:bodyPr/>
          <a:lstStyle/>
          <a:p>
            <a:fld id="{7EFC24D6-DB8F-6B44-BA5A-9BEC68C15CAA}" type="slidenum">
              <a:rPr lang="en-US" smtClean="0"/>
              <a:pPr/>
              <a:t>17</a:t>
            </a:fld>
            <a:endParaRPr lang="en-US" dirty="0"/>
          </a:p>
        </p:txBody>
      </p:sp>
    </p:spTree>
    <p:extLst>
      <p:ext uri="{BB962C8B-B14F-4D97-AF65-F5344CB8AC3E}">
        <p14:creationId xmlns:p14="http://schemas.microsoft.com/office/powerpoint/2010/main" val="33562492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11889564" cy="1095148"/>
          </a:xfrm>
        </p:spPr>
        <p:txBody>
          <a:bodyPr/>
          <a:lstStyle/>
          <a:p>
            <a:r>
              <a:rPr lang="en-US" dirty="0"/>
              <a:t>2017 Microsoft Digital Civility Index (DCI)</a:t>
            </a:r>
            <a:br>
              <a:rPr lang="en-US" dirty="0"/>
            </a:br>
            <a:br>
              <a:rPr lang="en-US" dirty="0">
                <a:solidFill>
                  <a:schemeClr val="tx1">
                    <a:lumMod val="50000"/>
                  </a:schemeClr>
                </a:solidFill>
              </a:rPr>
            </a:br>
            <a:endParaRPr lang="en-US" dirty="0"/>
          </a:p>
        </p:txBody>
      </p:sp>
      <p:sp>
        <p:nvSpPr>
          <p:cNvPr id="3" name="Slide Number Placeholder 2"/>
          <p:cNvSpPr>
            <a:spLocks noGrp="1"/>
          </p:cNvSpPr>
          <p:nvPr>
            <p:ph type="sldNum" sz="quarter" idx="4"/>
          </p:nvPr>
        </p:nvSpPr>
        <p:spPr/>
        <p:txBody>
          <a:bodyPr/>
          <a:lstStyle/>
          <a:p>
            <a:fld id="{7EFC24D6-DB8F-6B44-BA5A-9BEC68C15CAA}" type="slidenum">
              <a:rPr lang="en-US" smtClean="0"/>
              <a:pPr/>
              <a:t>18</a:t>
            </a:fld>
            <a:endParaRPr lang="en-US" dirty="0"/>
          </a:p>
        </p:txBody>
      </p:sp>
      <p:sp>
        <p:nvSpPr>
          <p:cNvPr id="7" name="TextBox 6"/>
          <p:cNvSpPr txBox="1"/>
          <p:nvPr/>
        </p:nvSpPr>
        <p:spPr>
          <a:xfrm>
            <a:off x="9787095" y="4682532"/>
            <a:ext cx="369397" cy="627864"/>
          </a:xfrm>
          <a:prstGeom prst="rect">
            <a:avLst/>
          </a:prstGeom>
          <a:noFill/>
        </p:spPr>
        <p:txBody>
          <a:bodyPr wrap="none" lIns="182880" tIns="146304" rIns="182880" bIns="146304" rtlCol="0">
            <a:spAutoFit/>
          </a:bodyPr>
          <a:lstStyle/>
          <a:p>
            <a:pPr>
              <a:lnSpc>
                <a:spcPct val="90000"/>
              </a:lnSpc>
            </a:pPr>
            <a:endParaRPr lang="en-US" sz="2400" dirty="0">
              <a:gradFill>
                <a:gsLst>
                  <a:gs pos="2917">
                    <a:schemeClr val="tx1"/>
                  </a:gs>
                  <a:gs pos="30000">
                    <a:schemeClr val="tx1"/>
                  </a:gs>
                </a:gsLst>
                <a:lin ang="5400000" scaled="0"/>
              </a:gradFill>
            </a:endParaRPr>
          </a:p>
        </p:txBody>
      </p:sp>
      <p:grpSp>
        <p:nvGrpSpPr>
          <p:cNvPr id="10" name="Group 9"/>
          <p:cNvGrpSpPr/>
          <p:nvPr/>
        </p:nvGrpSpPr>
        <p:grpSpPr>
          <a:xfrm>
            <a:off x="475057" y="1389588"/>
            <a:ext cx="11562868" cy="5094596"/>
            <a:chOff x="454961" y="1389588"/>
            <a:chExt cx="11562868" cy="5094596"/>
          </a:xfrm>
        </p:grpSpPr>
        <p:graphicFrame>
          <p:nvGraphicFramePr>
            <p:cNvPr id="5" name="Diagram 4"/>
            <p:cNvGraphicFramePr/>
            <p:nvPr>
              <p:extLst/>
            </p:nvPr>
          </p:nvGraphicFramePr>
          <p:xfrm>
            <a:off x="454961" y="1389588"/>
            <a:ext cx="11562868" cy="5094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a:spLocks/>
            </p:cNvSpPr>
            <p:nvPr/>
          </p:nvSpPr>
          <p:spPr bwMode="auto">
            <a:xfrm>
              <a:off x="5227791" y="2908186"/>
              <a:ext cx="2057400" cy="2057400"/>
            </a:xfrm>
            <a:prstGeom prst="ellipse">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000" b="1" dirty="0">
                  <a:gradFill>
                    <a:gsLst>
                      <a:gs pos="0">
                        <a:srgbClr val="FFFFFF"/>
                      </a:gs>
                      <a:gs pos="100000">
                        <a:srgbClr val="FFFFFF"/>
                      </a:gs>
                    </a:gsLst>
                    <a:lin ang="5400000" scaled="0"/>
                  </a:gradFill>
                  <a:ea typeface="Segoe UI" pitchFamily="34" charset="0"/>
                  <a:cs typeface="Segoe UI" pitchFamily="34" charset="0"/>
                </a:rPr>
                <a:t>65%</a:t>
              </a:r>
              <a:r>
                <a:rPr lang="en-US" sz="2400" b="1" dirty="0">
                  <a:gradFill>
                    <a:gsLst>
                      <a:gs pos="0">
                        <a:srgbClr val="FFFFFF"/>
                      </a:gs>
                      <a:gs pos="100000">
                        <a:srgbClr val="FFFFFF"/>
                      </a:gs>
                    </a:gsLst>
                    <a:lin ang="5400000" scaled="0"/>
                  </a:gradFill>
                  <a:ea typeface="Segoe UI" pitchFamily="34" charset="0"/>
                  <a:cs typeface="Segoe UI" pitchFamily="34" charset="0"/>
                </a:rPr>
                <a:t>Civility Index</a:t>
              </a:r>
              <a:endParaRPr lang="en-US" sz="4000" b="1"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Rounded Corners 8"/>
            <p:cNvSpPr/>
            <p:nvPr/>
          </p:nvSpPr>
          <p:spPr bwMode="auto">
            <a:xfrm>
              <a:off x="8012405" y="1579533"/>
              <a:ext cx="2662676" cy="1816810"/>
            </a:xfrm>
            <a:prstGeom prst="round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146304" numCol="1" spcCol="0" rtlCol="0" fromWordArt="0" anchor="t" anchorCtr="0" forceAA="0" compatLnSpc="1">
              <a:prstTxWarp prst="textNoShape">
                <a:avLst/>
              </a:prstTxWarp>
              <a:noAutofit/>
            </a:bodyPr>
            <a:lstStyle/>
            <a:p>
              <a:pPr marL="342900" indent="-342900">
                <a:buFont typeface="Arial" panose="020B0604020202020204" pitchFamily="34" charset="0"/>
                <a:buChar char="•"/>
              </a:pPr>
              <a:r>
                <a:rPr lang="en-US" sz="1500" dirty="0"/>
                <a:t>Treated mean</a:t>
              </a:r>
            </a:p>
            <a:p>
              <a:pPr marL="342900" indent="-342900">
                <a:buFont typeface="Arial" panose="020B0604020202020204" pitchFamily="34" charset="0"/>
                <a:buChar char="•"/>
              </a:pPr>
              <a:r>
                <a:rPr lang="en-US" sz="1500" dirty="0"/>
                <a:t>Trolling</a:t>
              </a:r>
            </a:p>
            <a:p>
              <a:pPr marL="342900" indent="-342900">
                <a:buFont typeface="Arial" panose="020B0604020202020204" pitchFamily="34" charset="0"/>
                <a:buChar char="•"/>
              </a:pPr>
              <a:r>
                <a:rPr lang="en-US" sz="1500" dirty="0"/>
                <a:t>Online harassment</a:t>
              </a:r>
            </a:p>
            <a:p>
              <a:pPr marL="342900" indent="-342900">
                <a:buFont typeface="Arial" panose="020B0604020202020204" pitchFamily="34" charset="0"/>
                <a:buChar char="•"/>
              </a:pPr>
              <a:r>
                <a:rPr lang="en-US" sz="1500" dirty="0"/>
                <a:t>Cyberbullying</a:t>
              </a:r>
            </a:p>
            <a:p>
              <a:pPr marL="342900" indent="-342900">
                <a:buFont typeface="Arial" panose="020B0604020202020204" pitchFamily="34" charset="0"/>
                <a:buChar char="•"/>
              </a:pPr>
              <a:r>
                <a:rPr lang="en-US" sz="1500" dirty="0"/>
                <a:t>Swatting</a:t>
              </a:r>
            </a:p>
            <a:p>
              <a:pPr marL="342900" indent="-342900">
                <a:buFont typeface="Arial" panose="020B0604020202020204" pitchFamily="34" charset="0"/>
                <a:buChar char="•"/>
              </a:pPr>
              <a:r>
                <a:rPr lang="en-US" sz="1500" dirty="0"/>
                <a:t>Microaggression*</a:t>
              </a:r>
            </a:p>
          </p:txBody>
        </p:sp>
        <p:sp>
          <p:nvSpPr>
            <p:cNvPr id="30" name="Rectangle: Rounded Corners 29"/>
            <p:cNvSpPr/>
            <p:nvPr/>
          </p:nvSpPr>
          <p:spPr bwMode="auto">
            <a:xfrm>
              <a:off x="8012405" y="4500442"/>
              <a:ext cx="2662676" cy="1597481"/>
            </a:xfrm>
            <a:prstGeom prst="round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146304" numCol="1" spcCol="0" rtlCol="0" fromWordArt="0" anchor="t" anchorCtr="0" forceAA="0" compatLnSpc="1">
              <a:prstTxWarp prst="textNoShape">
                <a:avLst/>
              </a:prstTxWarp>
              <a:noAutofit/>
            </a:bodyPr>
            <a:lstStyle/>
            <a:p>
              <a:pPr marL="285750" lvl="0" indent="-285750">
                <a:buFont typeface="Arial" panose="020B0604020202020204" pitchFamily="34" charset="0"/>
                <a:buChar char="•"/>
              </a:pPr>
              <a:r>
                <a:rPr lang="en-US" sz="1600" dirty="0">
                  <a:solidFill>
                    <a:schemeClr val="tx1"/>
                  </a:solidFill>
                </a:rPr>
                <a:t>Doxing</a:t>
              </a:r>
            </a:p>
            <a:p>
              <a:pPr marL="285750" lvl="0" indent="-285750">
                <a:buFont typeface="Arial" panose="020B0604020202020204" pitchFamily="34" charset="0"/>
                <a:buChar char="•"/>
              </a:pPr>
              <a:r>
                <a:rPr lang="en-US" sz="1600" dirty="0">
                  <a:solidFill>
                    <a:schemeClr val="tx1"/>
                  </a:solidFill>
                </a:rPr>
                <a:t>Damage to personal reputation</a:t>
              </a:r>
            </a:p>
            <a:p>
              <a:pPr marL="285750" lvl="0" indent="-285750">
                <a:buFont typeface="Arial" panose="020B0604020202020204" pitchFamily="34" charset="0"/>
                <a:buChar char="•"/>
              </a:pPr>
              <a:r>
                <a:rPr lang="en-US" sz="1600" dirty="0">
                  <a:solidFill>
                    <a:schemeClr val="tx1"/>
                  </a:solidFill>
                </a:rPr>
                <a:t>Damage to work reputation</a:t>
              </a:r>
            </a:p>
          </p:txBody>
        </p:sp>
        <p:sp>
          <p:nvSpPr>
            <p:cNvPr id="31" name="Rectangle: Rounded Corners 30"/>
            <p:cNvSpPr/>
            <p:nvPr/>
          </p:nvSpPr>
          <p:spPr bwMode="auto">
            <a:xfrm>
              <a:off x="1668027" y="1579533"/>
              <a:ext cx="2811615" cy="1816810"/>
            </a:xfrm>
            <a:prstGeom prst="round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146304" numCol="1" spcCol="0" rtlCol="0" fromWordArt="0" anchor="t" anchorCtr="0" forceAA="0" compatLnSpc="1">
              <a:prstTxWarp prst="textNoShape">
                <a:avLst/>
              </a:prstTxWarp>
              <a:noAutofit/>
            </a:bodyPr>
            <a:lstStyle/>
            <a:p>
              <a:pPr marL="342900" lvl="0" indent="-342900">
                <a:buFont typeface="Arial" panose="020B0604020202020204" pitchFamily="34" charset="0"/>
                <a:buChar char="•"/>
              </a:pPr>
              <a:r>
                <a:rPr lang="en-US" sz="1500" dirty="0"/>
                <a:t>Unwanted contact</a:t>
              </a:r>
            </a:p>
            <a:p>
              <a:pPr marL="342900" lvl="0" indent="-342900">
                <a:buFont typeface="Arial" panose="020B0604020202020204" pitchFamily="34" charset="0"/>
                <a:buChar char="•"/>
              </a:pPr>
              <a:r>
                <a:rPr lang="en-US" sz="1500" dirty="0"/>
                <a:t>Hate speech</a:t>
              </a:r>
            </a:p>
            <a:p>
              <a:pPr marL="342900" lvl="0" indent="-342900">
                <a:buFont typeface="Arial" panose="020B0604020202020204" pitchFamily="34" charset="0"/>
                <a:buChar char="•"/>
              </a:pPr>
              <a:r>
                <a:rPr lang="en-US" sz="1500" dirty="0"/>
                <a:t>Discrimination</a:t>
              </a:r>
            </a:p>
            <a:p>
              <a:pPr marL="342900" lvl="0" indent="-342900">
                <a:buFont typeface="Arial" panose="020B0604020202020204" pitchFamily="34" charset="0"/>
                <a:buChar char="•"/>
              </a:pPr>
              <a:r>
                <a:rPr lang="en-US" sz="1500" dirty="0"/>
                <a:t>Terrorism recruiting</a:t>
              </a:r>
            </a:p>
            <a:p>
              <a:pPr marL="342900" lvl="0" indent="-342900">
                <a:buFont typeface="Arial" panose="020B0604020202020204" pitchFamily="34" charset="0"/>
                <a:buChar char="•"/>
              </a:pPr>
              <a:r>
                <a:rPr lang="en-US" sz="1500" dirty="0"/>
                <a:t>Misogyny*</a:t>
              </a:r>
            </a:p>
            <a:p>
              <a:pPr marL="342900" lvl="0" indent="-342900">
                <a:buFont typeface="Arial" panose="020B0604020202020204" pitchFamily="34" charset="0"/>
                <a:buChar char="•"/>
              </a:pPr>
              <a:r>
                <a:rPr lang="en-US" sz="1500" dirty="0"/>
                <a:t>Hoaxes, frauds, scams*</a:t>
              </a:r>
            </a:p>
          </p:txBody>
        </p:sp>
        <p:sp>
          <p:nvSpPr>
            <p:cNvPr id="32" name="Rectangle: Rounded Corners 31"/>
            <p:cNvSpPr/>
            <p:nvPr/>
          </p:nvSpPr>
          <p:spPr bwMode="auto">
            <a:xfrm>
              <a:off x="1816966" y="4500443"/>
              <a:ext cx="2662676" cy="1597481"/>
            </a:xfrm>
            <a:prstGeom prst="round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146304" numCol="1" spcCol="0" rtlCol="0" fromWordArt="0" anchor="t" anchorCtr="0" forceAA="0" compatLnSpc="1">
              <a:prstTxWarp prst="textNoShape">
                <a:avLst/>
              </a:prstTxWarp>
              <a:noAutofit/>
            </a:bodyPr>
            <a:lstStyle/>
            <a:p>
              <a:pPr marL="171450" lvl="0" indent="-171450">
                <a:buSzPct val="100000"/>
                <a:buFont typeface="Arial" panose="020B0604020202020204" pitchFamily="34" charset="0"/>
                <a:buChar char="•"/>
              </a:pPr>
              <a:r>
                <a:rPr lang="en-US" sz="1500" dirty="0"/>
                <a:t>Unwanted sexting (received or sent)</a:t>
              </a:r>
            </a:p>
            <a:p>
              <a:pPr marL="171450" lvl="0" indent="-171450">
                <a:buSzPct val="100000"/>
                <a:buFont typeface="Arial" panose="020B0604020202020204" pitchFamily="34" charset="0"/>
                <a:buChar char="•"/>
              </a:pPr>
              <a:r>
                <a:rPr lang="en-US" sz="1500" dirty="0"/>
                <a:t>Sexual solicitation</a:t>
              </a:r>
            </a:p>
            <a:p>
              <a:pPr marL="171450" lvl="0" indent="-171450">
                <a:buSzPct val="100000"/>
                <a:buFont typeface="Arial" panose="020B0604020202020204" pitchFamily="34" charset="0"/>
                <a:buChar char="•"/>
              </a:pPr>
              <a:r>
                <a:rPr lang="en-US" sz="1500" dirty="0"/>
                <a:t>Sextortion</a:t>
              </a:r>
            </a:p>
            <a:p>
              <a:pPr marL="171450" lvl="0" indent="-171450">
                <a:buSzPct val="100000"/>
                <a:buFont typeface="Arial" panose="020B0604020202020204" pitchFamily="34" charset="0"/>
                <a:buChar char="•"/>
              </a:pPr>
              <a:r>
                <a:rPr lang="en-US" sz="1500" dirty="0"/>
                <a:t>“Revenge porn”</a:t>
              </a:r>
            </a:p>
          </p:txBody>
        </p:sp>
      </p:grpSp>
      <p:sp>
        <p:nvSpPr>
          <p:cNvPr id="4" name="TextBox 3"/>
          <p:cNvSpPr txBox="1"/>
          <p:nvPr/>
        </p:nvSpPr>
        <p:spPr>
          <a:xfrm>
            <a:off x="5504962" y="6365460"/>
            <a:ext cx="1428917" cy="489365"/>
          </a:xfrm>
          <a:prstGeom prst="rect">
            <a:avLst/>
          </a:prstGeom>
          <a:noFill/>
        </p:spPr>
        <p:txBody>
          <a:bodyPr wrap="none" lIns="182880" tIns="146304" rIns="182880" bIns="146304" rtlCol="0">
            <a:spAutoFit/>
          </a:bodyPr>
          <a:lstStyle/>
          <a:p>
            <a:pPr>
              <a:lnSpc>
                <a:spcPct val="90000"/>
              </a:lnSpc>
            </a:pPr>
            <a:r>
              <a:rPr lang="en-US" sz="1400" i="1" dirty="0">
                <a:solidFill>
                  <a:schemeClr val="bg1"/>
                </a:solidFill>
              </a:rPr>
              <a:t>*New in 2017</a:t>
            </a:r>
          </a:p>
        </p:txBody>
      </p:sp>
    </p:spTree>
    <p:extLst>
      <p:ext uri="{BB962C8B-B14F-4D97-AF65-F5344CB8AC3E}">
        <p14:creationId xmlns:p14="http://schemas.microsoft.com/office/powerpoint/2010/main" val="212303013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E34B9-A643-46F4-9E3F-C34812183B7D}"/>
              </a:ext>
            </a:extLst>
          </p:cNvPr>
          <p:cNvSpPr>
            <a:spLocks noGrp="1"/>
          </p:cNvSpPr>
          <p:nvPr>
            <p:ph type="title"/>
          </p:nvPr>
        </p:nvSpPr>
        <p:spPr/>
        <p:txBody>
          <a:bodyPr/>
          <a:lstStyle/>
          <a:p>
            <a:r>
              <a:rPr lang="en-US" dirty="0"/>
              <a:t>Online risk definitions</a:t>
            </a:r>
          </a:p>
        </p:txBody>
      </p:sp>
      <p:sp>
        <p:nvSpPr>
          <p:cNvPr id="3" name="Slide Number Placeholder 2">
            <a:extLst>
              <a:ext uri="{FF2B5EF4-FFF2-40B4-BE49-F238E27FC236}">
                <a16:creationId xmlns:a16="http://schemas.microsoft.com/office/drawing/2014/main" id="{99C78949-D5A6-4C3A-9459-4EAED1A46820}"/>
              </a:ext>
            </a:extLst>
          </p:cNvPr>
          <p:cNvSpPr>
            <a:spLocks noGrp="1"/>
          </p:cNvSpPr>
          <p:nvPr>
            <p:ph type="sldNum" sz="quarter" idx="4"/>
          </p:nvPr>
        </p:nvSpPr>
        <p:spPr/>
        <p:txBody>
          <a:bodyPr/>
          <a:lstStyle/>
          <a:p>
            <a:fld id="{7EFC24D6-DB8F-6B44-BA5A-9BEC68C15CAA}" type="slidenum">
              <a:rPr lang="en-US" smtClean="0"/>
              <a:pPr/>
              <a:t>19</a:t>
            </a:fld>
            <a:endParaRPr lang="en-US" dirty="0"/>
          </a:p>
        </p:txBody>
      </p:sp>
      <p:sp>
        <p:nvSpPr>
          <p:cNvPr id="12" name="Rectangle 11">
            <a:extLst>
              <a:ext uri="{FF2B5EF4-FFF2-40B4-BE49-F238E27FC236}">
                <a16:creationId xmlns:a16="http://schemas.microsoft.com/office/drawing/2014/main" id="{926D759F-B28F-4634-9892-00DDB4E3B5D6}"/>
              </a:ext>
            </a:extLst>
          </p:cNvPr>
          <p:cNvSpPr/>
          <p:nvPr/>
        </p:nvSpPr>
        <p:spPr bwMode="auto">
          <a:xfrm>
            <a:off x="183199" y="1439682"/>
            <a:ext cx="2377440" cy="115007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Unwanted Contact:</a:t>
            </a:r>
            <a:r>
              <a:rPr lang="en-US" sz="1000" dirty="0"/>
              <a:t> Being personally contacted (by phone or in person) by someone who obtained your information online but without inviting them to contact you.</a:t>
            </a:r>
          </a:p>
        </p:txBody>
      </p:sp>
      <p:sp>
        <p:nvSpPr>
          <p:cNvPr id="13" name="Rectangle 12">
            <a:extLst>
              <a:ext uri="{FF2B5EF4-FFF2-40B4-BE49-F238E27FC236}">
                <a16:creationId xmlns:a16="http://schemas.microsoft.com/office/drawing/2014/main" id="{E840DD54-B2C7-4DAC-BDA2-92E92A790469}"/>
              </a:ext>
            </a:extLst>
          </p:cNvPr>
          <p:cNvSpPr/>
          <p:nvPr/>
        </p:nvSpPr>
        <p:spPr bwMode="auto">
          <a:xfrm>
            <a:off x="183199" y="2630393"/>
            <a:ext cx="2377440" cy="115007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Hoaxes, Scams &amp; Frauds   </a:t>
            </a:r>
            <a:r>
              <a:rPr lang="en-US" sz="1000" dirty="0"/>
              <a:t>The spreading of false rumors (e.g., chain letters), criminal attempts to obtain personal information often for monetary gain (e.g., phishing scams), malicious emails disguised as someone you know (e.g. virus).]</a:t>
            </a:r>
          </a:p>
        </p:txBody>
      </p:sp>
      <p:sp>
        <p:nvSpPr>
          <p:cNvPr id="14" name="Rectangle 13">
            <a:extLst>
              <a:ext uri="{FF2B5EF4-FFF2-40B4-BE49-F238E27FC236}">
                <a16:creationId xmlns:a16="http://schemas.microsoft.com/office/drawing/2014/main" id="{2A8DCA16-8949-409A-8232-3464F9C46D7D}"/>
              </a:ext>
            </a:extLst>
          </p:cNvPr>
          <p:cNvSpPr/>
          <p:nvPr/>
        </p:nvSpPr>
        <p:spPr bwMode="auto">
          <a:xfrm>
            <a:off x="183199" y="3821104"/>
            <a:ext cx="2377440" cy="115007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Hate Speech:</a:t>
            </a:r>
            <a:r>
              <a:rPr lang="en-US" sz="1000" dirty="0"/>
              <a:t> speech that attacks a person or group based on gender, ethnic origin, religion, race, disability, or sexual orientation.</a:t>
            </a:r>
          </a:p>
        </p:txBody>
      </p:sp>
      <p:sp>
        <p:nvSpPr>
          <p:cNvPr id="15" name="Rectangle 14">
            <a:extLst>
              <a:ext uri="{FF2B5EF4-FFF2-40B4-BE49-F238E27FC236}">
                <a16:creationId xmlns:a16="http://schemas.microsoft.com/office/drawing/2014/main" id="{BE45A3F5-060D-4910-98D4-E9F7A74D643C}"/>
              </a:ext>
            </a:extLst>
          </p:cNvPr>
          <p:cNvSpPr/>
          <p:nvPr/>
        </p:nvSpPr>
        <p:spPr bwMode="auto">
          <a:xfrm>
            <a:off x="2611439" y="1439682"/>
            <a:ext cx="2377440" cy="115007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Treated Mean:</a:t>
            </a:r>
            <a:r>
              <a:rPr lang="en-US" sz="1000" dirty="0"/>
              <a:t> Words or messages sent to another person online that are unkind, unfair or malicious.]</a:t>
            </a:r>
          </a:p>
        </p:txBody>
      </p:sp>
      <p:sp>
        <p:nvSpPr>
          <p:cNvPr id="16" name="Rectangle 15">
            <a:extLst>
              <a:ext uri="{FF2B5EF4-FFF2-40B4-BE49-F238E27FC236}">
                <a16:creationId xmlns:a16="http://schemas.microsoft.com/office/drawing/2014/main" id="{33037B08-8288-4391-A414-551E4C258B1F}"/>
              </a:ext>
            </a:extLst>
          </p:cNvPr>
          <p:cNvSpPr/>
          <p:nvPr/>
        </p:nvSpPr>
        <p:spPr bwMode="auto">
          <a:xfrm>
            <a:off x="2611439" y="2630393"/>
            <a:ext cx="2377440" cy="115007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Trolling: </a:t>
            </a:r>
            <a:r>
              <a:rPr lang="en-US" sz="1000" dirty="0"/>
              <a:t>A deliberate act to make someone mad or angry using online or social media comments in a clever, but deceitful manner.</a:t>
            </a:r>
          </a:p>
        </p:txBody>
      </p:sp>
      <p:sp>
        <p:nvSpPr>
          <p:cNvPr id="17" name="Rectangle 16">
            <a:extLst>
              <a:ext uri="{FF2B5EF4-FFF2-40B4-BE49-F238E27FC236}">
                <a16:creationId xmlns:a16="http://schemas.microsoft.com/office/drawing/2014/main" id="{726EF5C0-1758-40D6-AF42-F6235DDF02BF}"/>
              </a:ext>
            </a:extLst>
          </p:cNvPr>
          <p:cNvSpPr/>
          <p:nvPr/>
        </p:nvSpPr>
        <p:spPr bwMode="auto">
          <a:xfrm>
            <a:off x="2611439" y="3821104"/>
            <a:ext cx="2377440" cy="115007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Misogyny : </a:t>
            </a:r>
            <a:r>
              <a:rPr lang="en-US" sz="1000" dirty="0"/>
              <a:t>An expression or demonstration of dislike, contempt for, or ingrained prejudice against women</a:t>
            </a:r>
          </a:p>
        </p:txBody>
      </p:sp>
      <p:sp>
        <p:nvSpPr>
          <p:cNvPr id="18" name="Rectangle 17">
            <a:extLst>
              <a:ext uri="{FF2B5EF4-FFF2-40B4-BE49-F238E27FC236}">
                <a16:creationId xmlns:a16="http://schemas.microsoft.com/office/drawing/2014/main" id="{5E73183B-D7D6-43AA-8D1C-603D22D67021}"/>
              </a:ext>
            </a:extLst>
          </p:cNvPr>
          <p:cNvSpPr/>
          <p:nvPr/>
        </p:nvSpPr>
        <p:spPr bwMode="auto">
          <a:xfrm>
            <a:off x="5039679" y="1439682"/>
            <a:ext cx="2377440" cy="115007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Online harassment: </a:t>
            </a:r>
            <a:r>
              <a:rPr lang="en-US" sz="1000" dirty="0"/>
              <a:t>Threats or other offensive behavior (not sexual solicitation) sent online or posted online for others to see.</a:t>
            </a:r>
          </a:p>
        </p:txBody>
      </p:sp>
      <p:sp>
        <p:nvSpPr>
          <p:cNvPr id="19" name="Rectangle 18">
            <a:extLst>
              <a:ext uri="{FF2B5EF4-FFF2-40B4-BE49-F238E27FC236}">
                <a16:creationId xmlns:a16="http://schemas.microsoft.com/office/drawing/2014/main" id="{8260F3A4-F320-4548-A27B-AC55F13BB719}"/>
              </a:ext>
            </a:extLst>
          </p:cNvPr>
          <p:cNvSpPr/>
          <p:nvPr/>
        </p:nvSpPr>
        <p:spPr bwMode="auto">
          <a:xfrm>
            <a:off x="5039679" y="2630393"/>
            <a:ext cx="2377440" cy="115007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Microaggression: </a:t>
            </a:r>
            <a:r>
              <a:rPr lang="en-US" sz="1000" dirty="0"/>
              <a:t>Casual insults made towards any marginalized group in society (e.g., religious or ethnic minorities, women, LGBT, people with disabilities, </a:t>
            </a:r>
            <a:r>
              <a:rPr lang="en-US" sz="1000" dirty="0" err="1"/>
              <a:t>etc</a:t>
            </a:r>
            <a:r>
              <a:rPr lang="en-US" sz="1000" dirty="0"/>
              <a:t>…).</a:t>
            </a:r>
          </a:p>
        </p:txBody>
      </p:sp>
      <p:sp>
        <p:nvSpPr>
          <p:cNvPr id="20" name="Rectangle 19">
            <a:extLst>
              <a:ext uri="{FF2B5EF4-FFF2-40B4-BE49-F238E27FC236}">
                <a16:creationId xmlns:a16="http://schemas.microsoft.com/office/drawing/2014/main" id="{792A043C-EB08-4A2C-9C82-8199B5853E49}"/>
              </a:ext>
            </a:extLst>
          </p:cNvPr>
          <p:cNvSpPr/>
          <p:nvPr/>
        </p:nvSpPr>
        <p:spPr bwMode="auto">
          <a:xfrm>
            <a:off x="5039679" y="3821104"/>
            <a:ext cx="2377440" cy="115007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Cyberbullying: </a:t>
            </a:r>
            <a:r>
              <a:rPr lang="en-US" sz="1000" dirty="0"/>
              <a:t>When the Internet, phones or other devices are used to send or post text, images, or video intended to hurt, embarrass or intimidate another person.</a:t>
            </a:r>
          </a:p>
        </p:txBody>
      </p:sp>
      <p:sp>
        <p:nvSpPr>
          <p:cNvPr id="21" name="Rectangle 20">
            <a:extLst>
              <a:ext uri="{FF2B5EF4-FFF2-40B4-BE49-F238E27FC236}">
                <a16:creationId xmlns:a16="http://schemas.microsoft.com/office/drawing/2014/main" id="{993900DF-C14F-4807-8E38-6801D68A3ED3}"/>
              </a:ext>
            </a:extLst>
          </p:cNvPr>
          <p:cNvSpPr/>
          <p:nvPr/>
        </p:nvSpPr>
        <p:spPr bwMode="auto">
          <a:xfrm>
            <a:off x="7467919" y="1439682"/>
            <a:ext cx="2377440" cy="1150071"/>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Unwanted Sexting Received: </a:t>
            </a:r>
            <a:r>
              <a:rPr lang="en-US" sz="1000" dirty="0"/>
              <a:t>  Received unwanted sexually explicit messages and imagery.</a:t>
            </a:r>
          </a:p>
        </p:txBody>
      </p:sp>
      <p:sp>
        <p:nvSpPr>
          <p:cNvPr id="22" name="Rectangle 21">
            <a:extLst>
              <a:ext uri="{FF2B5EF4-FFF2-40B4-BE49-F238E27FC236}">
                <a16:creationId xmlns:a16="http://schemas.microsoft.com/office/drawing/2014/main" id="{886CE7C6-1A34-4A1A-BC95-1F4DC9434D14}"/>
              </a:ext>
            </a:extLst>
          </p:cNvPr>
          <p:cNvSpPr/>
          <p:nvPr/>
        </p:nvSpPr>
        <p:spPr bwMode="auto">
          <a:xfrm>
            <a:off x="7467919" y="2630393"/>
            <a:ext cx="2377440" cy="1150071"/>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Sexual solicitation: </a:t>
            </a:r>
            <a:r>
              <a:rPr lang="en-US" sz="1000" dirty="0"/>
              <a:t>A person who requests to engage in sexual activities or sexual talk or to give personal sexual information that is unwanted.</a:t>
            </a:r>
          </a:p>
        </p:txBody>
      </p:sp>
      <p:sp>
        <p:nvSpPr>
          <p:cNvPr id="23" name="Rectangle 22">
            <a:extLst>
              <a:ext uri="{FF2B5EF4-FFF2-40B4-BE49-F238E27FC236}">
                <a16:creationId xmlns:a16="http://schemas.microsoft.com/office/drawing/2014/main" id="{9415126E-A346-41C2-8980-9A04E7A90EC3}"/>
              </a:ext>
            </a:extLst>
          </p:cNvPr>
          <p:cNvSpPr/>
          <p:nvPr/>
        </p:nvSpPr>
        <p:spPr bwMode="auto">
          <a:xfrm>
            <a:off x="7467919" y="3821104"/>
            <a:ext cx="2377440" cy="1150071"/>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Unwanted Sexting Sent:</a:t>
            </a:r>
            <a:r>
              <a:rPr lang="en-US" sz="1000" dirty="0"/>
              <a:t> I sent unwanted sexually explicit messages and imagery.</a:t>
            </a:r>
          </a:p>
        </p:txBody>
      </p:sp>
      <p:sp>
        <p:nvSpPr>
          <p:cNvPr id="24" name="Rectangle 23">
            <a:extLst>
              <a:ext uri="{FF2B5EF4-FFF2-40B4-BE49-F238E27FC236}">
                <a16:creationId xmlns:a16="http://schemas.microsoft.com/office/drawing/2014/main" id="{BFFEBE15-80A0-4600-8764-BD0337485FDC}"/>
              </a:ext>
            </a:extLst>
          </p:cNvPr>
          <p:cNvSpPr/>
          <p:nvPr/>
        </p:nvSpPr>
        <p:spPr bwMode="auto">
          <a:xfrm>
            <a:off x="183199" y="5028101"/>
            <a:ext cx="2377440" cy="115007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Discrimination :</a:t>
            </a:r>
            <a:r>
              <a:rPr lang="en-US" sz="1000" dirty="0"/>
              <a:t> A person who is discriminated against or excluded based on gender, ethnic origin, religion, race, disability, or sexual orientation</a:t>
            </a:r>
          </a:p>
        </p:txBody>
      </p:sp>
      <p:sp>
        <p:nvSpPr>
          <p:cNvPr id="25" name="Rectangle 24">
            <a:extLst>
              <a:ext uri="{FF2B5EF4-FFF2-40B4-BE49-F238E27FC236}">
                <a16:creationId xmlns:a16="http://schemas.microsoft.com/office/drawing/2014/main" id="{C92A3E95-66F2-410C-84FF-E9FA1E77456E}"/>
              </a:ext>
            </a:extLst>
          </p:cNvPr>
          <p:cNvSpPr/>
          <p:nvPr/>
        </p:nvSpPr>
        <p:spPr bwMode="auto">
          <a:xfrm>
            <a:off x="2611439" y="5028101"/>
            <a:ext cx="2377440" cy="115007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Terrorism recruiting: </a:t>
            </a:r>
            <a:r>
              <a:rPr lang="en-US" sz="1000" dirty="0"/>
              <a:t>An attempt by a terrorist or terrorist organization to recruit a person for the purposes of causing harm.</a:t>
            </a:r>
            <a:r>
              <a:rPr lang="en-US" sz="1000" b="1" dirty="0"/>
              <a:t> </a:t>
            </a:r>
            <a:endParaRPr lang="en-US" sz="1000" dirty="0"/>
          </a:p>
        </p:txBody>
      </p:sp>
      <p:sp>
        <p:nvSpPr>
          <p:cNvPr id="26" name="Rectangle 25">
            <a:extLst>
              <a:ext uri="{FF2B5EF4-FFF2-40B4-BE49-F238E27FC236}">
                <a16:creationId xmlns:a16="http://schemas.microsoft.com/office/drawing/2014/main" id="{8D2BF49D-525B-4E7A-A28E-5554E69D7D63}"/>
              </a:ext>
            </a:extLst>
          </p:cNvPr>
          <p:cNvSpPr/>
          <p:nvPr/>
        </p:nvSpPr>
        <p:spPr bwMode="auto">
          <a:xfrm>
            <a:off x="5039679" y="5028101"/>
            <a:ext cx="2377440" cy="115007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Swatting: </a:t>
            </a:r>
            <a:r>
              <a:rPr lang="en-US" sz="1000" dirty="0"/>
              <a:t>The act of deceiving emergency services (e.g., police, fire, medical) into sending an emergency response based on the false report of an ongoing critical incident or crime.</a:t>
            </a:r>
          </a:p>
        </p:txBody>
      </p:sp>
      <p:sp>
        <p:nvSpPr>
          <p:cNvPr id="27" name="Rectangle 26">
            <a:extLst>
              <a:ext uri="{FF2B5EF4-FFF2-40B4-BE49-F238E27FC236}">
                <a16:creationId xmlns:a16="http://schemas.microsoft.com/office/drawing/2014/main" id="{C826BAFC-EA9F-4493-88A2-37D9DEEC4FE7}"/>
              </a:ext>
            </a:extLst>
          </p:cNvPr>
          <p:cNvSpPr/>
          <p:nvPr/>
        </p:nvSpPr>
        <p:spPr bwMode="auto">
          <a:xfrm>
            <a:off x="7467919" y="5028101"/>
            <a:ext cx="2377440" cy="1150071"/>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Sextortion: </a:t>
            </a:r>
            <a:r>
              <a:rPr lang="en-US" sz="800" dirty="0"/>
              <a:t>When someone threatens to distribute your private and sensitive material if you don’t provide them images of a sexual nature, sexual favors, or money. The perpetrator may also threaten to harm your friends or relatives by using information they have obtained from your electronic devices unless you comply with their demands.</a:t>
            </a:r>
          </a:p>
        </p:txBody>
      </p:sp>
      <p:sp>
        <p:nvSpPr>
          <p:cNvPr id="28" name="Rectangle 27">
            <a:extLst>
              <a:ext uri="{FF2B5EF4-FFF2-40B4-BE49-F238E27FC236}">
                <a16:creationId xmlns:a16="http://schemas.microsoft.com/office/drawing/2014/main" id="{506E9276-BF70-4A12-A1D7-00671C89887C}"/>
              </a:ext>
            </a:extLst>
          </p:cNvPr>
          <p:cNvSpPr/>
          <p:nvPr/>
        </p:nvSpPr>
        <p:spPr bwMode="auto">
          <a:xfrm>
            <a:off x="9896159" y="1439682"/>
            <a:ext cx="2377440" cy="1150071"/>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Doxing: </a:t>
            </a:r>
            <a:r>
              <a:rPr lang="en-US" sz="1000" dirty="0"/>
              <a:t>The process of collecting and distributing or posting information about a person (e.g., name, age, email, address, phone number, photographs, etc.) without their permission.</a:t>
            </a:r>
          </a:p>
        </p:txBody>
      </p:sp>
      <p:sp>
        <p:nvSpPr>
          <p:cNvPr id="29" name="Rectangle 28">
            <a:extLst>
              <a:ext uri="{FF2B5EF4-FFF2-40B4-BE49-F238E27FC236}">
                <a16:creationId xmlns:a16="http://schemas.microsoft.com/office/drawing/2014/main" id="{01E1EBC4-8761-4F4E-BAED-F19C875D109B}"/>
              </a:ext>
            </a:extLst>
          </p:cNvPr>
          <p:cNvSpPr/>
          <p:nvPr/>
        </p:nvSpPr>
        <p:spPr bwMode="auto">
          <a:xfrm>
            <a:off x="9896159" y="2630393"/>
            <a:ext cx="2377440" cy="1150071"/>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Damage to Personal reputation:</a:t>
            </a:r>
            <a:r>
              <a:rPr lang="en-US" sz="1000" dirty="0"/>
              <a:t>    Damage or destruction to the image created of you through PERSONAL information you or others shared online in blogs, postings, pictures, tweets, videos, etc.</a:t>
            </a:r>
          </a:p>
        </p:txBody>
      </p:sp>
      <p:sp>
        <p:nvSpPr>
          <p:cNvPr id="30" name="Rectangle 29">
            <a:extLst>
              <a:ext uri="{FF2B5EF4-FFF2-40B4-BE49-F238E27FC236}">
                <a16:creationId xmlns:a16="http://schemas.microsoft.com/office/drawing/2014/main" id="{8B796EA4-7FF6-44C8-A973-4E804A3831C4}"/>
              </a:ext>
            </a:extLst>
          </p:cNvPr>
          <p:cNvSpPr/>
          <p:nvPr/>
        </p:nvSpPr>
        <p:spPr bwMode="auto">
          <a:xfrm>
            <a:off x="9896159" y="3821104"/>
            <a:ext cx="2377440" cy="1150071"/>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Damage to Professional/Work reputation: </a:t>
            </a:r>
            <a:r>
              <a:rPr lang="en-US" sz="1000" dirty="0"/>
              <a:t>Damage or destruction to the image created of you through work information you or others shared online in blogs, postings, pictures, tweets, videos, etc.</a:t>
            </a:r>
          </a:p>
        </p:txBody>
      </p:sp>
      <p:sp>
        <p:nvSpPr>
          <p:cNvPr id="31" name="Rectangle 30">
            <a:extLst>
              <a:ext uri="{FF2B5EF4-FFF2-40B4-BE49-F238E27FC236}">
                <a16:creationId xmlns:a16="http://schemas.microsoft.com/office/drawing/2014/main" id="{2155D550-6157-40BB-B957-04384F4B94E6}"/>
              </a:ext>
            </a:extLst>
          </p:cNvPr>
          <p:cNvSpPr/>
          <p:nvPr/>
        </p:nvSpPr>
        <p:spPr bwMode="auto">
          <a:xfrm>
            <a:off x="9896159" y="5028101"/>
            <a:ext cx="2377440" cy="1150071"/>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Revenge pornography: </a:t>
            </a:r>
            <a:r>
              <a:rPr lang="en-US" sz="1000" dirty="0"/>
              <a:t>A sexually explicit portrayal of one or more people distributed without their consent.</a:t>
            </a:r>
          </a:p>
        </p:txBody>
      </p:sp>
      <p:sp>
        <p:nvSpPr>
          <p:cNvPr id="32" name="Rectangle 31">
            <a:extLst>
              <a:ext uri="{FF2B5EF4-FFF2-40B4-BE49-F238E27FC236}">
                <a16:creationId xmlns:a16="http://schemas.microsoft.com/office/drawing/2014/main" id="{32DA7DE2-5EBA-46AD-9323-02E99BF2A19F}"/>
              </a:ext>
            </a:extLst>
          </p:cNvPr>
          <p:cNvSpPr/>
          <p:nvPr/>
        </p:nvSpPr>
        <p:spPr bwMode="auto">
          <a:xfrm>
            <a:off x="189604" y="1036320"/>
            <a:ext cx="2377440" cy="3454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a:gradFill>
                  <a:gsLst>
                    <a:gs pos="0">
                      <a:srgbClr val="FFFFFF"/>
                    </a:gs>
                    <a:gs pos="100000">
                      <a:srgbClr val="FFFFFF"/>
                    </a:gs>
                  </a:gsLst>
                  <a:lin ang="5400000" scaled="0"/>
                </a:gradFill>
                <a:ea typeface="Segoe UI" pitchFamily="34" charset="0"/>
                <a:cs typeface="Segoe UI" pitchFamily="34" charset="0"/>
              </a:rPr>
              <a:t>Intrusive Risks</a:t>
            </a:r>
          </a:p>
        </p:txBody>
      </p:sp>
      <p:sp>
        <p:nvSpPr>
          <p:cNvPr id="36" name="Rectangle 35">
            <a:extLst>
              <a:ext uri="{FF2B5EF4-FFF2-40B4-BE49-F238E27FC236}">
                <a16:creationId xmlns:a16="http://schemas.microsoft.com/office/drawing/2014/main" id="{5052B0D2-C071-46CB-B8CE-193130A8B976}"/>
              </a:ext>
            </a:extLst>
          </p:cNvPr>
          <p:cNvSpPr/>
          <p:nvPr/>
        </p:nvSpPr>
        <p:spPr bwMode="auto">
          <a:xfrm>
            <a:off x="2609311" y="1036320"/>
            <a:ext cx="2377440" cy="34544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a:gradFill>
                  <a:gsLst>
                    <a:gs pos="0">
                      <a:srgbClr val="FFFFFF"/>
                    </a:gs>
                    <a:gs pos="100000">
                      <a:srgbClr val="FFFFFF"/>
                    </a:gs>
                  </a:gsLst>
                  <a:lin ang="5400000" scaled="0"/>
                </a:gradFill>
                <a:ea typeface="Segoe UI" pitchFamily="34" charset="0"/>
                <a:cs typeface="Segoe UI" pitchFamily="34" charset="0"/>
              </a:rPr>
              <a:t>Behavioral Risks</a:t>
            </a:r>
          </a:p>
        </p:txBody>
      </p:sp>
      <p:sp>
        <p:nvSpPr>
          <p:cNvPr id="37" name="Rectangle 36">
            <a:extLst>
              <a:ext uri="{FF2B5EF4-FFF2-40B4-BE49-F238E27FC236}">
                <a16:creationId xmlns:a16="http://schemas.microsoft.com/office/drawing/2014/main" id="{DD828794-3A46-4A46-8F6A-8AF15FC7D4F4}"/>
              </a:ext>
            </a:extLst>
          </p:cNvPr>
          <p:cNvSpPr/>
          <p:nvPr/>
        </p:nvSpPr>
        <p:spPr bwMode="auto">
          <a:xfrm>
            <a:off x="7467919" y="1036320"/>
            <a:ext cx="2377440" cy="345440"/>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a:gradFill>
                  <a:gsLst>
                    <a:gs pos="0">
                      <a:srgbClr val="FFFFFF"/>
                    </a:gs>
                    <a:gs pos="100000">
                      <a:srgbClr val="FFFFFF"/>
                    </a:gs>
                  </a:gsLst>
                  <a:lin ang="5400000" scaled="0"/>
                </a:gradFill>
                <a:ea typeface="Segoe UI" pitchFamily="34" charset="0"/>
                <a:cs typeface="Segoe UI" pitchFamily="34" charset="0"/>
              </a:rPr>
              <a:t>Sexual Risks</a:t>
            </a:r>
          </a:p>
        </p:txBody>
      </p:sp>
      <p:sp>
        <p:nvSpPr>
          <p:cNvPr id="38" name="Rectangle 37">
            <a:extLst>
              <a:ext uri="{FF2B5EF4-FFF2-40B4-BE49-F238E27FC236}">
                <a16:creationId xmlns:a16="http://schemas.microsoft.com/office/drawing/2014/main" id="{E7329812-9483-4922-AA3B-D4C97CA02B7C}"/>
              </a:ext>
            </a:extLst>
          </p:cNvPr>
          <p:cNvSpPr/>
          <p:nvPr/>
        </p:nvSpPr>
        <p:spPr bwMode="auto">
          <a:xfrm>
            <a:off x="9896159" y="1036320"/>
            <a:ext cx="2377440" cy="34544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a:gradFill>
                  <a:gsLst>
                    <a:gs pos="0">
                      <a:srgbClr val="FFFFFF"/>
                    </a:gs>
                    <a:gs pos="100000">
                      <a:srgbClr val="FFFFFF"/>
                    </a:gs>
                  </a:gsLst>
                  <a:lin ang="5400000" scaled="0"/>
                </a:gradFill>
                <a:ea typeface="Segoe UI" pitchFamily="34" charset="0"/>
                <a:cs typeface="Segoe UI" pitchFamily="34" charset="0"/>
              </a:rPr>
              <a:t>Reputational Risks</a:t>
            </a:r>
          </a:p>
        </p:txBody>
      </p:sp>
    </p:spTree>
    <p:extLst>
      <p:ext uri="{BB962C8B-B14F-4D97-AF65-F5344CB8AC3E}">
        <p14:creationId xmlns:p14="http://schemas.microsoft.com/office/powerpoint/2010/main" val="208381408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75000"/>
                    <a:lumOff val="25000"/>
                  </a:schemeClr>
                </a:solidFill>
              </a:rPr>
              <a:t>Agenda</a:t>
            </a:r>
          </a:p>
        </p:txBody>
      </p:sp>
      <p:sp>
        <p:nvSpPr>
          <p:cNvPr id="4" name="Slide Number Placeholder 3"/>
          <p:cNvSpPr>
            <a:spLocks noGrp="1"/>
          </p:cNvSpPr>
          <p:nvPr>
            <p:ph type="sldNum" sz="quarter" idx="4"/>
          </p:nvPr>
        </p:nvSpPr>
        <p:spPr/>
        <p:txBody>
          <a:bodyPr/>
          <a:lstStyle/>
          <a:p>
            <a:fld id="{7EFC24D6-DB8F-6B44-BA5A-9BEC68C15CAA}" type="slidenum">
              <a:rPr lang="en-US" smtClean="0"/>
              <a:pPr/>
              <a:t>2</a:t>
            </a:fld>
            <a:endParaRPr lang="en-US" dirty="0"/>
          </a:p>
        </p:txBody>
      </p:sp>
      <p:sp>
        <p:nvSpPr>
          <p:cNvPr id="6" name="Text Placeholder 5"/>
          <p:cNvSpPr>
            <a:spLocks noGrp="1"/>
          </p:cNvSpPr>
          <p:nvPr>
            <p:ph type="body" sz="quarter" idx="10"/>
          </p:nvPr>
        </p:nvSpPr>
        <p:spPr>
          <a:xfrm>
            <a:off x="2538412" y="1250852"/>
            <a:ext cx="8904288" cy="738664"/>
          </a:xfrm>
        </p:spPr>
        <p:txBody>
          <a:bodyPr/>
          <a:lstStyle/>
          <a:p>
            <a:r>
              <a:rPr lang="en-US" dirty="0">
                <a:solidFill>
                  <a:schemeClr val="tx1">
                    <a:lumMod val="50000"/>
                  </a:schemeClr>
                </a:solidFill>
              </a:rPr>
              <a:t>Study Overview</a:t>
            </a:r>
          </a:p>
        </p:txBody>
      </p:sp>
      <p:sp>
        <p:nvSpPr>
          <p:cNvPr id="19" name="Text Placeholder 5"/>
          <p:cNvSpPr txBox="1">
            <a:spLocks/>
          </p:cNvSpPr>
          <p:nvPr/>
        </p:nvSpPr>
        <p:spPr>
          <a:xfrm>
            <a:off x="2538412" y="2213369"/>
            <a:ext cx="8904288"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chemeClr val="tx2"/>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solidFill>
                  <a:srgbClr val="000000"/>
                </a:soli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solidFill>
                  <a:srgbClr val="000000"/>
                </a:soli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lumMod val="50000"/>
                  </a:schemeClr>
                </a:solidFill>
              </a:rPr>
              <a:t>Global results</a:t>
            </a:r>
          </a:p>
        </p:txBody>
      </p:sp>
      <p:sp>
        <p:nvSpPr>
          <p:cNvPr id="25" name="Text Placeholder 5"/>
          <p:cNvSpPr txBox="1">
            <a:spLocks/>
          </p:cNvSpPr>
          <p:nvPr/>
        </p:nvSpPr>
        <p:spPr>
          <a:xfrm>
            <a:off x="2538412" y="4138403"/>
            <a:ext cx="8904288"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chemeClr val="tx2"/>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solidFill>
                  <a:srgbClr val="000000"/>
                </a:soli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solidFill>
                  <a:srgbClr val="000000"/>
                </a:soli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lumMod val="50000"/>
                  </a:schemeClr>
                </a:solidFill>
              </a:rPr>
              <a:t>Adult and Teens</a:t>
            </a:r>
          </a:p>
        </p:txBody>
      </p:sp>
      <p:grpSp>
        <p:nvGrpSpPr>
          <p:cNvPr id="47" name="Group 46"/>
          <p:cNvGrpSpPr/>
          <p:nvPr/>
        </p:nvGrpSpPr>
        <p:grpSpPr>
          <a:xfrm>
            <a:off x="0" y="2100668"/>
            <a:ext cx="2552700" cy="914400"/>
            <a:chOff x="0" y="1405933"/>
            <a:chExt cx="2552700" cy="914400"/>
          </a:xfrm>
        </p:grpSpPr>
        <p:sp>
          <p:nvSpPr>
            <p:cNvPr id="48" name="Rectangle 47"/>
            <p:cNvSpPr/>
            <p:nvPr/>
          </p:nvSpPr>
          <p:spPr bwMode="gray">
            <a:xfrm>
              <a:off x="0" y="1405933"/>
              <a:ext cx="25527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rtlCol="0" anchor="ct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r"/>
              <a:endParaRPr lang="en-US" sz="1400" b="0" dirty="0">
                <a:solidFill>
                  <a:schemeClr val="tx1"/>
                </a:solidFill>
              </a:endParaRPr>
            </a:p>
          </p:txBody>
        </p:sp>
        <p:grpSp>
          <p:nvGrpSpPr>
            <p:cNvPr id="49" name="Group 48"/>
            <p:cNvGrpSpPr/>
            <p:nvPr/>
          </p:nvGrpSpPr>
          <p:grpSpPr>
            <a:xfrm>
              <a:off x="1771984" y="1556400"/>
              <a:ext cx="612648" cy="613467"/>
              <a:chOff x="1684566" y="1556400"/>
              <a:chExt cx="612648" cy="613467"/>
            </a:xfrm>
          </p:grpSpPr>
          <p:sp>
            <p:nvSpPr>
              <p:cNvPr id="50" name="Oval 49"/>
              <p:cNvSpPr/>
              <p:nvPr/>
            </p:nvSpPr>
            <p:spPr bwMode="auto">
              <a:xfrm>
                <a:off x="1684566" y="1556400"/>
                <a:ext cx="612648" cy="613467"/>
              </a:xfrm>
              <a:prstGeom prst="ellipse">
                <a:avLst/>
              </a:prstGeom>
              <a:solidFill>
                <a:srgbClr val="0072C6"/>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51" name="Straight Arrow Connector 50"/>
              <p:cNvCxnSpPr/>
              <p:nvPr/>
            </p:nvCxnSpPr>
            <p:spPr>
              <a:xfrm>
                <a:off x="1838325" y="1863133"/>
                <a:ext cx="341947"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grpSp>
        <p:nvGrpSpPr>
          <p:cNvPr id="52" name="Group 51"/>
          <p:cNvGrpSpPr/>
          <p:nvPr/>
        </p:nvGrpSpPr>
        <p:grpSpPr>
          <a:xfrm>
            <a:off x="0" y="3067514"/>
            <a:ext cx="2552700" cy="914400"/>
            <a:chOff x="0" y="1405933"/>
            <a:chExt cx="2552700" cy="914400"/>
          </a:xfrm>
        </p:grpSpPr>
        <p:sp>
          <p:nvSpPr>
            <p:cNvPr id="53" name="Rectangle 52"/>
            <p:cNvSpPr/>
            <p:nvPr/>
          </p:nvSpPr>
          <p:spPr bwMode="gray">
            <a:xfrm>
              <a:off x="0" y="1405933"/>
              <a:ext cx="25527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rtlCol="0" anchor="ct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r"/>
              <a:endParaRPr lang="en-US" sz="1400" b="0" dirty="0">
                <a:solidFill>
                  <a:schemeClr val="tx1"/>
                </a:solidFill>
              </a:endParaRPr>
            </a:p>
          </p:txBody>
        </p:sp>
        <p:grpSp>
          <p:nvGrpSpPr>
            <p:cNvPr id="54" name="Group 53"/>
            <p:cNvGrpSpPr/>
            <p:nvPr/>
          </p:nvGrpSpPr>
          <p:grpSpPr>
            <a:xfrm>
              <a:off x="1771984" y="1556400"/>
              <a:ext cx="612648" cy="613467"/>
              <a:chOff x="1684566" y="1556400"/>
              <a:chExt cx="612648" cy="613467"/>
            </a:xfrm>
          </p:grpSpPr>
          <p:sp>
            <p:nvSpPr>
              <p:cNvPr id="55" name="Oval 54"/>
              <p:cNvSpPr/>
              <p:nvPr/>
            </p:nvSpPr>
            <p:spPr bwMode="auto">
              <a:xfrm>
                <a:off x="1684566" y="1556400"/>
                <a:ext cx="612648" cy="613467"/>
              </a:xfrm>
              <a:prstGeom prst="ellipse">
                <a:avLst/>
              </a:prstGeom>
              <a:solidFill>
                <a:srgbClr val="0072C6"/>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56" name="Straight Arrow Connector 55"/>
              <p:cNvCxnSpPr/>
              <p:nvPr/>
            </p:nvCxnSpPr>
            <p:spPr>
              <a:xfrm>
                <a:off x="1838325" y="1863133"/>
                <a:ext cx="341947"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grpSp>
        <p:nvGrpSpPr>
          <p:cNvPr id="57" name="Group 56"/>
          <p:cNvGrpSpPr/>
          <p:nvPr/>
        </p:nvGrpSpPr>
        <p:grpSpPr>
          <a:xfrm>
            <a:off x="0" y="4038961"/>
            <a:ext cx="2552700" cy="914400"/>
            <a:chOff x="0" y="1405933"/>
            <a:chExt cx="2552700" cy="914400"/>
          </a:xfrm>
        </p:grpSpPr>
        <p:sp>
          <p:nvSpPr>
            <p:cNvPr id="58" name="Rectangle 57"/>
            <p:cNvSpPr/>
            <p:nvPr/>
          </p:nvSpPr>
          <p:spPr bwMode="gray">
            <a:xfrm>
              <a:off x="0" y="1405933"/>
              <a:ext cx="25527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rtlCol="0" anchor="ct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r"/>
              <a:endParaRPr lang="en-US" sz="1400" b="0" dirty="0">
                <a:solidFill>
                  <a:schemeClr val="tx1"/>
                </a:solidFill>
              </a:endParaRPr>
            </a:p>
          </p:txBody>
        </p:sp>
        <p:grpSp>
          <p:nvGrpSpPr>
            <p:cNvPr id="59" name="Group 58"/>
            <p:cNvGrpSpPr/>
            <p:nvPr/>
          </p:nvGrpSpPr>
          <p:grpSpPr>
            <a:xfrm>
              <a:off x="1771984" y="1556400"/>
              <a:ext cx="612648" cy="613467"/>
              <a:chOff x="1684566" y="1556400"/>
              <a:chExt cx="612648" cy="613467"/>
            </a:xfrm>
          </p:grpSpPr>
          <p:sp>
            <p:nvSpPr>
              <p:cNvPr id="60" name="Oval 59"/>
              <p:cNvSpPr/>
              <p:nvPr/>
            </p:nvSpPr>
            <p:spPr bwMode="auto">
              <a:xfrm>
                <a:off x="1684566" y="1556400"/>
                <a:ext cx="612648" cy="613467"/>
              </a:xfrm>
              <a:prstGeom prst="ellipse">
                <a:avLst/>
              </a:prstGeom>
              <a:solidFill>
                <a:srgbClr val="0072C6"/>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61" name="Straight Arrow Connector 60"/>
              <p:cNvCxnSpPr/>
              <p:nvPr/>
            </p:nvCxnSpPr>
            <p:spPr>
              <a:xfrm>
                <a:off x="1838325" y="1863133"/>
                <a:ext cx="341947"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sp>
        <p:nvSpPr>
          <p:cNvPr id="34" name="Text Placeholder 5"/>
          <p:cNvSpPr txBox="1">
            <a:spLocks/>
          </p:cNvSpPr>
          <p:nvPr/>
        </p:nvSpPr>
        <p:spPr>
          <a:xfrm>
            <a:off x="2538412" y="3175886"/>
            <a:ext cx="8904288"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chemeClr val="tx2"/>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solidFill>
                  <a:srgbClr val="000000"/>
                </a:soli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solidFill>
                  <a:srgbClr val="000000"/>
                </a:soli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lumMod val="50000"/>
                  </a:schemeClr>
                </a:solidFill>
              </a:rPr>
              <a:t>Country detail</a:t>
            </a:r>
          </a:p>
        </p:txBody>
      </p:sp>
      <p:grpSp>
        <p:nvGrpSpPr>
          <p:cNvPr id="28" name="Group 27">
            <a:extLst>
              <a:ext uri="{FF2B5EF4-FFF2-40B4-BE49-F238E27FC236}">
                <a16:creationId xmlns:a16="http://schemas.microsoft.com/office/drawing/2014/main" id="{379735C6-39BF-4EE5-A430-2F3F5612BE7F}"/>
              </a:ext>
            </a:extLst>
          </p:cNvPr>
          <p:cNvGrpSpPr/>
          <p:nvPr/>
        </p:nvGrpSpPr>
        <p:grpSpPr>
          <a:xfrm>
            <a:off x="0" y="5010408"/>
            <a:ext cx="2552700" cy="914400"/>
            <a:chOff x="0" y="1405933"/>
            <a:chExt cx="2552700" cy="914400"/>
          </a:xfrm>
        </p:grpSpPr>
        <p:sp>
          <p:nvSpPr>
            <p:cNvPr id="29" name="Rectangle 28">
              <a:extLst>
                <a:ext uri="{FF2B5EF4-FFF2-40B4-BE49-F238E27FC236}">
                  <a16:creationId xmlns:a16="http://schemas.microsoft.com/office/drawing/2014/main" id="{750FF678-C25B-4F30-91E2-D8425390B9EE}"/>
                </a:ext>
              </a:extLst>
            </p:cNvPr>
            <p:cNvSpPr/>
            <p:nvPr/>
          </p:nvSpPr>
          <p:spPr bwMode="gray">
            <a:xfrm>
              <a:off x="0" y="1405933"/>
              <a:ext cx="25527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rtlCol="0" anchor="ct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r"/>
              <a:endParaRPr lang="en-US" sz="1400" b="0" dirty="0">
                <a:solidFill>
                  <a:schemeClr val="tx1"/>
                </a:solidFill>
              </a:endParaRPr>
            </a:p>
          </p:txBody>
        </p:sp>
        <p:grpSp>
          <p:nvGrpSpPr>
            <p:cNvPr id="30" name="Group 29">
              <a:extLst>
                <a:ext uri="{FF2B5EF4-FFF2-40B4-BE49-F238E27FC236}">
                  <a16:creationId xmlns:a16="http://schemas.microsoft.com/office/drawing/2014/main" id="{E3D2464C-3A67-4007-A58B-5E1D7C812210}"/>
                </a:ext>
              </a:extLst>
            </p:cNvPr>
            <p:cNvGrpSpPr/>
            <p:nvPr/>
          </p:nvGrpSpPr>
          <p:grpSpPr>
            <a:xfrm>
              <a:off x="1771984" y="1556400"/>
              <a:ext cx="612648" cy="613467"/>
              <a:chOff x="1684566" y="1556400"/>
              <a:chExt cx="612648" cy="613467"/>
            </a:xfrm>
          </p:grpSpPr>
          <p:sp>
            <p:nvSpPr>
              <p:cNvPr id="31" name="Oval 30">
                <a:extLst>
                  <a:ext uri="{FF2B5EF4-FFF2-40B4-BE49-F238E27FC236}">
                    <a16:creationId xmlns:a16="http://schemas.microsoft.com/office/drawing/2014/main" id="{1B64C74D-A0B0-4E9E-ABD2-85389BCAFCCA}"/>
                  </a:ext>
                </a:extLst>
              </p:cNvPr>
              <p:cNvSpPr/>
              <p:nvPr/>
            </p:nvSpPr>
            <p:spPr bwMode="auto">
              <a:xfrm>
                <a:off x="1684566" y="1556400"/>
                <a:ext cx="612648" cy="613467"/>
              </a:xfrm>
              <a:prstGeom prst="ellipse">
                <a:avLst/>
              </a:prstGeom>
              <a:solidFill>
                <a:srgbClr val="0072C6"/>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32" name="Straight Arrow Connector 31">
                <a:extLst>
                  <a:ext uri="{FF2B5EF4-FFF2-40B4-BE49-F238E27FC236}">
                    <a16:creationId xmlns:a16="http://schemas.microsoft.com/office/drawing/2014/main" id="{D4EAF6E0-991C-430E-AACE-ABDEF611DB34}"/>
                  </a:ext>
                </a:extLst>
              </p:cNvPr>
              <p:cNvCxnSpPr/>
              <p:nvPr/>
            </p:nvCxnSpPr>
            <p:spPr>
              <a:xfrm>
                <a:off x="1838325" y="1863133"/>
                <a:ext cx="341947"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sp>
        <p:nvSpPr>
          <p:cNvPr id="33" name="Text Placeholder 5">
            <a:extLst>
              <a:ext uri="{FF2B5EF4-FFF2-40B4-BE49-F238E27FC236}">
                <a16:creationId xmlns:a16="http://schemas.microsoft.com/office/drawing/2014/main" id="{5383B893-74A1-4C13-BE55-4E724DD81F8A}"/>
              </a:ext>
            </a:extLst>
          </p:cNvPr>
          <p:cNvSpPr txBox="1">
            <a:spLocks/>
          </p:cNvSpPr>
          <p:nvPr/>
        </p:nvSpPr>
        <p:spPr>
          <a:xfrm>
            <a:off x="2538412" y="6063437"/>
            <a:ext cx="8904288"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chemeClr val="tx2"/>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solidFill>
                  <a:srgbClr val="000000"/>
                </a:soli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solidFill>
                  <a:srgbClr val="000000"/>
                </a:soli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lumMod val="50000"/>
                  </a:schemeClr>
                </a:solidFill>
              </a:rPr>
              <a:t>Appendices</a:t>
            </a:r>
          </a:p>
        </p:txBody>
      </p:sp>
      <p:grpSp>
        <p:nvGrpSpPr>
          <p:cNvPr id="35" name="Group 34">
            <a:extLst>
              <a:ext uri="{FF2B5EF4-FFF2-40B4-BE49-F238E27FC236}">
                <a16:creationId xmlns:a16="http://schemas.microsoft.com/office/drawing/2014/main" id="{B81D1D7A-A312-4936-8E79-75D21F6198AF}"/>
              </a:ext>
            </a:extLst>
          </p:cNvPr>
          <p:cNvGrpSpPr/>
          <p:nvPr/>
        </p:nvGrpSpPr>
        <p:grpSpPr>
          <a:xfrm>
            <a:off x="-14288" y="5970468"/>
            <a:ext cx="2552700" cy="914400"/>
            <a:chOff x="0" y="1405933"/>
            <a:chExt cx="2552700" cy="914400"/>
          </a:xfrm>
        </p:grpSpPr>
        <p:sp>
          <p:nvSpPr>
            <p:cNvPr id="36" name="Rectangle 35">
              <a:extLst>
                <a:ext uri="{FF2B5EF4-FFF2-40B4-BE49-F238E27FC236}">
                  <a16:creationId xmlns:a16="http://schemas.microsoft.com/office/drawing/2014/main" id="{BC79AA37-1D75-4345-B364-14FE49BA63BF}"/>
                </a:ext>
              </a:extLst>
            </p:cNvPr>
            <p:cNvSpPr/>
            <p:nvPr/>
          </p:nvSpPr>
          <p:spPr bwMode="gray">
            <a:xfrm>
              <a:off x="0" y="1405933"/>
              <a:ext cx="25527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rtlCol="0" anchor="ct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r"/>
              <a:endParaRPr lang="en-US" sz="1400" b="0" dirty="0">
                <a:solidFill>
                  <a:schemeClr val="tx1"/>
                </a:solidFill>
              </a:endParaRPr>
            </a:p>
          </p:txBody>
        </p:sp>
        <p:grpSp>
          <p:nvGrpSpPr>
            <p:cNvPr id="37" name="Group 36">
              <a:extLst>
                <a:ext uri="{FF2B5EF4-FFF2-40B4-BE49-F238E27FC236}">
                  <a16:creationId xmlns:a16="http://schemas.microsoft.com/office/drawing/2014/main" id="{D67EC0A4-73DA-4151-9F87-D5FA8E9AB7CD}"/>
                </a:ext>
              </a:extLst>
            </p:cNvPr>
            <p:cNvGrpSpPr/>
            <p:nvPr/>
          </p:nvGrpSpPr>
          <p:grpSpPr>
            <a:xfrm>
              <a:off x="1771984" y="1556400"/>
              <a:ext cx="612648" cy="613467"/>
              <a:chOff x="1684566" y="1556400"/>
              <a:chExt cx="612648" cy="613467"/>
            </a:xfrm>
          </p:grpSpPr>
          <p:sp>
            <p:nvSpPr>
              <p:cNvPr id="38" name="Oval 37">
                <a:extLst>
                  <a:ext uri="{FF2B5EF4-FFF2-40B4-BE49-F238E27FC236}">
                    <a16:creationId xmlns:a16="http://schemas.microsoft.com/office/drawing/2014/main" id="{998AFC7C-0068-4963-90DC-06D6CCFFE32B}"/>
                  </a:ext>
                </a:extLst>
              </p:cNvPr>
              <p:cNvSpPr/>
              <p:nvPr/>
            </p:nvSpPr>
            <p:spPr bwMode="auto">
              <a:xfrm>
                <a:off x="1684566" y="1556400"/>
                <a:ext cx="612648" cy="613467"/>
              </a:xfrm>
              <a:prstGeom prst="ellipse">
                <a:avLst/>
              </a:prstGeom>
              <a:solidFill>
                <a:srgbClr val="0072C6"/>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39" name="Straight Arrow Connector 38">
                <a:extLst>
                  <a:ext uri="{FF2B5EF4-FFF2-40B4-BE49-F238E27FC236}">
                    <a16:creationId xmlns:a16="http://schemas.microsoft.com/office/drawing/2014/main" id="{76A96ABC-4DF0-44AE-98F3-43A5997CB719}"/>
                  </a:ext>
                </a:extLst>
              </p:cNvPr>
              <p:cNvCxnSpPr/>
              <p:nvPr/>
            </p:nvCxnSpPr>
            <p:spPr>
              <a:xfrm>
                <a:off x="1838325" y="1863133"/>
                <a:ext cx="341947"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grpSp>
        <p:nvGrpSpPr>
          <p:cNvPr id="40" name="Group 39">
            <a:extLst>
              <a:ext uri="{FF2B5EF4-FFF2-40B4-BE49-F238E27FC236}">
                <a16:creationId xmlns:a16="http://schemas.microsoft.com/office/drawing/2014/main" id="{BED39CB4-F134-4D63-80C7-6A99FCBD3625}"/>
              </a:ext>
            </a:extLst>
          </p:cNvPr>
          <p:cNvGrpSpPr/>
          <p:nvPr/>
        </p:nvGrpSpPr>
        <p:grpSpPr>
          <a:xfrm>
            <a:off x="0" y="1112878"/>
            <a:ext cx="2552700" cy="914400"/>
            <a:chOff x="0" y="1405933"/>
            <a:chExt cx="2552700" cy="914400"/>
          </a:xfrm>
        </p:grpSpPr>
        <p:sp>
          <p:nvSpPr>
            <p:cNvPr id="41" name="Rectangle 40">
              <a:extLst>
                <a:ext uri="{FF2B5EF4-FFF2-40B4-BE49-F238E27FC236}">
                  <a16:creationId xmlns:a16="http://schemas.microsoft.com/office/drawing/2014/main" id="{77090BBD-C588-4951-8E4C-00F2983DDF2E}"/>
                </a:ext>
              </a:extLst>
            </p:cNvPr>
            <p:cNvSpPr/>
            <p:nvPr/>
          </p:nvSpPr>
          <p:spPr bwMode="gray">
            <a:xfrm>
              <a:off x="0" y="1405933"/>
              <a:ext cx="25527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rtlCol="0" anchor="ct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r"/>
              <a:endParaRPr lang="en-US" sz="1400" b="0" dirty="0">
                <a:solidFill>
                  <a:schemeClr val="tx1"/>
                </a:solidFill>
              </a:endParaRPr>
            </a:p>
          </p:txBody>
        </p:sp>
        <p:grpSp>
          <p:nvGrpSpPr>
            <p:cNvPr id="42" name="Group 41">
              <a:extLst>
                <a:ext uri="{FF2B5EF4-FFF2-40B4-BE49-F238E27FC236}">
                  <a16:creationId xmlns:a16="http://schemas.microsoft.com/office/drawing/2014/main" id="{9F8BA235-F536-4BF1-95A8-2F47A6A93C7F}"/>
                </a:ext>
              </a:extLst>
            </p:cNvPr>
            <p:cNvGrpSpPr/>
            <p:nvPr/>
          </p:nvGrpSpPr>
          <p:grpSpPr>
            <a:xfrm>
              <a:off x="1771984" y="1556400"/>
              <a:ext cx="612648" cy="613467"/>
              <a:chOff x="1684566" y="1556400"/>
              <a:chExt cx="612648" cy="613467"/>
            </a:xfrm>
          </p:grpSpPr>
          <p:sp>
            <p:nvSpPr>
              <p:cNvPr id="43" name="Oval 42">
                <a:extLst>
                  <a:ext uri="{FF2B5EF4-FFF2-40B4-BE49-F238E27FC236}">
                    <a16:creationId xmlns:a16="http://schemas.microsoft.com/office/drawing/2014/main" id="{E3635E5B-8449-4CCC-8AB9-24856B85E083}"/>
                  </a:ext>
                </a:extLst>
              </p:cNvPr>
              <p:cNvSpPr/>
              <p:nvPr/>
            </p:nvSpPr>
            <p:spPr bwMode="auto">
              <a:xfrm>
                <a:off x="1684566" y="1556400"/>
                <a:ext cx="612648" cy="613467"/>
              </a:xfrm>
              <a:prstGeom prst="ellipse">
                <a:avLst/>
              </a:prstGeom>
              <a:solidFill>
                <a:srgbClr val="0072C6"/>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44" name="Straight Arrow Connector 43">
                <a:extLst>
                  <a:ext uri="{FF2B5EF4-FFF2-40B4-BE49-F238E27FC236}">
                    <a16:creationId xmlns:a16="http://schemas.microsoft.com/office/drawing/2014/main" id="{6568AFD4-7AD4-4F4E-B59D-048B1D406FF8}"/>
                  </a:ext>
                </a:extLst>
              </p:cNvPr>
              <p:cNvCxnSpPr/>
              <p:nvPr/>
            </p:nvCxnSpPr>
            <p:spPr>
              <a:xfrm>
                <a:off x="1838325" y="1863133"/>
                <a:ext cx="341947"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sp>
        <p:nvSpPr>
          <p:cNvPr id="45" name="Text Placeholder 5">
            <a:extLst>
              <a:ext uri="{FF2B5EF4-FFF2-40B4-BE49-F238E27FC236}">
                <a16:creationId xmlns:a16="http://schemas.microsoft.com/office/drawing/2014/main" id="{637DDF8D-3F2E-43C9-9D55-3FFDC8D61507}"/>
              </a:ext>
            </a:extLst>
          </p:cNvPr>
          <p:cNvSpPr txBox="1">
            <a:spLocks/>
          </p:cNvSpPr>
          <p:nvPr/>
        </p:nvSpPr>
        <p:spPr>
          <a:xfrm>
            <a:off x="2552700" y="5100920"/>
            <a:ext cx="8904288"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chemeClr val="tx2"/>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solidFill>
                  <a:srgbClr val="000000"/>
                </a:soli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solidFill>
                  <a:srgbClr val="000000"/>
                </a:soli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lumMod val="50000"/>
                  </a:schemeClr>
                </a:solidFill>
              </a:rPr>
              <a:t>Gender</a:t>
            </a:r>
          </a:p>
        </p:txBody>
      </p:sp>
    </p:spTree>
    <p:extLst>
      <p:ext uri="{BB962C8B-B14F-4D97-AF65-F5344CB8AC3E}">
        <p14:creationId xmlns:p14="http://schemas.microsoft.com/office/powerpoint/2010/main" val="400828719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4482C-AC05-4AC2-9E30-DB738D0CE61E}"/>
              </a:ext>
            </a:extLst>
          </p:cNvPr>
          <p:cNvSpPr>
            <a:spLocks noGrp="1"/>
          </p:cNvSpPr>
          <p:nvPr>
            <p:ph type="title"/>
          </p:nvPr>
        </p:nvSpPr>
        <p:spPr/>
        <p:txBody>
          <a:bodyPr/>
          <a:lstStyle/>
          <a:p>
            <a:r>
              <a:rPr lang="en-US" dirty="0"/>
              <a:t>Lifetime exposure to risks held steady</a:t>
            </a:r>
            <a:br>
              <a:rPr lang="en-US" dirty="0"/>
            </a:br>
            <a:r>
              <a:rPr lang="en-US" sz="2000" dirty="0"/>
              <a:t>The introduction of new risks pushed family &amp; friends higher </a:t>
            </a:r>
          </a:p>
        </p:txBody>
      </p:sp>
      <p:sp>
        <p:nvSpPr>
          <p:cNvPr id="3" name="Slide Number Placeholder 2">
            <a:extLst>
              <a:ext uri="{FF2B5EF4-FFF2-40B4-BE49-F238E27FC236}">
                <a16:creationId xmlns:a16="http://schemas.microsoft.com/office/drawing/2014/main" id="{29C5A94A-365F-4A2D-BFFE-77DA53749CE0}"/>
              </a:ext>
            </a:extLst>
          </p:cNvPr>
          <p:cNvSpPr>
            <a:spLocks noGrp="1"/>
          </p:cNvSpPr>
          <p:nvPr>
            <p:ph type="sldNum" sz="quarter" idx="4"/>
          </p:nvPr>
        </p:nvSpPr>
        <p:spPr/>
        <p:txBody>
          <a:bodyPr/>
          <a:lstStyle/>
          <a:p>
            <a:fld id="{7EFC24D6-DB8F-6B44-BA5A-9BEC68C15CAA}" type="slidenum">
              <a:rPr lang="en-US" smtClean="0"/>
              <a:pPr/>
              <a:t>20</a:t>
            </a:fld>
            <a:endParaRPr lang="en-US" dirty="0"/>
          </a:p>
        </p:txBody>
      </p:sp>
      <p:grpSp>
        <p:nvGrpSpPr>
          <p:cNvPr id="13" name="Group 12">
            <a:extLst>
              <a:ext uri="{FF2B5EF4-FFF2-40B4-BE49-F238E27FC236}">
                <a16:creationId xmlns:a16="http://schemas.microsoft.com/office/drawing/2014/main" id="{C873A7F5-0CBE-4818-8463-1A8CF72CA118}"/>
              </a:ext>
            </a:extLst>
          </p:cNvPr>
          <p:cNvGrpSpPr/>
          <p:nvPr/>
        </p:nvGrpSpPr>
        <p:grpSpPr>
          <a:xfrm>
            <a:off x="2072745" y="1574801"/>
            <a:ext cx="8321040" cy="4754880"/>
            <a:chOff x="2072745" y="1432561"/>
            <a:chExt cx="8321040" cy="4754880"/>
          </a:xfrm>
        </p:grpSpPr>
        <p:graphicFrame>
          <p:nvGraphicFramePr>
            <p:cNvPr id="6" name="Chart 5">
              <a:extLst>
                <a:ext uri="{FF2B5EF4-FFF2-40B4-BE49-F238E27FC236}">
                  <a16:creationId xmlns:a16="http://schemas.microsoft.com/office/drawing/2014/main" id="{8EA9355C-74CD-46C2-9EDE-6C6243C78BC1}"/>
                </a:ext>
              </a:extLst>
            </p:cNvPr>
            <p:cNvGraphicFramePr/>
            <p:nvPr>
              <p:extLst>
                <p:ext uri="{D42A27DB-BD31-4B8C-83A1-F6EECF244321}">
                  <p14:modId xmlns:p14="http://schemas.microsoft.com/office/powerpoint/2010/main" val="2158050565"/>
                </p:ext>
              </p:extLst>
            </p:nvPr>
          </p:nvGraphicFramePr>
          <p:xfrm>
            <a:off x="2072745" y="1432561"/>
            <a:ext cx="8321040"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F90F320-CDF0-45BA-BA1B-197111EBF93A}"/>
                </a:ext>
              </a:extLst>
            </p:cNvPr>
            <p:cNvSpPr txBox="1"/>
            <p:nvPr/>
          </p:nvSpPr>
          <p:spPr>
            <a:xfrm>
              <a:off x="2542702" y="5286046"/>
              <a:ext cx="2401042" cy="461665"/>
            </a:xfrm>
            <a:prstGeom prst="rect">
              <a:avLst/>
            </a:prstGeom>
            <a:noFill/>
          </p:spPr>
          <p:txBody>
            <a:bodyPr wrap="none" lIns="182880" tIns="146304" rIns="182880" bIns="146304" rtlCol="0">
              <a:spAutoFit/>
            </a:bodyPr>
            <a:lstStyle/>
            <a:p>
              <a:pPr>
                <a:lnSpc>
                  <a:spcPct val="90000"/>
                </a:lnSpc>
              </a:pPr>
              <a:r>
                <a:rPr lang="en-US" sz="1200" dirty="0"/>
                <a:t>Avg. # of risks: 2.6, YOY </a:t>
              </a:r>
              <a:r>
                <a:rPr lang="en-US" sz="1200" dirty="0">
                  <a:latin typeface="Wingdings 3" panose="05040102010807070707" pitchFamily="18" charset="2"/>
                </a:rPr>
                <a:t>p</a:t>
              </a:r>
              <a:r>
                <a:rPr lang="en-US" sz="1200" dirty="0"/>
                <a:t> +.4</a:t>
              </a:r>
            </a:p>
          </p:txBody>
        </p:sp>
        <p:sp>
          <p:nvSpPr>
            <p:cNvPr id="8" name="TextBox 7">
              <a:extLst>
                <a:ext uri="{FF2B5EF4-FFF2-40B4-BE49-F238E27FC236}">
                  <a16:creationId xmlns:a16="http://schemas.microsoft.com/office/drawing/2014/main" id="{89DA78C5-DD13-4E5B-931E-E24B2FCFB061}"/>
                </a:ext>
              </a:extLst>
            </p:cNvPr>
            <p:cNvSpPr txBox="1"/>
            <p:nvPr/>
          </p:nvSpPr>
          <p:spPr>
            <a:xfrm>
              <a:off x="5286481" y="5286046"/>
              <a:ext cx="2401042" cy="461665"/>
            </a:xfrm>
            <a:prstGeom prst="rect">
              <a:avLst/>
            </a:prstGeom>
            <a:noFill/>
          </p:spPr>
          <p:txBody>
            <a:bodyPr wrap="none" lIns="182880" tIns="146304" rIns="182880" bIns="146304" rtlCol="0">
              <a:spAutoFit/>
            </a:bodyPr>
            <a:lstStyle/>
            <a:p>
              <a:pPr>
                <a:lnSpc>
                  <a:spcPct val="90000"/>
                </a:lnSpc>
              </a:pPr>
              <a:r>
                <a:rPr lang="en-US" sz="1200" dirty="0"/>
                <a:t>Avg. # of risks: 3.3, YOY </a:t>
              </a:r>
              <a:r>
                <a:rPr lang="en-US" sz="1200" dirty="0">
                  <a:latin typeface="Wingdings 3" panose="05040102010807070707" pitchFamily="18" charset="2"/>
                </a:rPr>
                <a:t>p</a:t>
              </a:r>
              <a:r>
                <a:rPr lang="en-US" sz="1200" dirty="0"/>
                <a:t> +.6</a:t>
              </a:r>
            </a:p>
          </p:txBody>
        </p:sp>
        <p:sp>
          <p:nvSpPr>
            <p:cNvPr id="9" name="TextBox 8">
              <a:extLst>
                <a:ext uri="{FF2B5EF4-FFF2-40B4-BE49-F238E27FC236}">
                  <a16:creationId xmlns:a16="http://schemas.microsoft.com/office/drawing/2014/main" id="{33587250-FBE8-448F-AD0B-60432DC61ADD}"/>
                </a:ext>
              </a:extLst>
            </p:cNvPr>
            <p:cNvSpPr txBox="1"/>
            <p:nvPr/>
          </p:nvSpPr>
          <p:spPr>
            <a:xfrm>
              <a:off x="7938820" y="5561618"/>
              <a:ext cx="2367379" cy="461665"/>
            </a:xfrm>
            <a:prstGeom prst="rect">
              <a:avLst/>
            </a:prstGeom>
            <a:noFill/>
          </p:spPr>
          <p:txBody>
            <a:bodyPr wrap="none" lIns="182880" tIns="146304" rIns="182880" bIns="146304" rtlCol="0">
              <a:spAutoFit/>
            </a:bodyPr>
            <a:lstStyle/>
            <a:p>
              <a:pPr>
                <a:lnSpc>
                  <a:spcPct val="90000"/>
                </a:lnSpc>
              </a:pPr>
              <a:r>
                <a:rPr lang="en-US" sz="1200" dirty="0"/>
                <a:t>Avg. # of risks: 5.9, YOY </a:t>
              </a:r>
              <a:r>
                <a:rPr lang="en-US" sz="1200" dirty="0">
                  <a:latin typeface="Wingdings 3" panose="05040102010807070707" pitchFamily="18" charset="2"/>
                </a:rPr>
                <a:t>p</a:t>
              </a:r>
              <a:r>
                <a:rPr lang="en-US" sz="1200" dirty="0"/>
                <a:t> +1</a:t>
              </a:r>
            </a:p>
          </p:txBody>
        </p:sp>
      </p:grpSp>
      <p:grpSp>
        <p:nvGrpSpPr>
          <p:cNvPr id="10" name="Group 9">
            <a:extLst>
              <a:ext uri="{FF2B5EF4-FFF2-40B4-BE49-F238E27FC236}">
                <a16:creationId xmlns:a16="http://schemas.microsoft.com/office/drawing/2014/main" id="{36D3BE40-40DB-46D6-81F9-71B0EF756391}"/>
              </a:ext>
            </a:extLst>
          </p:cNvPr>
          <p:cNvGrpSpPr/>
          <p:nvPr/>
        </p:nvGrpSpPr>
        <p:grpSpPr>
          <a:xfrm>
            <a:off x="11453820" y="-37541"/>
            <a:ext cx="915691" cy="489365"/>
            <a:chOff x="11453820" y="-37541"/>
            <a:chExt cx="915691" cy="489365"/>
          </a:xfrm>
        </p:grpSpPr>
        <p:sp>
          <p:nvSpPr>
            <p:cNvPr id="11" name="TextBox 10">
              <a:extLst>
                <a:ext uri="{FF2B5EF4-FFF2-40B4-BE49-F238E27FC236}">
                  <a16:creationId xmlns:a16="http://schemas.microsoft.com/office/drawing/2014/main" id="{F459B1AA-F1AC-4465-A22F-D404A365AB7D}"/>
                </a:ext>
              </a:extLst>
            </p:cNvPr>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12" name="Picture 2" descr="https://d30y9cdsu7xlg0.cloudfront.net/png/143715-200.png">
              <a:extLst>
                <a:ext uri="{FF2B5EF4-FFF2-40B4-BE49-F238E27FC236}">
                  <a16:creationId xmlns:a16="http://schemas.microsoft.com/office/drawing/2014/main" id="{798CBD56-61E2-4BE2-B642-BA34947F182F}"/>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6072410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Hoaxes, frauds &amp; scams moved Intrusive higher</a:t>
            </a:r>
            <a:br>
              <a:rPr lang="en-US" dirty="0"/>
            </a:br>
            <a:r>
              <a:rPr lang="en-US" sz="2000" dirty="0"/>
              <a:t>The incidence of individual risks held steady YOY</a:t>
            </a:r>
          </a:p>
        </p:txBody>
      </p:sp>
      <p:sp>
        <p:nvSpPr>
          <p:cNvPr id="3" name="Slide Number Placeholder 2"/>
          <p:cNvSpPr>
            <a:spLocks noGrp="1"/>
          </p:cNvSpPr>
          <p:nvPr>
            <p:ph type="sldNum" sz="quarter" idx="4"/>
          </p:nvPr>
        </p:nvSpPr>
        <p:spPr>
          <a:xfrm>
            <a:off x="9327163" y="6483350"/>
            <a:ext cx="2901950" cy="371475"/>
          </a:xfrm>
        </p:spPr>
        <p:txBody>
          <a:bodyPr/>
          <a:lstStyle/>
          <a:p>
            <a:fld id="{7EFC24D6-DB8F-6B44-BA5A-9BEC68C15CAA}" type="slidenum">
              <a:rPr lang="en-US" smtClean="0"/>
              <a:pPr/>
              <a:t>21</a:t>
            </a:fld>
            <a:endParaRPr lang="en-US" dirty="0"/>
          </a:p>
        </p:txBody>
      </p:sp>
      <p:sp>
        <p:nvSpPr>
          <p:cNvPr id="11" name="TextBox 10"/>
          <p:cNvSpPr txBox="1"/>
          <p:nvPr/>
        </p:nvSpPr>
        <p:spPr>
          <a:xfrm>
            <a:off x="6208535" y="3719142"/>
            <a:ext cx="3768339" cy="544765"/>
          </a:xfrm>
          <a:prstGeom prst="rect">
            <a:avLst/>
          </a:prstGeom>
          <a:noFill/>
        </p:spPr>
        <p:txBody>
          <a:bodyPr wrap="none" lIns="182880" tIns="146304" rIns="182880" bIns="146304" rtlCol="0">
            <a:spAutoFit/>
          </a:bodyPr>
          <a:lstStyle/>
          <a:p>
            <a:pPr>
              <a:lnSpc>
                <a:spcPct val="90000"/>
              </a:lnSpc>
            </a:pPr>
            <a:r>
              <a:rPr lang="en-US" b="1" dirty="0">
                <a:gradFill>
                  <a:gsLst>
                    <a:gs pos="2917">
                      <a:schemeClr val="tx1"/>
                    </a:gs>
                    <a:gs pos="30000">
                      <a:schemeClr val="tx1"/>
                    </a:gs>
                  </a:gsLst>
                  <a:lin ang="5400000" scaled="0"/>
                </a:gradFill>
              </a:rPr>
              <a:t>Reputation damaged – 43% </a:t>
            </a:r>
            <a:r>
              <a:rPr lang="en-US" sz="1200" b="1" dirty="0">
                <a:gradFill>
                  <a:gsLst>
                    <a:gs pos="2917">
                      <a:schemeClr val="tx1"/>
                    </a:gs>
                    <a:gs pos="30000">
                      <a:schemeClr val="tx1"/>
                    </a:gs>
                  </a:gsLst>
                  <a:lin ang="5400000" scaled="0"/>
                </a:gradFill>
              </a:rPr>
              <a:t>(net)</a:t>
            </a:r>
          </a:p>
        </p:txBody>
      </p:sp>
      <p:sp>
        <p:nvSpPr>
          <p:cNvPr id="16" name="TextBox 15"/>
          <p:cNvSpPr txBox="1"/>
          <p:nvPr/>
        </p:nvSpPr>
        <p:spPr>
          <a:xfrm>
            <a:off x="612096" y="3719142"/>
            <a:ext cx="3026213" cy="544765"/>
          </a:xfrm>
          <a:prstGeom prst="rect">
            <a:avLst/>
          </a:prstGeom>
          <a:noFill/>
        </p:spPr>
        <p:txBody>
          <a:bodyPr wrap="none" lIns="182880" tIns="146304" rIns="182880" bIns="146304" rtlCol="0">
            <a:spAutoFit/>
          </a:bodyPr>
          <a:lstStyle/>
          <a:p>
            <a:pPr>
              <a:lnSpc>
                <a:spcPct val="90000"/>
              </a:lnSpc>
            </a:pPr>
            <a:r>
              <a:rPr lang="en-US" b="1" dirty="0">
                <a:gradFill>
                  <a:gsLst>
                    <a:gs pos="2917">
                      <a:schemeClr val="tx1"/>
                    </a:gs>
                    <a:gs pos="30000">
                      <a:schemeClr val="tx1"/>
                    </a:gs>
                  </a:gsLst>
                  <a:lin ang="5400000" scaled="0"/>
                </a:gradFill>
              </a:rPr>
              <a:t>Sexual threats – 44% </a:t>
            </a:r>
            <a:r>
              <a:rPr lang="en-US" sz="1200" b="1" dirty="0">
                <a:gradFill>
                  <a:gsLst>
                    <a:gs pos="2917">
                      <a:schemeClr val="tx1"/>
                    </a:gs>
                    <a:gs pos="30000">
                      <a:schemeClr val="tx1"/>
                    </a:gs>
                  </a:gsLst>
                  <a:lin ang="5400000" scaled="0"/>
                </a:gradFill>
              </a:rPr>
              <a:t>(net)</a:t>
            </a:r>
          </a:p>
        </p:txBody>
      </p:sp>
      <p:sp>
        <p:nvSpPr>
          <p:cNvPr id="27" name="Rectangle 26"/>
          <p:cNvSpPr/>
          <p:nvPr/>
        </p:nvSpPr>
        <p:spPr>
          <a:xfrm>
            <a:off x="-17598" y="6739423"/>
            <a:ext cx="6216650" cy="246221"/>
          </a:xfrm>
          <a:prstGeom prst="rect">
            <a:avLst/>
          </a:prstGeom>
        </p:spPr>
        <p:txBody>
          <a:bodyPr>
            <a:spAutoFit/>
          </a:bodyPr>
          <a:lstStyle/>
          <a:p>
            <a:r>
              <a:rPr lang="en-US" sz="1000" i="1" dirty="0">
                <a:solidFill>
                  <a:schemeClr val="tx1">
                    <a:lumMod val="50000"/>
                  </a:schemeClr>
                </a:solidFill>
              </a:rPr>
              <a:t>Q2: Which of these has ever happened to you or to a friend/family member ONLINE?</a:t>
            </a:r>
          </a:p>
        </p:txBody>
      </p:sp>
      <p:sp>
        <p:nvSpPr>
          <p:cNvPr id="33" name="TextBox 32"/>
          <p:cNvSpPr txBox="1"/>
          <p:nvPr/>
        </p:nvSpPr>
        <p:spPr>
          <a:xfrm>
            <a:off x="4512380" y="1446118"/>
            <a:ext cx="1299799" cy="1428734"/>
          </a:xfrm>
          <a:prstGeom prst="rect">
            <a:avLst/>
          </a:prstGeom>
          <a:noFill/>
        </p:spPr>
        <p:txBody>
          <a:bodyPr wrap="none" lIns="182880" tIns="146304" rIns="182880" bIns="146304" rtlCol="0">
            <a:spAutoFit/>
          </a:bodyPr>
          <a:lstStyle/>
          <a:p>
            <a:pPr algn="ctr">
              <a:lnSpc>
                <a:spcPct val="90000"/>
              </a:lnSpc>
            </a:pPr>
            <a:r>
              <a:rPr lang="en-US" b="1" dirty="0">
                <a:gradFill>
                  <a:gsLst>
                    <a:gs pos="2917">
                      <a:schemeClr val="tx1"/>
                    </a:gs>
                    <a:gs pos="30000">
                      <a:schemeClr val="tx1"/>
                    </a:gs>
                  </a:gsLst>
                  <a:lin ang="5400000" scaled="0"/>
                </a:gradFill>
              </a:rPr>
              <a:t>Behavioral – 37%</a:t>
            </a:r>
          </a:p>
          <a:p>
            <a:pPr algn="ctr">
              <a:lnSpc>
                <a:spcPct val="90000"/>
              </a:lnSpc>
            </a:pPr>
            <a:r>
              <a:rPr lang="en-US" sz="1600" b="1" dirty="0">
                <a:gradFill>
                  <a:gsLst>
                    <a:gs pos="2917">
                      <a:schemeClr val="tx1"/>
                    </a:gs>
                    <a:gs pos="30000">
                      <a:schemeClr val="tx1"/>
                    </a:gs>
                  </a:gsLst>
                  <a:lin ang="5400000" scaled="0"/>
                </a:gradFill>
              </a:rPr>
              <a:t>(0% YOY)</a:t>
            </a:r>
          </a:p>
        </p:txBody>
      </p:sp>
      <p:grpSp>
        <p:nvGrpSpPr>
          <p:cNvPr id="26" name="Group 25">
            <a:extLst>
              <a:ext uri="{FF2B5EF4-FFF2-40B4-BE49-F238E27FC236}">
                <a16:creationId xmlns:a16="http://schemas.microsoft.com/office/drawing/2014/main" id="{8EA2470D-62FC-453A-86EC-2570969687B4}"/>
              </a:ext>
            </a:extLst>
          </p:cNvPr>
          <p:cNvGrpSpPr/>
          <p:nvPr/>
        </p:nvGrpSpPr>
        <p:grpSpPr>
          <a:xfrm>
            <a:off x="11453820" y="-37541"/>
            <a:ext cx="915691" cy="489365"/>
            <a:chOff x="11453820" y="-37541"/>
            <a:chExt cx="915691" cy="489365"/>
          </a:xfrm>
        </p:grpSpPr>
        <p:sp>
          <p:nvSpPr>
            <p:cNvPr id="31" name="TextBox 30">
              <a:extLst>
                <a:ext uri="{FF2B5EF4-FFF2-40B4-BE49-F238E27FC236}">
                  <a16:creationId xmlns:a16="http://schemas.microsoft.com/office/drawing/2014/main" id="{7333EE85-03AA-4519-9643-DDFA7BC7B264}"/>
                </a:ext>
              </a:extLst>
            </p:cNvPr>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38" name="Picture 2" descr="https://d30y9cdsu7xlg0.cloudfront.net/png/143715-200.png">
              <a:extLst>
                <a:ext uri="{FF2B5EF4-FFF2-40B4-BE49-F238E27FC236}">
                  <a16:creationId xmlns:a16="http://schemas.microsoft.com/office/drawing/2014/main" id="{B9CB4BDC-B55F-4766-887C-2D80E2CF75C2}"/>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F4023C03-12A4-478F-A59B-F3F547E1158C}"/>
              </a:ext>
            </a:extLst>
          </p:cNvPr>
          <p:cNvGrpSpPr/>
          <p:nvPr/>
        </p:nvGrpSpPr>
        <p:grpSpPr>
          <a:xfrm>
            <a:off x="73279" y="1286240"/>
            <a:ext cx="12289917" cy="5036741"/>
            <a:chOff x="73279" y="1498256"/>
            <a:chExt cx="12289917" cy="5036741"/>
          </a:xfrm>
        </p:grpSpPr>
        <p:grpSp>
          <p:nvGrpSpPr>
            <p:cNvPr id="8" name="Group 7">
              <a:extLst>
                <a:ext uri="{FF2B5EF4-FFF2-40B4-BE49-F238E27FC236}">
                  <a16:creationId xmlns:a16="http://schemas.microsoft.com/office/drawing/2014/main" id="{BE9C4A41-683D-4353-BF09-451B9E3E58FF}"/>
                </a:ext>
              </a:extLst>
            </p:cNvPr>
            <p:cNvGrpSpPr/>
            <p:nvPr/>
          </p:nvGrpSpPr>
          <p:grpSpPr>
            <a:xfrm>
              <a:off x="73279" y="1962106"/>
              <a:ext cx="12289917" cy="4572891"/>
              <a:chOff x="73279" y="1680758"/>
              <a:chExt cx="12289917" cy="4572891"/>
            </a:xfrm>
          </p:grpSpPr>
          <p:graphicFrame>
            <p:nvGraphicFramePr>
              <p:cNvPr id="39" name="Chart 38"/>
              <p:cNvGraphicFramePr/>
              <p:nvPr>
                <p:extLst>
                  <p:ext uri="{D42A27DB-BD31-4B8C-83A1-F6EECF244321}">
                    <p14:modId xmlns:p14="http://schemas.microsoft.com/office/powerpoint/2010/main" val="3949143204"/>
                  </p:ext>
                </p:extLst>
              </p:nvPr>
            </p:nvGraphicFramePr>
            <p:xfrm>
              <a:off x="73279" y="1680758"/>
              <a:ext cx="3017520" cy="457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hart 39">
                <a:extLst>
                  <a:ext uri="{FF2B5EF4-FFF2-40B4-BE49-F238E27FC236}">
                    <a16:creationId xmlns:a16="http://schemas.microsoft.com/office/drawing/2014/main" id="{A26B68B6-9A32-4DB9-AC59-0859AEEC267A}"/>
                  </a:ext>
                </a:extLst>
              </p:cNvPr>
              <p:cNvGraphicFramePr/>
              <p:nvPr>
                <p:extLst>
                  <p:ext uri="{D42A27DB-BD31-4B8C-83A1-F6EECF244321}">
                    <p14:modId xmlns:p14="http://schemas.microsoft.com/office/powerpoint/2010/main" val="2016058920"/>
                  </p:ext>
                </p:extLst>
              </p:nvPr>
            </p:nvGraphicFramePr>
            <p:xfrm>
              <a:off x="3164078" y="1680758"/>
              <a:ext cx="3017520" cy="45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Chart 40">
                <a:extLst>
                  <a:ext uri="{FF2B5EF4-FFF2-40B4-BE49-F238E27FC236}">
                    <a16:creationId xmlns:a16="http://schemas.microsoft.com/office/drawing/2014/main" id="{1BDFC3D7-4FDB-49B1-B5B8-7684608E933A}"/>
                  </a:ext>
                </a:extLst>
              </p:cNvPr>
              <p:cNvGraphicFramePr/>
              <p:nvPr>
                <p:extLst>
                  <p:ext uri="{D42A27DB-BD31-4B8C-83A1-F6EECF244321}">
                    <p14:modId xmlns:p14="http://schemas.microsoft.com/office/powerpoint/2010/main" val="2786884797"/>
                  </p:ext>
                </p:extLst>
              </p:nvPr>
            </p:nvGraphicFramePr>
            <p:xfrm>
              <a:off x="6254877" y="1681649"/>
              <a:ext cx="3017520" cy="45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2" name="Chart 41">
                <a:extLst>
                  <a:ext uri="{FF2B5EF4-FFF2-40B4-BE49-F238E27FC236}">
                    <a16:creationId xmlns:a16="http://schemas.microsoft.com/office/drawing/2014/main" id="{F95CEA00-075E-4E43-ADB8-34B7C0A70042}"/>
                  </a:ext>
                </a:extLst>
              </p:cNvPr>
              <p:cNvGraphicFramePr/>
              <p:nvPr>
                <p:extLst>
                  <p:ext uri="{D42A27DB-BD31-4B8C-83A1-F6EECF244321}">
                    <p14:modId xmlns:p14="http://schemas.microsoft.com/office/powerpoint/2010/main" val="3908721438"/>
                  </p:ext>
                </p:extLst>
              </p:nvPr>
            </p:nvGraphicFramePr>
            <p:xfrm>
              <a:off x="9345676" y="1680758"/>
              <a:ext cx="3017520" cy="4572000"/>
            </p:xfrm>
            <a:graphic>
              <a:graphicData uri="http://schemas.openxmlformats.org/drawingml/2006/chart">
                <c:chart xmlns:c="http://schemas.openxmlformats.org/drawingml/2006/chart" xmlns:r="http://schemas.openxmlformats.org/officeDocument/2006/relationships" r:id="rId7"/>
              </a:graphicData>
            </a:graphic>
          </p:graphicFrame>
        </p:grpSp>
        <p:sp>
          <p:nvSpPr>
            <p:cNvPr id="7" name="TextBox 6">
              <a:extLst>
                <a:ext uri="{FF2B5EF4-FFF2-40B4-BE49-F238E27FC236}">
                  <a16:creationId xmlns:a16="http://schemas.microsoft.com/office/drawing/2014/main" id="{D220EFA1-DE01-409A-B1CB-FCA6F6F5EE4B}"/>
                </a:ext>
              </a:extLst>
            </p:cNvPr>
            <p:cNvSpPr txBox="1"/>
            <p:nvPr/>
          </p:nvSpPr>
          <p:spPr>
            <a:xfrm>
              <a:off x="76168" y="1498256"/>
              <a:ext cx="2012244" cy="517065"/>
            </a:xfrm>
            <a:prstGeom prst="rect">
              <a:avLst/>
            </a:prstGeom>
            <a:noFill/>
          </p:spPr>
          <p:txBody>
            <a:bodyPr wrap="square" lIns="182880" tIns="146304" rIns="182880" bIns="146304" rtlCol="0">
              <a:spAutoFit/>
            </a:bodyPr>
            <a:lstStyle/>
            <a:p>
              <a:pPr>
                <a:lnSpc>
                  <a:spcPct val="90000"/>
                </a:lnSpc>
              </a:pPr>
              <a:r>
                <a:rPr lang="en-US" sz="1600" dirty="0">
                  <a:solidFill>
                    <a:schemeClr val="tx1">
                      <a:lumMod val="50000"/>
                    </a:schemeClr>
                  </a:solidFill>
                </a:rPr>
                <a:t>Happened to me</a:t>
              </a:r>
            </a:p>
          </p:txBody>
        </p:sp>
      </p:grpSp>
    </p:spTree>
    <p:extLst>
      <p:ext uri="{BB962C8B-B14F-4D97-AF65-F5344CB8AC3E}">
        <p14:creationId xmlns:p14="http://schemas.microsoft.com/office/powerpoint/2010/main" val="397522220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Hoaxes, frauds &amp; scams drove the Intrusive category higher</a:t>
            </a:r>
            <a:endParaRPr lang="en-US" sz="2000" dirty="0"/>
          </a:p>
        </p:txBody>
      </p:sp>
      <p:sp>
        <p:nvSpPr>
          <p:cNvPr id="3" name="Slide Number Placeholder 2"/>
          <p:cNvSpPr>
            <a:spLocks noGrp="1"/>
          </p:cNvSpPr>
          <p:nvPr>
            <p:ph type="sldNum" sz="quarter" idx="4"/>
          </p:nvPr>
        </p:nvSpPr>
        <p:spPr>
          <a:xfrm>
            <a:off x="9327163" y="6483350"/>
            <a:ext cx="2901950" cy="371475"/>
          </a:xfrm>
        </p:spPr>
        <p:txBody>
          <a:bodyPr/>
          <a:lstStyle/>
          <a:p>
            <a:fld id="{7EFC24D6-DB8F-6B44-BA5A-9BEC68C15CAA}" type="slidenum">
              <a:rPr lang="en-US" smtClean="0"/>
              <a:pPr/>
              <a:t>22</a:t>
            </a:fld>
            <a:endParaRPr lang="en-US" dirty="0"/>
          </a:p>
        </p:txBody>
      </p:sp>
      <p:sp>
        <p:nvSpPr>
          <p:cNvPr id="16" name="TextBox 15"/>
          <p:cNvSpPr txBox="1"/>
          <p:nvPr/>
        </p:nvSpPr>
        <p:spPr>
          <a:xfrm>
            <a:off x="612096" y="3719142"/>
            <a:ext cx="3026213" cy="544765"/>
          </a:xfrm>
          <a:prstGeom prst="rect">
            <a:avLst/>
          </a:prstGeom>
          <a:noFill/>
        </p:spPr>
        <p:txBody>
          <a:bodyPr wrap="none" lIns="182880" tIns="146304" rIns="182880" bIns="146304" rtlCol="0">
            <a:spAutoFit/>
          </a:bodyPr>
          <a:lstStyle/>
          <a:p>
            <a:pPr>
              <a:lnSpc>
                <a:spcPct val="90000"/>
              </a:lnSpc>
            </a:pPr>
            <a:r>
              <a:rPr lang="en-US" b="1" dirty="0">
                <a:gradFill>
                  <a:gsLst>
                    <a:gs pos="2917">
                      <a:schemeClr val="tx1"/>
                    </a:gs>
                    <a:gs pos="30000">
                      <a:schemeClr val="tx1"/>
                    </a:gs>
                  </a:gsLst>
                  <a:lin ang="5400000" scaled="0"/>
                </a:gradFill>
              </a:rPr>
              <a:t>Sexual threats – 44% </a:t>
            </a:r>
            <a:r>
              <a:rPr lang="en-US" sz="1200" b="1" dirty="0">
                <a:gradFill>
                  <a:gsLst>
                    <a:gs pos="2917">
                      <a:schemeClr val="tx1"/>
                    </a:gs>
                    <a:gs pos="30000">
                      <a:schemeClr val="tx1"/>
                    </a:gs>
                  </a:gsLst>
                  <a:lin ang="5400000" scaled="0"/>
                </a:gradFill>
              </a:rPr>
              <a:t>(net)</a:t>
            </a:r>
          </a:p>
        </p:txBody>
      </p:sp>
      <p:sp>
        <p:nvSpPr>
          <p:cNvPr id="27" name="Rectangle 26"/>
          <p:cNvSpPr/>
          <p:nvPr/>
        </p:nvSpPr>
        <p:spPr>
          <a:xfrm>
            <a:off x="-17598" y="6739423"/>
            <a:ext cx="6216650" cy="246221"/>
          </a:xfrm>
          <a:prstGeom prst="rect">
            <a:avLst/>
          </a:prstGeom>
        </p:spPr>
        <p:txBody>
          <a:bodyPr>
            <a:spAutoFit/>
          </a:bodyPr>
          <a:lstStyle/>
          <a:p>
            <a:r>
              <a:rPr lang="en-US" sz="1000" i="1" dirty="0">
                <a:solidFill>
                  <a:schemeClr val="tx1">
                    <a:lumMod val="50000"/>
                  </a:schemeClr>
                </a:solidFill>
              </a:rPr>
              <a:t>Q2: Which of these has ever happened to you or to a friend/family member ONLINE?</a:t>
            </a:r>
          </a:p>
        </p:txBody>
      </p:sp>
      <p:sp>
        <p:nvSpPr>
          <p:cNvPr id="33" name="TextBox 32"/>
          <p:cNvSpPr txBox="1"/>
          <p:nvPr/>
        </p:nvSpPr>
        <p:spPr>
          <a:xfrm>
            <a:off x="4512380" y="1446118"/>
            <a:ext cx="1299799" cy="1428734"/>
          </a:xfrm>
          <a:prstGeom prst="rect">
            <a:avLst/>
          </a:prstGeom>
          <a:noFill/>
        </p:spPr>
        <p:txBody>
          <a:bodyPr wrap="none" lIns="182880" tIns="146304" rIns="182880" bIns="146304" rtlCol="0">
            <a:spAutoFit/>
          </a:bodyPr>
          <a:lstStyle/>
          <a:p>
            <a:pPr algn="ctr">
              <a:lnSpc>
                <a:spcPct val="90000"/>
              </a:lnSpc>
            </a:pPr>
            <a:r>
              <a:rPr lang="en-US" b="1" dirty="0">
                <a:gradFill>
                  <a:gsLst>
                    <a:gs pos="2917">
                      <a:schemeClr val="tx1"/>
                    </a:gs>
                    <a:gs pos="30000">
                      <a:schemeClr val="tx1"/>
                    </a:gs>
                  </a:gsLst>
                  <a:lin ang="5400000" scaled="0"/>
                </a:gradFill>
              </a:rPr>
              <a:t>Behavioral – 37%</a:t>
            </a:r>
          </a:p>
          <a:p>
            <a:pPr algn="ctr">
              <a:lnSpc>
                <a:spcPct val="90000"/>
              </a:lnSpc>
            </a:pPr>
            <a:r>
              <a:rPr lang="en-US" sz="1600" b="1" dirty="0">
                <a:gradFill>
                  <a:gsLst>
                    <a:gs pos="2917">
                      <a:schemeClr val="tx1"/>
                    </a:gs>
                    <a:gs pos="30000">
                      <a:schemeClr val="tx1"/>
                    </a:gs>
                  </a:gsLst>
                  <a:lin ang="5400000" scaled="0"/>
                </a:gradFill>
              </a:rPr>
              <a:t>(0% YOY)</a:t>
            </a:r>
          </a:p>
        </p:txBody>
      </p:sp>
      <p:grpSp>
        <p:nvGrpSpPr>
          <p:cNvPr id="26" name="Group 25">
            <a:extLst>
              <a:ext uri="{FF2B5EF4-FFF2-40B4-BE49-F238E27FC236}">
                <a16:creationId xmlns:a16="http://schemas.microsoft.com/office/drawing/2014/main" id="{8EA2470D-62FC-453A-86EC-2570969687B4}"/>
              </a:ext>
            </a:extLst>
          </p:cNvPr>
          <p:cNvGrpSpPr/>
          <p:nvPr/>
        </p:nvGrpSpPr>
        <p:grpSpPr>
          <a:xfrm>
            <a:off x="11453820" y="-37541"/>
            <a:ext cx="915691" cy="489365"/>
            <a:chOff x="11453820" y="-37541"/>
            <a:chExt cx="915691" cy="489365"/>
          </a:xfrm>
        </p:grpSpPr>
        <p:sp>
          <p:nvSpPr>
            <p:cNvPr id="31" name="TextBox 30">
              <a:extLst>
                <a:ext uri="{FF2B5EF4-FFF2-40B4-BE49-F238E27FC236}">
                  <a16:creationId xmlns:a16="http://schemas.microsoft.com/office/drawing/2014/main" id="{7333EE85-03AA-4519-9643-DDFA7BC7B264}"/>
                </a:ext>
              </a:extLst>
            </p:cNvPr>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38" name="Picture 2" descr="https://d30y9cdsu7xlg0.cloudfront.net/png/143715-200.png">
              <a:extLst>
                <a:ext uri="{FF2B5EF4-FFF2-40B4-BE49-F238E27FC236}">
                  <a16:creationId xmlns:a16="http://schemas.microsoft.com/office/drawing/2014/main" id="{B9CB4BDC-B55F-4766-887C-2D80E2CF75C2}"/>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F4023C03-12A4-478F-A59B-F3F547E1158C}"/>
              </a:ext>
            </a:extLst>
          </p:cNvPr>
          <p:cNvGrpSpPr/>
          <p:nvPr/>
        </p:nvGrpSpPr>
        <p:grpSpPr>
          <a:xfrm>
            <a:off x="81280" y="1074098"/>
            <a:ext cx="12289917" cy="5036741"/>
            <a:chOff x="73279" y="1498256"/>
            <a:chExt cx="12289917" cy="5036741"/>
          </a:xfrm>
        </p:grpSpPr>
        <p:grpSp>
          <p:nvGrpSpPr>
            <p:cNvPr id="8" name="Group 7">
              <a:extLst>
                <a:ext uri="{FF2B5EF4-FFF2-40B4-BE49-F238E27FC236}">
                  <a16:creationId xmlns:a16="http://schemas.microsoft.com/office/drawing/2014/main" id="{BE9C4A41-683D-4353-BF09-451B9E3E58FF}"/>
                </a:ext>
              </a:extLst>
            </p:cNvPr>
            <p:cNvGrpSpPr/>
            <p:nvPr/>
          </p:nvGrpSpPr>
          <p:grpSpPr>
            <a:xfrm>
              <a:off x="73279" y="1962106"/>
              <a:ext cx="12289917" cy="4572891"/>
              <a:chOff x="73279" y="1680758"/>
              <a:chExt cx="12289917" cy="4572891"/>
            </a:xfrm>
          </p:grpSpPr>
          <p:graphicFrame>
            <p:nvGraphicFramePr>
              <p:cNvPr id="39" name="Chart 38"/>
              <p:cNvGraphicFramePr/>
              <p:nvPr>
                <p:extLst>
                  <p:ext uri="{D42A27DB-BD31-4B8C-83A1-F6EECF244321}">
                    <p14:modId xmlns:p14="http://schemas.microsoft.com/office/powerpoint/2010/main" val="1529977012"/>
                  </p:ext>
                </p:extLst>
              </p:nvPr>
            </p:nvGraphicFramePr>
            <p:xfrm>
              <a:off x="73279" y="1680758"/>
              <a:ext cx="3017520" cy="457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hart 39">
                <a:extLst>
                  <a:ext uri="{FF2B5EF4-FFF2-40B4-BE49-F238E27FC236}">
                    <a16:creationId xmlns:a16="http://schemas.microsoft.com/office/drawing/2014/main" id="{A26B68B6-9A32-4DB9-AC59-0859AEEC267A}"/>
                  </a:ext>
                </a:extLst>
              </p:cNvPr>
              <p:cNvGraphicFramePr/>
              <p:nvPr>
                <p:extLst>
                  <p:ext uri="{D42A27DB-BD31-4B8C-83A1-F6EECF244321}">
                    <p14:modId xmlns:p14="http://schemas.microsoft.com/office/powerpoint/2010/main" val="3426673946"/>
                  </p:ext>
                </p:extLst>
              </p:nvPr>
            </p:nvGraphicFramePr>
            <p:xfrm>
              <a:off x="3164078" y="1680758"/>
              <a:ext cx="3017520" cy="45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Chart 40">
                <a:extLst>
                  <a:ext uri="{FF2B5EF4-FFF2-40B4-BE49-F238E27FC236}">
                    <a16:creationId xmlns:a16="http://schemas.microsoft.com/office/drawing/2014/main" id="{1BDFC3D7-4FDB-49B1-B5B8-7684608E933A}"/>
                  </a:ext>
                </a:extLst>
              </p:cNvPr>
              <p:cNvGraphicFramePr/>
              <p:nvPr>
                <p:extLst>
                  <p:ext uri="{D42A27DB-BD31-4B8C-83A1-F6EECF244321}">
                    <p14:modId xmlns:p14="http://schemas.microsoft.com/office/powerpoint/2010/main" val="189174008"/>
                  </p:ext>
                </p:extLst>
              </p:nvPr>
            </p:nvGraphicFramePr>
            <p:xfrm>
              <a:off x="6254877" y="1681649"/>
              <a:ext cx="3017520" cy="45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2" name="Chart 41">
                <a:extLst>
                  <a:ext uri="{FF2B5EF4-FFF2-40B4-BE49-F238E27FC236}">
                    <a16:creationId xmlns:a16="http://schemas.microsoft.com/office/drawing/2014/main" id="{F95CEA00-075E-4E43-ADB8-34B7C0A70042}"/>
                  </a:ext>
                </a:extLst>
              </p:cNvPr>
              <p:cNvGraphicFramePr/>
              <p:nvPr>
                <p:extLst>
                  <p:ext uri="{D42A27DB-BD31-4B8C-83A1-F6EECF244321}">
                    <p14:modId xmlns:p14="http://schemas.microsoft.com/office/powerpoint/2010/main" val="2682909072"/>
                  </p:ext>
                </p:extLst>
              </p:nvPr>
            </p:nvGraphicFramePr>
            <p:xfrm>
              <a:off x="9345676" y="1680758"/>
              <a:ext cx="3017520" cy="4572000"/>
            </p:xfrm>
            <a:graphic>
              <a:graphicData uri="http://schemas.openxmlformats.org/drawingml/2006/chart">
                <c:chart xmlns:c="http://schemas.openxmlformats.org/drawingml/2006/chart" xmlns:r="http://schemas.openxmlformats.org/officeDocument/2006/relationships" r:id="rId7"/>
              </a:graphicData>
            </a:graphic>
          </p:graphicFrame>
        </p:grpSp>
        <p:sp>
          <p:nvSpPr>
            <p:cNvPr id="7" name="TextBox 6">
              <a:extLst>
                <a:ext uri="{FF2B5EF4-FFF2-40B4-BE49-F238E27FC236}">
                  <a16:creationId xmlns:a16="http://schemas.microsoft.com/office/drawing/2014/main" id="{D220EFA1-DE01-409A-B1CB-FCA6F6F5EE4B}"/>
                </a:ext>
              </a:extLst>
            </p:cNvPr>
            <p:cNvSpPr txBox="1"/>
            <p:nvPr/>
          </p:nvSpPr>
          <p:spPr>
            <a:xfrm>
              <a:off x="76168" y="1498256"/>
              <a:ext cx="4160552" cy="517065"/>
            </a:xfrm>
            <a:prstGeom prst="rect">
              <a:avLst/>
            </a:prstGeom>
            <a:noFill/>
          </p:spPr>
          <p:txBody>
            <a:bodyPr wrap="square" lIns="182880" tIns="146304" rIns="182880" bIns="146304" rtlCol="0">
              <a:spAutoFit/>
            </a:bodyPr>
            <a:lstStyle/>
            <a:p>
              <a:pPr>
                <a:lnSpc>
                  <a:spcPct val="90000"/>
                </a:lnSpc>
              </a:pPr>
              <a:r>
                <a:rPr lang="en-US" sz="1600" dirty="0">
                  <a:solidFill>
                    <a:schemeClr val="tx1">
                      <a:lumMod val="50000"/>
                    </a:schemeClr>
                  </a:solidFill>
                </a:rPr>
                <a:t>Happened to me, family or friends</a:t>
              </a:r>
            </a:p>
          </p:txBody>
        </p:sp>
      </p:grpSp>
    </p:spTree>
    <p:extLst>
      <p:ext uri="{BB962C8B-B14F-4D97-AF65-F5344CB8AC3E}">
        <p14:creationId xmlns:p14="http://schemas.microsoft.com/office/powerpoint/2010/main" val="180394770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6606C6E7-D37D-44A8-B3A5-99C6273B7682}"/>
              </a:ext>
            </a:extLst>
          </p:cNvPr>
          <p:cNvGraphicFramePr/>
          <p:nvPr>
            <p:extLst>
              <p:ext uri="{D42A27DB-BD31-4B8C-83A1-F6EECF244321}">
                <p14:modId xmlns:p14="http://schemas.microsoft.com/office/powerpoint/2010/main" val="3859860080"/>
              </p:ext>
            </p:extLst>
          </p:nvPr>
        </p:nvGraphicFramePr>
        <p:xfrm>
          <a:off x="739485" y="1929403"/>
          <a:ext cx="8749956" cy="462599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1C6B5F80-AC00-4F99-8D97-F31FA6A114A2}"/>
              </a:ext>
            </a:extLst>
          </p:cNvPr>
          <p:cNvSpPr>
            <a:spLocks noGrp="1"/>
          </p:cNvSpPr>
          <p:nvPr>
            <p:ph type="sldNum" sz="quarter" idx="4"/>
          </p:nvPr>
        </p:nvSpPr>
        <p:spPr/>
        <p:txBody>
          <a:bodyPr/>
          <a:lstStyle/>
          <a:p>
            <a:fld id="{7EFC24D6-DB8F-6B44-BA5A-9BEC68C15CAA}" type="slidenum">
              <a:rPr lang="en-US" smtClean="0"/>
              <a:pPr/>
              <a:t>23</a:t>
            </a:fld>
            <a:endParaRPr lang="en-US" dirty="0"/>
          </a:p>
        </p:txBody>
      </p:sp>
      <p:sp>
        <p:nvSpPr>
          <p:cNvPr id="3" name="Rectangle 2">
            <a:extLst>
              <a:ext uri="{FF2B5EF4-FFF2-40B4-BE49-F238E27FC236}">
                <a16:creationId xmlns:a16="http://schemas.microsoft.com/office/drawing/2014/main" id="{9C4FF476-3B12-4175-859C-745552254E25}"/>
              </a:ext>
            </a:extLst>
          </p:cNvPr>
          <p:cNvSpPr/>
          <p:nvPr/>
        </p:nvSpPr>
        <p:spPr>
          <a:xfrm>
            <a:off x="-17599" y="6739423"/>
            <a:ext cx="6388253" cy="246221"/>
          </a:xfrm>
          <a:prstGeom prst="rect">
            <a:avLst/>
          </a:prstGeom>
        </p:spPr>
        <p:txBody>
          <a:bodyPr wrap="square">
            <a:spAutoFit/>
          </a:bodyPr>
          <a:lstStyle/>
          <a:p>
            <a:r>
              <a:rPr lang="en-US" sz="1000" i="1" dirty="0">
                <a:solidFill>
                  <a:schemeClr val="tx1">
                    <a:lumMod val="50000"/>
                  </a:schemeClr>
                </a:solidFill>
              </a:rPr>
              <a:t>Q1: Overall, how much do you agree with the statement that “People treat me in a safe and civil manner online? </a:t>
            </a:r>
          </a:p>
        </p:txBody>
      </p:sp>
      <p:sp>
        <p:nvSpPr>
          <p:cNvPr id="7" name="Title 1">
            <a:extLst>
              <a:ext uri="{FF2B5EF4-FFF2-40B4-BE49-F238E27FC236}">
                <a16:creationId xmlns:a16="http://schemas.microsoft.com/office/drawing/2014/main" id="{3FFAFB3D-7C3B-4057-A7E5-8FE5FDA444E6}"/>
              </a:ext>
            </a:extLst>
          </p:cNvPr>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4400" b="0" kern="1200" cap="none" spc="-102" baseline="0" dirty="0" smtClean="0">
                <a:ln w="3175">
                  <a:noFill/>
                </a:ln>
                <a:solidFill>
                  <a:srgbClr val="000000"/>
                </a:solidFill>
                <a:effectLst/>
                <a:latin typeface="+mj-lt"/>
                <a:ea typeface="+mn-ea"/>
                <a:cs typeface="Segoe UI" pitchFamily="34" charset="0"/>
              </a:defRPr>
            </a:lvl1pPr>
          </a:lstStyle>
          <a:p>
            <a:r>
              <a:rPr lang="en-US" sz="3200" dirty="0"/>
              <a:t>Over six in 10 felt they were treated in a safe &amp; civil manner</a:t>
            </a:r>
          </a:p>
          <a:p>
            <a:r>
              <a:rPr lang="en-US" sz="2000" dirty="0"/>
              <a:t>Negative perceptions softened over time as the most recent risk became older</a:t>
            </a:r>
          </a:p>
        </p:txBody>
      </p:sp>
      <p:grpSp>
        <p:nvGrpSpPr>
          <p:cNvPr id="13" name="Group 12">
            <a:extLst>
              <a:ext uri="{FF2B5EF4-FFF2-40B4-BE49-F238E27FC236}">
                <a16:creationId xmlns:a16="http://schemas.microsoft.com/office/drawing/2014/main" id="{3BBC66DF-C0CB-4696-88D8-9414BA1C745B}"/>
              </a:ext>
            </a:extLst>
          </p:cNvPr>
          <p:cNvGrpSpPr/>
          <p:nvPr/>
        </p:nvGrpSpPr>
        <p:grpSpPr>
          <a:xfrm>
            <a:off x="11453820" y="-37541"/>
            <a:ext cx="915691" cy="489365"/>
            <a:chOff x="11453820" y="-37541"/>
            <a:chExt cx="915691" cy="489365"/>
          </a:xfrm>
        </p:grpSpPr>
        <p:sp>
          <p:nvSpPr>
            <p:cNvPr id="14" name="TextBox 13">
              <a:extLst>
                <a:ext uri="{FF2B5EF4-FFF2-40B4-BE49-F238E27FC236}">
                  <a16:creationId xmlns:a16="http://schemas.microsoft.com/office/drawing/2014/main" id="{52646374-AB1F-4496-A8FC-828C6DFE711D}"/>
                </a:ext>
              </a:extLst>
            </p:cNvPr>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15" name="Picture 2" descr="https://d30y9cdsu7xlg0.cloudfront.net/png/143715-200.png">
              <a:extLst>
                <a:ext uri="{FF2B5EF4-FFF2-40B4-BE49-F238E27FC236}">
                  <a16:creationId xmlns:a16="http://schemas.microsoft.com/office/drawing/2014/main" id="{1D562EC8-8319-4A2E-86DB-A429A17E5502}"/>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Speech Bubble: Rectangle with Corners Rounded 20">
            <a:extLst>
              <a:ext uri="{FF2B5EF4-FFF2-40B4-BE49-F238E27FC236}">
                <a16:creationId xmlns:a16="http://schemas.microsoft.com/office/drawing/2014/main" id="{BD531D53-ABD9-4351-870F-ADC81ED0706D}"/>
              </a:ext>
            </a:extLst>
          </p:cNvPr>
          <p:cNvSpPr/>
          <p:nvPr/>
        </p:nvSpPr>
        <p:spPr bwMode="auto">
          <a:xfrm>
            <a:off x="9489441" y="5345951"/>
            <a:ext cx="2427921" cy="837969"/>
          </a:xfrm>
          <a:prstGeom prst="wedgeRoundRectCallout">
            <a:avLst>
              <a:gd name="adj1" fmla="val -59816"/>
              <a:gd name="adj2" fmla="val 71239"/>
              <a:gd name="adj3" fmla="val 16667"/>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People felt better about how they were treated if the last risk occurred more than one month ago.</a:t>
            </a:r>
          </a:p>
        </p:txBody>
      </p:sp>
      <p:sp>
        <p:nvSpPr>
          <p:cNvPr id="22" name="Speech Bubble: Rectangle with Corners Rounded 21">
            <a:extLst>
              <a:ext uri="{FF2B5EF4-FFF2-40B4-BE49-F238E27FC236}">
                <a16:creationId xmlns:a16="http://schemas.microsoft.com/office/drawing/2014/main" id="{B6C86A9C-19E9-4533-8CA4-846579AC0D0D}"/>
              </a:ext>
            </a:extLst>
          </p:cNvPr>
          <p:cNvSpPr/>
          <p:nvPr/>
        </p:nvSpPr>
        <p:spPr bwMode="auto">
          <a:xfrm>
            <a:off x="1156516" y="4556646"/>
            <a:ext cx="2020011" cy="874105"/>
          </a:xfrm>
          <a:prstGeom prst="wedgeRoundRectCallout">
            <a:avLst>
              <a:gd name="adj1" fmla="val 57641"/>
              <a:gd name="adj2" fmla="val -18541"/>
              <a:gd name="adj3" fmla="val 16667"/>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63% strongly or somewhat agree they were treated in a safe &amp; civil manner. </a:t>
            </a:r>
          </a:p>
        </p:txBody>
      </p:sp>
      <p:sp>
        <p:nvSpPr>
          <p:cNvPr id="5" name="TextBox 4">
            <a:extLst>
              <a:ext uri="{FF2B5EF4-FFF2-40B4-BE49-F238E27FC236}">
                <a16:creationId xmlns:a16="http://schemas.microsoft.com/office/drawing/2014/main" id="{AF7482A4-B011-428F-AFAC-4713F587E119}"/>
              </a:ext>
            </a:extLst>
          </p:cNvPr>
          <p:cNvSpPr txBox="1"/>
          <p:nvPr/>
        </p:nvSpPr>
        <p:spPr>
          <a:xfrm>
            <a:off x="6353186" y="1284894"/>
            <a:ext cx="4987263" cy="572464"/>
          </a:xfrm>
          <a:prstGeom prst="rect">
            <a:avLst/>
          </a:prstGeom>
          <a:noFill/>
        </p:spPr>
        <p:txBody>
          <a:bodyPr wrap="none" lIns="182880" tIns="146304" rIns="182880" bIns="146304" rtlCol="0">
            <a:spAutoFit/>
          </a:bodyPr>
          <a:lstStyle/>
          <a:p>
            <a:pPr>
              <a:lnSpc>
                <a:spcPct val="90000"/>
              </a:lnSpc>
            </a:pPr>
            <a:r>
              <a:rPr lang="en-US" sz="2000" u="sng" dirty="0">
                <a:solidFill>
                  <a:schemeClr val="tx1">
                    <a:lumMod val="50000"/>
                  </a:schemeClr>
                </a:solidFill>
              </a:rPr>
              <a:t>Negative perceptions softened over time</a:t>
            </a:r>
          </a:p>
        </p:txBody>
      </p:sp>
      <p:sp>
        <p:nvSpPr>
          <p:cNvPr id="27" name="TextBox 26">
            <a:extLst>
              <a:ext uri="{FF2B5EF4-FFF2-40B4-BE49-F238E27FC236}">
                <a16:creationId xmlns:a16="http://schemas.microsoft.com/office/drawing/2014/main" id="{B4877BED-53A0-45DB-9CF3-E3958F5DCE8C}"/>
              </a:ext>
            </a:extLst>
          </p:cNvPr>
          <p:cNvSpPr txBox="1"/>
          <p:nvPr/>
        </p:nvSpPr>
        <p:spPr>
          <a:xfrm>
            <a:off x="500174" y="1293132"/>
            <a:ext cx="4911794" cy="572464"/>
          </a:xfrm>
          <a:prstGeom prst="rect">
            <a:avLst/>
          </a:prstGeom>
          <a:noFill/>
        </p:spPr>
        <p:txBody>
          <a:bodyPr wrap="square" lIns="182880" tIns="146304" rIns="182880" bIns="146304" rtlCol="0">
            <a:spAutoFit/>
          </a:bodyPr>
          <a:lstStyle/>
          <a:p>
            <a:pPr>
              <a:lnSpc>
                <a:spcPct val="90000"/>
              </a:lnSpc>
            </a:pPr>
            <a:r>
              <a:rPr lang="en-US" sz="2000" u="sng" dirty="0">
                <a:solidFill>
                  <a:schemeClr val="tx1">
                    <a:lumMod val="50000"/>
                  </a:schemeClr>
                </a:solidFill>
              </a:rPr>
              <a:t>People treated me in a safe/civil manner</a:t>
            </a:r>
          </a:p>
        </p:txBody>
      </p:sp>
    </p:spTree>
    <p:extLst>
      <p:ext uri="{BB962C8B-B14F-4D97-AF65-F5344CB8AC3E}">
        <p14:creationId xmlns:p14="http://schemas.microsoft.com/office/powerpoint/2010/main" val="46687544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6606C6E7-D37D-44A8-B3A5-99C6273B7682}"/>
              </a:ext>
            </a:extLst>
          </p:cNvPr>
          <p:cNvGraphicFramePr/>
          <p:nvPr>
            <p:extLst>
              <p:ext uri="{D42A27DB-BD31-4B8C-83A1-F6EECF244321}">
                <p14:modId xmlns:p14="http://schemas.microsoft.com/office/powerpoint/2010/main" val="3984728989"/>
              </p:ext>
            </p:extLst>
          </p:nvPr>
        </p:nvGraphicFramePr>
        <p:xfrm>
          <a:off x="5201920" y="1239521"/>
          <a:ext cx="6380480" cy="577215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1C6B5F80-AC00-4F99-8D97-F31FA6A114A2}"/>
              </a:ext>
            </a:extLst>
          </p:cNvPr>
          <p:cNvSpPr>
            <a:spLocks noGrp="1"/>
          </p:cNvSpPr>
          <p:nvPr>
            <p:ph type="sldNum" sz="quarter" idx="4"/>
          </p:nvPr>
        </p:nvSpPr>
        <p:spPr/>
        <p:txBody>
          <a:bodyPr/>
          <a:lstStyle/>
          <a:p>
            <a:fld id="{7EFC24D6-DB8F-6B44-BA5A-9BEC68C15CAA}" type="slidenum">
              <a:rPr lang="en-US" smtClean="0"/>
              <a:pPr/>
              <a:t>24</a:t>
            </a:fld>
            <a:endParaRPr lang="en-US" dirty="0"/>
          </a:p>
        </p:txBody>
      </p:sp>
      <p:sp>
        <p:nvSpPr>
          <p:cNvPr id="3" name="Rectangle 2">
            <a:extLst>
              <a:ext uri="{FF2B5EF4-FFF2-40B4-BE49-F238E27FC236}">
                <a16:creationId xmlns:a16="http://schemas.microsoft.com/office/drawing/2014/main" id="{9C4FF476-3B12-4175-859C-745552254E25}"/>
              </a:ext>
            </a:extLst>
          </p:cNvPr>
          <p:cNvSpPr/>
          <p:nvPr/>
        </p:nvSpPr>
        <p:spPr>
          <a:xfrm>
            <a:off x="-17599" y="6739423"/>
            <a:ext cx="6388253" cy="246221"/>
          </a:xfrm>
          <a:prstGeom prst="rect">
            <a:avLst/>
          </a:prstGeom>
        </p:spPr>
        <p:txBody>
          <a:bodyPr wrap="square">
            <a:spAutoFit/>
          </a:bodyPr>
          <a:lstStyle/>
          <a:p>
            <a:r>
              <a:rPr lang="en-US" sz="1000" i="1" dirty="0">
                <a:solidFill>
                  <a:schemeClr val="tx1">
                    <a:lumMod val="50000"/>
                  </a:schemeClr>
                </a:solidFill>
              </a:rPr>
              <a:t>Q1: Overall, how much do you agree with the statement that “People treat me in a safe and civil manner online? </a:t>
            </a:r>
          </a:p>
        </p:txBody>
      </p:sp>
      <p:sp>
        <p:nvSpPr>
          <p:cNvPr id="7" name="Title 1">
            <a:extLst>
              <a:ext uri="{FF2B5EF4-FFF2-40B4-BE49-F238E27FC236}">
                <a16:creationId xmlns:a16="http://schemas.microsoft.com/office/drawing/2014/main" id="{3FFAFB3D-7C3B-4057-A7E5-8FE5FDA444E6}"/>
              </a:ext>
            </a:extLst>
          </p:cNvPr>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4400" b="0" kern="1200" cap="none" spc="-102" baseline="0" dirty="0" smtClean="0">
                <a:ln w="3175">
                  <a:noFill/>
                </a:ln>
                <a:solidFill>
                  <a:srgbClr val="000000"/>
                </a:solidFill>
                <a:effectLst/>
                <a:latin typeface="+mj-lt"/>
                <a:ea typeface="+mn-ea"/>
                <a:cs typeface="Segoe UI" pitchFamily="34" charset="0"/>
              </a:defRPr>
            </a:lvl1pPr>
          </a:lstStyle>
          <a:p>
            <a:r>
              <a:rPr lang="en-US" sz="3200" dirty="0"/>
              <a:t>DCI is 22 points higher among those who were treated poorly</a:t>
            </a:r>
            <a:endParaRPr lang="en-US" sz="2000" dirty="0"/>
          </a:p>
        </p:txBody>
      </p:sp>
      <p:grpSp>
        <p:nvGrpSpPr>
          <p:cNvPr id="13" name="Group 12">
            <a:extLst>
              <a:ext uri="{FF2B5EF4-FFF2-40B4-BE49-F238E27FC236}">
                <a16:creationId xmlns:a16="http://schemas.microsoft.com/office/drawing/2014/main" id="{3BBC66DF-C0CB-4696-88D8-9414BA1C745B}"/>
              </a:ext>
            </a:extLst>
          </p:cNvPr>
          <p:cNvGrpSpPr/>
          <p:nvPr/>
        </p:nvGrpSpPr>
        <p:grpSpPr>
          <a:xfrm>
            <a:off x="11453820" y="-37541"/>
            <a:ext cx="915691" cy="489365"/>
            <a:chOff x="11453820" y="-37541"/>
            <a:chExt cx="915691" cy="489365"/>
          </a:xfrm>
        </p:grpSpPr>
        <p:sp>
          <p:nvSpPr>
            <p:cNvPr id="14" name="TextBox 13">
              <a:extLst>
                <a:ext uri="{FF2B5EF4-FFF2-40B4-BE49-F238E27FC236}">
                  <a16:creationId xmlns:a16="http://schemas.microsoft.com/office/drawing/2014/main" id="{52646374-AB1F-4496-A8FC-828C6DFE711D}"/>
                </a:ext>
              </a:extLst>
            </p:cNvPr>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15" name="Picture 2" descr="https://d30y9cdsu7xlg0.cloudfront.net/png/143715-200.png">
              <a:extLst>
                <a:ext uri="{FF2B5EF4-FFF2-40B4-BE49-F238E27FC236}">
                  <a16:creationId xmlns:a16="http://schemas.microsoft.com/office/drawing/2014/main" id="{1D562EC8-8319-4A2E-86DB-A429A17E5502}"/>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7" name="Chart 26">
            <a:extLst>
              <a:ext uri="{FF2B5EF4-FFF2-40B4-BE49-F238E27FC236}">
                <a16:creationId xmlns:a16="http://schemas.microsoft.com/office/drawing/2014/main" id="{F031706B-16CE-4920-B16A-D0E25290480C}"/>
              </a:ext>
            </a:extLst>
          </p:cNvPr>
          <p:cNvGraphicFramePr/>
          <p:nvPr>
            <p:extLst>
              <p:ext uri="{D42A27DB-BD31-4B8C-83A1-F6EECF244321}">
                <p14:modId xmlns:p14="http://schemas.microsoft.com/office/powerpoint/2010/main" val="610314311"/>
              </p:ext>
            </p:extLst>
          </p:nvPr>
        </p:nvGraphicFramePr>
        <p:xfrm>
          <a:off x="1758752" y="1728544"/>
          <a:ext cx="2685522" cy="3960192"/>
        </p:xfrm>
        <a:graphic>
          <a:graphicData uri="http://schemas.openxmlformats.org/drawingml/2006/chart">
            <c:chart xmlns:c="http://schemas.openxmlformats.org/drawingml/2006/chart" xmlns:r="http://schemas.openxmlformats.org/officeDocument/2006/relationships" r:id="rId5"/>
          </a:graphicData>
        </a:graphic>
      </p:graphicFrame>
      <p:sp>
        <p:nvSpPr>
          <p:cNvPr id="8" name="Isosceles Triangle 7">
            <a:extLst>
              <a:ext uri="{FF2B5EF4-FFF2-40B4-BE49-F238E27FC236}">
                <a16:creationId xmlns:a16="http://schemas.microsoft.com/office/drawing/2014/main" id="{D829DAF8-B094-45FB-991F-663D9E6A930E}"/>
              </a:ext>
            </a:extLst>
          </p:cNvPr>
          <p:cNvSpPr/>
          <p:nvPr/>
        </p:nvSpPr>
        <p:spPr bwMode="auto">
          <a:xfrm rot="5400000">
            <a:off x="3190237" y="3312163"/>
            <a:ext cx="2834646" cy="640080"/>
          </a:xfrm>
          <a:prstGeom prs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1" name="Speech Bubble: Rectangle with Corners Rounded 30">
            <a:extLst>
              <a:ext uri="{FF2B5EF4-FFF2-40B4-BE49-F238E27FC236}">
                <a16:creationId xmlns:a16="http://schemas.microsoft.com/office/drawing/2014/main" id="{389A26C5-A58F-4D7F-AC61-4E5E82D9BDBF}"/>
              </a:ext>
            </a:extLst>
          </p:cNvPr>
          <p:cNvSpPr/>
          <p:nvPr/>
        </p:nvSpPr>
        <p:spPr bwMode="auto">
          <a:xfrm>
            <a:off x="6042486" y="2109074"/>
            <a:ext cx="2182571" cy="413041"/>
          </a:xfrm>
          <a:prstGeom prst="wedgeRoundRectCallout">
            <a:avLst>
              <a:gd name="adj1" fmla="val -58372"/>
              <a:gd name="adj2" fmla="val 176677"/>
              <a:gd name="adj3" fmla="val 16667"/>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22 point difference in DCI</a:t>
            </a:r>
          </a:p>
        </p:txBody>
      </p:sp>
      <p:sp>
        <p:nvSpPr>
          <p:cNvPr id="5" name="TextBox 4">
            <a:extLst>
              <a:ext uri="{FF2B5EF4-FFF2-40B4-BE49-F238E27FC236}">
                <a16:creationId xmlns:a16="http://schemas.microsoft.com/office/drawing/2014/main" id="{56F63466-C680-44B3-BC2B-210D2BC43619}"/>
              </a:ext>
            </a:extLst>
          </p:cNvPr>
          <p:cNvSpPr txBox="1"/>
          <p:nvPr/>
        </p:nvSpPr>
        <p:spPr>
          <a:xfrm>
            <a:off x="618175" y="1811534"/>
            <a:ext cx="1778883" cy="627864"/>
          </a:xfrm>
          <a:prstGeom prst="rect">
            <a:avLst/>
          </a:prstGeom>
          <a:noFill/>
        </p:spPr>
        <p:txBody>
          <a:bodyPr wrap="square" lIns="182880" tIns="146304" rIns="182880" bIns="146304" rtlCol="0">
            <a:spAutoFit/>
          </a:bodyPr>
          <a:lstStyle/>
          <a:p>
            <a:pPr algn="ctr">
              <a:lnSpc>
                <a:spcPct val="90000"/>
              </a:lnSpc>
            </a:pPr>
            <a:r>
              <a:rPr lang="en-US" sz="1200" dirty="0">
                <a:solidFill>
                  <a:schemeClr val="tx1">
                    <a:lumMod val="50000"/>
                  </a:schemeClr>
                </a:solidFill>
              </a:rPr>
              <a:t>Strongly/somewhat disagree</a:t>
            </a:r>
          </a:p>
        </p:txBody>
      </p:sp>
      <p:sp>
        <p:nvSpPr>
          <p:cNvPr id="16" name="TextBox 15">
            <a:extLst>
              <a:ext uri="{FF2B5EF4-FFF2-40B4-BE49-F238E27FC236}">
                <a16:creationId xmlns:a16="http://schemas.microsoft.com/office/drawing/2014/main" id="{6F65C5E8-928D-4971-9DAC-9DE70E7C6FA2}"/>
              </a:ext>
            </a:extLst>
          </p:cNvPr>
          <p:cNvSpPr txBox="1"/>
          <p:nvPr/>
        </p:nvSpPr>
        <p:spPr>
          <a:xfrm>
            <a:off x="588838" y="4278711"/>
            <a:ext cx="1778883" cy="627864"/>
          </a:xfrm>
          <a:prstGeom prst="rect">
            <a:avLst/>
          </a:prstGeom>
          <a:noFill/>
        </p:spPr>
        <p:txBody>
          <a:bodyPr wrap="square" lIns="182880" tIns="146304" rIns="182880" bIns="146304" rtlCol="0">
            <a:spAutoFit/>
          </a:bodyPr>
          <a:lstStyle/>
          <a:p>
            <a:pPr algn="ctr">
              <a:lnSpc>
                <a:spcPct val="90000"/>
              </a:lnSpc>
            </a:pPr>
            <a:r>
              <a:rPr lang="en-US" sz="1200" dirty="0">
                <a:solidFill>
                  <a:schemeClr val="tx1">
                    <a:lumMod val="50000"/>
                  </a:schemeClr>
                </a:solidFill>
              </a:rPr>
              <a:t>Strongly/somewhat agree</a:t>
            </a:r>
          </a:p>
        </p:txBody>
      </p:sp>
      <p:sp>
        <p:nvSpPr>
          <p:cNvPr id="17" name="Speech Bubble: Rectangle with Corners Rounded 16">
            <a:extLst>
              <a:ext uri="{FF2B5EF4-FFF2-40B4-BE49-F238E27FC236}">
                <a16:creationId xmlns:a16="http://schemas.microsoft.com/office/drawing/2014/main" id="{15C96716-1D32-4E5A-AB59-BB0202E4BC2D}"/>
              </a:ext>
            </a:extLst>
          </p:cNvPr>
          <p:cNvSpPr/>
          <p:nvPr/>
        </p:nvSpPr>
        <p:spPr bwMode="auto">
          <a:xfrm>
            <a:off x="422175" y="2522114"/>
            <a:ext cx="2020011" cy="974435"/>
          </a:xfrm>
          <a:prstGeom prst="wedgeRoundRectCallout">
            <a:avLst>
              <a:gd name="adj1" fmla="val 67702"/>
              <a:gd name="adj2" fmla="val -68845"/>
              <a:gd name="adj3" fmla="val 16667"/>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a:gradFill>
                  <a:gsLst>
                    <a:gs pos="0">
                      <a:srgbClr val="FFFFFF"/>
                    </a:gs>
                    <a:gs pos="100000">
                      <a:srgbClr val="FFFFFF"/>
                    </a:gs>
                  </a:gsLst>
                  <a:lin ang="5400000" scaled="0"/>
                </a:gradFill>
                <a:ea typeface="Segoe UI" pitchFamily="34" charset="0"/>
                <a:cs typeface="Segoe UI" pitchFamily="34" charset="0"/>
              </a:rPr>
              <a:t>Treated Poorly:</a:t>
            </a:r>
          </a:p>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Nearly one in five felt they were treated in an unsafe and/or uncivil manner</a:t>
            </a:r>
          </a:p>
        </p:txBody>
      </p:sp>
      <p:sp>
        <p:nvSpPr>
          <p:cNvPr id="18" name="TextBox 17">
            <a:extLst>
              <a:ext uri="{FF2B5EF4-FFF2-40B4-BE49-F238E27FC236}">
                <a16:creationId xmlns:a16="http://schemas.microsoft.com/office/drawing/2014/main" id="{8EC0E9A0-1068-4CC5-B33B-CA9C8A809AB7}"/>
              </a:ext>
            </a:extLst>
          </p:cNvPr>
          <p:cNvSpPr txBox="1"/>
          <p:nvPr/>
        </p:nvSpPr>
        <p:spPr>
          <a:xfrm>
            <a:off x="510334" y="1130053"/>
            <a:ext cx="4911794" cy="572464"/>
          </a:xfrm>
          <a:prstGeom prst="rect">
            <a:avLst/>
          </a:prstGeom>
          <a:noFill/>
        </p:spPr>
        <p:txBody>
          <a:bodyPr wrap="none" lIns="182880" tIns="146304" rIns="182880" bIns="146304" rtlCol="0">
            <a:spAutoFit/>
          </a:bodyPr>
          <a:lstStyle/>
          <a:p>
            <a:pPr>
              <a:lnSpc>
                <a:spcPct val="90000"/>
              </a:lnSpc>
            </a:pPr>
            <a:r>
              <a:rPr lang="en-US" sz="2000" u="sng" dirty="0">
                <a:solidFill>
                  <a:schemeClr val="tx1">
                    <a:lumMod val="50000"/>
                  </a:schemeClr>
                </a:solidFill>
              </a:rPr>
              <a:t>People treated me in a safe/civil manner</a:t>
            </a:r>
          </a:p>
        </p:txBody>
      </p:sp>
      <p:sp>
        <p:nvSpPr>
          <p:cNvPr id="4" name="TextBox 3">
            <a:extLst>
              <a:ext uri="{FF2B5EF4-FFF2-40B4-BE49-F238E27FC236}">
                <a16:creationId xmlns:a16="http://schemas.microsoft.com/office/drawing/2014/main" id="{8D6279B9-E9C9-41B7-8BAD-663801E652D0}"/>
              </a:ext>
            </a:extLst>
          </p:cNvPr>
          <p:cNvSpPr txBox="1"/>
          <p:nvPr/>
        </p:nvSpPr>
        <p:spPr>
          <a:xfrm>
            <a:off x="6179774" y="1130053"/>
            <a:ext cx="5129225" cy="572464"/>
          </a:xfrm>
          <a:prstGeom prst="rect">
            <a:avLst/>
          </a:prstGeom>
          <a:noFill/>
        </p:spPr>
        <p:txBody>
          <a:bodyPr wrap="none" lIns="182880" tIns="146304" rIns="182880" bIns="146304" rtlCol="0">
            <a:spAutoFit/>
          </a:bodyPr>
          <a:lstStyle/>
          <a:p>
            <a:pPr>
              <a:lnSpc>
                <a:spcPct val="90000"/>
              </a:lnSpc>
            </a:pPr>
            <a:r>
              <a:rPr lang="en-US" sz="2000" u="sng" dirty="0">
                <a:solidFill>
                  <a:schemeClr val="tx1">
                    <a:lumMod val="50000"/>
                  </a:schemeClr>
                </a:solidFill>
              </a:rPr>
              <a:t>Treated safe/civil vs. treated unsafe/uncivil</a:t>
            </a:r>
          </a:p>
        </p:txBody>
      </p:sp>
    </p:spTree>
    <p:extLst>
      <p:ext uri="{BB962C8B-B14F-4D97-AF65-F5344CB8AC3E}">
        <p14:creationId xmlns:p14="http://schemas.microsoft.com/office/powerpoint/2010/main" val="140298147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11889564" cy="917575"/>
          </a:xfrm>
        </p:spPr>
        <p:txBody>
          <a:bodyPr/>
          <a:lstStyle/>
          <a:p>
            <a:r>
              <a:rPr lang="en-US" dirty="0"/>
              <a:t>Level of concern declined year-over-year</a:t>
            </a:r>
          </a:p>
        </p:txBody>
      </p:sp>
      <p:sp>
        <p:nvSpPr>
          <p:cNvPr id="3" name="Slide Number Placeholder 2"/>
          <p:cNvSpPr>
            <a:spLocks noGrp="1"/>
          </p:cNvSpPr>
          <p:nvPr>
            <p:ph type="sldNum" sz="quarter" idx="4"/>
          </p:nvPr>
        </p:nvSpPr>
        <p:spPr/>
        <p:txBody>
          <a:bodyPr/>
          <a:lstStyle/>
          <a:p>
            <a:fld id="{7EFC24D6-DB8F-6B44-BA5A-9BEC68C15CAA}" type="slidenum">
              <a:rPr lang="en-US" smtClean="0"/>
              <a:pPr/>
              <a:t>25</a:t>
            </a:fld>
            <a:endParaRPr lang="en-US" dirty="0"/>
          </a:p>
        </p:txBody>
      </p:sp>
      <p:sp>
        <p:nvSpPr>
          <p:cNvPr id="6" name="Rectangle 5"/>
          <p:cNvSpPr/>
          <p:nvPr/>
        </p:nvSpPr>
        <p:spPr>
          <a:xfrm>
            <a:off x="-20096" y="6748569"/>
            <a:ext cx="6216650" cy="246221"/>
          </a:xfrm>
          <a:prstGeom prst="rect">
            <a:avLst/>
          </a:prstGeom>
        </p:spPr>
        <p:txBody>
          <a:bodyPr>
            <a:spAutoFit/>
          </a:bodyPr>
          <a:lstStyle/>
          <a:p>
            <a:r>
              <a:rPr lang="en-US" sz="1000" i="1" dirty="0">
                <a:solidFill>
                  <a:schemeClr val="tx1">
                    <a:lumMod val="50000"/>
                  </a:schemeClr>
                </a:solidFill>
              </a:rPr>
              <a:t> Q3: Overall, are you more or less concerned about the online risks as described in the previous question?</a:t>
            </a:r>
          </a:p>
        </p:txBody>
      </p:sp>
      <p:grpSp>
        <p:nvGrpSpPr>
          <p:cNvPr id="17" name="Group 16">
            <a:extLst>
              <a:ext uri="{FF2B5EF4-FFF2-40B4-BE49-F238E27FC236}">
                <a16:creationId xmlns:a16="http://schemas.microsoft.com/office/drawing/2014/main" id="{89565779-AFB9-4FA4-80B2-1CDA5A358D31}"/>
              </a:ext>
            </a:extLst>
          </p:cNvPr>
          <p:cNvGrpSpPr/>
          <p:nvPr/>
        </p:nvGrpSpPr>
        <p:grpSpPr>
          <a:xfrm>
            <a:off x="11453820" y="-37541"/>
            <a:ext cx="915691" cy="489365"/>
            <a:chOff x="11453820" y="-37541"/>
            <a:chExt cx="915691" cy="489365"/>
          </a:xfrm>
        </p:grpSpPr>
        <p:sp>
          <p:nvSpPr>
            <p:cNvPr id="18" name="TextBox 17">
              <a:extLst>
                <a:ext uri="{FF2B5EF4-FFF2-40B4-BE49-F238E27FC236}">
                  <a16:creationId xmlns:a16="http://schemas.microsoft.com/office/drawing/2014/main" id="{FC85EEB4-D04A-4392-BA6F-27BFA0D117E9}"/>
                </a:ext>
              </a:extLst>
            </p:cNvPr>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19" name="Picture 2" descr="https://d30y9cdsu7xlg0.cloudfront.net/png/143715-200.png">
              <a:extLst>
                <a:ext uri="{FF2B5EF4-FFF2-40B4-BE49-F238E27FC236}">
                  <a16:creationId xmlns:a16="http://schemas.microsoft.com/office/drawing/2014/main" id="{C073E55A-3CC1-4A6C-91DC-FD543DCF01FC}"/>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1" name="Chart 20">
            <a:extLst>
              <a:ext uri="{FF2B5EF4-FFF2-40B4-BE49-F238E27FC236}">
                <a16:creationId xmlns:a16="http://schemas.microsoft.com/office/drawing/2014/main" id="{9751010D-4438-4230-A7DA-18B4904418C8}"/>
              </a:ext>
            </a:extLst>
          </p:cNvPr>
          <p:cNvGraphicFramePr/>
          <p:nvPr>
            <p:extLst>
              <p:ext uri="{D42A27DB-BD31-4B8C-83A1-F6EECF244321}">
                <p14:modId xmlns:p14="http://schemas.microsoft.com/office/powerpoint/2010/main" val="1815597973"/>
              </p:ext>
            </p:extLst>
          </p:nvPr>
        </p:nvGraphicFramePr>
        <p:xfrm>
          <a:off x="6541477" y="1470452"/>
          <a:ext cx="5394617" cy="50128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p:cNvGraphicFramePr/>
          <p:nvPr>
            <p:extLst>
              <p:ext uri="{D42A27DB-BD31-4B8C-83A1-F6EECF244321}">
                <p14:modId xmlns:p14="http://schemas.microsoft.com/office/powerpoint/2010/main" val="356682047"/>
              </p:ext>
            </p:extLst>
          </p:nvPr>
        </p:nvGraphicFramePr>
        <p:xfrm>
          <a:off x="364655" y="1545664"/>
          <a:ext cx="5029200" cy="4725387"/>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Box 30">
            <a:extLst>
              <a:ext uri="{FF2B5EF4-FFF2-40B4-BE49-F238E27FC236}">
                <a16:creationId xmlns:a16="http://schemas.microsoft.com/office/drawing/2014/main" id="{73DC8F97-F2F7-474B-9B95-06B70270CAE0}"/>
              </a:ext>
            </a:extLst>
          </p:cNvPr>
          <p:cNvSpPr txBox="1"/>
          <p:nvPr/>
        </p:nvSpPr>
        <p:spPr>
          <a:xfrm>
            <a:off x="284267" y="1411251"/>
            <a:ext cx="2214196" cy="572464"/>
          </a:xfrm>
          <a:prstGeom prst="rect">
            <a:avLst/>
          </a:prstGeom>
          <a:noFill/>
        </p:spPr>
        <p:txBody>
          <a:bodyPr wrap="none" lIns="182880" tIns="146304" rIns="182880" bIns="146304" rtlCol="0">
            <a:spAutoFit/>
          </a:bodyPr>
          <a:lstStyle/>
          <a:p>
            <a:pPr>
              <a:lnSpc>
                <a:spcPct val="90000"/>
              </a:lnSpc>
            </a:pPr>
            <a:r>
              <a:rPr lang="en-US" sz="2000" dirty="0">
                <a:solidFill>
                  <a:schemeClr val="tx1">
                    <a:lumMod val="50000"/>
                  </a:schemeClr>
                </a:solidFill>
              </a:rPr>
              <a:t>Level of concern</a:t>
            </a:r>
          </a:p>
        </p:txBody>
      </p:sp>
      <p:sp>
        <p:nvSpPr>
          <p:cNvPr id="32" name="TextBox 31">
            <a:extLst>
              <a:ext uri="{FF2B5EF4-FFF2-40B4-BE49-F238E27FC236}">
                <a16:creationId xmlns:a16="http://schemas.microsoft.com/office/drawing/2014/main" id="{ECF8809A-5661-4ED9-B407-73F229510490}"/>
              </a:ext>
            </a:extLst>
          </p:cNvPr>
          <p:cNvSpPr txBox="1"/>
          <p:nvPr/>
        </p:nvSpPr>
        <p:spPr>
          <a:xfrm>
            <a:off x="6643704" y="1411251"/>
            <a:ext cx="4538230" cy="572464"/>
          </a:xfrm>
          <a:prstGeom prst="rect">
            <a:avLst/>
          </a:prstGeom>
          <a:noFill/>
        </p:spPr>
        <p:txBody>
          <a:bodyPr wrap="none" lIns="182880" tIns="146304" rIns="182880" bIns="146304" rtlCol="0">
            <a:spAutoFit/>
          </a:bodyPr>
          <a:lstStyle/>
          <a:p>
            <a:pPr>
              <a:lnSpc>
                <a:spcPct val="90000"/>
              </a:lnSpc>
            </a:pPr>
            <a:r>
              <a:rPr lang="en-US" sz="2000" dirty="0">
                <a:solidFill>
                  <a:schemeClr val="tx1">
                    <a:lumMod val="50000"/>
                  </a:schemeClr>
                </a:solidFill>
              </a:rPr>
              <a:t>Concern was higher in new countries</a:t>
            </a:r>
          </a:p>
        </p:txBody>
      </p:sp>
      <p:sp>
        <p:nvSpPr>
          <p:cNvPr id="5" name="Speech Bubble: Rectangle with Corners Rounded 4">
            <a:extLst>
              <a:ext uri="{FF2B5EF4-FFF2-40B4-BE49-F238E27FC236}">
                <a16:creationId xmlns:a16="http://schemas.microsoft.com/office/drawing/2014/main" id="{A761A02C-5FE8-442B-A8B1-EF21B7514CCC}"/>
              </a:ext>
            </a:extLst>
          </p:cNvPr>
          <p:cNvSpPr/>
          <p:nvPr/>
        </p:nvSpPr>
        <p:spPr bwMode="auto">
          <a:xfrm>
            <a:off x="5060797" y="2461233"/>
            <a:ext cx="1342160" cy="1081032"/>
          </a:xfrm>
          <a:prstGeom prst="wedgeRoundRectCallout">
            <a:avLst>
              <a:gd name="adj1" fmla="val -56145"/>
              <a:gd name="adj2" fmla="val -3276"/>
              <a:gd name="adj3" fmla="val 1666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12% fewer people were more concerned</a:t>
            </a:r>
          </a:p>
        </p:txBody>
      </p:sp>
      <p:sp>
        <p:nvSpPr>
          <p:cNvPr id="20" name="Speech Bubble: Rectangle with Corners Rounded 19">
            <a:extLst>
              <a:ext uri="{FF2B5EF4-FFF2-40B4-BE49-F238E27FC236}">
                <a16:creationId xmlns:a16="http://schemas.microsoft.com/office/drawing/2014/main" id="{AE0FC7B9-16B4-400C-A3C4-D94F147D14D6}"/>
              </a:ext>
            </a:extLst>
          </p:cNvPr>
          <p:cNvSpPr/>
          <p:nvPr/>
        </p:nvSpPr>
        <p:spPr bwMode="auto">
          <a:xfrm>
            <a:off x="5068688" y="5117576"/>
            <a:ext cx="1342159" cy="1099922"/>
          </a:xfrm>
          <a:prstGeom prst="wedgeRoundRectCallout">
            <a:avLst>
              <a:gd name="adj1" fmla="val -56150"/>
              <a:gd name="adj2" fmla="val -30480"/>
              <a:gd name="adj3" fmla="val 1666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9% more people were less concerned</a:t>
            </a:r>
          </a:p>
        </p:txBody>
      </p:sp>
    </p:spTree>
    <p:extLst>
      <p:ext uri="{BB962C8B-B14F-4D97-AF65-F5344CB8AC3E}">
        <p14:creationId xmlns:p14="http://schemas.microsoft.com/office/powerpoint/2010/main" val="140834012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BF8C5-40F7-4529-BCD9-9F76A023C03B}"/>
              </a:ext>
            </a:extLst>
          </p:cNvPr>
          <p:cNvSpPr>
            <a:spLocks noGrp="1"/>
          </p:cNvSpPr>
          <p:nvPr>
            <p:ph type="title"/>
          </p:nvPr>
        </p:nvSpPr>
        <p:spPr/>
        <p:txBody>
          <a:bodyPr/>
          <a:lstStyle/>
          <a:p>
            <a:r>
              <a:rPr lang="en-US" dirty="0"/>
              <a:t>People reported a drop in the recency of risks</a:t>
            </a:r>
          </a:p>
        </p:txBody>
      </p:sp>
      <p:sp>
        <p:nvSpPr>
          <p:cNvPr id="3" name="Slide Number Placeholder 2">
            <a:extLst>
              <a:ext uri="{FF2B5EF4-FFF2-40B4-BE49-F238E27FC236}">
                <a16:creationId xmlns:a16="http://schemas.microsoft.com/office/drawing/2014/main" id="{D1BADE0C-90C9-40D5-A5A8-24B7AF0443EA}"/>
              </a:ext>
            </a:extLst>
          </p:cNvPr>
          <p:cNvSpPr>
            <a:spLocks noGrp="1"/>
          </p:cNvSpPr>
          <p:nvPr>
            <p:ph type="sldNum" sz="quarter" idx="4"/>
          </p:nvPr>
        </p:nvSpPr>
        <p:spPr/>
        <p:txBody>
          <a:bodyPr/>
          <a:lstStyle/>
          <a:p>
            <a:fld id="{7EFC24D6-DB8F-6B44-BA5A-9BEC68C15CAA}" type="slidenum">
              <a:rPr lang="en-US" smtClean="0"/>
              <a:pPr/>
              <a:t>26</a:t>
            </a:fld>
            <a:endParaRPr lang="en-US" dirty="0"/>
          </a:p>
        </p:txBody>
      </p:sp>
      <p:sp>
        <p:nvSpPr>
          <p:cNvPr id="4" name="TextBox 3">
            <a:extLst>
              <a:ext uri="{FF2B5EF4-FFF2-40B4-BE49-F238E27FC236}">
                <a16:creationId xmlns:a16="http://schemas.microsoft.com/office/drawing/2014/main" id="{659A3E67-727C-4074-9811-9F49F49ABE34}"/>
              </a:ext>
            </a:extLst>
          </p:cNvPr>
          <p:cNvSpPr txBox="1"/>
          <p:nvPr/>
        </p:nvSpPr>
        <p:spPr>
          <a:xfrm>
            <a:off x="-10047" y="6415283"/>
            <a:ext cx="3628237"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Q6: When was the last time these events happened to you?</a:t>
            </a:r>
          </a:p>
        </p:txBody>
      </p:sp>
      <p:grpSp>
        <p:nvGrpSpPr>
          <p:cNvPr id="5" name="Group 4">
            <a:extLst>
              <a:ext uri="{FF2B5EF4-FFF2-40B4-BE49-F238E27FC236}">
                <a16:creationId xmlns:a16="http://schemas.microsoft.com/office/drawing/2014/main" id="{6096935D-1FC6-4E58-8E36-40ACC264377C}"/>
              </a:ext>
            </a:extLst>
          </p:cNvPr>
          <p:cNvGrpSpPr/>
          <p:nvPr/>
        </p:nvGrpSpPr>
        <p:grpSpPr>
          <a:xfrm>
            <a:off x="11453820" y="-37541"/>
            <a:ext cx="915691" cy="489365"/>
            <a:chOff x="11453820" y="-37541"/>
            <a:chExt cx="915691" cy="489365"/>
          </a:xfrm>
        </p:grpSpPr>
        <p:sp>
          <p:nvSpPr>
            <p:cNvPr id="6" name="TextBox 5">
              <a:extLst>
                <a:ext uri="{FF2B5EF4-FFF2-40B4-BE49-F238E27FC236}">
                  <a16:creationId xmlns:a16="http://schemas.microsoft.com/office/drawing/2014/main" id="{EA98152F-1031-48BC-8326-36B911367A89}"/>
                </a:ext>
              </a:extLst>
            </p:cNvPr>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7" name="Picture 2" descr="https://d30y9cdsu7xlg0.cloudfront.net/png/143715-200.png">
              <a:extLst>
                <a:ext uri="{FF2B5EF4-FFF2-40B4-BE49-F238E27FC236}">
                  <a16:creationId xmlns:a16="http://schemas.microsoft.com/office/drawing/2014/main" id="{5CA033AE-721A-4FA7-8479-70CE611FDAFB}"/>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0" name="Chart 9">
            <a:extLst>
              <a:ext uri="{FF2B5EF4-FFF2-40B4-BE49-F238E27FC236}">
                <a16:creationId xmlns:a16="http://schemas.microsoft.com/office/drawing/2014/main" id="{70A6E2E0-9CA9-4A3E-BCAB-2B6737FD68D0}"/>
              </a:ext>
            </a:extLst>
          </p:cNvPr>
          <p:cNvGraphicFramePr>
            <a:graphicFrameLocks/>
          </p:cNvGraphicFramePr>
          <p:nvPr>
            <p:extLst/>
          </p:nvPr>
        </p:nvGraphicFramePr>
        <p:xfrm>
          <a:off x="706170" y="1379256"/>
          <a:ext cx="5074920" cy="5074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9022AEA8-D1F3-4D54-A3D0-9D1A7CEDEAB1}"/>
              </a:ext>
            </a:extLst>
          </p:cNvPr>
          <p:cNvGraphicFramePr>
            <a:graphicFrameLocks/>
          </p:cNvGraphicFramePr>
          <p:nvPr>
            <p:extLst/>
          </p:nvPr>
        </p:nvGraphicFramePr>
        <p:xfrm>
          <a:off x="6169688" y="1379256"/>
          <a:ext cx="5694936" cy="507492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30928F66-9A42-4AAA-94D3-B6102D0C5041}"/>
              </a:ext>
            </a:extLst>
          </p:cNvPr>
          <p:cNvSpPr txBox="1"/>
          <p:nvPr/>
        </p:nvSpPr>
        <p:spPr>
          <a:xfrm>
            <a:off x="-20095" y="6617746"/>
            <a:ext cx="6677149"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Q7: How often do you experience these events when you are interacting with other people online? Would you say…</a:t>
            </a:r>
          </a:p>
        </p:txBody>
      </p:sp>
      <p:sp>
        <p:nvSpPr>
          <p:cNvPr id="8" name="Speech Bubble: Rectangle with Corners Rounded 7">
            <a:extLst>
              <a:ext uri="{FF2B5EF4-FFF2-40B4-BE49-F238E27FC236}">
                <a16:creationId xmlns:a16="http://schemas.microsoft.com/office/drawing/2014/main" id="{0A68D093-84B2-48BA-B416-A0D160DE0C6A}"/>
              </a:ext>
            </a:extLst>
          </p:cNvPr>
          <p:cNvSpPr/>
          <p:nvPr/>
        </p:nvSpPr>
        <p:spPr bwMode="auto">
          <a:xfrm>
            <a:off x="477520" y="4919648"/>
            <a:ext cx="1940560" cy="995680"/>
          </a:xfrm>
          <a:prstGeom prst="wedgeRoundRectCallout">
            <a:avLst>
              <a:gd name="adj1" fmla="val 108643"/>
              <a:gd name="adj2" fmla="val -765"/>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Recency of risks fell: weekly (-4), monthly (-5)</a:t>
            </a:r>
          </a:p>
        </p:txBody>
      </p:sp>
    </p:spTree>
    <p:extLst>
      <p:ext uri="{BB962C8B-B14F-4D97-AF65-F5344CB8AC3E}">
        <p14:creationId xmlns:p14="http://schemas.microsoft.com/office/powerpoint/2010/main" val="219197433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125" y="111778"/>
            <a:ext cx="11889564" cy="917575"/>
          </a:xfrm>
        </p:spPr>
        <p:txBody>
          <a:bodyPr/>
          <a:lstStyle/>
          <a:p>
            <a:pPr>
              <a:lnSpc>
                <a:spcPct val="100000"/>
              </a:lnSpc>
            </a:pPr>
            <a:r>
              <a:rPr lang="en-US" dirty="0"/>
              <a:t>Concerns were related to the perceived severity of risk</a:t>
            </a:r>
          </a:p>
        </p:txBody>
      </p:sp>
      <p:sp>
        <p:nvSpPr>
          <p:cNvPr id="3" name="Slide Number Placeholder 2"/>
          <p:cNvSpPr>
            <a:spLocks noGrp="1"/>
          </p:cNvSpPr>
          <p:nvPr>
            <p:ph type="sldNum" sz="quarter" idx="4"/>
          </p:nvPr>
        </p:nvSpPr>
        <p:spPr/>
        <p:txBody>
          <a:bodyPr/>
          <a:lstStyle/>
          <a:p>
            <a:fld id="{7EFC24D6-DB8F-6B44-BA5A-9BEC68C15CAA}" type="slidenum">
              <a:rPr lang="en-US" smtClean="0"/>
              <a:pPr/>
              <a:t>27</a:t>
            </a:fld>
            <a:endParaRPr lang="en-US" dirty="0"/>
          </a:p>
        </p:txBody>
      </p:sp>
      <p:sp>
        <p:nvSpPr>
          <p:cNvPr id="6" name="Rectangle 5"/>
          <p:cNvSpPr/>
          <p:nvPr/>
        </p:nvSpPr>
        <p:spPr>
          <a:xfrm>
            <a:off x="-20096" y="6751811"/>
            <a:ext cx="6840429" cy="246221"/>
          </a:xfrm>
          <a:prstGeom prst="rect">
            <a:avLst/>
          </a:prstGeom>
        </p:spPr>
        <p:txBody>
          <a:bodyPr wrap="square">
            <a:spAutoFit/>
          </a:bodyPr>
          <a:lstStyle/>
          <a:p>
            <a:r>
              <a:rPr lang="en-US" sz="1000" i="1" dirty="0">
                <a:solidFill>
                  <a:schemeClr val="tx1">
                    <a:lumMod val="50000"/>
                  </a:schemeClr>
                </a:solidFill>
              </a:rPr>
              <a:t> Q4: Which of these online risks, if any do you personally worry about the most? i.e., select top 3 risks, if any</a:t>
            </a:r>
          </a:p>
        </p:txBody>
      </p:sp>
      <p:grpSp>
        <p:nvGrpSpPr>
          <p:cNvPr id="7" name="Group 6"/>
          <p:cNvGrpSpPr/>
          <p:nvPr/>
        </p:nvGrpSpPr>
        <p:grpSpPr>
          <a:xfrm>
            <a:off x="11453820" y="-37541"/>
            <a:ext cx="915691" cy="489365"/>
            <a:chOff x="11453820" y="-37541"/>
            <a:chExt cx="915691" cy="489365"/>
          </a:xfrm>
        </p:grpSpPr>
        <p:sp>
          <p:nvSpPr>
            <p:cNvPr id="8" name="TextBox 7"/>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9" name="Picture 2" descr="https://d30y9cdsu7xlg0.cloudfront.net/png/143715-200.png"/>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4E34674F-FCA4-4CD1-A73E-76516E41D6C9}"/>
              </a:ext>
            </a:extLst>
          </p:cNvPr>
          <p:cNvGrpSpPr/>
          <p:nvPr/>
        </p:nvGrpSpPr>
        <p:grpSpPr>
          <a:xfrm>
            <a:off x="3016783" y="1295005"/>
            <a:ext cx="9316398" cy="5394960"/>
            <a:chOff x="1561222" y="1295005"/>
            <a:chExt cx="9316398" cy="5394960"/>
          </a:xfrm>
        </p:grpSpPr>
        <p:sp>
          <p:nvSpPr>
            <p:cNvPr id="14" name="Right Triangle 13">
              <a:extLst>
                <a:ext uri="{FF2B5EF4-FFF2-40B4-BE49-F238E27FC236}">
                  <a16:creationId xmlns:a16="http://schemas.microsoft.com/office/drawing/2014/main" id="{B1FC6945-E363-4FF9-9FDB-F65F09F8DA55}"/>
                </a:ext>
              </a:extLst>
            </p:cNvPr>
            <p:cNvSpPr/>
            <p:nvPr/>
          </p:nvSpPr>
          <p:spPr bwMode="auto">
            <a:xfrm flipV="1">
              <a:off x="2431473" y="1911409"/>
              <a:ext cx="8160406" cy="4042580"/>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Right Triangle 9">
              <a:extLst>
                <a:ext uri="{FF2B5EF4-FFF2-40B4-BE49-F238E27FC236}">
                  <a16:creationId xmlns:a16="http://schemas.microsoft.com/office/drawing/2014/main" id="{B4B699C8-DF2E-4511-88D5-33643BE3E24D}"/>
                </a:ext>
              </a:extLst>
            </p:cNvPr>
            <p:cNvSpPr/>
            <p:nvPr/>
          </p:nvSpPr>
          <p:spPr bwMode="auto">
            <a:xfrm flipH="1">
              <a:off x="2431473" y="1911410"/>
              <a:ext cx="8160406" cy="4042581"/>
            </a:xfrm>
            <a:prstGeom prst="rtTriangle">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graphicFrame>
          <p:nvGraphicFramePr>
            <p:cNvPr id="5" name="Chart 4"/>
            <p:cNvGraphicFramePr>
              <a:graphicFrameLocks noChangeAspect="1"/>
            </p:cNvGraphicFramePr>
            <p:nvPr>
              <p:extLst>
                <p:ext uri="{D42A27DB-BD31-4B8C-83A1-F6EECF244321}">
                  <p14:modId xmlns:p14="http://schemas.microsoft.com/office/powerpoint/2010/main" val="1152128858"/>
                </p:ext>
              </p:extLst>
            </p:nvPr>
          </p:nvGraphicFramePr>
          <p:xfrm>
            <a:off x="1561222" y="1295005"/>
            <a:ext cx="9316398" cy="539496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134BEADA-65F3-4482-82A2-318F6DE336EE}"/>
                </a:ext>
              </a:extLst>
            </p:cNvPr>
            <p:cNvSpPr txBox="1"/>
            <p:nvPr/>
          </p:nvSpPr>
          <p:spPr>
            <a:xfrm>
              <a:off x="2431473" y="1933989"/>
              <a:ext cx="1703061" cy="683264"/>
            </a:xfrm>
            <a:prstGeom prst="rect">
              <a:avLst/>
            </a:prstGeom>
            <a:noFill/>
          </p:spPr>
          <p:txBody>
            <a:bodyPr wrap="square" lIns="182880" tIns="146304" rIns="182880" bIns="146304" rtlCol="0">
              <a:spAutoFit/>
            </a:bodyPr>
            <a:lstStyle/>
            <a:p>
              <a:pPr>
                <a:lnSpc>
                  <a:spcPct val="90000"/>
                </a:lnSpc>
              </a:pPr>
              <a:r>
                <a:rPr lang="en-US" sz="1400" b="1" dirty="0">
                  <a:gradFill>
                    <a:gsLst>
                      <a:gs pos="2917">
                        <a:schemeClr val="tx1"/>
                      </a:gs>
                      <a:gs pos="30000">
                        <a:schemeClr val="tx1"/>
                      </a:gs>
                    </a:gsLst>
                    <a:lin ang="5400000" scaled="0"/>
                  </a:gradFill>
                  <a:latin typeface="Segoe UI Black" panose="020B0A02040204020203" pitchFamily="34" charset="0"/>
                  <a:ea typeface="Segoe UI Black" panose="020B0A02040204020203" pitchFamily="34" charset="0"/>
                  <a:cs typeface="Segoe UI Black" panose="020B0A02040204020203" pitchFamily="34" charset="0"/>
                </a:rPr>
                <a:t>High incidence</a:t>
              </a:r>
            </a:p>
            <a:p>
              <a:pPr>
                <a:lnSpc>
                  <a:spcPct val="90000"/>
                </a:lnSpc>
              </a:pPr>
              <a:r>
                <a:rPr lang="en-US" sz="1400" b="1" dirty="0">
                  <a:gradFill>
                    <a:gsLst>
                      <a:gs pos="2917">
                        <a:schemeClr val="tx1"/>
                      </a:gs>
                      <a:gs pos="30000">
                        <a:schemeClr val="tx1"/>
                      </a:gs>
                    </a:gsLst>
                    <a:lin ang="5400000" scaled="0"/>
                  </a:gradFill>
                  <a:latin typeface="Segoe UI Black" panose="020B0A02040204020203" pitchFamily="34" charset="0"/>
                  <a:ea typeface="Segoe UI Black" panose="020B0A02040204020203" pitchFamily="34" charset="0"/>
                  <a:cs typeface="Segoe UI Black" panose="020B0A02040204020203" pitchFamily="34" charset="0"/>
                </a:rPr>
                <a:t>Low worry</a:t>
              </a:r>
            </a:p>
          </p:txBody>
        </p:sp>
      </p:grpSp>
      <p:sp>
        <p:nvSpPr>
          <p:cNvPr id="4" name="TextBox 3">
            <a:extLst>
              <a:ext uri="{FF2B5EF4-FFF2-40B4-BE49-F238E27FC236}">
                <a16:creationId xmlns:a16="http://schemas.microsoft.com/office/drawing/2014/main" id="{35B606B8-45D0-4DA1-BEB6-8A295C7F18FD}"/>
              </a:ext>
            </a:extLst>
          </p:cNvPr>
          <p:cNvSpPr txBox="1"/>
          <p:nvPr/>
        </p:nvSpPr>
        <p:spPr>
          <a:xfrm>
            <a:off x="274006" y="4520894"/>
            <a:ext cx="2593073" cy="1818959"/>
          </a:xfrm>
          <a:prstGeom prst="rect">
            <a:avLst/>
          </a:prstGeom>
          <a:noFill/>
          <a:ln>
            <a:solidFill>
              <a:schemeClr val="tx1">
                <a:lumMod val="50000"/>
              </a:schemeClr>
            </a:solidFill>
          </a:ln>
        </p:spPr>
        <p:txBody>
          <a:bodyPr wrap="square" lIns="182880" tIns="146304" rIns="182880" bIns="146304" rtlCol="0">
            <a:spAutoFit/>
          </a:bodyPr>
          <a:lstStyle/>
          <a:p>
            <a:pPr>
              <a:lnSpc>
                <a:spcPct val="90000"/>
              </a:lnSpc>
            </a:pPr>
            <a:r>
              <a:rPr lang="en-US" sz="1100" u="sng" dirty="0">
                <a:solidFill>
                  <a:schemeClr val="tx1">
                    <a:lumMod val="50000"/>
                  </a:schemeClr>
                </a:solidFill>
              </a:rPr>
              <a:t>How to read the chart:</a:t>
            </a:r>
          </a:p>
          <a:p>
            <a:pPr>
              <a:lnSpc>
                <a:spcPct val="90000"/>
              </a:lnSpc>
            </a:pPr>
            <a:endParaRPr lang="en-US" sz="1100" dirty="0">
              <a:solidFill>
                <a:schemeClr val="tx1">
                  <a:lumMod val="50000"/>
                </a:schemeClr>
              </a:solidFill>
            </a:endParaRPr>
          </a:p>
          <a:p>
            <a:pPr>
              <a:lnSpc>
                <a:spcPct val="90000"/>
              </a:lnSpc>
            </a:pPr>
            <a:r>
              <a:rPr lang="en-US" sz="1100" dirty="0">
                <a:solidFill>
                  <a:schemeClr val="tx1">
                    <a:lumMod val="50000"/>
                  </a:schemeClr>
                </a:solidFill>
              </a:rPr>
              <a:t>Positive numbers indicate above average incidence scores or worry.</a:t>
            </a:r>
          </a:p>
          <a:p>
            <a:pPr>
              <a:lnSpc>
                <a:spcPct val="90000"/>
              </a:lnSpc>
            </a:pPr>
            <a:endParaRPr lang="en-US" sz="1100" dirty="0">
              <a:solidFill>
                <a:schemeClr val="tx1">
                  <a:lumMod val="50000"/>
                </a:schemeClr>
              </a:solidFill>
            </a:endParaRPr>
          </a:p>
          <a:p>
            <a:pPr>
              <a:lnSpc>
                <a:spcPct val="90000"/>
              </a:lnSpc>
            </a:pPr>
            <a:r>
              <a:rPr lang="en-US" sz="1100" dirty="0">
                <a:solidFill>
                  <a:schemeClr val="tx1">
                    <a:lumMod val="50000"/>
                  </a:schemeClr>
                </a:solidFill>
              </a:rPr>
              <a:t>Negative numbers indicate below average incidence scores or worry.</a:t>
            </a:r>
          </a:p>
          <a:p>
            <a:pPr>
              <a:lnSpc>
                <a:spcPct val="90000"/>
              </a:lnSpc>
            </a:pPr>
            <a:endParaRPr lang="en-US" sz="1100" dirty="0">
              <a:solidFill>
                <a:schemeClr val="tx1">
                  <a:lumMod val="50000"/>
                </a:schemeClr>
              </a:solidFill>
            </a:endParaRPr>
          </a:p>
          <a:p>
            <a:pPr>
              <a:lnSpc>
                <a:spcPct val="90000"/>
              </a:lnSpc>
            </a:pPr>
            <a:r>
              <a:rPr lang="en-US" sz="1100" dirty="0">
                <a:solidFill>
                  <a:schemeClr val="tx1">
                    <a:lumMod val="50000"/>
                  </a:schemeClr>
                </a:solidFill>
              </a:rPr>
              <a:t>*Axis units are shown in standard deviations from the mean</a:t>
            </a:r>
          </a:p>
        </p:txBody>
      </p:sp>
      <p:sp>
        <p:nvSpPr>
          <p:cNvPr id="17" name="Rectangle 16">
            <a:extLst>
              <a:ext uri="{FF2B5EF4-FFF2-40B4-BE49-F238E27FC236}">
                <a16:creationId xmlns:a16="http://schemas.microsoft.com/office/drawing/2014/main" id="{7F61CC86-C185-4469-B28C-EE3B87D9DE36}"/>
              </a:ext>
            </a:extLst>
          </p:cNvPr>
          <p:cNvSpPr/>
          <p:nvPr/>
        </p:nvSpPr>
        <p:spPr>
          <a:xfrm>
            <a:off x="12546" y="6608799"/>
            <a:ext cx="6216650" cy="246221"/>
          </a:xfrm>
          <a:prstGeom prst="rect">
            <a:avLst/>
          </a:prstGeom>
        </p:spPr>
        <p:txBody>
          <a:bodyPr>
            <a:spAutoFit/>
          </a:bodyPr>
          <a:lstStyle/>
          <a:p>
            <a:r>
              <a:rPr lang="en-US" sz="1000" i="1" dirty="0">
                <a:solidFill>
                  <a:schemeClr val="tx1">
                    <a:lumMod val="50000"/>
                  </a:schemeClr>
                </a:solidFill>
              </a:rPr>
              <a:t>Q2: Which of these has ever happened to you or to a friend/family member ONLINE?</a:t>
            </a:r>
          </a:p>
        </p:txBody>
      </p:sp>
      <p:sp>
        <p:nvSpPr>
          <p:cNvPr id="18" name="TextBox 17">
            <a:extLst>
              <a:ext uri="{FF2B5EF4-FFF2-40B4-BE49-F238E27FC236}">
                <a16:creationId xmlns:a16="http://schemas.microsoft.com/office/drawing/2014/main" id="{C0798887-82FD-42B3-A165-A118913F644B}"/>
              </a:ext>
            </a:extLst>
          </p:cNvPr>
          <p:cNvSpPr txBox="1"/>
          <p:nvPr/>
        </p:nvSpPr>
        <p:spPr>
          <a:xfrm>
            <a:off x="9658234" y="5268783"/>
            <a:ext cx="2397759" cy="683264"/>
          </a:xfrm>
          <a:prstGeom prst="rect">
            <a:avLst/>
          </a:prstGeom>
          <a:noFill/>
        </p:spPr>
        <p:txBody>
          <a:bodyPr wrap="square" lIns="182880" tIns="146304" rIns="182880" bIns="146304" rtlCol="0">
            <a:spAutoFit/>
          </a:bodyPr>
          <a:lstStyle/>
          <a:p>
            <a:pPr algn="r">
              <a:lnSpc>
                <a:spcPct val="90000"/>
              </a:lnSpc>
            </a:pPr>
            <a:r>
              <a:rPr lang="en-US" sz="1400" b="1" dirty="0">
                <a:gradFill>
                  <a:gsLst>
                    <a:gs pos="2917">
                      <a:schemeClr val="tx1"/>
                    </a:gs>
                    <a:gs pos="30000">
                      <a:schemeClr val="tx1"/>
                    </a:gs>
                  </a:gsLst>
                  <a:lin ang="5400000" scaled="0"/>
                </a:gradFill>
                <a:latin typeface="Segoe UI Black" panose="020B0A02040204020203" pitchFamily="34" charset="0"/>
                <a:ea typeface="Segoe UI Black" panose="020B0A02040204020203" pitchFamily="34" charset="0"/>
                <a:cs typeface="Segoe UI Black" panose="020B0A02040204020203" pitchFamily="34" charset="0"/>
              </a:rPr>
              <a:t>High worry</a:t>
            </a:r>
          </a:p>
          <a:p>
            <a:pPr algn="r">
              <a:lnSpc>
                <a:spcPct val="90000"/>
              </a:lnSpc>
            </a:pPr>
            <a:r>
              <a:rPr lang="en-US" sz="1400" b="1" dirty="0">
                <a:gradFill>
                  <a:gsLst>
                    <a:gs pos="2917">
                      <a:schemeClr val="tx1"/>
                    </a:gs>
                    <a:gs pos="30000">
                      <a:schemeClr val="tx1"/>
                    </a:gs>
                  </a:gsLst>
                  <a:lin ang="5400000" scaled="0"/>
                </a:gradFill>
                <a:latin typeface="Segoe UI Black" panose="020B0A02040204020203" pitchFamily="34" charset="0"/>
                <a:ea typeface="Segoe UI Black" panose="020B0A02040204020203" pitchFamily="34" charset="0"/>
                <a:cs typeface="Segoe UI Black" panose="020B0A02040204020203" pitchFamily="34" charset="0"/>
              </a:rPr>
              <a:t>Low incidence</a:t>
            </a:r>
          </a:p>
        </p:txBody>
      </p:sp>
      <p:sp>
        <p:nvSpPr>
          <p:cNvPr id="13" name="TextBox 12">
            <a:extLst>
              <a:ext uri="{FF2B5EF4-FFF2-40B4-BE49-F238E27FC236}">
                <a16:creationId xmlns:a16="http://schemas.microsoft.com/office/drawing/2014/main" id="{79A6293E-198E-404E-8DEC-ECB02612E0CA}"/>
              </a:ext>
            </a:extLst>
          </p:cNvPr>
          <p:cNvSpPr txBox="1"/>
          <p:nvPr/>
        </p:nvSpPr>
        <p:spPr>
          <a:xfrm>
            <a:off x="13356" y="1001426"/>
            <a:ext cx="3146404" cy="3619452"/>
          </a:xfrm>
          <a:prstGeom prst="rect">
            <a:avLst/>
          </a:prstGeom>
          <a:noFill/>
        </p:spPr>
        <p:txBody>
          <a:bodyPr wrap="square" lIns="182880" tIns="146304" rIns="182880" bIns="146304" rtlCol="0">
            <a:spAutoFit/>
          </a:bodyPr>
          <a:lstStyle/>
          <a:p>
            <a:pPr marL="285750" indent="-285750">
              <a:lnSpc>
                <a:spcPct val="90000"/>
              </a:lnSpc>
              <a:buFont typeface="Arial" panose="020B0604020202020204" pitchFamily="34" charset="0"/>
              <a:buChar char="•"/>
            </a:pPr>
            <a:r>
              <a:rPr lang="en-US" sz="1600" dirty="0">
                <a:solidFill>
                  <a:schemeClr val="tx1">
                    <a:lumMod val="50000"/>
                  </a:schemeClr>
                </a:solidFill>
              </a:rPr>
              <a:t>Risks in the light blue area can often be ignored or shrugged off as a nuisance of online life, such as Unwanted contact, Sexting or Microaggression. </a:t>
            </a:r>
          </a:p>
          <a:p>
            <a:pPr marL="285750" indent="-285750">
              <a:lnSpc>
                <a:spcPct val="90000"/>
              </a:lnSpc>
              <a:buFont typeface="Arial" panose="020B0604020202020204" pitchFamily="34" charset="0"/>
              <a:buChar char="•"/>
            </a:pPr>
            <a:endParaRPr lang="en-US" sz="1600" dirty="0">
              <a:solidFill>
                <a:schemeClr val="tx1">
                  <a:lumMod val="50000"/>
                </a:schemeClr>
              </a:solidFill>
            </a:endParaRPr>
          </a:p>
          <a:p>
            <a:pPr marL="285750" indent="-285750">
              <a:lnSpc>
                <a:spcPct val="90000"/>
              </a:lnSpc>
              <a:buFont typeface="Arial" panose="020B0604020202020204" pitchFamily="34" charset="0"/>
              <a:buChar char="•"/>
            </a:pPr>
            <a:r>
              <a:rPr lang="en-US" sz="1600" dirty="0">
                <a:solidFill>
                  <a:schemeClr val="tx1">
                    <a:lumMod val="50000"/>
                  </a:schemeClr>
                </a:solidFill>
              </a:rPr>
              <a:t>The dark blue area contained risks that subjected people to severe personal or financial consequences such as Hoaxes, scams, frauds and Damage to personal reputation.  </a:t>
            </a:r>
          </a:p>
        </p:txBody>
      </p:sp>
    </p:spTree>
    <p:extLst>
      <p:ext uri="{BB962C8B-B14F-4D97-AF65-F5344CB8AC3E}">
        <p14:creationId xmlns:p14="http://schemas.microsoft.com/office/powerpoint/2010/main" val="42715251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83A630-8D25-416F-9218-81D35B4C17CF}"/>
              </a:ext>
            </a:extLst>
          </p:cNvPr>
          <p:cNvSpPr txBox="1"/>
          <p:nvPr/>
        </p:nvSpPr>
        <p:spPr>
          <a:xfrm>
            <a:off x="8691521" y="1756635"/>
            <a:ext cx="1856861" cy="1126462"/>
          </a:xfrm>
          <a:prstGeom prst="rect">
            <a:avLst/>
          </a:prstGeom>
          <a:noFill/>
        </p:spPr>
        <p:txBody>
          <a:bodyPr wrap="square" lIns="182880" tIns="146304" rIns="182880" bIns="146304" rtlCol="0" anchor="ctr">
            <a:spAutoFit/>
          </a:bodyPr>
          <a:lstStyle/>
          <a:p>
            <a:pPr algn="ctr">
              <a:lnSpc>
                <a:spcPct val="90000"/>
              </a:lnSpc>
            </a:pPr>
            <a:r>
              <a:rPr lang="en-US" sz="2000" dirty="0">
                <a:solidFill>
                  <a:schemeClr val="tx1">
                    <a:lumMod val="50000"/>
                  </a:schemeClr>
                </a:solidFill>
              </a:rPr>
              <a:t>Family &amp; friends</a:t>
            </a:r>
          </a:p>
          <a:p>
            <a:pPr algn="ctr">
              <a:lnSpc>
                <a:spcPct val="90000"/>
              </a:lnSpc>
            </a:pPr>
            <a:r>
              <a:rPr lang="en-US" sz="2000" b="1" dirty="0">
                <a:solidFill>
                  <a:schemeClr val="tx1">
                    <a:lumMod val="50000"/>
                  </a:schemeClr>
                </a:solidFill>
              </a:rPr>
              <a:t>17%</a:t>
            </a:r>
          </a:p>
        </p:txBody>
      </p:sp>
      <p:grpSp>
        <p:nvGrpSpPr>
          <p:cNvPr id="10" name="Group 9">
            <a:extLst>
              <a:ext uri="{FF2B5EF4-FFF2-40B4-BE49-F238E27FC236}">
                <a16:creationId xmlns:a16="http://schemas.microsoft.com/office/drawing/2014/main" id="{AD42713F-6EE4-4AA3-A528-1E9479CC7A13}"/>
              </a:ext>
            </a:extLst>
          </p:cNvPr>
          <p:cNvGrpSpPr/>
          <p:nvPr/>
        </p:nvGrpSpPr>
        <p:grpSpPr>
          <a:xfrm>
            <a:off x="4600385" y="1843223"/>
            <a:ext cx="5360984" cy="5011602"/>
            <a:chOff x="4600385" y="1843223"/>
            <a:chExt cx="5360984" cy="5011602"/>
          </a:xfrm>
        </p:grpSpPr>
        <p:graphicFrame>
          <p:nvGraphicFramePr>
            <p:cNvPr id="42" name="Chart 41"/>
            <p:cNvGraphicFramePr/>
            <p:nvPr>
              <p:extLst>
                <p:ext uri="{D42A27DB-BD31-4B8C-83A1-F6EECF244321}">
                  <p14:modId xmlns:p14="http://schemas.microsoft.com/office/powerpoint/2010/main" val="1588941044"/>
                </p:ext>
              </p:extLst>
            </p:nvPr>
          </p:nvGraphicFramePr>
          <p:xfrm>
            <a:off x="4600385" y="1960631"/>
            <a:ext cx="3814734" cy="4894194"/>
          </p:xfrm>
          <a:graphic>
            <a:graphicData uri="http://schemas.openxmlformats.org/drawingml/2006/chart">
              <c:chart xmlns:c="http://schemas.openxmlformats.org/drawingml/2006/chart" xmlns:r="http://schemas.openxmlformats.org/officeDocument/2006/relationships" r:id="rId3"/>
            </a:graphicData>
          </a:graphic>
        </p:graphicFrame>
        <p:sp>
          <p:nvSpPr>
            <p:cNvPr id="43" name="TextBox 42"/>
            <p:cNvSpPr txBox="1"/>
            <p:nvPr/>
          </p:nvSpPr>
          <p:spPr>
            <a:xfrm>
              <a:off x="7078529" y="1843223"/>
              <a:ext cx="1525226" cy="572464"/>
            </a:xfrm>
            <a:prstGeom prst="rect">
              <a:avLst/>
            </a:prstGeom>
            <a:noFill/>
          </p:spPr>
          <p:txBody>
            <a:bodyPr wrap="none" lIns="182880" tIns="146304" rIns="182880" bIns="146304" rtlCol="0">
              <a:spAutoFit/>
            </a:bodyPr>
            <a:lstStyle/>
            <a:p>
              <a:pPr>
                <a:lnSpc>
                  <a:spcPct val="90000"/>
                </a:lnSpc>
              </a:pPr>
              <a:r>
                <a:rPr lang="en-US" sz="2000" b="1" dirty="0">
                  <a:solidFill>
                    <a:schemeClr val="tx1">
                      <a:lumMod val="50000"/>
                    </a:schemeClr>
                  </a:solidFill>
                </a:rPr>
                <a:t>4%</a:t>
              </a:r>
              <a:r>
                <a:rPr lang="en-US" sz="2000" dirty="0">
                  <a:solidFill>
                    <a:schemeClr val="tx1">
                      <a:lumMod val="50000"/>
                    </a:schemeClr>
                  </a:solidFill>
                </a:rPr>
                <a:t> Family</a:t>
              </a:r>
            </a:p>
          </p:txBody>
        </p:sp>
        <p:sp>
          <p:nvSpPr>
            <p:cNvPr id="54" name="TextBox 53"/>
            <p:cNvSpPr txBox="1"/>
            <p:nvPr/>
          </p:nvSpPr>
          <p:spPr>
            <a:xfrm>
              <a:off x="7078529" y="2332028"/>
              <a:ext cx="1775166" cy="572464"/>
            </a:xfrm>
            <a:prstGeom prst="rect">
              <a:avLst/>
            </a:prstGeom>
            <a:noFill/>
          </p:spPr>
          <p:txBody>
            <a:bodyPr wrap="none" lIns="182880" tIns="146304" rIns="182880" bIns="146304" rtlCol="0">
              <a:spAutoFit/>
            </a:bodyPr>
            <a:lstStyle/>
            <a:p>
              <a:pPr>
                <a:lnSpc>
                  <a:spcPct val="90000"/>
                </a:lnSpc>
              </a:pPr>
              <a:r>
                <a:rPr lang="en-US" sz="2000" b="1" dirty="0">
                  <a:solidFill>
                    <a:schemeClr val="tx1">
                      <a:lumMod val="50000"/>
                    </a:schemeClr>
                  </a:solidFill>
                </a:rPr>
                <a:t>13%</a:t>
              </a:r>
              <a:r>
                <a:rPr lang="en-US" sz="2000" dirty="0">
                  <a:solidFill>
                    <a:schemeClr val="tx1">
                      <a:lumMod val="50000"/>
                    </a:schemeClr>
                  </a:solidFill>
                </a:rPr>
                <a:t> Friends</a:t>
              </a:r>
            </a:p>
          </p:txBody>
        </p:sp>
        <p:sp>
          <p:nvSpPr>
            <p:cNvPr id="55" name="TextBox 54"/>
            <p:cNvSpPr txBox="1"/>
            <p:nvPr/>
          </p:nvSpPr>
          <p:spPr>
            <a:xfrm>
              <a:off x="7078529" y="2891257"/>
              <a:ext cx="2600712" cy="572464"/>
            </a:xfrm>
            <a:prstGeom prst="rect">
              <a:avLst/>
            </a:prstGeom>
            <a:noFill/>
          </p:spPr>
          <p:txBody>
            <a:bodyPr wrap="none" lIns="182880" tIns="146304" rIns="182880" bIns="146304" rtlCol="0">
              <a:spAutoFit/>
            </a:bodyPr>
            <a:lstStyle/>
            <a:p>
              <a:pPr>
                <a:lnSpc>
                  <a:spcPct val="90000"/>
                </a:lnSpc>
              </a:pPr>
              <a:r>
                <a:rPr lang="en-US" sz="2000" b="1" dirty="0">
                  <a:solidFill>
                    <a:schemeClr val="tx1">
                      <a:lumMod val="50000"/>
                    </a:schemeClr>
                  </a:solidFill>
                </a:rPr>
                <a:t>19%</a:t>
              </a:r>
              <a:r>
                <a:rPr lang="en-US" sz="2000" dirty="0">
                  <a:solidFill>
                    <a:schemeClr val="tx1">
                      <a:lumMod val="50000"/>
                    </a:schemeClr>
                  </a:solidFill>
                </a:rPr>
                <a:t> Acquaintances</a:t>
              </a:r>
            </a:p>
          </p:txBody>
        </p:sp>
        <p:sp>
          <p:nvSpPr>
            <p:cNvPr id="57" name="TextBox 56"/>
            <p:cNvSpPr txBox="1"/>
            <p:nvPr/>
          </p:nvSpPr>
          <p:spPr>
            <a:xfrm>
              <a:off x="7078529" y="3750738"/>
              <a:ext cx="2882840" cy="572464"/>
            </a:xfrm>
            <a:prstGeom prst="rect">
              <a:avLst/>
            </a:prstGeom>
            <a:noFill/>
          </p:spPr>
          <p:txBody>
            <a:bodyPr wrap="none" lIns="182880" tIns="146304" rIns="182880" bIns="146304" rtlCol="0">
              <a:spAutoFit/>
            </a:bodyPr>
            <a:lstStyle/>
            <a:p>
              <a:pPr>
                <a:lnSpc>
                  <a:spcPct val="90000"/>
                </a:lnSpc>
              </a:pPr>
              <a:r>
                <a:rPr lang="en-US" sz="2000" b="1" dirty="0">
                  <a:solidFill>
                    <a:schemeClr val="tx1">
                      <a:lumMod val="50000"/>
                    </a:schemeClr>
                  </a:solidFill>
                </a:rPr>
                <a:t>25</a:t>
              </a:r>
              <a:r>
                <a:rPr lang="en-US" sz="2000" dirty="0">
                  <a:solidFill>
                    <a:schemeClr val="tx1">
                      <a:lumMod val="50000"/>
                    </a:schemeClr>
                  </a:solidFill>
                </a:rPr>
                <a:t>% Know online only</a:t>
              </a:r>
            </a:p>
          </p:txBody>
        </p:sp>
        <p:sp>
          <p:nvSpPr>
            <p:cNvPr id="58" name="TextBox 57"/>
            <p:cNvSpPr txBox="1"/>
            <p:nvPr/>
          </p:nvSpPr>
          <p:spPr>
            <a:xfrm>
              <a:off x="7078529" y="4838532"/>
              <a:ext cx="2023503" cy="572464"/>
            </a:xfrm>
            <a:prstGeom prst="rect">
              <a:avLst/>
            </a:prstGeom>
            <a:noFill/>
          </p:spPr>
          <p:txBody>
            <a:bodyPr wrap="none" lIns="182880" tIns="146304" rIns="182880" bIns="146304" rtlCol="0">
              <a:spAutoFit/>
            </a:bodyPr>
            <a:lstStyle/>
            <a:p>
              <a:pPr>
                <a:lnSpc>
                  <a:spcPct val="90000"/>
                </a:lnSpc>
              </a:pPr>
              <a:r>
                <a:rPr lang="en-US" sz="2000" b="1" dirty="0">
                  <a:solidFill>
                    <a:schemeClr val="tx1">
                      <a:lumMod val="50000"/>
                    </a:schemeClr>
                  </a:solidFill>
                </a:rPr>
                <a:t>37%</a:t>
              </a:r>
              <a:r>
                <a:rPr lang="en-US" sz="2000" dirty="0">
                  <a:solidFill>
                    <a:schemeClr val="tx1">
                      <a:lumMod val="50000"/>
                    </a:schemeClr>
                  </a:solidFill>
                </a:rPr>
                <a:t> Strangers</a:t>
              </a:r>
            </a:p>
          </p:txBody>
        </p:sp>
      </p:grpSp>
      <p:sp>
        <p:nvSpPr>
          <p:cNvPr id="4" name="Right Brace 3">
            <a:extLst>
              <a:ext uri="{FF2B5EF4-FFF2-40B4-BE49-F238E27FC236}">
                <a16:creationId xmlns:a16="http://schemas.microsoft.com/office/drawing/2014/main" id="{A3FCE249-DB38-4FB2-A37C-96C2933C57F4}"/>
              </a:ext>
            </a:extLst>
          </p:cNvPr>
          <p:cNvSpPr/>
          <p:nvPr/>
        </p:nvSpPr>
        <p:spPr>
          <a:xfrm>
            <a:off x="8778485" y="2059095"/>
            <a:ext cx="195100" cy="612881"/>
          </a:xfrm>
          <a:prstGeom prst="rightBrace">
            <a:avLst>
              <a:gd name="adj1" fmla="val 226657"/>
              <a:gd name="adj2" fmla="val 50000"/>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p:txBody>
          <a:bodyPr/>
          <a:lstStyle/>
          <a:p>
            <a:r>
              <a:rPr lang="en-US" dirty="0"/>
              <a:t>Targets of uncivil behavior often name people they knew as perpetrators</a:t>
            </a:r>
          </a:p>
        </p:txBody>
      </p:sp>
      <p:sp>
        <p:nvSpPr>
          <p:cNvPr id="3" name="Slide Number Placeholder 2"/>
          <p:cNvSpPr>
            <a:spLocks noGrp="1"/>
          </p:cNvSpPr>
          <p:nvPr>
            <p:ph type="sldNum" sz="quarter" idx="4"/>
          </p:nvPr>
        </p:nvSpPr>
        <p:spPr/>
        <p:txBody>
          <a:bodyPr/>
          <a:lstStyle/>
          <a:p>
            <a:fld id="{7EFC24D6-DB8F-6B44-BA5A-9BEC68C15CAA}" type="slidenum">
              <a:rPr lang="en-US" smtClean="0"/>
              <a:pPr/>
              <a:t>28</a:t>
            </a:fld>
            <a:endParaRPr lang="en-US" dirty="0"/>
          </a:p>
        </p:txBody>
      </p:sp>
      <p:sp>
        <p:nvSpPr>
          <p:cNvPr id="29" name="Arc 28"/>
          <p:cNvSpPr/>
          <p:nvPr/>
        </p:nvSpPr>
        <p:spPr>
          <a:xfrm rot="15424946">
            <a:off x="2524369" y="3337352"/>
            <a:ext cx="783771" cy="859972"/>
          </a:xfrm>
          <a:prstGeom prst="arc">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20095" y="6646400"/>
            <a:ext cx="6821419"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Q2a. Which types of people have, in the past treated you in an unsafe or uncivil manner online? Select all that apply.</a:t>
            </a:r>
          </a:p>
        </p:txBody>
      </p:sp>
      <p:graphicFrame>
        <p:nvGraphicFramePr>
          <p:cNvPr id="28" name="Chart 27"/>
          <p:cNvGraphicFramePr/>
          <p:nvPr>
            <p:extLst>
              <p:ext uri="{D42A27DB-BD31-4B8C-83A1-F6EECF244321}">
                <p14:modId xmlns:p14="http://schemas.microsoft.com/office/powerpoint/2010/main" val="3668753935"/>
              </p:ext>
            </p:extLst>
          </p:nvPr>
        </p:nvGraphicFramePr>
        <p:xfrm>
          <a:off x="957488" y="2335418"/>
          <a:ext cx="3838032" cy="3389368"/>
        </p:xfrm>
        <a:graphic>
          <a:graphicData uri="http://schemas.openxmlformats.org/drawingml/2006/chart">
            <c:chart xmlns:c="http://schemas.openxmlformats.org/drawingml/2006/chart" xmlns:r="http://schemas.openxmlformats.org/officeDocument/2006/relationships" r:id="rId4"/>
          </a:graphicData>
        </a:graphic>
      </p:graphicFrame>
      <p:sp>
        <p:nvSpPr>
          <p:cNvPr id="46" name="TextBox 45"/>
          <p:cNvSpPr txBox="1"/>
          <p:nvPr/>
        </p:nvSpPr>
        <p:spPr>
          <a:xfrm>
            <a:off x="944189" y="1285000"/>
            <a:ext cx="5155160" cy="849463"/>
          </a:xfrm>
          <a:prstGeom prst="rect">
            <a:avLst/>
          </a:prstGeom>
          <a:noFill/>
        </p:spPr>
        <p:txBody>
          <a:bodyPr wrap="square" lIns="182880" tIns="146304" rIns="182880" bIns="146304" rtlCol="0">
            <a:spAutoFit/>
          </a:bodyPr>
          <a:lstStyle/>
          <a:p>
            <a:pPr>
              <a:lnSpc>
                <a:spcPct val="90000"/>
              </a:lnSpc>
            </a:pPr>
            <a:r>
              <a:rPr lang="en-US" sz="2000" dirty="0">
                <a:solidFill>
                  <a:schemeClr val="tx1">
                    <a:lumMod val="50000"/>
                  </a:schemeClr>
                </a:solidFill>
              </a:rPr>
              <a:t>Were you treated in an unsafe or uncivil manner online in the past?</a:t>
            </a:r>
          </a:p>
        </p:txBody>
      </p:sp>
      <p:grpSp>
        <p:nvGrpSpPr>
          <p:cNvPr id="64" name="Group 63"/>
          <p:cNvGrpSpPr/>
          <p:nvPr/>
        </p:nvGrpSpPr>
        <p:grpSpPr>
          <a:xfrm>
            <a:off x="11453820" y="-37541"/>
            <a:ext cx="915691" cy="489365"/>
            <a:chOff x="11453820" y="-37541"/>
            <a:chExt cx="915691" cy="489365"/>
          </a:xfrm>
        </p:grpSpPr>
        <p:sp>
          <p:nvSpPr>
            <p:cNvPr id="65" name="TextBox 64"/>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66" name="Picture 2" descr="https://d30y9cdsu7xlg0.cloudfront.net/png/143715-200.png"/>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 name="Straight Connector 4">
            <a:extLst>
              <a:ext uri="{FF2B5EF4-FFF2-40B4-BE49-F238E27FC236}">
                <a16:creationId xmlns:a16="http://schemas.microsoft.com/office/drawing/2014/main" id="{A234AAF1-6C52-4D22-AE83-D7D5E960AA8D}"/>
              </a:ext>
            </a:extLst>
          </p:cNvPr>
          <p:cNvCxnSpPr>
            <a:cxnSpLocks/>
          </p:cNvCxnSpPr>
          <p:nvPr/>
        </p:nvCxnSpPr>
        <p:spPr>
          <a:xfrm flipV="1">
            <a:off x="3033813" y="2134463"/>
            <a:ext cx="2850043" cy="386625"/>
          </a:xfrm>
          <a:prstGeom prst="line">
            <a:avLst/>
          </a:prstGeom>
          <a:ln>
            <a:solidFill>
              <a:schemeClr val="tx1">
                <a:lumMod val="5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44D1B8F-AE0C-4749-8D96-0D6B387C90B4}"/>
              </a:ext>
            </a:extLst>
          </p:cNvPr>
          <p:cNvCxnSpPr>
            <a:cxnSpLocks/>
          </p:cNvCxnSpPr>
          <p:nvPr/>
        </p:nvCxnSpPr>
        <p:spPr>
          <a:xfrm>
            <a:off x="3033813" y="5650438"/>
            <a:ext cx="2939127" cy="191756"/>
          </a:xfrm>
          <a:prstGeom prst="line">
            <a:avLst/>
          </a:prstGeom>
          <a:ln>
            <a:solidFill>
              <a:schemeClr val="tx1">
                <a:lumMod val="5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71488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333AC-5CEF-4A82-BD58-5B333BDEFB49}"/>
              </a:ext>
            </a:extLst>
          </p:cNvPr>
          <p:cNvSpPr>
            <a:spLocks noGrp="1"/>
          </p:cNvSpPr>
          <p:nvPr>
            <p:ph type="title"/>
          </p:nvPr>
        </p:nvSpPr>
        <p:spPr/>
        <p:txBody>
          <a:bodyPr/>
          <a:lstStyle/>
          <a:p>
            <a:r>
              <a:rPr lang="en-US" dirty="0"/>
              <a:t>Real life social circles increased vulnerability to risk</a:t>
            </a:r>
          </a:p>
        </p:txBody>
      </p:sp>
      <p:sp>
        <p:nvSpPr>
          <p:cNvPr id="3" name="Slide Number Placeholder 2">
            <a:extLst>
              <a:ext uri="{FF2B5EF4-FFF2-40B4-BE49-F238E27FC236}">
                <a16:creationId xmlns:a16="http://schemas.microsoft.com/office/drawing/2014/main" id="{5B4705B6-6CB4-4241-8B3B-64A147E51B64}"/>
              </a:ext>
            </a:extLst>
          </p:cNvPr>
          <p:cNvSpPr>
            <a:spLocks noGrp="1"/>
          </p:cNvSpPr>
          <p:nvPr>
            <p:ph type="sldNum" sz="quarter" idx="4"/>
          </p:nvPr>
        </p:nvSpPr>
        <p:spPr/>
        <p:txBody>
          <a:bodyPr/>
          <a:lstStyle/>
          <a:p>
            <a:fld id="{7EFC24D6-DB8F-6B44-BA5A-9BEC68C15CAA}" type="slidenum">
              <a:rPr lang="en-US" smtClean="0"/>
              <a:pPr/>
              <a:t>29</a:t>
            </a:fld>
            <a:endParaRPr lang="en-US" dirty="0"/>
          </a:p>
        </p:txBody>
      </p:sp>
      <p:sp>
        <p:nvSpPr>
          <p:cNvPr id="4" name="TextBox 3">
            <a:extLst>
              <a:ext uri="{FF2B5EF4-FFF2-40B4-BE49-F238E27FC236}">
                <a16:creationId xmlns:a16="http://schemas.microsoft.com/office/drawing/2014/main" id="{133F1BDF-0864-4D8E-A347-58EB4B1E978C}"/>
              </a:ext>
            </a:extLst>
          </p:cNvPr>
          <p:cNvSpPr txBox="1"/>
          <p:nvPr/>
        </p:nvSpPr>
        <p:spPr>
          <a:xfrm>
            <a:off x="-40191" y="6636352"/>
            <a:ext cx="6940041"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Q5: Have you ever met the person(s) in real life who treated you in an unsafe or uncivil manner when you were online?</a:t>
            </a:r>
          </a:p>
        </p:txBody>
      </p:sp>
      <p:graphicFrame>
        <p:nvGraphicFramePr>
          <p:cNvPr id="6" name="Chart 5">
            <a:extLst>
              <a:ext uri="{FF2B5EF4-FFF2-40B4-BE49-F238E27FC236}">
                <a16:creationId xmlns:a16="http://schemas.microsoft.com/office/drawing/2014/main" id="{ABCBD80E-33D1-480E-9312-561E2097297E}"/>
              </a:ext>
            </a:extLst>
          </p:cNvPr>
          <p:cNvGraphicFramePr/>
          <p:nvPr>
            <p:extLst>
              <p:ext uri="{D42A27DB-BD31-4B8C-83A1-F6EECF244321}">
                <p14:modId xmlns:p14="http://schemas.microsoft.com/office/powerpoint/2010/main" val="3499107296"/>
              </p:ext>
            </p:extLst>
          </p:nvPr>
        </p:nvGraphicFramePr>
        <p:xfrm>
          <a:off x="472275" y="1503174"/>
          <a:ext cx="5074415" cy="507492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438F5AB9-58AF-4AA3-91DE-1DE4F2EE16E0}"/>
              </a:ext>
            </a:extLst>
          </p:cNvPr>
          <p:cNvGrpSpPr/>
          <p:nvPr/>
        </p:nvGrpSpPr>
        <p:grpSpPr>
          <a:xfrm>
            <a:off x="11453820" y="-37541"/>
            <a:ext cx="915691" cy="489365"/>
            <a:chOff x="11453820" y="-37541"/>
            <a:chExt cx="915691" cy="489365"/>
          </a:xfrm>
        </p:grpSpPr>
        <p:sp>
          <p:nvSpPr>
            <p:cNvPr id="10" name="TextBox 9">
              <a:extLst>
                <a:ext uri="{FF2B5EF4-FFF2-40B4-BE49-F238E27FC236}">
                  <a16:creationId xmlns:a16="http://schemas.microsoft.com/office/drawing/2014/main" id="{B7826DAA-80CF-4EA1-8BE6-FEEE1C912CCA}"/>
                </a:ext>
              </a:extLst>
            </p:cNvPr>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11" name="Picture 2" descr="https://d30y9cdsu7xlg0.cloudfront.net/png/143715-200.png">
              <a:extLst>
                <a:ext uri="{FF2B5EF4-FFF2-40B4-BE49-F238E27FC236}">
                  <a16:creationId xmlns:a16="http://schemas.microsoft.com/office/drawing/2014/main" id="{A1B173B3-072B-4713-A377-D4E095AFF3E1}"/>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9" name="Chart 18">
            <a:extLst>
              <a:ext uri="{FF2B5EF4-FFF2-40B4-BE49-F238E27FC236}">
                <a16:creationId xmlns:a16="http://schemas.microsoft.com/office/drawing/2014/main" id="{9124D2BD-87FE-44A1-ACE2-1356FB1D0EA4}"/>
              </a:ext>
            </a:extLst>
          </p:cNvPr>
          <p:cNvGraphicFramePr/>
          <p:nvPr>
            <p:extLst>
              <p:ext uri="{D42A27DB-BD31-4B8C-83A1-F6EECF244321}">
                <p14:modId xmlns:p14="http://schemas.microsoft.com/office/powerpoint/2010/main" val="3121524088"/>
              </p:ext>
            </p:extLst>
          </p:nvPr>
        </p:nvGraphicFramePr>
        <p:xfrm>
          <a:off x="6789703" y="1503174"/>
          <a:ext cx="5074920" cy="5074920"/>
        </p:xfrm>
        <a:graphic>
          <a:graphicData uri="http://schemas.openxmlformats.org/drawingml/2006/chart">
            <c:chart xmlns:c="http://schemas.openxmlformats.org/drawingml/2006/chart" xmlns:r="http://schemas.openxmlformats.org/officeDocument/2006/relationships" r:id="rId5"/>
          </a:graphicData>
        </a:graphic>
      </p:graphicFrame>
      <p:sp>
        <p:nvSpPr>
          <p:cNvPr id="5" name="Speech Bubble: Rectangle with Corners Rounded 4">
            <a:extLst>
              <a:ext uri="{FF2B5EF4-FFF2-40B4-BE49-F238E27FC236}">
                <a16:creationId xmlns:a16="http://schemas.microsoft.com/office/drawing/2014/main" id="{9FC7550F-CF67-4711-B86F-1D9ED7419E17}"/>
              </a:ext>
            </a:extLst>
          </p:cNvPr>
          <p:cNvSpPr/>
          <p:nvPr/>
        </p:nvSpPr>
        <p:spPr bwMode="auto">
          <a:xfrm>
            <a:off x="9503954" y="2513793"/>
            <a:ext cx="1641566" cy="1181401"/>
          </a:xfrm>
          <a:prstGeom prst="wedgeRoundRectCallout">
            <a:avLst>
              <a:gd name="adj1" fmla="val -62558"/>
              <a:gd name="adj2" fmla="val 17718"/>
              <a:gd name="adj3" fmla="val 1666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Average number of risks was 66% higher</a:t>
            </a:r>
          </a:p>
        </p:txBody>
      </p:sp>
      <p:sp>
        <p:nvSpPr>
          <p:cNvPr id="14" name="Speech Bubble: Rectangle with Corners Rounded 13">
            <a:extLst>
              <a:ext uri="{FF2B5EF4-FFF2-40B4-BE49-F238E27FC236}">
                <a16:creationId xmlns:a16="http://schemas.microsoft.com/office/drawing/2014/main" id="{2176E3B8-B04B-4134-B5C2-E827F86F462B}"/>
              </a:ext>
            </a:extLst>
          </p:cNvPr>
          <p:cNvSpPr/>
          <p:nvPr/>
        </p:nvSpPr>
        <p:spPr bwMode="auto">
          <a:xfrm>
            <a:off x="1919235" y="2727407"/>
            <a:ext cx="1657978" cy="1019189"/>
          </a:xfrm>
          <a:prstGeom prst="wedgeRoundRectCallout">
            <a:avLst>
              <a:gd name="adj1" fmla="val -3055"/>
              <a:gd name="adj2" fmla="val 78274"/>
              <a:gd name="adj3" fmla="val 1666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New countries nudged the trend 2 points higher</a:t>
            </a:r>
          </a:p>
        </p:txBody>
      </p:sp>
      <p:sp>
        <p:nvSpPr>
          <p:cNvPr id="7" name="TextBox 6">
            <a:extLst>
              <a:ext uri="{FF2B5EF4-FFF2-40B4-BE49-F238E27FC236}">
                <a16:creationId xmlns:a16="http://schemas.microsoft.com/office/drawing/2014/main" id="{1612B8A9-A946-42B2-A8F9-A550B83C0EBE}"/>
              </a:ext>
            </a:extLst>
          </p:cNvPr>
          <p:cNvSpPr txBox="1"/>
          <p:nvPr/>
        </p:nvSpPr>
        <p:spPr>
          <a:xfrm>
            <a:off x="6789703" y="1285302"/>
            <a:ext cx="5516880" cy="1320361"/>
          </a:xfrm>
          <a:prstGeom prst="rect">
            <a:avLst/>
          </a:prstGeom>
          <a:noFill/>
        </p:spPr>
        <p:txBody>
          <a:bodyPr wrap="square" lIns="182880" tIns="146304" rIns="182880" bIns="146304" rtlCol="0">
            <a:spAutoFit/>
          </a:bodyPr>
          <a:lstStyle/>
          <a:p>
            <a:pPr>
              <a:lnSpc>
                <a:spcPct val="90000"/>
              </a:lnSpc>
            </a:pPr>
            <a:r>
              <a:rPr lang="en-US" sz="2000" dirty="0">
                <a:solidFill>
                  <a:schemeClr val="tx1">
                    <a:lumMod val="50000"/>
                  </a:schemeClr>
                </a:solidFill>
              </a:rPr>
              <a:t>Average number of risks was 66% higher for those who had met the perpetrator in real life</a:t>
            </a:r>
          </a:p>
          <a:p>
            <a:pPr>
              <a:lnSpc>
                <a:spcPct val="90000"/>
              </a:lnSpc>
            </a:pPr>
            <a:r>
              <a:rPr lang="en-US" sz="1400" dirty="0">
                <a:solidFill>
                  <a:schemeClr val="tx1">
                    <a:lumMod val="50000"/>
                  </a:schemeClr>
                </a:solidFill>
              </a:rPr>
              <a:t>(base: among those who experienced a risk)</a:t>
            </a:r>
          </a:p>
          <a:p>
            <a:pPr>
              <a:lnSpc>
                <a:spcPct val="90000"/>
              </a:lnSpc>
            </a:pPr>
            <a:endParaRPr lang="en-US" sz="2000" dirty="0" err="1">
              <a:solidFill>
                <a:schemeClr val="tx1">
                  <a:lumMod val="50000"/>
                </a:schemeClr>
              </a:solidFill>
            </a:endParaRPr>
          </a:p>
        </p:txBody>
      </p:sp>
    </p:spTree>
    <p:extLst>
      <p:ext uri="{BB962C8B-B14F-4D97-AF65-F5344CB8AC3E}">
        <p14:creationId xmlns:p14="http://schemas.microsoft.com/office/powerpoint/2010/main" val="304440752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512" y="247773"/>
            <a:ext cx="11889564" cy="917575"/>
          </a:xfrm>
        </p:spPr>
        <p:txBody>
          <a:bodyPr/>
          <a:lstStyle/>
          <a:p>
            <a:r>
              <a:rPr lang="en-US" dirty="0"/>
              <a:t>Study overview</a:t>
            </a:r>
          </a:p>
        </p:txBody>
      </p:sp>
      <p:sp>
        <p:nvSpPr>
          <p:cNvPr id="2" name="Slide Number Placeholder 1"/>
          <p:cNvSpPr>
            <a:spLocks noGrp="1"/>
          </p:cNvSpPr>
          <p:nvPr>
            <p:ph type="sldNum" sz="quarter" idx="4"/>
          </p:nvPr>
        </p:nvSpPr>
        <p:spPr/>
        <p:txBody>
          <a:bodyPr/>
          <a:lstStyle/>
          <a:p>
            <a:fld id="{7EFC24D6-DB8F-6B44-BA5A-9BEC68C15CAA}" type="slidenum">
              <a:rPr lang="en-US" smtClean="0"/>
              <a:pPr/>
              <a:t>3</a:t>
            </a:fld>
            <a:endParaRPr lang="en-US" dirty="0"/>
          </a:p>
        </p:txBody>
      </p:sp>
      <p:sp>
        <p:nvSpPr>
          <p:cNvPr id="3" name="Text Placeholder 2"/>
          <p:cNvSpPr>
            <a:spLocks noGrp="1"/>
          </p:cNvSpPr>
          <p:nvPr>
            <p:ph type="body" sz="quarter" idx="10"/>
          </p:nvPr>
        </p:nvSpPr>
        <p:spPr>
          <a:xfrm>
            <a:off x="2550160" y="1165346"/>
            <a:ext cx="9530916" cy="849463"/>
          </a:xfrm>
          <a:solidFill>
            <a:srgbClr val="0072C6"/>
          </a:solidFill>
        </p:spPr>
        <p:txBody>
          <a:bodyPr/>
          <a:lstStyle/>
          <a:p>
            <a:pPr marL="0" indent="0">
              <a:buNone/>
            </a:pPr>
            <a:r>
              <a:rPr lang="en-US" sz="1600" dirty="0">
                <a:solidFill>
                  <a:schemeClr val="tx1"/>
                </a:solidFill>
                <a:latin typeface="+mn-lt"/>
              </a:rPr>
              <a:t>The goal of this research is to shine a spotlight on the darker side of the Internet and how it harms adults and Teens. We want to understand how threats to people’s reputations, privacy, relationships and physical safety manifest themselves online and raise awareness of the consequences. </a:t>
            </a:r>
            <a:endParaRPr lang="en-US" sz="1600" dirty="0">
              <a:gradFill>
                <a:gsLst>
                  <a:gs pos="2917">
                    <a:schemeClr val="tx1"/>
                  </a:gs>
                  <a:gs pos="30000">
                    <a:schemeClr val="tx1"/>
                  </a:gs>
                </a:gsLst>
                <a:lin ang="5400000" scaled="0"/>
              </a:gradFill>
              <a:latin typeface="+mn-lt"/>
            </a:endParaRPr>
          </a:p>
        </p:txBody>
      </p:sp>
      <p:sp>
        <p:nvSpPr>
          <p:cNvPr id="9" name="Rectangle 8"/>
          <p:cNvSpPr/>
          <p:nvPr/>
        </p:nvSpPr>
        <p:spPr bwMode="auto">
          <a:xfrm>
            <a:off x="833120" y="1165348"/>
            <a:ext cx="1595120" cy="914400"/>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Why</a:t>
            </a:r>
          </a:p>
        </p:txBody>
      </p:sp>
      <p:sp>
        <p:nvSpPr>
          <p:cNvPr id="15" name="Rectangle 14"/>
          <p:cNvSpPr/>
          <p:nvPr/>
        </p:nvSpPr>
        <p:spPr bwMode="auto">
          <a:xfrm>
            <a:off x="833120" y="2323588"/>
            <a:ext cx="1595120" cy="914400"/>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Who</a:t>
            </a:r>
          </a:p>
        </p:txBody>
      </p:sp>
      <p:sp>
        <p:nvSpPr>
          <p:cNvPr id="17" name="Text Placeholder 2"/>
          <p:cNvSpPr txBox="1">
            <a:spLocks/>
          </p:cNvSpPr>
          <p:nvPr/>
        </p:nvSpPr>
        <p:spPr>
          <a:xfrm>
            <a:off x="2550160" y="3491988"/>
            <a:ext cx="9530916" cy="849463"/>
          </a:xfrm>
          <a:prstGeom prst="rect">
            <a:avLst/>
          </a:prstGeom>
          <a:solidFill>
            <a:srgbClr val="0072C6"/>
          </a:solidFill>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rgbClr val="00000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rgbClr val="000000"/>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rgbClr val="000000"/>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600" dirty="0">
                <a:gradFill>
                  <a:gsLst>
                    <a:gs pos="2917">
                      <a:schemeClr val="tx1"/>
                    </a:gs>
                    <a:gs pos="30000">
                      <a:schemeClr val="tx1"/>
                    </a:gs>
                  </a:gsLst>
                  <a:lin ang="5400000" scaled="0"/>
                </a:gradFill>
                <a:latin typeface="+mn-lt"/>
              </a:rPr>
              <a:t>23 countries:, Argentina, Australia, Belgium, Brazil, Chile, China, Colombia, France, Germany, Hungary, India, Ireland, Italy, Japan, Malaysia, Mexico, Peru, Russia, South Africa, Turkey, Vietnam, United Kingdom, United States</a:t>
            </a:r>
          </a:p>
        </p:txBody>
      </p:sp>
      <p:sp>
        <p:nvSpPr>
          <p:cNvPr id="18" name="Rectangle 17"/>
          <p:cNvSpPr/>
          <p:nvPr/>
        </p:nvSpPr>
        <p:spPr bwMode="auto">
          <a:xfrm>
            <a:off x="833120" y="3481828"/>
            <a:ext cx="1595120" cy="914400"/>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Where</a:t>
            </a:r>
          </a:p>
        </p:txBody>
      </p:sp>
      <p:sp>
        <p:nvSpPr>
          <p:cNvPr id="19" name="Text Placeholder 2"/>
          <p:cNvSpPr txBox="1">
            <a:spLocks/>
          </p:cNvSpPr>
          <p:nvPr/>
        </p:nvSpPr>
        <p:spPr>
          <a:xfrm>
            <a:off x="2550160" y="2323588"/>
            <a:ext cx="9530916" cy="947952"/>
          </a:xfrm>
          <a:prstGeom prst="rect">
            <a:avLst/>
          </a:prstGeom>
          <a:solidFill>
            <a:srgbClr val="0072C6"/>
          </a:solidFill>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rgbClr val="00000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rgbClr val="000000"/>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rgbClr val="000000"/>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solidFill>
                  <a:schemeClr val="tx1"/>
                </a:solidFill>
                <a:latin typeface="+mn-lt"/>
              </a:rPr>
              <a:t>Internet users with quota groups for (target N=250 for each group)</a:t>
            </a:r>
          </a:p>
          <a:p>
            <a:pPr marL="0" indent="0">
              <a:buNone/>
            </a:pPr>
            <a:r>
              <a:rPr lang="en-US" sz="1600" dirty="0">
                <a:solidFill>
                  <a:schemeClr val="tx1"/>
                </a:solidFill>
                <a:latin typeface="+mn-lt"/>
              </a:rPr>
              <a:t>Adults ages 18-74, Teens ages 13-17</a:t>
            </a:r>
          </a:p>
          <a:p>
            <a:pPr marL="0" indent="0">
              <a:buNone/>
            </a:pPr>
            <a:r>
              <a:rPr lang="en-US" sz="1600" dirty="0">
                <a:solidFill>
                  <a:schemeClr val="tx1"/>
                </a:solidFill>
                <a:latin typeface="+mn-lt"/>
              </a:rPr>
              <a:t>Sample was weighted 50% male, 50% female</a:t>
            </a:r>
            <a:endParaRPr lang="en-US" sz="1600" dirty="0">
              <a:solidFill>
                <a:schemeClr val="tx1"/>
              </a:solidFill>
            </a:endParaRPr>
          </a:p>
        </p:txBody>
      </p:sp>
      <p:sp>
        <p:nvSpPr>
          <p:cNvPr id="20" name="Rectangle 19"/>
          <p:cNvSpPr/>
          <p:nvPr/>
        </p:nvSpPr>
        <p:spPr bwMode="auto">
          <a:xfrm>
            <a:off x="833120" y="4641855"/>
            <a:ext cx="1595120" cy="914400"/>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What</a:t>
            </a:r>
          </a:p>
        </p:txBody>
      </p:sp>
      <p:sp>
        <p:nvSpPr>
          <p:cNvPr id="21" name="Rectangle 20"/>
          <p:cNvSpPr/>
          <p:nvPr/>
        </p:nvSpPr>
        <p:spPr bwMode="auto">
          <a:xfrm>
            <a:off x="833120" y="5806009"/>
            <a:ext cx="1595120" cy="950948"/>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When</a:t>
            </a:r>
          </a:p>
        </p:txBody>
      </p:sp>
      <p:sp>
        <p:nvSpPr>
          <p:cNvPr id="22" name="Text Placeholder 2"/>
          <p:cNvSpPr txBox="1">
            <a:spLocks/>
          </p:cNvSpPr>
          <p:nvPr/>
        </p:nvSpPr>
        <p:spPr>
          <a:xfrm>
            <a:off x="2550160" y="4641855"/>
            <a:ext cx="9530916" cy="914400"/>
          </a:xfrm>
          <a:prstGeom prst="rect">
            <a:avLst/>
          </a:prstGeom>
          <a:solidFill>
            <a:srgbClr val="0072C6"/>
          </a:solidFill>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rgbClr val="00000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rgbClr val="000000"/>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rgbClr val="000000"/>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gradFill>
                  <a:gsLst>
                    <a:gs pos="2917">
                      <a:schemeClr val="tx1"/>
                    </a:gs>
                    <a:gs pos="30000">
                      <a:schemeClr val="tx1"/>
                    </a:gs>
                  </a:gsLst>
                  <a:lin ang="5400000" scaled="0"/>
                </a:gradFill>
                <a:latin typeface="+mn-lt"/>
              </a:rPr>
              <a:t>Web-based survey methodology (CAWI)</a:t>
            </a:r>
          </a:p>
          <a:p>
            <a:pPr marL="0" indent="0">
              <a:buNone/>
            </a:pPr>
            <a:r>
              <a:rPr lang="en-US" sz="1600" dirty="0">
                <a:gradFill>
                  <a:gsLst>
                    <a:gs pos="2917">
                      <a:schemeClr val="tx1"/>
                    </a:gs>
                    <a:gs pos="30000">
                      <a:schemeClr val="tx1"/>
                    </a:gs>
                  </a:gsLst>
                  <a:lin ang="5400000" scaled="0"/>
                </a:gradFill>
                <a:latin typeface="+mn-lt"/>
              </a:rPr>
              <a:t>Average survey length 12 minutes</a:t>
            </a:r>
          </a:p>
          <a:p>
            <a:pPr marL="0" indent="0">
              <a:buNone/>
            </a:pPr>
            <a:r>
              <a:rPr lang="en-US" sz="1600" dirty="0">
                <a:gradFill>
                  <a:gsLst>
                    <a:gs pos="2917">
                      <a:schemeClr val="tx1"/>
                    </a:gs>
                    <a:gs pos="30000">
                      <a:schemeClr val="tx1"/>
                    </a:gs>
                  </a:gsLst>
                  <a:lin ang="5400000" scaled="0"/>
                </a:gradFill>
                <a:latin typeface="+mn-lt"/>
              </a:rPr>
              <a:t>Survey could be taken on a PC or mobile device</a:t>
            </a:r>
          </a:p>
        </p:txBody>
      </p:sp>
      <p:sp>
        <p:nvSpPr>
          <p:cNvPr id="24" name="Text Placeholder 2"/>
          <p:cNvSpPr txBox="1">
            <a:spLocks/>
          </p:cNvSpPr>
          <p:nvPr/>
        </p:nvSpPr>
        <p:spPr>
          <a:xfrm>
            <a:off x="2550160" y="5809005"/>
            <a:ext cx="9530916" cy="947952"/>
          </a:xfrm>
          <a:prstGeom prst="rect">
            <a:avLst/>
          </a:prstGeom>
          <a:solidFill>
            <a:srgbClr val="0072C6"/>
          </a:solidFill>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rgbClr val="00000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rgbClr val="000000"/>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rgbClr val="000000"/>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600" dirty="0">
                <a:gradFill>
                  <a:gsLst>
                    <a:gs pos="2917">
                      <a:schemeClr val="tx1"/>
                    </a:gs>
                    <a:gs pos="30000">
                      <a:schemeClr val="tx1"/>
                    </a:gs>
                  </a:gsLst>
                  <a:lin ang="5400000" scaled="0"/>
                </a:gradFill>
                <a:latin typeface="+mn-lt"/>
              </a:rPr>
              <a:t>May 19 – Jun 7, 2017</a:t>
            </a:r>
          </a:p>
          <a:p>
            <a:pPr marL="0" indent="0">
              <a:buNone/>
            </a:pPr>
            <a:endParaRPr lang="it-IT" sz="1600" dirty="0">
              <a:gradFill>
                <a:gsLst>
                  <a:gs pos="2917">
                    <a:schemeClr val="tx1"/>
                  </a:gs>
                  <a:gs pos="30000">
                    <a:schemeClr val="tx1"/>
                  </a:gs>
                </a:gsLst>
                <a:lin ang="5400000" scaled="0"/>
              </a:gradFill>
              <a:latin typeface="+mn-lt"/>
            </a:endParaRPr>
          </a:p>
          <a:p>
            <a:pPr marL="0" indent="0">
              <a:buNone/>
            </a:pPr>
            <a:endParaRPr lang="it-IT" sz="1600" dirty="0">
              <a:gradFill>
                <a:gsLst>
                  <a:gs pos="2917">
                    <a:schemeClr val="tx1"/>
                  </a:gs>
                  <a:gs pos="30000">
                    <a:schemeClr val="tx1"/>
                  </a:gs>
                </a:gsLst>
                <a:lin ang="5400000" scaled="0"/>
              </a:gradFill>
              <a:latin typeface="+mn-lt"/>
            </a:endParaRPr>
          </a:p>
        </p:txBody>
      </p:sp>
    </p:spTree>
    <p:extLst>
      <p:ext uri="{BB962C8B-B14F-4D97-AF65-F5344CB8AC3E}">
        <p14:creationId xmlns:p14="http://schemas.microsoft.com/office/powerpoint/2010/main" val="356820044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323C-6419-41D2-8885-4D3339875745}"/>
              </a:ext>
            </a:extLst>
          </p:cNvPr>
          <p:cNvSpPr>
            <a:spLocks noGrp="1"/>
          </p:cNvSpPr>
          <p:nvPr>
            <p:ph type="title"/>
          </p:nvPr>
        </p:nvSpPr>
        <p:spPr/>
        <p:txBody>
          <a:bodyPr/>
          <a:lstStyle/>
          <a:p>
            <a:pPr>
              <a:tabLst>
                <a:tab pos="7827963" algn="l"/>
              </a:tabLst>
            </a:pPr>
            <a:r>
              <a:rPr lang="en-US" dirty="0"/>
              <a:t>76% met the perpetrator </a:t>
            </a:r>
            <a:r>
              <a:rPr lang="en-US" u="sng" dirty="0"/>
              <a:t>before</a:t>
            </a:r>
            <a:r>
              <a:rPr lang="en-US" dirty="0"/>
              <a:t> the risk</a:t>
            </a:r>
            <a:br>
              <a:rPr lang="en-US" dirty="0"/>
            </a:br>
            <a:r>
              <a:rPr lang="en-US" sz="2000" dirty="0"/>
              <a:t>Base: any risk</a:t>
            </a:r>
            <a:endParaRPr lang="en-US" dirty="0"/>
          </a:p>
        </p:txBody>
      </p:sp>
      <p:sp>
        <p:nvSpPr>
          <p:cNvPr id="3" name="Slide Number Placeholder 2">
            <a:extLst>
              <a:ext uri="{FF2B5EF4-FFF2-40B4-BE49-F238E27FC236}">
                <a16:creationId xmlns:a16="http://schemas.microsoft.com/office/drawing/2014/main" id="{CAF5B8E1-F8A5-4D81-B9B6-D5F0A29FA05A}"/>
              </a:ext>
            </a:extLst>
          </p:cNvPr>
          <p:cNvSpPr>
            <a:spLocks noGrp="1"/>
          </p:cNvSpPr>
          <p:nvPr>
            <p:ph type="sldNum" sz="quarter" idx="4"/>
          </p:nvPr>
        </p:nvSpPr>
        <p:spPr/>
        <p:txBody>
          <a:bodyPr/>
          <a:lstStyle/>
          <a:p>
            <a:fld id="{7EFC24D6-DB8F-6B44-BA5A-9BEC68C15CAA}" type="slidenum">
              <a:rPr lang="en-US" smtClean="0"/>
              <a:pPr/>
              <a:t>30</a:t>
            </a:fld>
            <a:endParaRPr lang="en-US" dirty="0"/>
          </a:p>
        </p:txBody>
      </p:sp>
      <p:sp>
        <p:nvSpPr>
          <p:cNvPr id="5" name="TextBox 4">
            <a:extLst>
              <a:ext uri="{FF2B5EF4-FFF2-40B4-BE49-F238E27FC236}">
                <a16:creationId xmlns:a16="http://schemas.microsoft.com/office/drawing/2014/main" id="{CEDDDC45-470A-4E03-B706-D9069DEF57F1}"/>
              </a:ext>
            </a:extLst>
          </p:cNvPr>
          <p:cNvSpPr txBox="1"/>
          <p:nvPr/>
        </p:nvSpPr>
        <p:spPr>
          <a:xfrm>
            <a:off x="-70338" y="6628895"/>
            <a:ext cx="3044744"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Q5a: When did you meet the person in real life? </a:t>
            </a:r>
          </a:p>
        </p:txBody>
      </p:sp>
      <p:graphicFrame>
        <p:nvGraphicFramePr>
          <p:cNvPr id="8" name="Chart 7">
            <a:extLst>
              <a:ext uri="{FF2B5EF4-FFF2-40B4-BE49-F238E27FC236}">
                <a16:creationId xmlns:a16="http://schemas.microsoft.com/office/drawing/2014/main" id="{471D7013-B4B0-4216-B54F-F86042417048}"/>
              </a:ext>
            </a:extLst>
          </p:cNvPr>
          <p:cNvGraphicFramePr/>
          <p:nvPr>
            <p:extLst>
              <p:ext uri="{D42A27DB-BD31-4B8C-83A1-F6EECF244321}">
                <p14:modId xmlns:p14="http://schemas.microsoft.com/office/powerpoint/2010/main" val="1952133607"/>
              </p:ext>
            </p:extLst>
          </p:nvPr>
        </p:nvGraphicFramePr>
        <p:xfrm>
          <a:off x="3567165" y="1192746"/>
          <a:ext cx="7911931" cy="5436149"/>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a:extLst>
              <a:ext uri="{FF2B5EF4-FFF2-40B4-BE49-F238E27FC236}">
                <a16:creationId xmlns:a16="http://schemas.microsoft.com/office/drawing/2014/main" id="{C792CEF6-3D48-47C6-966E-342F151DFE86}"/>
              </a:ext>
            </a:extLst>
          </p:cNvPr>
          <p:cNvGrpSpPr/>
          <p:nvPr/>
        </p:nvGrpSpPr>
        <p:grpSpPr>
          <a:xfrm>
            <a:off x="11453820" y="-37541"/>
            <a:ext cx="915691" cy="489365"/>
            <a:chOff x="11453820" y="-37541"/>
            <a:chExt cx="915691" cy="489365"/>
          </a:xfrm>
        </p:grpSpPr>
        <p:sp>
          <p:nvSpPr>
            <p:cNvPr id="11" name="TextBox 10">
              <a:extLst>
                <a:ext uri="{FF2B5EF4-FFF2-40B4-BE49-F238E27FC236}">
                  <a16:creationId xmlns:a16="http://schemas.microsoft.com/office/drawing/2014/main" id="{6CAD1762-66D6-4FD0-8BD2-F222A5B94F3B}"/>
                </a:ext>
              </a:extLst>
            </p:cNvPr>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12" name="Picture 2" descr="https://d30y9cdsu7xlg0.cloudfront.net/png/143715-200.png">
              <a:extLst>
                <a:ext uri="{FF2B5EF4-FFF2-40B4-BE49-F238E27FC236}">
                  <a16:creationId xmlns:a16="http://schemas.microsoft.com/office/drawing/2014/main" id="{4480602F-CBF7-4FC1-935B-3AC9FD2B4621}"/>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Speech Bubble: Rectangle with Corners Rounded 3">
            <a:extLst>
              <a:ext uri="{FF2B5EF4-FFF2-40B4-BE49-F238E27FC236}">
                <a16:creationId xmlns:a16="http://schemas.microsoft.com/office/drawing/2014/main" id="{206178F5-1756-42F6-BC55-F86B187295B7}"/>
              </a:ext>
            </a:extLst>
          </p:cNvPr>
          <p:cNvSpPr/>
          <p:nvPr/>
        </p:nvSpPr>
        <p:spPr bwMode="auto">
          <a:xfrm>
            <a:off x="351692" y="2303086"/>
            <a:ext cx="3285811" cy="1826787"/>
          </a:xfrm>
          <a:prstGeom prst="wedgeRoundRectCallout">
            <a:avLst>
              <a:gd name="adj1" fmla="val 59289"/>
              <a:gd name="adj2" fmla="val -18245"/>
              <a:gd name="adj3" fmla="val 16667"/>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Level of familiarity correlated with type of risk</a:t>
            </a:r>
          </a:p>
          <a:p>
            <a:pPr algn="ctr" defTabSz="932472" fontAlgn="base">
              <a:lnSpc>
                <a:spcPct val="90000"/>
              </a:lnSpc>
              <a:spcBef>
                <a:spcPct val="0"/>
              </a:spcBef>
              <a:spcAft>
                <a:spcPct val="0"/>
              </a:spcAft>
            </a:pPr>
            <a:endParaRPr lang="en-US" sz="1200" i="1"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1400" i="1" dirty="0">
                <a:gradFill>
                  <a:gsLst>
                    <a:gs pos="0">
                      <a:srgbClr val="FFFFFF"/>
                    </a:gs>
                    <a:gs pos="100000">
                      <a:srgbClr val="FFFFFF"/>
                    </a:gs>
                  </a:gsLst>
                  <a:lin ang="5400000" scaled="0"/>
                </a:gradFill>
                <a:ea typeface="Segoe UI" pitchFamily="34" charset="0"/>
                <a:cs typeface="Segoe UI" pitchFamily="34" charset="0"/>
              </a:rPr>
              <a:t>People were more likely to have met the perpetrator </a:t>
            </a:r>
            <a:r>
              <a:rPr lang="en-US" sz="1400" i="1" u="sng" dirty="0">
                <a:gradFill>
                  <a:gsLst>
                    <a:gs pos="0">
                      <a:srgbClr val="FFFFFF"/>
                    </a:gs>
                    <a:gs pos="100000">
                      <a:srgbClr val="FFFFFF"/>
                    </a:gs>
                  </a:gsLst>
                  <a:lin ang="5400000" scaled="0"/>
                </a:gradFill>
                <a:ea typeface="Segoe UI" pitchFamily="34" charset="0"/>
                <a:cs typeface="Segoe UI" pitchFamily="34" charset="0"/>
              </a:rPr>
              <a:t>before</a:t>
            </a:r>
            <a:r>
              <a:rPr lang="en-US" sz="1400" i="1" dirty="0">
                <a:gradFill>
                  <a:gsLst>
                    <a:gs pos="0">
                      <a:srgbClr val="FFFFFF"/>
                    </a:gs>
                    <a:gs pos="100000">
                      <a:srgbClr val="FFFFFF"/>
                    </a:gs>
                  </a:gsLst>
                  <a:lin ang="5400000" scaled="0"/>
                </a:gradFill>
                <a:ea typeface="Segoe UI" pitchFamily="34" charset="0"/>
                <a:cs typeface="Segoe UI" pitchFamily="34" charset="0"/>
              </a:rPr>
              <a:t> the risk occurred when confronted with a Behavioral or Reputational risk</a:t>
            </a:r>
          </a:p>
        </p:txBody>
      </p:sp>
    </p:spTree>
    <p:extLst>
      <p:ext uri="{BB962C8B-B14F-4D97-AF65-F5344CB8AC3E}">
        <p14:creationId xmlns:p14="http://schemas.microsoft.com/office/powerpoint/2010/main" val="273250778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B84D2-AB2A-443F-863E-BD85BDF06894}"/>
              </a:ext>
            </a:extLst>
          </p:cNvPr>
          <p:cNvSpPr>
            <a:spLocks noGrp="1"/>
          </p:cNvSpPr>
          <p:nvPr>
            <p:ph type="title"/>
          </p:nvPr>
        </p:nvSpPr>
        <p:spPr/>
        <p:txBody>
          <a:bodyPr/>
          <a:lstStyle/>
          <a:p>
            <a:r>
              <a:rPr lang="en-US" dirty="0"/>
              <a:t>Females accounted for 11% of Misogyny cases</a:t>
            </a:r>
            <a:br>
              <a:rPr lang="en-US" dirty="0"/>
            </a:br>
            <a:r>
              <a:rPr lang="en-US" sz="2000" dirty="0"/>
              <a:t>Base: met in real life</a:t>
            </a:r>
          </a:p>
        </p:txBody>
      </p:sp>
      <p:sp>
        <p:nvSpPr>
          <p:cNvPr id="3" name="Slide Number Placeholder 2">
            <a:extLst>
              <a:ext uri="{FF2B5EF4-FFF2-40B4-BE49-F238E27FC236}">
                <a16:creationId xmlns:a16="http://schemas.microsoft.com/office/drawing/2014/main" id="{721D5033-BB47-4B63-A463-7DF1E176BBEE}"/>
              </a:ext>
            </a:extLst>
          </p:cNvPr>
          <p:cNvSpPr>
            <a:spLocks noGrp="1"/>
          </p:cNvSpPr>
          <p:nvPr>
            <p:ph type="sldNum" sz="quarter" idx="4"/>
          </p:nvPr>
        </p:nvSpPr>
        <p:spPr/>
        <p:txBody>
          <a:bodyPr/>
          <a:lstStyle/>
          <a:p>
            <a:fld id="{7EFC24D6-DB8F-6B44-BA5A-9BEC68C15CAA}" type="slidenum">
              <a:rPr lang="en-US" smtClean="0"/>
              <a:pPr/>
              <a:t>31</a:t>
            </a:fld>
            <a:endParaRPr lang="en-US" dirty="0"/>
          </a:p>
        </p:txBody>
      </p:sp>
      <p:sp>
        <p:nvSpPr>
          <p:cNvPr id="4" name="TextBox 3">
            <a:extLst>
              <a:ext uri="{FF2B5EF4-FFF2-40B4-BE49-F238E27FC236}">
                <a16:creationId xmlns:a16="http://schemas.microsoft.com/office/drawing/2014/main" id="{EA4B67E1-7D32-4840-B681-402C5A0CB903}"/>
              </a:ext>
            </a:extLst>
          </p:cNvPr>
          <p:cNvSpPr txBox="1"/>
          <p:nvPr/>
        </p:nvSpPr>
        <p:spPr>
          <a:xfrm>
            <a:off x="-40191" y="6636352"/>
            <a:ext cx="7050648"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Q5b: For each online risk below, which gender were the person(s) who treated you in an unsafe or uncivil manner online?</a:t>
            </a:r>
          </a:p>
        </p:txBody>
      </p:sp>
      <p:grpSp>
        <p:nvGrpSpPr>
          <p:cNvPr id="5" name="Group 4">
            <a:extLst>
              <a:ext uri="{FF2B5EF4-FFF2-40B4-BE49-F238E27FC236}">
                <a16:creationId xmlns:a16="http://schemas.microsoft.com/office/drawing/2014/main" id="{1D8472EF-4A93-47A9-99EB-8F048C5067F0}"/>
              </a:ext>
            </a:extLst>
          </p:cNvPr>
          <p:cNvGrpSpPr/>
          <p:nvPr/>
        </p:nvGrpSpPr>
        <p:grpSpPr>
          <a:xfrm>
            <a:off x="11453820" y="-37541"/>
            <a:ext cx="915691" cy="489365"/>
            <a:chOff x="11453820" y="-37541"/>
            <a:chExt cx="915691" cy="489365"/>
          </a:xfrm>
        </p:grpSpPr>
        <p:sp>
          <p:nvSpPr>
            <p:cNvPr id="6" name="TextBox 5">
              <a:extLst>
                <a:ext uri="{FF2B5EF4-FFF2-40B4-BE49-F238E27FC236}">
                  <a16:creationId xmlns:a16="http://schemas.microsoft.com/office/drawing/2014/main" id="{19EF9C8C-2AF8-4FD9-B052-3BEAF79021C6}"/>
                </a:ext>
              </a:extLst>
            </p:cNvPr>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7" name="Picture 2" descr="https://d30y9cdsu7xlg0.cloudfront.net/png/143715-200.png">
              <a:extLst>
                <a:ext uri="{FF2B5EF4-FFF2-40B4-BE49-F238E27FC236}">
                  <a16:creationId xmlns:a16="http://schemas.microsoft.com/office/drawing/2014/main" id="{DA38D3BC-FB65-4E65-AC13-416DED8542C5}"/>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8" name="Chart 7">
            <a:extLst>
              <a:ext uri="{FF2B5EF4-FFF2-40B4-BE49-F238E27FC236}">
                <a16:creationId xmlns:a16="http://schemas.microsoft.com/office/drawing/2014/main" id="{42CEA95B-D657-4654-BAA7-20C1ABCD1A58}"/>
              </a:ext>
            </a:extLst>
          </p:cNvPr>
          <p:cNvGraphicFramePr/>
          <p:nvPr>
            <p:extLst>
              <p:ext uri="{D42A27DB-BD31-4B8C-83A1-F6EECF244321}">
                <p14:modId xmlns:p14="http://schemas.microsoft.com/office/powerpoint/2010/main" val="4050898845"/>
              </p:ext>
            </p:extLst>
          </p:nvPr>
        </p:nvGraphicFramePr>
        <p:xfrm>
          <a:off x="457200" y="1458462"/>
          <a:ext cx="11379199" cy="5170433"/>
        </p:xfrm>
        <a:graphic>
          <a:graphicData uri="http://schemas.openxmlformats.org/drawingml/2006/chart">
            <c:chart xmlns:c="http://schemas.openxmlformats.org/drawingml/2006/chart" xmlns:r="http://schemas.openxmlformats.org/officeDocument/2006/relationships" r:id="rId4"/>
          </a:graphicData>
        </a:graphic>
      </p:graphicFrame>
      <p:sp>
        <p:nvSpPr>
          <p:cNvPr id="10" name="Speech Bubble: Rectangle with Corners Rounded 9">
            <a:extLst>
              <a:ext uri="{FF2B5EF4-FFF2-40B4-BE49-F238E27FC236}">
                <a16:creationId xmlns:a16="http://schemas.microsoft.com/office/drawing/2014/main" id="{EB39D24B-8465-47F2-A83B-28BCC996362F}"/>
              </a:ext>
            </a:extLst>
          </p:cNvPr>
          <p:cNvSpPr/>
          <p:nvPr/>
        </p:nvSpPr>
        <p:spPr bwMode="auto">
          <a:xfrm>
            <a:off x="8743159" y="1107440"/>
            <a:ext cx="3352032" cy="685944"/>
          </a:xfrm>
          <a:prstGeom prst="wedgeRoundRectCallout">
            <a:avLst>
              <a:gd name="adj1" fmla="val 7698"/>
              <a:gd name="adj2" fmla="val 78984"/>
              <a:gd name="adj3" fmla="val 16667"/>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Mean girls</a:t>
            </a:r>
          </a:p>
          <a:p>
            <a:pPr algn="ctr" defTabSz="932472" fontAlgn="base">
              <a:lnSpc>
                <a:spcPct val="90000"/>
              </a:lnSpc>
              <a:spcBef>
                <a:spcPct val="0"/>
              </a:spcBef>
              <a:spcAft>
                <a:spcPct val="0"/>
              </a:spcAft>
            </a:pPr>
            <a:r>
              <a:rPr lang="en-US" sz="1200" i="1" dirty="0">
                <a:gradFill>
                  <a:gsLst>
                    <a:gs pos="0">
                      <a:srgbClr val="FFFFFF"/>
                    </a:gs>
                    <a:gs pos="100000">
                      <a:srgbClr val="FFFFFF"/>
                    </a:gs>
                  </a:gsLst>
                  <a:lin ang="5400000" scaled="0"/>
                </a:gradFill>
                <a:ea typeface="Segoe UI" pitchFamily="34" charset="0"/>
                <a:cs typeface="Segoe UI" pitchFamily="34" charset="0"/>
              </a:rPr>
              <a:t>The top risks perpetrated by females were damaging reputations, bullying and treating others mean</a:t>
            </a:r>
          </a:p>
        </p:txBody>
      </p:sp>
    </p:spTree>
    <p:extLst>
      <p:ext uri="{BB962C8B-B14F-4D97-AF65-F5344CB8AC3E}">
        <p14:creationId xmlns:p14="http://schemas.microsoft.com/office/powerpoint/2010/main" val="324756234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D47A-C19F-4CF5-9F77-E964199B48E8}"/>
              </a:ext>
            </a:extLst>
          </p:cNvPr>
          <p:cNvSpPr>
            <a:spLocks noGrp="1"/>
          </p:cNvSpPr>
          <p:nvPr>
            <p:ph type="title"/>
          </p:nvPr>
        </p:nvSpPr>
        <p:spPr/>
        <p:txBody>
          <a:bodyPr/>
          <a:lstStyle/>
          <a:p>
            <a:r>
              <a:rPr lang="en-US" dirty="0"/>
              <a:t>Consequences were unchanged since 2016</a:t>
            </a:r>
          </a:p>
        </p:txBody>
      </p:sp>
      <p:sp>
        <p:nvSpPr>
          <p:cNvPr id="3" name="Slide Number Placeholder 2">
            <a:extLst>
              <a:ext uri="{FF2B5EF4-FFF2-40B4-BE49-F238E27FC236}">
                <a16:creationId xmlns:a16="http://schemas.microsoft.com/office/drawing/2014/main" id="{358D37F8-E8A3-47DF-9F28-C812255AD006}"/>
              </a:ext>
            </a:extLst>
          </p:cNvPr>
          <p:cNvSpPr>
            <a:spLocks noGrp="1"/>
          </p:cNvSpPr>
          <p:nvPr>
            <p:ph type="sldNum" sz="quarter" idx="4"/>
          </p:nvPr>
        </p:nvSpPr>
        <p:spPr/>
        <p:txBody>
          <a:bodyPr/>
          <a:lstStyle/>
          <a:p>
            <a:fld id="{7EFC24D6-DB8F-6B44-BA5A-9BEC68C15CAA}" type="slidenum">
              <a:rPr lang="en-US" smtClean="0"/>
              <a:pPr/>
              <a:t>32</a:t>
            </a:fld>
            <a:endParaRPr lang="en-US" dirty="0"/>
          </a:p>
        </p:txBody>
      </p:sp>
      <p:sp>
        <p:nvSpPr>
          <p:cNvPr id="4" name="Rectangle 3">
            <a:extLst>
              <a:ext uri="{FF2B5EF4-FFF2-40B4-BE49-F238E27FC236}">
                <a16:creationId xmlns:a16="http://schemas.microsoft.com/office/drawing/2014/main" id="{26D2F98A-07FA-4316-817F-980B2D1A13D8}"/>
              </a:ext>
            </a:extLst>
          </p:cNvPr>
          <p:cNvSpPr/>
          <p:nvPr/>
        </p:nvSpPr>
        <p:spPr>
          <a:xfrm>
            <a:off x="-20096" y="6761858"/>
            <a:ext cx="8561196" cy="246221"/>
          </a:xfrm>
          <a:prstGeom prst="rect">
            <a:avLst/>
          </a:prstGeom>
        </p:spPr>
        <p:txBody>
          <a:bodyPr wrap="square">
            <a:spAutoFit/>
          </a:bodyPr>
          <a:lstStyle/>
          <a:p>
            <a:r>
              <a:rPr lang="en-US" sz="1000" i="1" dirty="0">
                <a:solidFill>
                  <a:schemeClr val="tx1">
                    <a:lumMod val="50000"/>
                  </a:schemeClr>
                </a:solidFill>
              </a:rPr>
              <a:t> Q9: …Please tell us if any of the following has ever happened to you or to a friend/family member as a consequence of being treated uncivilly?</a:t>
            </a:r>
          </a:p>
        </p:txBody>
      </p:sp>
      <p:pic>
        <p:nvPicPr>
          <p:cNvPr id="6" name="Picture 5">
            <a:extLst>
              <a:ext uri="{FF2B5EF4-FFF2-40B4-BE49-F238E27FC236}">
                <a16:creationId xmlns:a16="http://schemas.microsoft.com/office/drawing/2014/main" id="{740DC85C-C8F0-4F9B-BC1F-EC7FCC4587AD}"/>
              </a:ext>
            </a:extLst>
          </p:cNvPr>
          <p:cNvPicPr>
            <a:picLocks noChangeAspect="1"/>
          </p:cNvPicPr>
          <p:nvPr/>
        </p:nvPicPr>
        <p:blipFill>
          <a:blip r:embed="rId3"/>
          <a:stretch>
            <a:fillRect/>
          </a:stretch>
        </p:blipFill>
        <p:spPr>
          <a:xfrm>
            <a:off x="848444" y="1212849"/>
            <a:ext cx="10531977" cy="5394960"/>
          </a:xfrm>
          <a:prstGeom prst="rect">
            <a:avLst/>
          </a:prstGeom>
        </p:spPr>
      </p:pic>
      <p:grpSp>
        <p:nvGrpSpPr>
          <p:cNvPr id="7" name="Group 6">
            <a:extLst>
              <a:ext uri="{FF2B5EF4-FFF2-40B4-BE49-F238E27FC236}">
                <a16:creationId xmlns:a16="http://schemas.microsoft.com/office/drawing/2014/main" id="{FEAD7100-32D9-4100-B338-9A144EC85A78}"/>
              </a:ext>
            </a:extLst>
          </p:cNvPr>
          <p:cNvGrpSpPr/>
          <p:nvPr/>
        </p:nvGrpSpPr>
        <p:grpSpPr>
          <a:xfrm>
            <a:off x="11453820" y="-37541"/>
            <a:ext cx="915691" cy="489365"/>
            <a:chOff x="11453820" y="-37541"/>
            <a:chExt cx="915691" cy="489365"/>
          </a:xfrm>
        </p:grpSpPr>
        <p:sp>
          <p:nvSpPr>
            <p:cNvPr id="8" name="TextBox 7">
              <a:extLst>
                <a:ext uri="{FF2B5EF4-FFF2-40B4-BE49-F238E27FC236}">
                  <a16:creationId xmlns:a16="http://schemas.microsoft.com/office/drawing/2014/main" id="{C27252DA-B38A-4089-A41B-3A17338E1652}"/>
                </a:ext>
              </a:extLst>
            </p:cNvPr>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9" name="Picture 2" descr="https://d30y9cdsu7xlg0.cloudfront.net/png/143715-200.png">
              <a:extLst>
                <a:ext uri="{FF2B5EF4-FFF2-40B4-BE49-F238E27FC236}">
                  <a16:creationId xmlns:a16="http://schemas.microsoft.com/office/drawing/2014/main" id="{225E6486-7F73-4B1E-BE05-54E50EB796E3}"/>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746256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BF8C5-40F7-4529-BCD9-9F76A023C03B}"/>
              </a:ext>
            </a:extLst>
          </p:cNvPr>
          <p:cNvSpPr>
            <a:spLocks noGrp="1"/>
          </p:cNvSpPr>
          <p:nvPr>
            <p:ph type="title"/>
          </p:nvPr>
        </p:nvSpPr>
        <p:spPr/>
        <p:txBody>
          <a:bodyPr/>
          <a:lstStyle/>
          <a:p>
            <a:r>
              <a:rPr lang="en-US" dirty="0"/>
              <a:t>People became less confrontational</a:t>
            </a:r>
          </a:p>
        </p:txBody>
      </p:sp>
      <p:sp>
        <p:nvSpPr>
          <p:cNvPr id="3" name="Slide Number Placeholder 2">
            <a:extLst>
              <a:ext uri="{FF2B5EF4-FFF2-40B4-BE49-F238E27FC236}">
                <a16:creationId xmlns:a16="http://schemas.microsoft.com/office/drawing/2014/main" id="{D1BADE0C-90C9-40D5-A5A8-24B7AF0443EA}"/>
              </a:ext>
            </a:extLst>
          </p:cNvPr>
          <p:cNvSpPr>
            <a:spLocks noGrp="1"/>
          </p:cNvSpPr>
          <p:nvPr>
            <p:ph type="sldNum" sz="quarter" idx="4"/>
          </p:nvPr>
        </p:nvSpPr>
        <p:spPr/>
        <p:txBody>
          <a:bodyPr/>
          <a:lstStyle/>
          <a:p>
            <a:fld id="{7EFC24D6-DB8F-6B44-BA5A-9BEC68C15CAA}" type="slidenum">
              <a:rPr lang="en-US" smtClean="0"/>
              <a:pPr/>
              <a:t>33</a:t>
            </a:fld>
            <a:endParaRPr lang="en-US" dirty="0"/>
          </a:p>
        </p:txBody>
      </p:sp>
      <p:sp>
        <p:nvSpPr>
          <p:cNvPr id="4" name="TextBox 3">
            <a:extLst>
              <a:ext uri="{FF2B5EF4-FFF2-40B4-BE49-F238E27FC236}">
                <a16:creationId xmlns:a16="http://schemas.microsoft.com/office/drawing/2014/main" id="{659A3E67-727C-4074-9811-9F49F49ABE34}"/>
              </a:ext>
            </a:extLst>
          </p:cNvPr>
          <p:cNvSpPr txBox="1"/>
          <p:nvPr/>
        </p:nvSpPr>
        <p:spPr>
          <a:xfrm>
            <a:off x="-40191" y="6636352"/>
            <a:ext cx="6039154"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Q12: Have you ever taken any of the following actions after being treated in an uncivil manner online?</a:t>
            </a:r>
          </a:p>
        </p:txBody>
      </p:sp>
      <p:grpSp>
        <p:nvGrpSpPr>
          <p:cNvPr id="5" name="Group 4">
            <a:extLst>
              <a:ext uri="{FF2B5EF4-FFF2-40B4-BE49-F238E27FC236}">
                <a16:creationId xmlns:a16="http://schemas.microsoft.com/office/drawing/2014/main" id="{6096935D-1FC6-4E58-8E36-40ACC264377C}"/>
              </a:ext>
            </a:extLst>
          </p:cNvPr>
          <p:cNvGrpSpPr/>
          <p:nvPr/>
        </p:nvGrpSpPr>
        <p:grpSpPr>
          <a:xfrm>
            <a:off x="11453820" y="-37541"/>
            <a:ext cx="915691" cy="489365"/>
            <a:chOff x="11453820" y="-37541"/>
            <a:chExt cx="915691" cy="489365"/>
          </a:xfrm>
        </p:grpSpPr>
        <p:sp>
          <p:nvSpPr>
            <p:cNvPr id="6" name="TextBox 5">
              <a:extLst>
                <a:ext uri="{FF2B5EF4-FFF2-40B4-BE49-F238E27FC236}">
                  <a16:creationId xmlns:a16="http://schemas.microsoft.com/office/drawing/2014/main" id="{EA98152F-1031-48BC-8326-36B911367A89}"/>
                </a:ext>
              </a:extLst>
            </p:cNvPr>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7" name="Picture 2" descr="https://d30y9cdsu7xlg0.cloudfront.net/png/143715-200.png">
              <a:extLst>
                <a:ext uri="{FF2B5EF4-FFF2-40B4-BE49-F238E27FC236}">
                  <a16:creationId xmlns:a16="http://schemas.microsoft.com/office/drawing/2014/main" id="{5CA033AE-721A-4FA7-8479-70CE611FDAFB}"/>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23">
            <a:extLst>
              <a:ext uri="{FF2B5EF4-FFF2-40B4-BE49-F238E27FC236}">
                <a16:creationId xmlns:a16="http://schemas.microsoft.com/office/drawing/2014/main" id="{EE6C3CAA-AAFE-4F80-8028-0EDCC7D3D733}"/>
              </a:ext>
            </a:extLst>
          </p:cNvPr>
          <p:cNvPicPr>
            <a:picLocks noChangeAspect="1"/>
          </p:cNvPicPr>
          <p:nvPr/>
        </p:nvPicPr>
        <p:blipFill>
          <a:blip r:embed="rId4"/>
          <a:stretch>
            <a:fillRect/>
          </a:stretch>
        </p:blipFill>
        <p:spPr>
          <a:xfrm>
            <a:off x="278841" y="1202801"/>
            <a:ext cx="11174979" cy="5394960"/>
          </a:xfrm>
          <a:prstGeom prst="rect">
            <a:avLst/>
          </a:prstGeom>
        </p:spPr>
      </p:pic>
    </p:spTree>
    <p:extLst>
      <p:ext uri="{BB962C8B-B14F-4D97-AF65-F5344CB8AC3E}">
        <p14:creationId xmlns:p14="http://schemas.microsoft.com/office/powerpoint/2010/main" val="69750055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D7024-AB51-4560-955F-AB55666398BB}"/>
              </a:ext>
            </a:extLst>
          </p:cNvPr>
          <p:cNvSpPr>
            <a:spLocks noGrp="1"/>
          </p:cNvSpPr>
          <p:nvPr>
            <p:ph type="title"/>
          </p:nvPr>
        </p:nvSpPr>
        <p:spPr/>
        <p:txBody>
          <a:bodyPr/>
          <a:lstStyle/>
          <a:p>
            <a:r>
              <a:rPr lang="en-US" dirty="0"/>
              <a:t>People reported they acted with civility most of the time </a:t>
            </a:r>
            <a:br>
              <a:rPr lang="en-US" dirty="0"/>
            </a:br>
            <a:r>
              <a:rPr lang="en-US" sz="2000" dirty="0"/>
              <a:t>There was a big discrepancy between what people reported they did vs. what they reported others did</a:t>
            </a:r>
            <a:endParaRPr lang="en-US" dirty="0"/>
          </a:p>
        </p:txBody>
      </p:sp>
      <p:sp>
        <p:nvSpPr>
          <p:cNvPr id="3" name="Slide Number Placeholder 2">
            <a:extLst>
              <a:ext uri="{FF2B5EF4-FFF2-40B4-BE49-F238E27FC236}">
                <a16:creationId xmlns:a16="http://schemas.microsoft.com/office/drawing/2014/main" id="{6729D83F-AE20-43A8-B680-C27B03AAA64A}"/>
              </a:ext>
            </a:extLst>
          </p:cNvPr>
          <p:cNvSpPr>
            <a:spLocks noGrp="1"/>
          </p:cNvSpPr>
          <p:nvPr>
            <p:ph type="sldNum" sz="quarter" idx="4"/>
          </p:nvPr>
        </p:nvSpPr>
        <p:spPr/>
        <p:txBody>
          <a:bodyPr/>
          <a:lstStyle/>
          <a:p>
            <a:fld id="{7EFC24D6-DB8F-6B44-BA5A-9BEC68C15CAA}" type="slidenum">
              <a:rPr lang="en-US" smtClean="0"/>
              <a:pPr/>
              <a:t>34</a:t>
            </a:fld>
            <a:endParaRPr lang="en-US" dirty="0"/>
          </a:p>
        </p:txBody>
      </p:sp>
      <p:sp>
        <p:nvSpPr>
          <p:cNvPr id="4" name="TextBox 3">
            <a:extLst>
              <a:ext uri="{FF2B5EF4-FFF2-40B4-BE49-F238E27FC236}">
                <a16:creationId xmlns:a16="http://schemas.microsoft.com/office/drawing/2014/main" id="{DDF4F67B-5951-4FBF-9016-9B59483505C1}"/>
              </a:ext>
            </a:extLst>
          </p:cNvPr>
          <p:cNvSpPr txBox="1"/>
          <p:nvPr/>
        </p:nvSpPr>
        <p:spPr>
          <a:xfrm>
            <a:off x="0" y="6493398"/>
            <a:ext cx="7711085" cy="572464"/>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Q12a: Below are different ways you could respond to online risks or uncivil behavior. How often do you ACTIVELY TRY to…</a:t>
            </a:r>
          </a:p>
          <a:p>
            <a:pPr>
              <a:lnSpc>
                <a:spcPct val="90000"/>
              </a:lnSpc>
            </a:pPr>
            <a:r>
              <a:rPr lang="en-US" sz="1000" i="1" dirty="0">
                <a:solidFill>
                  <a:schemeClr val="tx1">
                    <a:lumMod val="50000"/>
                  </a:schemeClr>
                </a:solidFill>
              </a:rPr>
              <a:t>Q12b: How often do you witness other people ACTIVELY TRYING to respond to online risks or uncivil behavior in the following ways?</a:t>
            </a:r>
          </a:p>
        </p:txBody>
      </p:sp>
      <p:grpSp>
        <p:nvGrpSpPr>
          <p:cNvPr id="5" name="Group 4">
            <a:extLst>
              <a:ext uri="{FF2B5EF4-FFF2-40B4-BE49-F238E27FC236}">
                <a16:creationId xmlns:a16="http://schemas.microsoft.com/office/drawing/2014/main" id="{948748B9-9C84-4F1E-AC13-2E956D1E21CB}"/>
              </a:ext>
            </a:extLst>
          </p:cNvPr>
          <p:cNvGrpSpPr/>
          <p:nvPr/>
        </p:nvGrpSpPr>
        <p:grpSpPr>
          <a:xfrm>
            <a:off x="11453820" y="62939"/>
            <a:ext cx="915691" cy="489365"/>
            <a:chOff x="11453820" y="-37541"/>
            <a:chExt cx="915691" cy="489365"/>
          </a:xfrm>
        </p:grpSpPr>
        <p:sp>
          <p:nvSpPr>
            <p:cNvPr id="6" name="TextBox 5">
              <a:extLst>
                <a:ext uri="{FF2B5EF4-FFF2-40B4-BE49-F238E27FC236}">
                  <a16:creationId xmlns:a16="http://schemas.microsoft.com/office/drawing/2014/main" id="{0639C9C1-D1E7-4DC8-8606-AC0D9696CC5D}"/>
                </a:ext>
              </a:extLst>
            </p:cNvPr>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7" name="Picture 2" descr="https://d30y9cdsu7xlg0.cloudfront.net/png/143715-200.png">
              <a:extLst>
                <a:ext uri="{FF2B5EF4-FFF2-40B4-BE49-F238E27FC236}">
                  <a16:creationId xmlns:a16="http://schemas.microsoft.com/office/drawing/2014/main" id="{F28E5930-D6F5-4D6A-8B07-323DF8826BFF}"/>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0" name="Chart 9">
            <a:extLst>
              <a:ext uri="{FF2B5EF4-FFF2-40B4-BE49-F238E27FC236}">
                <a16:creationId xmlns:a16="http://schemas.microsoft.com/office/drawing/2014/main" id="{B6BBEB94-0CE3-4DE1-9E7E-9EF5DE97CE63}"/>
              </a:ext>
            </a:extLst>
          </p:cNvPr>
          <p:cNvGraphicFramePr/>
          <p:nvPr>
            <p:extLst>
              <p:ext uri="{D42A27DB-BD31-4B8C-83A1-F6EECF244321}">
                <p14:modId xmlns:p14="http://schemas.microsoft.com/office/powerpoint/2010/main" val="3086619533"/>
              </p:ext>
            </p:extLst>
          </p:nvPr>
        </p:nvGraphicFramePr>
        <p:xfrm>
          <a:off x="606234" y="1489684"/>
          <a:ext cx="5074920" cy="5074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A5451BA9-DA65-4930-BD32-206D3F526210}"/>
              </a:ext>
            </a:extLst>
          </p:cNvPr>
          <p:cNvGraphicFramePr/>
          <p:nvPr>
            <p:extLst/>
          </p:nvPr>
        </p:nvGraphicFramePr>
        <p:xfrm>
          <a:off x="6616823" y="1489684"/>
          <a:ext cx="5074920" cy="5074920"/>
        </p:xfrm>
        <a:graphic>
          <a:graphicData uri="http://schemas.openxmlformats.org/drawingml/2006/chart">
            <c:chart xmlns:c="http://schemas.openxmlformats.org/drawingml/2006/chart" xmlns:r="http://schemas.openxmlformats.org/officeDocument/2006/relationships" r:id="rId5"/>
          </a:graphicData>
        </a:graphic>
      </p:graphicFrame>
      <p:cxnSp>
        <p:nvCxnSpPr>
          <p:cNvPr id="13" name="Straight Connector 12">
            <a:extLst>
              <a:ext uri="{FF2B5EF4-FFF2-40B4-BE49-F238E27FC236}">
                <a16:creationId xmlns:a16="http://schemas.microsoft.com/office/drawing/2014/main" id="{3255F9F4-F762-4845-B077-15A74697CC33}"/>
              </a:ext>
            </a:extLst>
          </p:cNvPr>
          <p:cNvCxnSpPr/>
          <p:nvPr/>
        </p:nvCxnSpPr>
        <p:spPr>
          <a:xfrm>
            <a:off x="572759" y="2823583"/>
            <a:ext cx="11224009" cy="0"/>
          </a:xfrm>
          <a:prstGeom prst="line">
            <a:avLst/>
          </a:prstGeom>
          <a:ln>
            <a:solidFill>
              <a:schemeClr val="bg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21D64CA-17B4-4B25-909C-D8206C6FA927}"/>
              </a:ext>
            </a:extLst>
          </p:cNvPr>
          <p:cNvCxnSpPr/>
          <p:nvPr/>
        </p:nvCxnSpPr>
        <p:spPr>
          <a:xfrm>
            <a:off x="572759" y="3659271"/>
            <a:ext cx="11224009" cy="0"/>
          </a:xfrm>
          <a:prstGeom prst="line">
            <a:avLst/>
          </a:prstGeom>
          <a:ln>
            <a:solidFill>
              <a:schemeClr val="bg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D6E273A-CA57-4A81-BE7D-15E854510E99}"/>
              </a:ext>
            </a:extLst>
          </p:cNvPr>
          <p:cNvCxnSpPr/>
          <p:nvPr/>
        </p:nvCxnSpPr>
        <p:spPr>
          <a:xfrm>
            <a:off x="572759" y="4483236"/>
            <a:ext cx="11224009" cy="0"/>
          </a:xfrm>
          <a:prstGeom prst="line">
            <a:avLst/>
          </a:prstGeom>
          <a:ln>
            <a:solidFill>
              <a:schemeClr val="bg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3EFC6B-1B59-4D00-B6E2-308EA767EA88}"/>
              </a:ext>
            </a:extLst>
          </p:cNvPr>
          <p:cNvCxnSpPr/>
          <p:nvPr/>
        </p:nvCxnSpPr>
        <p:spPr>
          <a:xfrm>
            <a:off x="572759" y="5277055"/>
            <a:ext cx="11224009" cy="0"/>
          </a:xfrm>
          <a:prstGeom prst="line">
            <a:avLst/>
          </a:prstGeom>
          <a:ln>
            <a:solidFill>
              <a:schemeClr val="bg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5482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Confidence in managing risks remained high</a:t>
            </a:r>
            <a:br>
              <a:rPr lang="en-US" dirty="0"/>
            </a:br>
            <a:r>
              <a:rPr lang="en-US" sz="2000" dirty="0"/>
              <a:t>Yet many did not ask for help or know where to find help</a:t>
            </a:r>
            <a:endParaRPr lang="en-US" dirty="0"/>
          </a:p>
        </p:txBody>
      </p:sp>
      <p:sp>
        <p:nvSpPr>
          <p:cNvPr id="3" name="Slide Number Placeholder 2"/>
          <p:cNvSpPr>
            <a:spLocks noGrp="1"/>
          </p:cNvSpPr>
          <p:nvPr>
            <p:ph type="sldNum" sz="quarter" idx="4"/>
          </p:nvPr>
        </p:nvSpPr>
        <p:spPr/>
        <p:txBody>
          <a:bodyPr/>
          <a:lstStyle/>
          <a:p>
            <a:fld id="{7EFC24D6-DB8F-6B44-BA5A-9BEC68C15CAA}" type="slidenum">
              <a:rPr lang="en-US" smtClean="0"/>
              <a:pPr/>
              <a:t>35</a:t>
            </a:fld>
            <a:endParaRPr lang="en-US" dirty="0"/>
          </a:p>
        </p:txBody>
      </p:sp>
      <p:grpSp>
        <p:nvGrpSpPr>
          <p:cNvPr id="16" name="Group 15">
            <a:extLst>
              <a:ext uri="{FF2B5EF4-FFF2-40B4-BE49-F238E27FC236}">
                <a16:creationId xmlns:a16="http://schemas.microsoft.com/office/drawing/2014/main" id="{9C668684-5475-4B1D-AF1B-CE701DF68993}"/>
              </a:ext>
            </a:extLst>
          </p:cNvPr>
          <p:cNvGrpSpPr/>
          <p:nvPr/>
        </p:nvGrpSpPr>
        <p:grpSpPr>
          <a:xfrm>
            <a:off x="11453820" y="-37541"/>
            <a:ext cx="915691" cy="489365"/>
            <a:chOff x="11453820" y="-37541"/>
            <a:chExt cx="915691" cy="489365"/>
          </a:xfrm>
        </p:grpSpPr>
        <p:sp>
          <p:nvSpPr>
            <p:cNvPr id="23" name="TextBox 22">
              <a:extLst>
                <a:ext uri="{FF2B5EF4-FFF2-40B4-BE49-F238E27FC236}">
                  <a16:creationId xmlns:a16="http://schemas.microsoft.com/office/drawing/2014/main" id="{D3D5438A-CE89-4EDE-9D63-A37320FDFC3E}"/>
                </a:ext>
              </a:extLst>
            </p:cNvPr>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24" name="Picture 2" descr="https://d30y9cdsu7xlg0.cloudfront.net/png/143715-200.png">
              <a:extLst>
                <a:ext uri="{FF2B5EF4-FFF2-40B4-BE49-F238E27FC236}">
                  <a16:creationId xmlns:a16="http://schemas.microsoft.com/office/drawing/2014/main" id="{4D0EA794-7B9D-48AC-ABAD-499C1D7C3F65}"/>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2F285A94-7481-461C-B795-CA4CD4EE2D15}"/>
              </a:ext>
            </a:extLst>
          </p:cNvPr>
          <p:cNvGrpSpPr/>
          <p:nvPr/>
        </p:nvGrpSpPr>
        <p:grpSpPr>
          <a:xfrm>
            <a:off x="234444" y="1396422"/>
            <a:ext cx="12008929" cy="4873752"/>
            <a:chOff x="264588" y="1537094"/>
            <a:chExt cx="12008929" cy="4873752"/>
          </a:xfrm>
        </p:grpSpPr>
        <p:graphicFrame>
          <p:nvGraphicFramePr>
            <p:cNvPr id="9" name="Chart 8"/>
            <p:cNvGraphicFramePr>
              <a:graphicFrameLocks noChangeAspect="1"/>
            </p:cNvGraphicFramePr>
            <p:nvPr>
              <p:extLst>
                <p:ext uri="{D42A27DB-BD31-4B8C-83A1-F6EECF244321}">
                  <p14:modId xmlns:p14="http://schemas.microsoft.com/office/powerpoint/2010/main" val="2376736165"/>
                </p:ext>
              </p:extLst>
            </p:nvPr>
          </p:nvGraphicFramePr>
          <p:xfrm>
            <a:off x="264588" y="1539928"/>
            <a:ext cx="3931920" cy="48709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68628D2A-1C1E-4F25-9BF3-73604000EC78}"/>
                </a:ext>
              </a:extLst>
            </p:cNvPr>
            <p:cNvGraphicFramePr>
              <a:graphicFrameLocks/>
            </p:cNvGraphicFramePr>
            <p:nvPr>
              <p:extLst>
                <p:ext uri="{D42A27DB-BD31-4B8C-83A1-F6EECF244321}">
                  <p14:modId xmlns:p14="http://schemas.microsoft.com/office/powerpoint/2010/main" val="1279929652"/>
                </p:ext>
              </p:extLst>
            </p:nvPr>
          </p:nvGraphicFramePr>
          <p:xfrm>
            <a:off x="4303093" y="1537094"/>
            <a:ext cx="3931920" cy="48737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7A61A09A-1033-48D3-914C-2E1FCB7FFD53}"/>
                </a:ext>
              </a:extLst>
            </p:cNvPr>
            <p:cNvGraphicFramePr>
              <a:graphicFrameLocks noChangeAspect="1"/>
            </p:cNvGraphicFramePr>
            <p:nvPr>
              <p:extLst>
                <p:ext uri="{D42A27DB-BD31-4B8C-83A1-F6EECF244321}">
                  <p14:modId xmlns:p14="http://schemas.microsoft.com/office/powerpoint/2010/main" val="2454948826"/>
                </p:ext>
              </p:extLst>
            </p:nvPr>
          </p:nvGraphicFramePr>
          <p:xfrm>
            <a:off x="8341597" y="1539928"/>
            <a:ext cx="3931920" cy="4870918"/>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5" name="Group 4">
            <a:extLst>
              <a:ext uri="{FF2B5EF4-FFF2-40B4-BE49-F238E27FC236}">
                <a16:creationId xmlns:a16="http://schemas.microsoft.com/office/drawing/2014/main" id="{A230B527-B2E3-44C5-868B-151CF2943DD0}"/>
              </a:ext>
            </a:extLst>
          </p:cNvPr>
          <p:cNvGrpSpPr/>
          <p:nvPr/>
        </p:nvGrpSpPr>
        <p:grpSpPr>
          <a:xfrm>
            <a:off x="-10048" y="6398464"/>
            <a:ext cx="10099890" cy="581165"/>
            <a:chOff x="-10048" y="6398464"/>
            <a:chExt cx="10099890" cy="581165"/>
          </a:xfrm>
        </p:grpSpPr>
        <p:sp>
          <p:nvSpPr>
            <p:cNvPr id="14" name="Rectangle 13"/>
            <p:cNvSpPr/>
            <p:nvPr/>
          </p:nvSpPr>
          <p:spPr>
            <a:xfrm>
              <a:off x="-10048" y="6398464"/>
              <a:ext cx="10096542" cy="246221"/>
            </a:xfrm>
            <a:prstGeom prst="rect">
              <a:avLst/>
            </a:prstGeom>
          </p:spPr>
          <p:txBody>
            <a:bodyPr wrap="square">
              <a:spAutoFit/>
            </a:bodyPr>
            <a:lstStyle/>
            <a:p>
              <a:r>
                <a:rPr lang="en-US" sz="1000" i="1" dirty="0">
                  <a:solidFill>
                    <a:schemeClr val="tx1">
                      <a:lumMod val="50000"/>
                    </a:schemeClr>
                  </a:solidFill>
                </a:rPr>
                <a:t>  Q10: How confident are you in your ability to manage uncivil behavior online?</a:t>
              </a:r>
            </a:p>
          </p:txBody>
        </p:sp>
        <p:sp>
          <p:nvSpPr>
            <p:cNvPr id="25" name="Rectangle 24">
              <a:extLst>
                <a:ext uri="{FF2B5EF4-FFF2-40B4-BE49-F238E27FC236}">
                  <a16:creationId xmlns:a16="http://schemas.microsoft.com/office/drawing/2014/main" id="{FB71986B-1DB1-4310-9DBD-703AB86E23E1}"/>
                </a:ext>
              </a:extLst>
            </p:cNvPr>
            <p:cNvSpPr/>
            <p:nvPr/>
          </p:nvSpPr>
          <p:spPr>
            <a:xfrm>
              <a:off x="-8374" y="6581008"/>
              <a:ext cx="10096542" cy="246221"/>
            </a:xfrm>
            <a:prstGeom prst="rect">
              <a:avLst/>
            </a:prstGeom>
          </p:spPr>
          <p:txBody>
            <a:bodyPr wrap="square">
              <a:spAutoFit/>
            </a:bodyPr>
            <a:lstStyle/>
            <a:p>
              <a:r>
                <a:rPr lang="en-US" sz="1000" i="1" dirty="0">
                  <a:solidFill>
                    <a:schemeClr val="tx1">
                      <a:lumMod val="50000"/>
                    </a:schemeClr>
                  </a:solidFill>
                </a:rPr>
                <a:t>  Q11: If you need help, do you know where to get help to manage online risks or uncivil behavior online?</a:t>
              </a:r>
            </a:p>
          </p:txBody>
        </p:sp>
        <p:sp>
          <p:nvSpPr>
            <p:cNvPr id="12" name="Rectangle 11">
              <a:extLst>
                <a:ext uri="{FF2B5EF4-FFF2-40B4-BE49-F238E27FC236}">
                  <a16:creationId xmlns:a16="http://schemas.microsoft.com/office/drawing/2014/main" id="{8719125A-9923-4BEC-81BB-DC5D827DB07A}"/>
                </a:ext>
              </a:extLst>
            </p:cNvPr>
            <p:cNvSpPr/>
            <p:nvPr/>
          </p:nvSpPr>
          <p:spPr>
            <a:xfrm>
              <a:off x="-6700" y="6733408"/>
              <a:ext cx="10096542" cy="246221"/>
            </a:xfrm>
            <a:prstGeom prst="rect">
              <a:avLst/>
            </a:prstGeom>
          </p:spPr>
          <p:txBody>
            <a:bodyPr wrap="square">
              <a:spAutoFit/>
            </a:bodyPr>
            <a:lstStyle/>
            <a:p>
              <a:r>
                <a:rPr lang="en-US" sz="1000" i="1" dirty="0">
                  <a:solidFill>
                    <a:schemeClr val="tx1">
                      <a:lumMod val="50000"/>
                    </a:schemeClr>
                  </a:solidFill>
                </a:rPr>
                <a:t>  Q11a: How difficult was it to get help when you were treated in an unsafe or uncivil manner?</a:t>
              </a:r>
            </a:p>
          </p:txBody>
        </p:sp>
      </p:grpSp>
    </p:spTree>
    <p:extLst>
      <p:ext uri="{BB962C8B-B14F-4D97-AF65-F5344CB8AC3E}">
        <p14:creationId xmlns:p14="http://schemas.microsoft.com/office/powerpoint/2010/main" val="383790121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9D42ED-E332-4276-988C-E8C776ADDE2A}"/>
              </a:ext>
            </a:extLst>
          </p:cNvPr>
          <p:cNvSpPr/>
          <p:nvPr/>
        </p:nvSpPr>
        <p:spPr bwMode="auto">
          <a:xfrm>
            <a:off x="2579927" y="4632290"/>
            <a:ext cx="1791107" cy="1265672"/>
          </a:xfrm>
          <a:prstGeom prst="rect">
            <a:avLst/>
          </a:prstGeom>
          <a:solidFill>
            <a:schemeClr val="accent1">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a:extLst>
              <a:ext uri="{FF2B5EF4-FFF2-40B4-BE49-F238E27FC236}">
                <a16:creationId xmlns:a16="http://schemas.microsoft.com/office/drawing/2014/main" id="{FFC6CA7A-4821-4E35-BCCA-A70583C8D7D1}"/>
              </a:ext>
            </a:extLst>
          </p:cNvPr>
          <p:cNvSpPr/>
          <p:nvPr/>
        </p:nvSpPr>
        <p:spPr bwMode="auto">
          <a:xfrm>
            <a:off x="4371034" y="1868992"/>
            <a:ext cx="5898382" cy="2763297"/>
          </a:xfrm>
          <a:prstGeom prst="rect">
            <a:avLst/>
          </a:prstGeom>
          <a:solidFill>
            <a:srgbClr val="0072C6">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a:extLst>
              <a:ext uri="{FF2B5EF4-FFF2-40B4-BE49-F238E27FC236}">
                <a16:creationId xmlns:a16="http://schemas.microsoft.com/office/drawing/2014/main" id="{3FC3274E-9429-45B2-A5F5-6CFDB1752D30}"/>
              </a:ext>
            </a:extLst>
          </p:cNvPr>
          <p:cNvSpPr/>
          <p:nvPr/>
        </p:nvSpPr>
        <p:spPr bwMode="auto">
          <a:xfrm>
            <a:off x="4371034" y="4628552"/>
            <a:ext cx="5898382" cy="1265672"/>
          </a:xfrm>
          <a:prstGeom prst="rect">
            <a:avLst/>
          </a:prstGeom>
          <a:solidFill>
            <a:srgbClr val="009E49">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Parents ranked highest on keeping people safer online</a:t>
            </a:r>
            <a:br>
              <a:rPr lang="en-US" dirty="0"/>
            </a:br>
            <a:r>
              <a:rPr lang="en-US" sz="2000" dirty="0"/>
              <a:t>Software companies were seen as average on trust &amp; responsibility</a:t>
            </a:r>
            <a:endParaRPr lang="en-US" dirty="0"/>
          </a:p>
        </p:txBody>
      </p:sp>
      <p:sp>
        <p:nvSpPr>
          <p:cNvPr id="3" name="Slide Number Placeholder 2"/>
          <p:cNvSpPr>
            <a:spLocks noGrp="1"/>
          </p:cNvSpPr>
          <p:nvPr>
            <p:ph type="sldNum" sz="quarter" idx="4"/>
          </p:nvPr>
        </p:nvSpPr>
        <p:spPr/>
        <p:txBody>
          <a:bodyPr/>
          <a:lstStyle/>
          <a:p>
            <a:fld id="{7EFC24D6-DB8F-6B44-BA5A-9BEC68C15CAA}" type="slidenum">
              <a:rPr lang="en-US" smtClean="0"/>
              <a:pPr/>
              <a:t>36</a:t>
            </a:fld>
            <a:endParaRPr lang="en-US" dirty="0"/>
          </a:p>
        </p:txBody>
      </p:sp>
      <p:grpSp>
        <p:nvGrpSpPr>
          <p:cNvPr id="10" name="Group 9">
            <a:extLst>
              <a:ext uri="{FF2B5EF4-FFF2-40B4-BE49-F238E27FC236}">
                <a16:creationId xmlns:a16="http://schemas.microsoft.com/office/drawing/2014/main" id="{46A60FEA-8EE8-4AAF-BB04-78C62EAE2934}"/>
              </a:ext>
            </a:extLst>
          </p:cNvPr>
          <p:cNvGrpSpPr/>
          <p:nvPr/>
        </p:nvGrpSpPr>
        <p:grpSpPr>
          <a:xfrm>
            <a:off x="20096" y="6563734"/>
            <a:ext cx="6840430" cy="444346"/>
            <a:chOff x="274638" y="6410479"/>
            <a:chExt cx="6840430" cy="444346"/>
          </a:xfrm>
        </p:grpSpPr>
        <p:sp>
          <p:nvSpPr>
            <p:cNvPr id="4" name="Rectangle 3"/>
            <p:cNvSpPr/>
            <p:nvPr/>
          </p:nvSpPr>
          <p:spPr>
            <a:xfrm>
              <a:off x="274639" y="6410479"/>
              <a:ext cx="6840429" cy="246221"/>
            </a:xfrm>
            <a:prstGeom prst="rect">
              <a:avLst/>
            </a:prstGeom>
          </p:spPr>
          <p:txBody>
            <a:bodyPr wrap="square">
              <a:spAutoFit/>
            </a:bodyPr>
            <a:lstStyle/>
            <a:p>
              <a:r>
                <a:rPr lang="en-US" sz="1000" i="1" dirty="0">
                  <a:solidFill>
                    <a:schemeClr val="tx1">
                      <a:lumMod val="50000"/>
                    </a:schemeClr>
                  </a:solidFill>
                </a:rPr>
                <a:t> 8a: In your opinion, which group or organization is most responsible for keeping individuals and families safer online? </a:t>
              </a:r>
            </a:p>
          </p:txBody>
        </p:sp>
        <p:sp>
          <p:nvSpPr>
            <p:cNvPr id="6" name="Rectangle 5"/>
            <p:cNvSpPr/>
            <p:nvPr/>
          </p:nvSpPr>
          <p:spPr>
            <a:xfrm>
              <a:off x="274638" y="6608604"/>
              <a:ext cx="6840429" cy="246221"/>
            </a:xfrm>
            <a:prstGeom prst="rect">
              <a:avLst/>
            </a:prstGeom>
          </p:spPr>
          <p:txBody>
            <a:bodyPr wrap="square">
              <a:spAutoFit/>
            </a:bodyPr>
            <a:lstStyle/>
            <a:p>
              <a:r>
                <a:rPr lang="en-US" sz="1000" i="1" dirty="0">
                  <a:solidFill>
                    <a:schemeClr val="tx1">
                      <a:lumMod val="50000"/>
                    </a:schemeClr>
                  </a:solidFill>
                </a:rPr>
                <a:t> 8b: In your opinion, which group or organization do you trust most to keep individuals and families safer online? </a:t>
              </a:r>
            </a:p>
          </p:txBody>
        </p:sp>
      </p:grpSp>
      <p:grpSp>
        <p:nvGrpSpPr>
          <p:cNvPr id="7" name="Group 6"/>
          <p:cNvGrpSpPr/>
          <p:nvPr/>
        </p:nvGrpSpPr>
        <p:grpSpPr>
          <a:xfrm>
            <a:off x="11453820" y="-37541"/>
            <a:ext cx="915691" cy="489365"/>
            <a:chOff x="11453820" y="-37541"/>
            <a:chExt cx="915691" cy="489365"/>
          </a:xfrm>
        </p:grpSpPr>
        <p:sp>
          <p:nvSpPr>
            <p:cNvPr id="8" name="TextBox 7"/>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9" name="Picture 2" descr="https://d30y9cdsu7xlg0.cloudfront.net/png/143715-200.png"/>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angle 15">
            <a:extLst>
              <a:ext uri="{FF2B5EF4-FFF2-40B4-BE49-F238E27FC236}">
                <a16:creationId xmlns:a16="http://schemas.microsoft.com/office/drawing/2014/main" id="{B5F88C3D-6A46-40BF-BEFA-883A67D65EE5}"/>
              </a:ext>
            </a:extLst>
          </p:cNvPr>
          <p:cNvSpPr/>
          <p:nvPr/>
        </p:nvSpPr>
        <p:spPr bwMode="auto">
          <a:xfrm>
            <a:off x="2579927" y="1868993"/>
            <a:ext cx="1791107" cy="2763297"/>
          </a:xfrm>
          <a:prstGeom prst="rect">
            <a:avLst/>
          </a:prstGeom>
          <a:solidFill>
            <a:srgbClr val="00B294">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5" name="Chart 4"/>
          <p:cNvGraphicFramePr>
            <a:graphicFrameLocks noChangeAspect="1"/>
          </p:cNvGraphicFramePr>
          <p:nvPr>
            <p:extLst>
              <p:ext uri="{D42A27DB-BD31-4B8C-83A1-F6EECF244321}">
                <p14:modId xmlns:p14="http://schemas.microsoft.com/office/powerpoint/2010/main" val="321859681"/>
              </p:ext>
            </p:extLst>
          </p:nvPr>
        </p:nvGraphicFramePr>
        <p:xfrm>
          <a:off x="1719128" y="1393265"/>
          <a:ext cx="8842683" cy="5120640"/>
        </p:xfrm>
        <a:graphic>
          <a:graphicData uri="http://schemas.openxmlformats.org/drawingml/2006/chart">
            <c:chart xmlns:c="http://schemas.openxmlformats.org/drawingml/2006/chart" xmlns:r="http://schemas.openxmlformats.org/officeDocument/2006/relationships" r:id="rId4"/>
          </a:graphicData>
        </a:graphic>
      </p:graphicFrame>
      <p:sp>
        <p:nvSpPr>
          <p:cNvPr id="17" name="Arrow: Up 16">
            <a:extLst>
              <a:ext uri="{FF2B5EF4-FFF2-40B4-BE49-F238E27FC236}">
                <a16:creationId xmlns:a16="http://schemas.microsoft.com/office/drawing/2014/main" id="{E10A6224-843A-4D70-BB52-07A481DB3992}"/>
              </a:ext>
            </a:extLst>
          </p:cNvPr>
          <p:cNvSpPr/>
          <p:nvPr/>
        </p:nvSpPr>
        <p:spPr bwMode="auto">
          <a:xfrm>
            <a:off x="10568319" y="4320786"/>
            <a:ext cx="210026" cy="261140"/>
          </a:xfrm>
          <a:prstGeom prst="up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0" name="TextBox 19">
            <a:extLst>
              <a:ext uri="{FF2B5EF4-FFF2-40B4-BE49-F238E27FC236}">
                <a16:creationId xmlns:a16="http://schemas.microsoft.com/office/drawing/2014/main" id="{B7A611C8-70E4-4F90-A048-FF386539EA9B}"/>
              </a:ext>
            </a:extLst>
          </p:cNvPr>
          <p:cNvSpPr txBox="1"/>
          <p:nvPr/>
        </p:nvSpPr>
        <p:spPr>
          <a:xfrm>
            <a:off x="10523386" y="4692924"/>
            <a:ext cx="1356528" cy="627864"/>
          </a:xfrm>
          <a:prstGeom prst="rect">
            <a:avLst/>
          </a:prstGeom>
          <a:noFill/>
        </p:spPr>
        <p:txBody>
          <a:bodyPr wrap="square" lIns="182880" tIns="146304" rIns="182880" bIns="146304" rtlCol="0">
            <a:spAutoFit/>
          </a:bodyPr>
          <a:lstStyle/>
          <a:p>
            <a:pPr algn="ctr">
              <a:lnSpc>
                <a:spcPct val="90000"/>
              </a:lnSpc>
            </a:pPr>
            <a:r>
              <a:rPr lang="en-US" sz="1200" dirty="0">
                <a:solidFill>
                  <a:schemeClr val="tx1">
                    <a:lumMod val="50000"/>
                  </a:schemeClr>
                </a:solidFill>
              </a:rPr>
              <a:t>Trust below average</a:t>
            </a:r>
          </a:p>
        </p:txBody>
      </p:sp>
      <p:sp>
        <p:nvSpPr>
          <p:cNvPr id="21" name="TextBox 20">
            <a:extLst>
              <a:ext uri="{FF2B5EF4-FFF2-40B4-BE49-F238E27FC236}">
                <a16:creationId xmlns:a16="http://schemas.microsoft.com/office/drawing/2014/main" id="{66B8522F-0E24-483B-AE09-BA0B04FCEC2A}"/>
              </a:ext>
            </a:extLst>
          </p:cNvPr>
          <p:cNvSpPr txBox="1"/>
          <p:nvPr/>
        </p:nvSpPr>
        <p:spPr>
          <a:xfrm>
            <a:off x="10561811" y="4094801"/>
            <a:ext cx="1279678" cy="627864"/>
          </a:xfrm>
          <a:prstGeom prst="rect">
            <a:avLst/>
          </a:prstGeom>
          <a:noFill/>
        </p:spPr>
        <p:txBody>
          <a:bodyPr wrap="square" lIns="182880" tIns="146304" rIns="182880" bIns="146304" rtlCol="0">
            <a:spAutoFit/>
          </a:bodyPr>
          <a:lstStyle/>
          <a:p>
            <a:pPr algn="ctr">
              <a:lnSpc>
                <a:spcPct val="90000"/>
              </a:lnSpc>
            </a:pPr>
            <a:r>
              <a:rPr lang="en-US" sz="1200" dirty="0">
                <a:solidFill>
                  <a:schemeClr val="tx1">
                    <a:lumMod val="50000"/>
                  </a:schemeClr>
                </a:solidFill>
              </a:rPr>
              <a:t>Trust above average</a:t>
            </a:r>
          </a:p>
        </p:txBody>
      </p:sp>
      <p:sp>
        <p:nvSpPr>
          <p:cNvPr id="23" name="Arrow: Up 22">
            <a:extLst>
              <a:ext uri="{FF2B5EF4-FFF2-40B4-BE49-F238E27FC236}">
                <a16:creationId xmlns:a16="http://schemas.microsoft.com/office/drawing/2014/main" id="{0BFCAF76-1C51-46A8-BBA7-58CF3FD63DB5}"/>
              </a:ext>
            </a:extLst>
          </p:cNvPr>
          <p:cNvSpPr/>
          <p:nvPr/>
        </p:nvSpPr>
        <p:spPr bwMode="auto">
          <a:xfrm rot="10800000">
            <a:off x="10568319" y="4613863"/>
            <a:ext cx="210026" cy="261140"/>
          </a:xfrm>
          <a:prstGeom prst="up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4" name="Arrow: Up 23">
            <a:extLst>
              <a:ext uri="{FF2B5EF4-FFF2-40B4-BE49-F238E27FC236}">
                <a16:creationId xmlns:a16="http://schemas.microsoft.com/office/drawing/2014/main" id="{3FD2FAB8-B92B-4961-A933-51CC0EF9C354}"/>
              </a:ext>
            </a:extLst>
          </p:cNvPr>
          <p:cNvSpPr/>
          <p:nvPr/>
        </p:nvSpPr>
        <p:spPr bwMode="auto">
          <a:xfrm rot="16200000">
            <a:off x="4135451" y="6040716"/>
            <a:ext cx="210026" cy="261140"/>
          </a:xfrm>
          <a:prstGeom prst="up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5" name="TextBox 24">
            <a:extLst>
              <a:ext uri="{FF2B5EF4-FFF2-40B4-BE49-F238E27FC236}">
                <a16:creationId xmlns:a16="http://schemas.microsoft.com/office/drawing/2014/main" id="{108E885A-0A1D-491B-A5C3-EDF4B2693CB6}"/>
              </a:ext>
            </a:extLst>
          </p:cNvPr>
          <p:cNvSpPr txBox="1"/>
          <p:nvPr/>
        </p:nvSpPr>
        <p:spPr>
          <a:xfrm>
            <a:off x="2843744" y="5961446"/>
            <a:ext cx="1356528" cy="627864"/>
          </a:xfrm>
          <a:prstGeom prst="rect">
            <a:avLst/>
          </a:prstGeom>
          <a:noFill/>
        </p:spPr>
        <p:txBody>
          <a:bodyPr wrap="square" lIns="182880" tIns="146304" rIns="182880" bIns="146304" rtlCol="0">
            <a:spAutoFit/>
          </a:bodyPr>
          <a:lstStyle/>
          <a:p>
            <a:pPr algn="ctr">
              <a:lnSpc>
                <a:spcPct val="90000"/>
              </a:lnSpc>
            </a:pPr>
            <a:r>
              <a:rPr lang="en-US" sz="1200" dirty="0">
                <a:solidFill>
                  <a:schemeClr val="tx1">
                    <a:lumMod val="50000"/>
                  </a:schemeClr>
                </a:solidFill>
              </a:rPr>
              <a:t>Responsibility below average</a:t>
            </a:r>
          </a:p>
        </p:txBody>
      </p:sp>
      <p:sp>
        <p:nvSpPr>
          <p:cNvPr id="27" name="TextBox 26">
            <a:extLst>
              <a:ext uri="{FF2B5EF4-FFF2-40B4-BE49-F238E27FC236}">
                <a16:creationId xmlns:a16="http://schemas.microsoft.com/office/drawing/2014/main" id="{CC13DB03-2D35-4E3F-8579-C665A63D4EAC}"/>
              </a:ext>
            </a:extLst>
          </p:cNvPr>
          <p:cNvSpPr txBox="1"/>
          <p:nvPr/>
        </p:nvSpPr>
        <p:spPr>
          <a:xfrm>
            <a:off x="4526421" y="5961446"/>
            <a:ext cx="1356528" cy="627864"/>
          </a:xfrm>
          <a:prstGeom prst="rect">
            <a:avLst/>
          </a:prstGeom>
          <a:noFill/>
        </p:spPr>
        <p:txBody>
          <a:bodyPr wrap="square" lIns="182880" tIns="146304" rIns="182880" bIns="146304" rtlCol="0">
            <a:spAutoFit/>
          </a:bodyPr>
          <a:lstStyle/>
          <a:p>
            <a:pPr algn="ctr">
              <a:lnSpc>
                <a:spcPct val="90000"/>
              </a:lnSpc>
            </a:pPr>
            <a:r>
              <a:rPr lang="en-US" sz="1200" dirty="0">
                <a:solidFill>
                  <a:schemeClr val="tx1">
                    <a:lumMod val="50000"/>
                  </a:schemeClr>
                </a:solidFill>
              </a:rPr>
              <a:t>Responsibility above average</a:t>
            </a:r>
          </a:p>
        </p:txBody>
      </p:sp>
      <p:sp>
        <p:nvSpPr>
          <p:cNvPr id="28" name="Arrow: Up 27">
            <a:extLst>
              <a:ext uri="{FF2B5EF4-FFF2-40B4-BE49-F238E27FC236}">
                <a16:creationId xmlns:a16="http://schemas.microsoft.com/office/drawing/2014/main" id="{037F4A83-7FDD-4493-A524-296B287EB0CD}"/>
              </a:ext>
            </a:extLst>
          </p:cNvPr>
          <p:cNvSpPr/>
          <p:nvPr/>
        </p:nvSpPr>
        <p:spPr bwMode="auto">
          <a:xfrm rot="5400000">
            <a:off x="4428527" y="6040715"/>
            <a:ext cx="210026" cy="261140"/>
          </a:xfrm>
          <a:prstGeom prst="up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967489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1606-E97D-40DC-A0FC-B1B0918074B0}"/>
              </a:ext>
            </a:extLst>
          </p:cNvPr>
          <p:cNvSpPr>
            <a:spLocks noGrp="1"/>
          </p:cNvSpPr>
          <p:nvPr>
            <p:ph type="title"/>
          </p:nvPr>
        </p:nvSpPr>
        <p:spPr/>
        <p:txBody>
          <a:bodyPr/>
          <a:lstStyle/>
          <a:p>
            <a:r>
              <a:rPr lang="en-US" dirty="0"/>
              <a:t>Country detail</a:t>
            </a:r>
            <a:br>
              <a:rPr lang="en-US" dirty="0"/>
            </a:br>
            <a:r>
              <a:rPr lang="en-US" sz="4400" dirty="0"/>
              <a:t>Highlights</a:t>
            </a:r>
          </a:p>
        </p:txBody>
      </p:sp>
      <p:sp>
        <p:nvSpPr>
          <p:cNvPr id="3" name="Slide Number Placeholder 2">
            <a:extLst>
              <a:ext uri="{FF2B5EF4-FFF2-40B4-BE49-F238E27FC236}">
                <a16:creationId xmlns:a16="http://schemas.microsoft.com/office/drawing/2014/main" id="{6589EC63-518B-4120-A403-564B7ECCE97B}"/>
              </a:ext>
            </a:extLst>
          </p:cNvPr>
          <p:cNvSpPr>
            <a:spLocks noGrp="1"/>
          </p:cNvSpPr>
          <p:nvPr>
            <p:ph type="sldNum" sz="quarter" idx="4"/>
          </p:nvPr>
        </p:nvSpPr>
        <p:spPr/>
        <p:txBody>
          <a:bodyPr/>
          <a:lstStyle/>
          <a:p>
            <a:fld id="{7EFC24D6-DB8F-6B44-BA5A-9BEC68C15CAA}" type="slidenum">
              <a:rPr lang="en-US" smtClean="0"/>
              <a:pPr/>
              <a:t>37</a:t>
            </a:fld>
            <a:endParaRPr lang="en-US" dirty="0"/>
          </a:p>
        </p:txBody>
      </p:sp>
    </p:spTree>
    <p:extLst>
      <p:ext uri="{BB962C8B-B14F-4D97-AF65-F5344CB8AC3E}">
        <p14:creationId xmlns:p14="http://schemas.microsoft.com/office/powerpoint/2010/main" val="238949489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close up of a mans face&#10;&#10;Description generated with high confidence">
            <a:extLst>
              <a:ext uri="{FF2B5EF4-FFF2-40B4-BE49-F238E27FC236}">
                <a16:creationId xmlns:a16="http://schemas.microsoft.com/office/drawing/2014/main" id="{162511BB-5397-46F4-B52C-A82E9A462BCB}"/>
              </a:ext>
            </a:extLst>
          </p:cNvPr>
          <p:cNvPicPr>
            <a:picLocks noChangeAspect="1"/>
          </p:cNvPicPr>
          <p:nvPr/>
        </p:nvPicPr>
        <p:blipFill>
          <a:blip r:embed="rId3">
            <a:lum bright="70000" contrast="-70000"/>
          </a:blip>
          <a:stretch>
            <a:fillRect/>
          </a:stretch>
        </p:blipFill>
        <p:spPr>
          <a:xfrm>
            <a:off x="2853732" y="-4581"/>
            <a:ext cx="9572695" cy="3818059"/>
          </a:xfrm>
          <a:prstGeom prst="rect">
            <a:avLst/>
          </a:prstGeom>
        </p:spPr>
      </p:pic>
      <p:sp>
        <p:nvSpPr>
          <p:cNvPr id="3" name="Slide Number Placeholder 2"/>
          <p:cNvSpPr>
            <a:spLocks noGrp="1"/>
          </p:cNvSpPr>
          <p:nvPr>
            <p:ph type="sldNum" sz="quarter" idx="4"/>
          </p:nvPr>
        </p:nvSpPr>
        <p:spPr/>
        <p:txBody>
          <a:bodyPr/>
          <a:lstStyle/>
          <a:p>
            <a:fld id="{7EFC24D6-DB8F-6B44-BA5A-9BEC68C15CAA}" type="slidenum">
              <a:rPr lang="en-US" smtClean="0"/>
              <a:pPr/>
              <a:t>38</a:t>
            </a:fld>
            <a:endParaRPr lang="en-US" dirty="0"/>
          </a:p>
        </p:txBody>
      </p:sp>
      <p:grpSp>
        <p:nvGrpSpPr>
          <p:cNvPr id="66" name="Group 65">
            <a:extLst>
              <a:ext uri="{FF2B5EF4-FFF2-40B4-BE49-F238E27FC236}">
                <a16:creationId xmlns:a16="http://schemas.microsoft.com/office/drawing/2014/main" id="{ABDF74AE-9972-485C-9AB6-C1A8E0D9E0A0}"/>
              </a:ext>
            </a:extLst>
          </p:cNvPr>
          <p:cNvGrpSpPr/>
          <p:nvPr/>
        </p:nvGrpSpPr>
        <p:grpSpPr>
          <a:xfrm>
            <a:off x="11145985" y="-28532"/>
            <a:ext cx="1203382" cy="415031"/>
            <a:chOff x="11145985" y="-28533"/>
            <a:chExt cx="1203382" cy="489365"/>
          </a:xfrm>
        </p:grpSpPr>
        <p:pic>
          <p:nvPicPr>
            <p:cNvPr id="67" name="Picture 2" descr="https://d30y9cdsu7xlg0.cloudfront.net/png/17486-200.png">
              <a:extLst>
                <a:ext uri="{FF2B5EF4-FFF2-40B4-BE49-F238E27FC236}">
                  <a16:creationId xmlns:a16="http://schemas.microsoft.com/office/drawing/2014/main" id="{03CD3220-2BB7-4B2B-87F7-DC1AF2A817D2}"/>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5914" y="84691"/>
              <a:ext cx="323453" cy="323452"/>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6207B614-C036-4781-B714-F9DAA8DB08FC}"/>
                </a:ext>
              </a:extLst>
            </p:cNvPr>
            <p:cNvSpPr txBox="1"/>
            <p:nvPr/>
          </p:nvSpPr>
          <p:spPr>
            <a:xfrm>
              <a:off x="11145985" y="-28533"/>
              <a:ext cx="1004890"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Country</a:t>
              </a:r>
            </a:p>
          </p:txBody>
        </p:sp>
      </p:grpSp>
      <p:sp>
        <p:nvSpPr>
          <p:cNvPr id="28" name="Title 27">
            <a:extLst>
              <a:ext uri="{FF2B5EF4-FFF2-40B4-BE49-F238E27FC236}">
                <a16:creationId xmlns:a16="http://schemas.microsoft.com/office/drawing/2014/main" id="{F0B4A0E2-6752-42DF-8E36-AEC2C4EC1947}"/>
              </a:ext>
            </a:extLst>
          </p:cNvPr>
          <p:cNvSpPr>
            <a:spLocks noGrp="1"/>
          </p:cNvSpPr>
          <p:nvPr>
            <p:ph type="title"/>
          </p:nvPr>
        </p:nvSpPr>
        <p:spPr>
          <a:xfrm>
            <a:off x="274638" y="375659"/>
            <a:ext cx="4076075" cy="2826443"/>
          </a:xfrm>
        </p:spPr>
        <p:txBody>
          <a:bodyPr/>
          <a:lstStyle/>
          <a:p>
            <a:r>
              <a:rPr lang="en-US" dirty="0"/>
              <a:t>Countries ranked by Civility: DCI: 1-12</a:t>
            </a:r>
            <a:br>
              <a:rPr lang="en-US" dirty="0"/>
            </a:br>
            <a:r>
              <a:rPr lang="en-US" sz="2000" dirty="0"/>
              <a:t>Doxing was especially worrisome in Japan and China</a:t>
            </a:r>
            <a:endParaRPr lang="en-US" sz="2000" dirty="0">
              <a:solidFill>
                <a:schemeClr val="bg1"/>
              </a:solidFill>
            </a:endParaRPr>
          </a:p>
        </p:txBody>
      </p:sp>
      <p:grpSp>
        <p:nvGrpSpPr>
          <p:cNvPr id="112" name="Group 111">
            <a:extLst>
              <a:ext uri="{FF2B5EF4-FFF2-40B4-BE49-F238E27FC236}">
                <a16:creationId xmlns:a16="http://schemas.microsoft.com/office/drawing/2014/main" id="{1B8689FF-89CC-4E9C-B297-F6AC9DE1913E}"/>
              </a:ext>
            </a:extLst>
          </p:cNvPr>
          <p:cNvGrpSpPr/>
          <p:nvPr/>
        </p:nvGrpSpPr>
        <p:grpSpPr>
          <a:xfrm>
            <a:off x="4669326" y="1322253"/>
            <a:ext cx="1249841" cy="461665"/>
            <a:chOff x="4671347" y="1546456"/>
            <a:chExt cx="1249841" cy="461665"/>
          </a:xfrm>
        </p:grpSpPr>
        <p:sp>
          <p:nvSpPr>
            <p:cNvPr id="56" name="Oval 55">
              <a:extLst>
                <a:ext uri="{FF2B5EF4-FFF2-40B4-BE49-F238E27FC236}">
                  <a16:creationId xmlns:a16="http://schemas.microsoft.com/office/drawing/2014/main" id="{D4B90EA3-52DD-431B-B34E-894F69A8E4F9}"/>
                </a:ext>
              </a:extLst>
            </p:cNvPr>
            <p:cNvSpPr>
              <a:spLocks noChangeAspect="1"/>
            </p:cNvSpPr>
            <p:nvPr/>
          </p:nvSpPr>
          <p:spPr bwMode="auto">
            <a:xfrm>
              <a:off x="4671347" y="1810613"/>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8" name="TextBox 57">
              <a:extLst>
                <a:ext uri="{FF2B5EF4-FFF2-40B4-BE49-F238E27FC236}">
                  <a16:creationId xmlns:a16="http://schemas.microsoft.com/office/drawing/2014/main" id="{83DA88BE-36C3-4707-951F-A3FFC666930C}"/>
                </a:ext>
              </a:extLst>
            </p:cNvPr>
            <p:cNvSpPr txBox="1"/>
            <p:nvPr/>
          </p:nvSpPr>
          <p:spPr>
            <a:xfrm>
              <a:off x="4713485" y="1546456"/>
              <a:ext cx="1207703" cy="461665"/>
            </a:xfrm>
            <a:prstGeom prst="rect">
              <a:avLst/>
            </a:prstGeom>
            <a:noFill/>
          </p:spPr>
          <p:txBody>
            <a:bodyPr wrap="none" lIns="182880" tIns="146304" rIns="182880" bIns="146304" rtlCol="0">
              <a:spAutoFit/>
            </a:bodyPr>
            <a:lstStyle/>
            <a:p>
              <a:pPr>
                <a:lnSpc>
                  <a:spcPct val="90000"/>
                </a:lnSpc>
              </a:pPr>
              <a:r>
                <a:rPr lang="en-US" sz="1200" b="1" dirty="0">
                  <a:solidFill>
                    <a:schemeClr val="tx1">
                      <a:lumMod val="50000"/>
                    </a:schemeClr>
                  </a:solidFill>
                </a:rPr>
                <a:t>6. US – 61%</a:t>
              </a:r>
            </a:p>
          </p:txBody>
        </p:sp>
      </p:grpSp>
      <p:grpSp>
        <p:nvGrpSpPr>
          <p:cNvPr id="114" name="Group 113">
            <a:extLst>
              <a:ext uri="{FF2B5EF4-FFF2-40B4-BE49-F238E27FC236}">
                <a16:creationId xmlns:a16="http://schemas.microsoft.com/office/drawing/2014/main" id="{3DE97BB8-60A0-4D16-B8A4-B9E183A2D6B6}"/>
              </a:ext>
            </a:extLst>
          </p:cNvPr>
          <p:cNvGrpSpPr/>
          <p:nvPr/>
        </p:nvGrpSpPr>
        <p:grpSpPr>
          <a:xfrm>
            <a:off x="10836925" y="1257609"/>
            <a:ext cx="1432380" cy="502865"/>
            <a:chOff x="10836925" y="1478670"/>
            <a:chExt cx="1432380" cy="502865"/>
          </a:xfrm>
        </p:grpSpPr>
        <p:sp>
          <p:nvSpPr>
            <p:cNvPr id="85" name="Oval 84">
              <a:extLst>
                <a:ext uri="{FF2B5EF4-FFF2-40B4-BE49-F238E27FC236}">
                  <a16:creationId xmlns:a16="http://schemas.microsoft.com/office/drawing/2014/main" id="{ABAD94B1-C05F-4590-9DA7-2B7DD174FFB3}"/>
                </a:ext>
              </a:extLst>
            </p:cNvPr>
            <p:cNvSpPr>
              <a:spLocks noChangeAspect="1"/>
            </p:cNvSpPr>
            <p:nvPr/>
          </p:nvSpPr>
          <p:spPr bwMode="auto">
            <a:xfrm>
              <a:off x="10914874" y="1798655"/>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86" name="TextBox 85">
              <a:extLst>
                <a:ext uri="{FF2B5EF4-FFF2-40B4-BE49-F238E27FC236}">
                  <a16:creationId xmlns:a16="http://schemas.microsoft.com/office/drawing/2014/main" id="{3704EF4A-4D56-46DC-9408-B0FCE3012E13}"/>
                </a:ext>
              </a:extLst>
            </p:cNvPr>
            <p:cNvSpPr txBox="1"/>
            <p:nvPr/>
          </p:nvSpPr>
          <p:spPr>
            <a:xfrm>
              <a:off x="10836925" y="1478670"/>
              <a:ext cx="1432380" cy="461665"/>
            </a:xfrm>
            <a:prstGeom prst="rect">
              <a:avLst/>
            </a:prstGeom>
            <a:noFill/>
          </p:spPr>
          <p:txBody>
            <a:bodyPr wrap="none" lIns="182880" tIns="146304" rIns="182880" bIns="146304" rtlCol="0">
              <a:spAutoFit/>
            </a:bodyPr>
            <a:lstStyle/>
            <a:p>
              <a:pPr>
                <a:lnSpc>
                  <a:spcPct val="90000"/>
                </a:lnSpc>
              </a:pPr>
              <a:r>
                <a:rPr lang="en-US" sz="1200" b="1" dirty="0">
                  <a:solidFill>
                    <a:schemeClr val="tx1">
                      <a:lumMod val="50000"/>
                    </a:schemeClr>
                  </a:solidFill>
                </a:rPr>
                <a:t>1. Japan – 37%</a:t>
              </a:r>
            </a:p>
          </p:txBody>
        </p:sp>
      </p:grpSp>
      <p:grpSp>
        <p:nvGrpSpPr>
          <p:cNvPr id="90" name="Group 89">
            <a:extLst>
              <a:ext uri="{FF2B5EF4-FFF2-40B4-BE49-F238E27FC236}">
                <a16:creationId xmlns:a16="http://schemas.microsoft.com/office/drawing/2014/main" id="{34E7F7DB-8F19-4F84-A6AC-1856E357DEC4}"/>
              </a:ext>
            </a:extLst>
          </p:cNvPr>
          <p:cNvGrpSpPr/>
          <p:nvPr/>
        </p:nvGrpSpPr>
        <p:grpSpPr>
          <a:xfrm>
            <a:off x="9233851" y="1291363"/>
            <a:ext cx="1419299" cy="522971"/>
            <a:chOff x="3446734" y="1458564"/>
            <a:chExt cx="1419299" cy="522971"/>
          </a:xfrm>
        </p:grpSpPr>
        <p:sp>
          <p:nvSpPr>
            <p:cNvPr id="91" name="Oval 90">
              <a:extLst>
                <a:ext uri="{FF2B5EF4-FFF2-40B4-BE49-F238E27FC236}">
                  <a16:creationId xmlns:a16="http://schemas.microsoft.com/office/drawing/2014/main" id="{849F97D2-753F-411A-8FEE-FA6296ED7B87}"/>
                </a:ext>
              </a:extLst>
            </p:cNvPr>
            <p:cNvSpPr>
              <a:spLocks noChangeAspect="1"/>
            </p:cNvSpPr>
            <p:nvPr/>
          </p:nvSpPr>
          <p:spPr bwMode="auto">
            <a:xfrm>
              <a:off x="4491614" y="1798655"/>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2" name="TextBox 91">
              <a:extLst>
                <a:ext uri="{FF2B5EF4-FFF2-40B4-BE49-F238E27FC236}">
                  <a16:creationId xmlns:a16="http://schemas.microsoft.com/office/drawing/2014/main" id="{07218F6A-1B38-42BE-BF64-2B8F57F51959}"/>
                </a:ext>
              </a:extLst>
            </p:cNvPr>
            <p:cNvSpPr txBox="1"/>
            <p:nvPr/>
          </p:nvSpPr>
          <p:spPr>
            <a:xfrm>
              <a:off x="3446734" y="1458564"/>
              <a:ext cx="1419299" cy="461665"/>
            </a:xfrm>
            <a:prstGeom prst="rect">
              <a:avLst/>
            </a:prstGeom>
            <a:noFill/>
          </p:spPr>
          <p:txBody>
            <a:bodyPr wrap="none" lIns="182880" tIns="146304" rIns="182880" bIns="146304" rtlCol="0">
              <a:spAutoFit/>
            </a:bodyPr>
            <a:lstStyle/>
            <a:p>
              <a:pPr>
                <a:lnSpc>
                  <a:spcPct val="90000"/>
                </a:lnSpc>
              </a:pPr>
              <a:r>
                <a:rPr lang="en-US" sz="1200" b="1" dirty="0">
                  <a:solidFill>
                    <a:schemeClr val="tx1">
                      <a:lumMod val="50000"/>
                    </a:schemeClr>
                  </a:solidFill>
                </a:rPr>
                <a:t>9. China – 62%</a:t>
              </a:r>
            </a:p>
          </p:txBody>
        </p:sp>
      </p:grpSp>
      <p:grpSp>
        <p:nvGrpSpPr>
          <p:cNvPr id="96" name="Group 95">
            <a:extLst>
              <a:ext uri="{FF2B5EF4-FFF2-40B4-BE49-F238E27FC236}">
                <a16:creationId xmlns:a16="http://schemas.microsoft.com/office/drawing/2014/main" id="{5AAEDF7A-8C60-4C4B-B954-AC8A379FEE54}"/>
              </a:ext>
            </a:extLst>
          </p:cNvPr>
          <p:cNvGrpSpPr/>
          <p:nvPr/>
        </p:nvGrpSpPr>
        <p:grpSpPr>
          <a:xfrm>
            <a:off x="9372227" y="1742286"/>
            <a:ext cx="1372812" cy="502866"/>
            <a:chOff x="4461470" y="1478669"/>
            <a:chExt cx="1372812" cy="502866"/>
          </a:xfrm>
        </p:grpSpPr>
        <p:sp>
          <p:nvSpPr>
            <p:cNvPr id="97" name="Oval 96">
              <a:extLst>
                <a:ext uri="{FF2B5EF4-FFF2-40B4-BE49-F238E27FC236}">
                  <a16:creationId xmlns:a16="http://schemas.microsoft.com/office/drawing/2014/main" id="{C4046BB2-575F-4394-9D22-2756BA88957C}"/>
                </a:ext>
              </a:extLst>
            </p:cNvPr>
            <p:cNvSpPr>
              <a:spLocks noChangeAspect="1"/>
            </p:cNvSpPr>
            <p:nvPr/>
          </p:nvSpPr>
          <p:spPr bwMode="auto">
            <a:xfrm>
              <a:off x="4491614" y="1798655"/>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8" name="TextBox 97">
              <a:extLst>
                <a:ext uri="{FF2B5EF4-FFF2-40B4-BE49-F238E27FC236}">
                  <a16:creationId xmlns:a16="http://schemas.microsoft.com/office/drawing/2014/main" id="{F2A768EA-B316-4614-A2D2-F9238B7F9EA4}"/>
                </a:ext>
              </a:extLst>
            </p:cNvPr>
            <p:cNvSpPr txBox="1"/>
            <p:nvPr/>
          </p:nvSpPr>
          <p:spPr>
            <a:xfrm>
              <a:off x="4461470" y="1478669"/>
              <a:ext cx="1372812" cy="461665"/>
            </a:xfrm>
            <a:prstGeom prst="rect">
              <a:avLst/>
            </a:prstGeom>
            <a:noFill/>
          </p:spPr>
          <p:txBody>
            <a:bodyPr wrap="none" lIns="182880" tIns="146304" rIns="182880" bIns="146304" rtlCol="0">
              <a:spAutoFit/>
            </a:bodyPr>
            <a:lstStyle/>
            <a:p>
              <a:pPr>
                <a:lnSpc>
                  <a:spcPct val="90000"/>
                </a:lnSpc>
              </a:pPr>
              <a:r>
                <a:rPr lang="en-US" sz="1200" b="1" dirty="0">
                  <a:solidFill>
                    <a:schemeClr val="tx1">
                      <a:lumMod val="50000"/>
                    </a:schemeClr>
                  </a:solidFill>
                </a:rPr>
                <a:t>7. India – 61%</a:t>
              </a:r>
            </a:p>
          </p:txBody>
        </p:sp>
      </p:grpSp>
      <p:grpSp>
        <p:nvGrpSpPr>
          <p:cNvPr id="102" name="Group 101">
            <a:extLst>
              <a:ext uri="{FF2B5EF4-FFF2-40B4-BE49-F238E27FC236}">
                <a16:creationId xmlns:a16="http://schemas.microsoft.com/office/drawing/2014/main" id="{27C7F173-E7D6-44C8-BA74-72F364B197D0}"/>
              </a:ext>
            </a:extLst>
          </p:cNvPr>
          <p:cNvGrpSpPr/>
          <p:nvPr/>
        </p:nvGrpSpPr>
        <p:grpSpPr>
          <a:xfrm>
            <a:off x="10041868" y="2018732"/>
            <a:ext cx="1645322" cy="485058"/>
            <a:chOff x="4448994" y="1496477"/>
            <a:chExt cx="1645322" cy="485058"/>
          </a:xfrm>
        </p:grpSpPr>
        <p:sp>
          <p:nvSpPr>
            <p:cNvPr id="103" name="Oval 102">
              <a:extLst>
                <a:ext uri="{FF2B5EF4-FFF2-40B4-BE49-F238E27FC236}">
                  <a16:creationId xmlns:a16="http://schemas.microsoft.com/office/drawing/2014/main" id="{EDB5AE07-E3B5-4633-92A7-A477075C695C}"/>
                </a:ext>
              </a:extLst>
            </p:cNvPr>
            <p:cNvSpPr>
              <a:spLocks noChangeAspect="1"/>
            </p:cNvSpPr>
            <p:nvPr/>
          </p:nvSpPr>
          <p:spPr bwMode="auto">
            <a:xfrm>
              <a:off x="4491614" y="1798655"/>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04" name="TextBox 103">
              <a:extLst>
                <a:ext uri="{FF2B5EF4-FFF2-40B4-BE49-F238E27FC236}">
                  <a16:creationId xmlns:a16="http://schemas.microsoft.com/office/drawing/2014/main" id="{0C43EE37-E4F8-4501-B786-560BCAFFA811}"/>
                </a:ext>
              </a:extLst>
            </p:cNvPr>
            <p:cNvSpPr txBox="1"/>
            <p:nvPr/>
          </p:nvSpPr>
          <p:spPr>
            <a:xfrm>
              <a:off x="4448994" y="1496477"/>
              <a:ext cx="1645322" cy="461665"/>
            </a:xfrm>
            <a:prstGeom prst="rect">
              <a:avLst/>
            </a:prstGeom>
            <a:noFill/>
          </p:spPr>
          <p:txBody>
            <a:bodyPr wrap="none" lIns="182880" tIns="146304" rIns="182880" bIns="146304" rtlCol="0">
              <a:spAutoFit/>
            </a:bodyPr>
            <a:lstStyle/>
            <a:p>
              <a:pPr>
                <a:lnSpc>
                  <a:spcPct val="90000"/>
                </a:lnSpc>
              </a:pPr>
              <a:r>
                <a:rPr lang="en-US" sz="1200" b="1" dirty="0">
                  <a:solidFill>
                    <a:schemeClr val="tx1">
                      <a:lumMod val="50000"/>
                    </a:schemeClr>
                  </a:solidFill>
                </a:rPr>
                <a:t>4. Malaysia – 56%</a:t>
              </a:r>
            </a:p>
          </p:txBody>
        </p:sp>
      </p:grpSp>
      <p:grpSp>
        <p:nvGrpSpPr>
          <p:cNvPr id="105" name="Group 104">
            <a:extLst>
              <a:ext uri="{FF2B5EF4-FFF2-40B4-BE49-F238E27FC236}">
                <a16:creationId xmlns:a16="http://schemas.microsoft.com/office/drawing/2014/main" id="{C50E370D-EE1C-4BFC-B0B0-8E259C2CD488}"/>
              </a:ext>
            </a:extLst>
          </p:cNvPr>
          <p:cNvGrpSpPr/>
          <p:nvPr/>
        </p:nvGrpSpPr>
        <p:grpSpPr>
          <a:xfrm>
            <a:off x="10836925" y="2643296"/>
            <a:ext cx="1663386" cy="461665"/>
            <a:chOff x="4491614" y="1540397"/>
            <a:chExt cx="1663386" cy="461665"/>
          </a:xfrm>
        </p:grpSpPr>
        <p:sp>
          <p:nvSpPr>
            <p:cNvPr id="106" name="Oval 105">
              <a:extLst>
                <a:ext uri="{FF2B5EF4-FFF2-40B4-BE49-F238E27FC236}">
                  <a16:creationId xmlns:a16="http://schemas.microsoft.com/office/drawing/2014/main" id="{90006751-FB82-4EC2-A798-C1D1E512FEB3}"/>
                </a:ext>
              </a:extLst>
            </p:cNvPr>
            <p:cNvSpPr>
              <a:spLocks noChangeAspect="1"/>
            </p:cNvSpPr>
            <p:nvPr/>
          </p:nvSpPr>
          <p:spPr bwMode="auto">
            <a:xfrm>
              <a:off x="4491614" y="1798655"/>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07" name="TextBox 106">
              <a:extLst>
                <a:ext uri="{FF2B5EF4-FFF2-40B4-BE49-F238E27FC236}">
                  <a16:creationId xmlns:a16="http://schemas.microsoft.com/office/drawing/2014/main" id="{C6735845-503E-4D6C-B0B9-1D0891A525F1}"/>
                </a:ext>
              </a:extLst>
            </p:cNvPr>
            <p:cNvSpPr txBox="1"/>
            <p:nvPr/>
          </p:nvSpPr>
          <p:spPr>
            <a:xfrm>
              <a:off x="4501662" y="1540397"/>
              <a:ext cx="1653338" cy="461665"/>
            </a:xfrm>
            <a:prstGeom prst="rect">
              <a:avLst/>
            </a:prstGeom>
            <a:noFill/>
          </p:spPr>
          <p:txBody>
            <a:bodyPr wrap="none" lIns="182880" tIns="146304" rIns="182880" bIns="146304" rtlCol="0">
              <a:spAutoFit/>
            </a:bodyPr>
            <a:lstStyle/>
            <a:p>
              <a:pPr>
                <a:lnSpc>
                  <a:spcPct val="90000"/>
                </a:lnSpc>
              </a:pPr>
              <a:r>
                <a:rPr lang="en-US" sz="1200" b="1" dirty="0">
                  <a:solidFill>
                    <a:schemeClr val="tx1">
                      <a:lumMod val="50000"/>
                    </a:schemeClr>
                  </a:solidFill>
                </a:rPr>
                <a:t>3. Australia – 55%</a:t>
              </a:r>
            </a:p>
          </p:txBody>
        </p:sp>
      </p:grpSp>
      <p:grpSp>
        <p:nvGrpSpPr>
          <p:cNvPr id="87" name="Group 86">
            <a:extLst>
              <a:ext uri="{FF2B5EF4-FFF2-40B4-BE49-F238E27FC236}">
                <a16:creationId xmlns:a16="http://schemas.microsoft.com/office/drawing/2014/main" id="{8C0BE332-1EEF-4AD9-9520-704FECD8FDEB}"/>
              </a:ext>
            </a:extLst>
          </p:cNvPr>
          <p:cNvGrpSpPr/>
          <p:nvPr/>
        </p:nvGrpSpPr>
        <p:grpSpPr>
          <a:xfrm>
            <a:off x="7677697" y="1632418"/>
            <a:ext cx="1429235" cy="461665"/>
            <a:chOff x="4491614" y="1726288"/>
            <a:chExt cx="1429235" cy="461665"/>
          </a:xfrm>
        </p:grpSpPr>
        <p:sp>
          <p:nvSpPr>
            <p:cNvPr id="88" name="Oval 87">
              <a:extLst>
                <a:ext uri="{FF2B5EF4-FFF2-40B4-BE49-F238E27FC236}">
                  <a16:creationId xmlns:a16="http://schemas.microsoft.com/office/drawing/2014/main" id="{3B4DD9D4-9C30-4027-9494-BF432FCDD418}"/>
                </a:ext>
              </a:extLst>
            </p:cNvPr>
            <p:cNvSpPr>
              <a:spLocks noChangeAspect="1"/>
            </p:cNvSpPr>
            <p:nvPr/>
          </p:nvSpPr>
          <p:spPr bwMode="auto">
            <a:xfrm>
              <a:off x="4491614" y="1798655"/>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89" name="TextBox 88">
              <a:extLst>
                <a:ext uri="{FF2B5EF4-FFF2-40B4-BE49-F238E27FC236}">
                  <a16:creationId xmlns:a16="http://schemas.microsoft.com/office/drawing/2014/main" id="{87FBB36E-7C2A-4C44-8C4F-0C05F18896C5}"/>
                </a:ext>
              </a:extLst>
            </p:cNvPr>
            <p:cNvSpPr txBox="1"/>
            <p:nvPr/>
          </p:nvSpPr>
          <p:spPr>
            <a:xfrm>
              <a:off x="4504756" y="1726288"/>
              <a:ext cx="1416093" cy="461665"/>
            </a:xfrm>
            <a:prstGeom prst="rect">
              <a:avLst/>
            </a:prstGeom>
            <a:noFill/>
          </p:spPr>
          <p:txBody>
            <a:bodyPr wrap="none" lIns="182880" tIns="146304" rIns="182880" bIns="146304" rtlCol="0">
              <a:spAutoFit/>
            </a:bodyPr>
            <a:lstStyle/>
            <a:p>
              <a:pPr>
                <a:lnSpc>
                  <a:spcPct val="90000"/>
                </a:lnSpc>
              </a:pPr>
              <a:r>
                <a:rPr lang="en-US" sz="1200" b="1" dirty="0">
                  <a:solidFill>
                    <a:schemeClr val="tx1">
                      <a:lumMod val="50000"/>
                    </a:schemeClr>
                  </a:solidFill>
                </a:rPr>
                <a:t>10. Italy – 63%</a:t>
              </a:r>
            </a:p>
          </p:txBody>
        </p:sp>
      </p:grpSp>
      <p:grpSp>
        <p:nvGrpSpPr>
          <p:cNvPr id="99" name="Group 98">
            <a:extLst>
              <a:ext uri="{FF2B5EF4-FFF2-40B4-BE49-F238E27FC236}">
                <a16:creationId xmlns:a16="http://schemas.microsoft.com/office/drawing/2014/main" id="{93391C45-5BB2-47CA-95A5-103C15BB22CC}"/>
              </a:ext>
            </a:extLst>
          </p:cNvPr>
          <p:cNvGrpSpPr/>
          <p:nvPr/>
        </p:nvGrpSpPr>
        <p:grpSpPr>
          <a:xfrm>
            <a:off x="6038663" y="1242871"/>
            <a:ext cx="1485022" cy="461665"/>
            <a:chOff x="3228277" y="1549005"/>
            <a:chExt cx="1485022" cy="461665"/>
          </a:xfrm>
        </p:grpSpPr>
        <p:sp>
          <p:nvSpPr>
            <p:cNvPr id="100" name="Oval 99">
              <a:extLst>
                <a:ext uri="{FF2B5EF4-FFF2-40B4-BE49-F238E27FC236}">
                  <a16:creationId xmlns:a16="http://schemas.microsoft.com/office/drawing/2014/main" id="{BC92FA75-50CE-4BEF-8636-1C0B0F16096E}"/>
                </a:ext>
              </a:extLst>
            </p:cNvPr>
            <p:cNvSpPr>
              <a:spLocks noChangeAspect="1"/>
            </p:cNvSpPr>
            <p:nvPr/>
          </p:nvSpPr>
          <p:spPr bwMode="auto">
            <a:xfrm>
              <a:off x="4491614" y="1798655"/>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01" name="TextBox 100">
              <a:extLst>
                <a:ext uri="{FF2B5EF4-FFF2-40B4-BE49-F238E27FC236}">
                  <a16:creationId xmlns:a16="http://schemas.microsoft.com/office/drawing/2014/main" id="{B6BFD437-332B-4408-8970-6796D40764D3}"/>
                </a:ext>
              </a:extLst>
            </p:cNvPr>
            <p:cNvSpPr txBox="1"/>
            <p:nvPr/>
          </p:nvSpPr>
          <p:spPr>
            <a:xfrm>
              <a:off x="3228277" y="1549005"/>
              <a:ext cx="1485022" cy="461665"/>
            </a:xfrm>
            <a:prstGeom prst="rect">
              <a:avLst/>
            </a:prstGeom>
            <a:noFill/>
          </p:spPr>
          <p:txBody>
            <a:bodyPr wrap="none" lIns="182880" tIns="146304" rIns="182880" bIns="146304" rtlCol="0">
              <a:spAutoFit/>
            </a:bodyPr>
            <a:lstStyle/>
            <a:p>
              <a:pPr>
                <a:lnSpc>
                  <a:spcPct val="90000"/>
                </a:lnSpc>
              </a:pPr>
              <a:r>
                <a:rPr lang="en-US" sz="1200" b="1" dirty="0">
                  <a:solidFill>
                    <a:schemeClr val="tx1">
                      <a:lumMod val="50000"/>
                    </a:schemeClr>
                  </a:solidFill>
                </a:rPr>
                <a:t>5. France – 58%</a:t>
              </a:r>
            </a:p>
          </p:txBody>
        </p:sp>
      </p:grpSp>
      <p:grpSp>
        <p:nvGrpSpPr>
          <p:cNvPr id="108" name="Group 107">
            <a:extLst>
              <a:ext uri="{FF2B5EF4-FFF2-40B4-BE49-F238E27FC236}">
                <a16:creationId xmlns:a16="http://schemas.microsoft.com/office/drawing/2014/main" id="{0BCF5F6B-F152-4A37-88AA-D8E50D52CEA1}"/>
              </a:ext>
            </a:extLst>
          </p:cNvPr>
          <p:cNvGrpSpPr/>
          <p:nvPr/>
        </p:nvGrpSpPr>
        <p:grpSpPr>
          <a:xfrm>
            <a:off x="7154989" y="856514"/>
            <a:ext cx="1220527" cy="463061"/>
            <a:chOff x="4491614" y="1518474"/>
            <a:chExt cx="1220527" cy="463061"/>
          </a:xfrm>
        </p:grpSpPr>
        <p:sp>
          <p:nvSpPr>
            <p:cNvPr id="109" name="Oval 108">
              <a:extLst>
                <a:ext uri="{FF2B5EF4-FFF2-40B4-BE49-F238E27FC236}">
                  <a16:creationId xmlns:a16="http://schemas.microsoft.com/office/drawing/2014/main" id="{B6B633D0-FB7D-49D7-B25C-30BD54A3E3C3}"/>
                </a:ext>
              </a:extLst>
            </p:cNvPr>
            <p:cNvSpPr>
              <a:spLocks noChangeAspect="1"/>
            </p:cNvSpPr>
            <p:nvPr/>
          </p:nvSpPr>
          <p:spPr bwMode="auto">
            <a:xfrm>
              <a:off x="4491614" y="1798655"/>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0" name="TextBox 109">
              <a:extLst>
                <a:ext uri="{FF2B5EF4-FFF2-40B4-BE49-F238E27FC236}">
                  <a16:creationId xmlns:a16="http://schemas.microsoft.com/office/drawing/2014/main" id="{C5D5DE3A-804E-47DA-AB1F-7543DD0783A0}"/>
                </a:ext>
              </a:extLst>
            </p:cNvPr>
            <p:cNvSpPr txBox="1"/>
            <p:nvPr/>
          </p:nvSpPr>
          <p:spPr>
            <a:xfrm>
              <a:off x="4491614" y="1518474"/>
              <a:ext cx="1220527" cy="461665"/>
            </a:xfrm>
            <a:prstGeom prst="rect">
              <a:avLst/>
            </a:prstGeom>
            <a:noFill/>
          </p:spPr>
          <p:txBody>
            <a:bodyPr wrap="none" lIns="182880" tIns="146304" rIns="182880" bIns="146304" rtlCol="0">
              <a:spAutoFit/>
            </a:bodyPr>
            <a:lstStyle/>
            <a:p>
              <a:pPr>
                <a:lnSpc>
                  <a:spcPct val="90000"/>
                </a:lnSpc>
              </a:pPr>
              <a:r>
                <a:rPr lang="en-US" sz="1200" b="1" dirty="0">
                  <a:solidFill>
                    <a:schemeClr val="tx1">
                      <a:lumMod val="50000"/>
                    </a:schemeClr>
                  </a:solidFill>
                </a:rPr>
                <a:t>2. UK – 51%</a:t>
              </a:r>
            </a:p>
          </p:txBody>
        </p:sp>
      </p:grpSp>
      <p:graphicFrame>
        <p:nvGraphicFramePr>
          <p:cNvPr id="72" name="Table 71">
            <a:extLst>
              <a:ext uri="{FF2B5EF4-FFF2-40B4-BE49-F238E27FC236}">
                <a16:creationId xmlns:a16="http://schemas.microsoft.com/office/drawing/2014/main" id="{68A68B7D-FE64-47B0-BB3C-955919AF9A85}"/>
              </a:ext>
            </a:extLst>
          </p:cNvPr>
          <p:cNvGraphicFramePr>
            <a:graphicFrameLocks noGrp="1"/>
          </p:cNvGraphicFramePr>
          <p:nvPr>
            <p:extLst>
              <p:ext uri="{D42A27DB-BD31-4B8C-83A1-F6EECF244321}">
                <p14:modId xmlns:p14="http://schemas.microsoft.com/office/powerpoint/2010/main" val="1921707086"/>
              </p:ext>
            </p:extLst>
          </p:nvPr>
        </p:nvGraphicFramePr>
        <p:xfrm>
          <a:off x="363413" y="3532134"/>
          <a:ext cx="11322820" cy="3368040"/>
        </p:xfrm>
        <a:graphic>
          <a:graphicData uri="http://schemas.openxmlformats.org/drawingml/2006/table">
            <a:tbl>
              <a:tblPr firstRow="1" bandRow="1">
                <a:tableStyleId>{00A15C55-8517-42AA-B614-E9B94910E393}</a:tableStyleId>
              </a:tblPr>
              <a:tblGrid>
                <a:gridCol w="1707640">
                  <a:extLst>
                    <a:ext uri="{9D8B030D-6E8A-4147-A177-3AD203B41FA5}">
                      <a16:colId xmlns:a16="http://schemas.microsoft.com/office/drawing/2014/main" val="2971891335"/>
                    </a:ext>
                  </a:extLst>
                </a:gridCol>
                <a:gridCol w="2403795">
                  <a:extLst>
                    <a:ext uri="{9D8B030D-6E8A-4147-A177-3AD203B41FA5}">
                      <a16:colId xmlns:a16="http://schemas.microsoft.com/office/drawing/2014/main" val="1260437195"/>
                    </a:ext>
                  </a:extLst>
                </a:gridCol>
                <a:gridCol w="2403795">
                  <a:extLst>
                    <a:ext uri="{9D8B030D-6E8A-4147-A177-3AD203B41FA5}">
                      <a16:colId xmlns:a16="http://schemas.microsoft.com/office/drawing/2014/main" val="3669918091"/>
                    </a:ext>
                  </a:extLst>
                </a:gridCol>
                <a:gridCol w="2403795">
                  <a:extLst>
                    <a:ext uri="{9D8B030D-6E8A-4147-A177-3AD203B41FA5}">
                      <a16:colId xmlns:a16="http://schemas.microsoft.com/office/drawing/2014/main" val="2988026799"/>
                    </a:ext>
                  </a:extLst>
                </a:gridCol>
                <a:gridCol w="2403795">
                  <a:extLst>
                    <a:ext uri="{9D8B030D-6E8A-4147-A177-3AD203B41FA5}">
                      <a16:colId xmlns:a16="http://schemas.microsoft.com/office/drawing/2014/main" val="3998783142"/>
                    </a:ext>
                  </a:extLst>
                </a:gridCol>
              </a:tblGrid>
              <a:tr h="235408">
                <a:tc>
                  <a:txBody>
                    <a:bodyPr/>
                    <a:lstStyle/>
                    <a:p>
                      <a:r>
                        <a:rPr lang="en-US" sz="1100" dirty="0"/>
                        <a:t>Country</a:t>
                      </a:r>
                    </a:p>
                  </a:txBody>
                  <a:tcPr/>
                </a:tc>
                <a:tc>
                  <a:txBody>
                    <a:bodyPr/>
                    <a:lstStyle/>
                    <a:p>
                      <a:r>
                        <a:rPr lang="en-US" sz="1100" dirty="0"/>
                        <a:t># 1 Risk</a:t>
                      </a:r>
                    </a:p>
                  </a:txBody>
                  <a:tcPr anchor="ctr"/>
                </a:tc>
                <a:tc>
                  <a:txBody>
                    <a:bodyPr/>
                    <a:lstStyle/>
                    <a:p>
                      <a:r>
                        <a:rPr lang="en-US" sz="1100" dirty="0"/>
                        <a:t>#2 Risk</a:t>
                      </a:r>
                    </a:p>
                  </a:txBody>
                  <a:tcPr anchor="ctr"/>
                </a:tc>
                <a:tc>
                  <a:txBody>
                    <a:bodyPr/>
                    <a:lstStyle/>
                    <a:p>
                      <a:r>
                        <a:rPr lang="en-US" sz="1100" dirty="0"/>
                        <a:t># 3 Risk</a:t>
                      </a:r>
                    </a:p>
                  </a:txBody>
                  <a:tcPr anchor="ctr"/>
                </a:tc>
                <a:tc>
                  <a:txBody>
                    <a:bodyPr/>
                    <a:lstStyle/>
                    <a:p>
                      <a:r>
                        <a:rPr lang="en-US" sz="1100" dirty="0"/>
                        <a:t>Most worrisome risk</a:t>
                      </a:r>
                    </a:p>
                  </a:txBody>
                  <a:tcPr anchor="ctr"/>
                </a:tc>
                <a:extLst>
                  <a:ext uri="{0D108BD9-81ED-4DB2-BD59-A6C34878D82A}">
                    <a16:rowId xmlns:a16="http://schemas.microsoft.com/office/drawing/2014/main" val="2995907215"/>
                  </a:ext>
                </a:extLst>
              </a:tr>
              <a:tr h="235408">
                <a:tc>
                  <a:txBody>
                    <a:bodyPr/>
                    <a:lstStyle/>
                    <a:p>
                      <a:r>
                        <a:rPr lang="en-US" sz="1100" dirty="0"/>
                        <a:t>1. Japan</a:t>
                      </a:r>
                    </a:p>
                  </a:txBody>
                  <a:tcPr/>
                </a:tc>
                <a:tc>
                  <a:txBody>
                    <a:bodyPr/>
                    <a:lstStyle/>
                    <a:p>
                      <a:r>
                        <a:rPr lang="en-US" sz="1100" dirty="0"/>
                        <a:t>13% Hoaxes, scams, frauds</a:t>
                      </a:r>
                    </a:p>
                  </a:txBody>
                  <a:tcPr anchor="ctr"/>
                </a:tc>
                <a:tc>
                  <a:txBody>
                    <a:bodyPr/>
                    <a:lstStyle/>
                    <a:p>
                      <a:r>
                        <a:rPr lang="en-US" sz="1100" dirty="0"/>
                        <a:t>12% Unwanted contact</a:t>
                      </a:r>
                    </a:p>
                  </a:txBody>
                  <a:tcPr anchor="ctr"/>
                </a:tc>
                <a:tc>
                  <a:txBody>
                    <a:bodyPr/>
                    <a:lstStyle/>
                    <a:p>
                      <a:r>
                        <a:rPr lang="en-US" sz="1100" dirty="0"/>
                        <a:t>12% Unwanted sexting received</a:t>
                      </a:r>
                    </a:p>
                  </a:txBody>
                  <a:tcPr anchor="ctr"/>
                </a:tc>
                <a:tc>
                  <a:txBody>
                    <a:bodyPr/>
                    <a:lstStyle/>
                    <a:p>
                      <a:r>
                        <a:rPr lang="en-US" sz="1100" dirty="0"/>
                        <a:t>44% Doxing</a:t>
                      </a:r>
                    </a:p>
                  </a:txBody>
                  <a:tcPr anchor="ctr"/>
                </a:tc>
                <a:extLst>
                  <a:ext uri="{0D108BD9-81ED-4DB2-BD59-A6C34878D82A}">
                    <a16:rowId xmlns:a16="http://schemas.microsoft.com/office/drawing/2014/main" val="3457996298"/>
                  </a:ext>
                </a:extLst>
              </a:tr>
              <a:tr h="235408">
                <a:tc>
                  <a:txBody>
                    <a:bodyPr/>
                    <a:lstStyle/>
                    <a:p>
                      <a:r>
                        <a:rPr lang="en-US" sz="1100" dirty="0"/>
                        <a:t>2. United Kingdom</a:t>
                      </a:r>
                    </a:p>
                  </a:txBody>
                  <a:tcPr/>
                </a:tc>
                <a:tc>
                  <a:txBody>
                    <a:bodyPr/>
                    <a:lstStyle/>
                    <a:p>
                      <a:r>
                        <a:rPr lang="en-US" sz="1100" dirty="0"/>
                        <a:t>28% Unwanted contact</a:t>
                      </a:r>
                    </a:p>
                  </a:txBody>
                  <a:tcPr anchor="ct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dirty="0"/>
                        <a:t>22% Hoaxes, scams, frauds</a:t>
                      </a:r>
                    </a:p>
                  </a:txBody>
                  <a:tcPr anchor="ct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dirty="0"/>
                        <a:t>19% Treated mean</a:t>
                      </a:r>
                    </a:p>
                  </a:txBody>
                  <a:tcPr anchor="ctr"/>
                </a:tc>
                <a:tc>
                  <a:txBody>
                    <a:bodyPr/>
                    <a:lstStyle/>
                    <a:p>
                      <a:r>
                        <a:rPr lang="en-US" sz="1100" dirty="0"/>
                        <a:t>36% Hoaxes, scams, frauds</a:t>
                      </a:r>
                    </a:p>
                  </a:txBody>
                  <a:tcPr anchor="ctr"/>
                </a:tc>
                <a:extLst>
                  <a:ext uri="{0D108BD9-81ED-4DB2-BD59-A6C34878D82A}">
                    <a16:rowId xmlns:a16="http://schemas.microsoft.com/office/drawing/2014/main" val="2474538639"/>
                  </a:ext>
                </a:extLst>
              </a:tr>
              <a:tr h="235408">
                <a:tc>
                  <a:txBody>
                    <a:bodyPr/>
                    <a:lstStyle/>
                    <a:p>
                      <a:r>
                        <a:rPr lang="en-US" sz="1100" dirty="0"/>
                        <a:t>3. Australia</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dirty="0"/>
                        <a:t>30% Unwanted contact</a:t>
                      </a:r>
                    </a:p>
                  </a:txBody>
                  <a:tcPr anchor="ct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dirty="0"/>
                        <a:t>28% Hoaxes, scams, frauds</a:t>
                      </a:r>
                    </a:p>
                  </a:txBody>
                  <a:tcPr anchor="ct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dirty="0"/>
                        <a:t>25% Treated mean</a:t>
                      </a:r>
                    </a:p>
                  </a:txBody>
                  <a:tcPr anchor="ct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dirty="0"/>
                        <a:t>34% Hoaxes, scams, frauds</a:t>
                      </a:r>
                    </a:p>
                  </a:txBody>
                  <a:tcPr anchor="ctr"/>
                </a:tc>
                <a:extLst>
                  <a:ext uri="{0D108BD9-81ED-4DB2-BD59-A6C34878D82A}">
                    <a16:rowId xmlns:a16="http://schemas.microsoft.com/office/drawing/2014/main" val="3038478774"/>
                  </a:ext>
                </a:extLst>
              </a:tr>
              <a:tr h="235408">
                <a:tc>
                  <a:txBody>
                    <a:bodyPr/>
                    <a:lstStyle/>
                    <a:p>
                      <a:r>
                        <a:rPr lang="en-US" sz="1100" dirty="0"/>
                        <a:t>4. Malaysia</a:t>
                      </a:r>
                    </a:p>
                  </a:txBody>
                  <a:tcPr/>
                </a:tc>
                <a:tc>
                  <a:txBody>
                    <a:bodyPr/>
                    <a:lstStyle/>
                    <a:p>
                      <a:r>
                        <a:rPr lang="en-US" sz="1100" dirty="0"/>
                        <a:t>28% Online harassment</a:t>
                      </a:r>
                    </a:p>
                  </a:txBody>
                  <a:tcPr anchor="ctr"/>
                </a:tc>
                <a:tc>
                  <a:txBody>
                    <a:bodyPr/>
                    <a:lstStyle/>
                    <a:p>
                      <a:r>
                        <a:rPr lang="en-US" sz="1100" dirty="0"/>
                        <a:t>26% Unwanted sexting received</a:t>
                      </a:r>
                    </a:p>
                  </a:txBody>
                  <a:tcPr anchor="ctr"/>
                </a:tc>
                <a:tc>
                  <a:txBody>
                    <a:bodyPr/>
                    <a:lstStyle/>
                    <a:p>
                      <a:r>
                        <a:rPr lang="en-US" sz="1100" dirty="0"/>
                        <a:t>22% Trolling</a:t>
                      </a:r>
                    </a:p>
                  </a:txBody>
                  <a:tcPr anchor="ctr"/>
                </a:tc>
                <a:tc>
                  <a:txBody>
                    <a:bodyPr/>
                    <a:lstStyle/>
                    <a:p>
                      <a:r>
                        <a:rPr lang="en-US" sz="1100" dirty="0"/>
                        <a:t>24% “Revenge porn”</a:t>
                      </a:r>
                    </a:p>
                  </a:txBody>
                  <a:tcPr anchor="ctr"/>
                </a:tc>
                <a:extLst>
                  <a:ext uri="{0D108BD9-81ED-4DB2-BD59-A6C34878D82A}">
                    <a16:rowId xmlns:a16="http://schemas.microsoft.com/office/drawing/2014/main" val="1329772670"/>
                  </a:ext>
                </a:extLst>
              </a:tr>
              <a:tr h="235408">
                <a:tc>
                  <a:txBody>
                    <a:bodyPr/>
                    <a:lstStyle/>
                    <a:p>
                      <a:r>
                        <a:rPr lang="en-US" sz="1100" dirty="0"/>
                        <a:t>5. France</a:t>
                      </a:r>
                    </a:p>
                  </a:txBody>
                  <a:tcPr/>
                </a:tc>
                <a:tc>
                  <a:txBody>
                    <a:bodyPr/>
                    <a:lstStyle/>
                    <a:p>
                      <a:r>
                        <a:rPr lang="en-US" sz="1100" dirty="0"/>
                        <a:t>43% Unwanted contact</a:t>
                      </a:r>
                    </a:p>
                  </a:txBody>
                  <a:tcPr anchor="ctr"/>
                </a:tc>
                <a:tc>
                  <a:txBody>
                    <a:bodyPr/>
                    <a:lstStyle/>
                    <a:p>
                      <a:r>
                        <a:rPr lang="en-US" sz="1100" dirty="0"/>
                        <a:t>24% Hoaxes, scams, frauds</a:t>
                      </a:r>
                    </a:p>
                  </a:txBody>
                  <a:tcPr anchor="ctr"/>
                </a:tc>
                <a:tc>
                  <a:txBody>
                    <a:bodyPr/>
                    <a:lstStyle/>
                    <a:p>
                      <a:r>
                        <a:rPr lang="en-US" sz="1100" dirty="0"/>
                        <a:t>18% Microaggression</a:t>
                      </a:r>
                    </a:p>
                  </a:txBody>
                  <a:tcPr anchor="ctr"/>
                </a:tc>
                <a:tc>
                  <a:txBody>
                    <a:bodyPr/>
                    <a:lstStyle/>
                    <a:p>
                      <a:r>
                        <a:rPr lang="en-US" sz="1100" dirty="0"/>
                        <a:t>36% Online harassment</a:t>
                      </a:r>
                    </a:p>
                  </a:txBody>
                  <a:tcPr anchor="ctr"/>
                </a:tc>
                <a:extLst>
                  <a:ext uri="{0D108BD9-81ED-4DB2-BD59-A6C34878D82A}">
                    <a16:rowId xmlns:a16="http://schemas.microsoft.com/office/drawing/2014/main" val="1263621476"/>
                  </a:ext>
                </a:extLst>
              </a:tr>
              <a:tr h="235408">
                <a:tc>
                  <a:txBody>
                    <a:bodyPr/>
                    <a:lstStyle/>
                    <a:p>
                      <a:r>
                        <a:rPr lang="en-US" sz="1100" dirty="0"/>
                        <a:t>6. United States</a:t>
                      </a:r>
                    </a:p>
                  </a:txBody>
                  <a:tcPr/>
                </a:tc>
                <a:tc>
                  <a:txBody>
                    <a:bodyPr/>
                    <a:lstStyle/>
                    <a:p>
                      <a:r>
                        <a:rPr lang="en-US" sz="1100" dirty="0"/>
                        <a:t>33% Unwanted contact</a:t>
                      </a:r>
                    </a:p>
                  </a:txBody>
                  <a:tcPr anchor="ctr"/>
                </a:tc>
                <a:tc>
                  <a:txBody>
                    <a:bodyPr/>
                    <a:lstStyle/>
                    <a:p>
                      <a:r>
                        <a:rPr lang="en-US" sz="1100" dirty="0"/>
                        <a:t>31% Treated mean</a:t>
                      </a:r>
                    </a:p>
                  </a:txBody>
                  <a:tcPr anchor="ctr"/>
                </a:tc>
                <a:tc>
                  <a:txBody>
                    <a:bodyPr/>
                    <a:lstStyle/>
                    <a:p>
                      <a:r>
                        <a:rPr lang="en-US" sz="1100" dirty="0"/>
                        <a:t>27% Hoaxes, scams, frauds</a:t>
                      </a:r>
                    </a:p>
                  </a:txBody>
                  <a:tcPr anchor="ctr"/>
                </a:tc>
                <a:tc>
                  <a:txBody>
                    <a:bodyPr/>
                    <a:lstStyle/>
                    <a:p>
                      <a:r>
                        <a:rPr lang="en-US" sz="1100" dirty="0"/>
                        <a:t>29% Hoaxes, scams, frauds</a:t>
                      </a:r>
                    </a:p>
                  </a:txBody>
                  <a:tcPr anchor="ctr"/>
                </a:tc>
                <a:extLst>
                  <a:ext uri="{0D108BD9-81ED-4DB2-BD59-A6C34878D82A}">
                    <a16:rowId xmlns:a16="http://schemas.microsoft.com/office/drawing/2014/main" val="1384220753"/>
                  </a:ext>
                </a:extLst>
              </a:tr>
              <a:tr h="235408">
                <a:tc>
                  <a:txBody>
                    <a:bodyPr/>
                    <a:lstStyle/>
                    <a:p>
                      <a:r>
                        <a:rPr lang="en-US" sz="1100" dirty="0"/>
                        <a:t>7. India</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dirty="0"/>
                        <a:t>43% Unwanted contact</a:t>
                      </a:r>
                    </a:p>
                  </a:txBody>
                  <a:tcPr anchor="ctr"/>
                </a:tc>
                <a:tc>
                  <a:txBody>
                    <a:bodyPr/>
                    <a:lstStyle/>
                    <a:p>
                      <a:r>
                        <a:rPr lang="en-US" sz="1100" dirty="0"/>
                        <a:t>17% Hoaxes, scams, frauds</a:t>
                      </a:r>
                    </a:p>
                  </a:txBody>
                  <a:tcPr anchor="ctr"/>
                </a:tc>
                <a:tc>
                  <a:txBody>
                    <a:bodyPr/>
                    <a:lstStyle/>
                    <a:p>
                      <a:r>
                        <a:rPr lang="en-US" sz="1100" dirty="0"/>
                        <a:t>17% Hate speech</a:t>
                      </a:r>
                    </a:p>
                  </a:txBody>
                  <a:tcPr anchor="ctr"/>
                </a:tc>
                <a:tc>
                  <a:txBody>
                    <a:bodyPr/>
                    <a:lstStyle/>
                    <a:p>
                      <a:r>
                        <a:rPr lang="en-US" sz="1100" dirty="0"/>
                        <a:t>26% Damage to personal rep</a:t>
                      </a:r>
                    </a:p>
                  </a:txBody>
                  <a:tcPr anchor="ctr"/>
                </a:tc>
                <a:extLst>
                  <a:ext uri="{0D108BD9-81ED-4DB2-BD59-A6C34878D82A}">
                    <a16:rowId xmlns:a16="http://schemas.microsoft.com/office/drawing/2014/main" val="3407912904"/>
                  </a:ext>
                </a:extLst>
              </a:tr>
              <a:tr h="235408">
                <a:tc>
                  <a:txBody>
                    <a:bodyPr/>
                    <a:lstStyle/>
                    <a:p>
                      <a:r>
                        <a:rPr lang="en-US" sz="1100" dirty="0"/>
                        <a:t>8. Belgium</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dirty="0"/>
                        <a:t>36% Unwanted contact</a:t>
                      </a:r>
                    </a:p>
                  </a:txBody>
                  <a:tcPr anchor="ctr"/>
                </a:tc>
                <a:tc>
                  <a:txBody>
                    <a:bodyPr/>
                    <a:lstStyle/>
                    <a:p>
                      <a:r>
                        <a:rPr lang="en-US" sz="1100" dirty="0"/>
                        <a:t>20% Hoaxes, scams, frauds</a:t>
                      </a:r>
                    </a:p>
                  </a:txBody>
                  <a:tcPr anchor="ctr"/>
                </a:tc>
                <a:tc>
                  <a:txBody>
                    <a:bodyPr/>
                    <a:lstStyle/>
                    <a:p>
                      <a:r>
                        <a:rPr lang="en-US" sz="1100" dirty="0"/>
                        <a:t>17% Unwanted sexting received</a:t>
                      </a:r>
                    </a:p>
                  </a:txBody>
                  <a:tcPr anchor="ctr"/>
                </a:tc>
                <a:tc>
                  <a:txBody>
                    <a:bodyPr/>
                    <a:lstStyle/>
                    <a:p>
                      <a:r>
                        <a:rPr lang="en-US" sz="1100" dirty="0"/>
                        <a:t>28% Hoaxes, scams, frauds</a:t>
                      </a:r>
                    </a:p>
                  </a:txBody>
                  <a:tcPr anchor="ctr"/>
                </a:tc>
                <a:extLst>
                  <a:ext uri="{0D108BD9-81ED-4DB2-BD59-A6C34878D82A}">
                    <a16:rowId xmlns:a16="http://schemas.microsoft.com/office/drawing/2014/main" val="1547176797"/>
                  </a:ext>
                </a:extLst>
              </a:tr>
              <a:tr h="235408">
                <a:tc>
                  <a:txBody>
                    <a:bodyPr/>
                    <a:lstStyle/>
                    <a:p>
                      <a:r>
                        <a:rPr lang="en-US" sz="1100" dirty="0"/>
                        <a:t>9. China</a:t>
                      </a:r>
                    </a:p>
                  </a:txBody>
                  <a:tcPr/>
                </a:tc>
                <a:tc>
                  <a:txBody>
                    <a:bodyPr/>
                    <a:lstStyle/>
                    <a:p>
                      <a:r>
                        <a:rPr lang="en-US" sz="1100" dirty="0"/>
                        <a:t>29% Hoaxes, scams, frauds</a:t>
                      </a:r>
                    </a:p>
                  </a:txBody>
                  <a:tcPr anchor="ctr"/>
                </a:tc>
                <a:tc>
                  <a:txBody>
                    <a:bodyPr/>
                    <a:lstStyle/>
                    <a:p>
                      <a:r>
                        <a:rPr lang="en-US" sz="1100" dirty="0"/>
                        <a:t>29% Unwanted contact</a:t>
                      </a:r>
                    </a:p>
                  </a:txBody>
                  <a:tcPr anchor="ctr"/>
                </a:tc>
                <a:tc>
                  <a:txBody>
                    <a:bodyPr/>
                    <a:lstStyle/>
                    <a:p>
                      <a:r>
                        <a:rPr lang="en-US" sz="1100" dirty="0"/>
                        <a:t>26% Unwanted sexting received</a:t>
                      </a:r>
                    </a:p>
                  </a:txBody>
                  <a:tcPr anchor="ctr"/>
                </a:tc>
                <a:tc>
                  <a:txBody>
                    <a:bodyPr/>
                    <a:lstStyle/>
                    <a:p>
                      <a:r>
                        <a:rPr lang="en-US" sz="1100" dirty="0"/>
                        <a:t>39% Doxing</a:t>
                      </a:r>
                    </a:p>
                  </a:txBody>
                  <a:tcPr anchor="ctr"/>
                </a:tc>
                <a:extLst>
                  <a:ext uri="{0D108BD9-81ED-4DB2-BD59-A6C34878D82A}">
                    <a16:rowId xmlns:a16="http://schemas.microsoft.com/office/drawing/2014/main" val="3542714326"/>
                  </a:ext>
                </a:extLst>
              </a:tr>
              <a:tr h="235408">
                <a:tc>
                  <a:txBody>
                    <a:bodyPr/>
                    <a:lstStyle/>
                    <a:p>
                      <a:r>
                        <a:rPr lang="en-US" sz="1100" dirty="0"/>
                        <a:t>10. Italy</a:t>
                      </a:r>
                    </a:p>
                  </a:txBody>
                  <a:tcPr/>
                </a:tc>
                <a:tc>
                  <a:txBody>
                    <a:bodyPr/>
                    <a:lstStyle/>
                    <a:p>
                      <a:r>
                        <a:rPr lang="en-US" sz="1100" dirty="0"/>
                        <a:t>45% Unwanted contact</a:t>
                      </a:r>
                    </a:p>
                  </a:txBody>
                  <a:tcPr anchor="ctr"/>
                </a:tc>
                <a:tc>
                  <a:txBody>
                    <a:bodyPr/>
                    <a:lstStyle/>
                    <a:p>
                      <a:r>
                        <a:rPr lang="en-US" sz="1100" dirty="0"/>
                        <a:t>28% Hoaxes, scams, frauds</a:t>
                      </a:r>
                    </a:p>
                  </a:txBody>
                  <a:tcPr anchor="ct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dirty="0"/>
                        <a:t>18% Trolling</a:t>
                      </a:r>
                    </a:p>
                  </a:txBody>
                  <a:tcPr anchor="ctr"/>
                </a:tc>
                <a:tc>
                  <a:txBody>
                    <a:bodyPr/>
                    <a:lstStyle/>
                    <a:p>
                      <a:r>
                        <a:rPr lang="en-US" sz="1100" dirty="0"/>
                        <a:t>36% Cyberbullying</a:t>
                      </a:r>
                    </a:p>
                  </a:txBody>
                  <a:tcPr anchor="ctr"/>
                </a:tc>
                <a:extLst>
                  <a:ext uri="{0D108BD9-81ED-4DB2-BD59-A6C34878D82A}">
                    <a16:rowId xmlns:a16="http://schemas.microsoft.com/office/drawing/2014/main" val="1560167236"/>
                  </a:ext>
                </a:extLst>
              </a:tr>
              <a:tr h="235408">
                <a:tc>
                  <a:txBody>
                    <a:bodyPr/>
                    <a:lstStyle/>
                    <a:p>
                      <a:r>
                        <a:rPr lang="en-US" sz="1100" dirty="0"/>
                        <a:t>11. Ireland</a:t>
                      </a:r>
                    </a:p>
                  </a:txBody>
                  <a:tcPr/>
                </a:tc>
                <a:tc>
                  <a:txBody>
                    <a:bodyPr/>
                    <a:lstStyle/>
                    <a:p>
                      <a:r>
                        <a:rPr lang="en-US" sz="1100" dirty="0"/>
                        <a:t>40% Unwanted contact</a:t>
                      </a:r>
                    </a:p>
                  </a:txBody>
                  <a:tcPr anchor="ctr"/>
                </a:tc>
                <a:tc>
                  <a:txBody>
                    <a:bodyPr/>
                    <a:lstStyle/>
                    <a:p>
                      <a:r>
                        <a:rPr lang="en-US" sz="1100" dirty="0"/>
                        <a:t>30% Treated mean</a:t>
                      </a:r>
                    </a:p>
                  </a:txBody>
                  <a:tcPr anchor="ct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dirty="0"/>
                        <a:t>28% Hoaxes, scams, frauds</a:t>
                      </a:r>
                    </a:p>
                  </a:txBody>
                  <a:tcPr anchor="ctr"/>
                </a:tc>
                <a:tc>
                  <a:txBody>
                    <a:bodyPr/>
                    <a:lstStyle/>
                    <a:p>
                      <a:r>
                        <a:rPr lang="en-US" sz="1100" dirty="0"/>
                        <a:t>28% Hoaxes, scams, frauds</a:t>
                      </a:r>
                    </a:p>
                  </a:txBody>
                  <a:tcPr anchor="ctr"/>
                </a:tc>
                <a:extLst>
                  <a:ext uri="{0D108BD9-81ED-4DB2-BD59-A6C34878D82A}">
                    <a16:rowId xmlns:a16="http://schemas.microsoft.com/office/drawing/2014/main" val="3371690350"/>
                  </a:ext>
                </a:extLst>
              </a:tr>
              <a:tr h="235408">
                <a:tc>
                  <a:txBody>
                    <a:bodyPr/>
                    <a:lstStyle/>
                    <a:p>
                      <a:r>
                        <a:rPr lang="en-US" sz="1100" dirty="0"/>
                        <a:t>12. Germany</a:t>
                      </a:r>
                    </a:p>
                  </a:txBody>
                  <a:tcPr/>
                </a:tc>
                <a:tc>
                  <a:txBody>
                    <a:bodyPr/>
                    <a:lstStyle/>
                    <a:p>
                      <a:r>
                        <a:rPr lang="en-US" sz="1100" dirty="0"/>
                        <a:t>41% Unwanted contact</a:t>
                      </a:r>
                    </a:p>
                  </a:txBody>
                  <a:tcPr anchor="ctr"/>
                </a:tc>
                <a:tc>
                  <a:txBody>
                    <a:bodyPr/>
                    <a:lstStyle/>
                    <a:p>
                      <a:r>
                        <a:rPr lang="en-US" sz="1100" dirty="0"/>
                        <a:t>31% Treated mean</a:t>
                      </a:r>
                    </a:p>
                  </a:txBody>
                  <a:tcPr anchor="ct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dirty="0"/>
                        <a:t>27% Sexual solicitation</a:t>
                      </a:r>
                    </a:p>
                  </a:txBody>
                  <a:tcPr anchor="ctr"/>
                </a:tc>
                <a:tc>
                  <a:txBody>
                    <a:bodyPr/>
                    <a:lstStyle/>
                    <a:p>
                      <a:r>
                        <a:rPr lang="en-US" sz="1100" dirty="0"/>
                        <a:t>36% Cyberbullying</a:t>
                      </a:r>
                    </a:p>
                  </a:txBody>
                  <a:tcPr anchor="ctr"/>
                </a:tc>
                <a:extLst>
                  <a:ext uri="{0D108BD9-81ED-4DB2-BD59-A6C34878D82A}">
                    <a16:rowId xmlns:a16="http://schemas.microsoft.com/office/drawing/2014/main" val="1939821534"/>
                  </a:ext>
                </a:extLst>
              </a:tr>
            </a:tbl>
          </a:graphicData>
        </a:graphic>
      </p:graphicFrame>
      <p:grpSp>
        <p:nvGrpSpPr>
          <p:cNvPr id="115" name="Group 114">
            <a:extLst>
              <a:ext uri="{FF2B5EF4-FFF2-40B4-BE49-F238E27FC236}">
                <a16:creationId xmlns:a16="http://schemas.microsoft.com/office/drawing/2014/main" id="{E9DA2423-B94D-4C03-A663-8294019E1EC2}"/>
              </a:ext>
            </a:extLst>
          </p:cNvPr>
          <p:cNvGrpSpPr/>
          <p:nvPr/>
        </p:nvGrpSpPr>
        <p:grpSpPr>
          <a:xfrm>
            <a:off x="5708416" y="721462"/>
            <a:ext cx="1604670" cy="488042"/>
            <a:chOff x="3398321" y="1505451"/>
            <a:chExt cx="1604670" cy="488042"/>
          </a:xfrm>
        </p:grpSpPr>
        <p:sp>
          <p:nvSpPr>
            <p:cNvPr id="116" name="Oval 115">
              <a:extLst>
                <a:ext uri="{FF2B5EF4-FFF2-40B4-BE49-F238E27FC236}">
                  <a16:creationId xmlns:a16="http://schemas.microsoft.com/office/drawing/2014/main" id="{552BB851-2AA4-4EA3-980A-D6FC18C4D0C4}"/>
                </a:ext>
              </a:extLst>
            </p:cNvPr>
            <p:cNvSpPr>
              <a:spLocks noChangeAspect="1"/>
            </p:cNvSpPr>
            <p:nvPr/>
          </p:nvSpPr>
          <p:spPr bwMode="auto">
            <a:xfrm>
              <a:off x="4671347" y="1810613"/>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7" name="TextBox 116">
              <a:extLst>
                <a:ext uri="{FF2B5EF4-FFF2-40B4-BE49-F238E27FC236}">
                  <a16:creationId xmlns:a16="http://schemas.microsoft.com/office/drawing/2014/main" id="{F163085E-CD77-47AB-A2B3-235890F05762}"/>
                </a:ext>
              </a:extLst>
            </p:cNvPr>
            <p:cNvSpPr txBox="1"/>
            <p:nvPr/>
          </p:nvSpPr>
          <p:spPr>
            <a:xfrm>
              <a:off x="3398321" y="1505451"/>
              <a:ext cx="1604670" cy="461665"/>
            </a:xfrm>
            <a:prstGeom prst="rect">
              <a:avLst/>
            </a:prstGeom>
            <a:noFill/>
          </p:spPr>
          <p:txBody>
            <a:bodyPr wrap="none" lIns="182880" tIns="146304" rIns="182880" bIns="146304" rtlCol="0">
              <a:spAutoFit/>
            </a:bodyPr>
            <a:lstStyle/>
            <a:p>
              <a:pPr>
                <a:lnSpc>
                  <a:spcPct val="90000"/>
                </a:lnSpc>
              </a:pPr>
              <a:r>
                <a:rPr lang="en-US" sz="1200" b="1" dirty="0">
                  <a:solidFill>
                    <a:schemeClr val="tx1">
                      <a:lumMod val="50000"/>
                    </a:schemeClr>
                  </a:solidFill>
                </a:rPr>
                <a:t>11. Ireland – 64%</a:t>
              </a:r>
            </a:p>
          </p:txBody>
        </p:sp>
      </p:grpSp>
      <p:sp>
        <p:nvSpPr>
          <p:cNvPr id="119" name="Oval 118">
            <a:extLst>
              <a:ext uri="{FF2B5EF4-FFF2-40B4-BE49-F238E27FC236}">
                <a16:creationId xmlns:a16="http://schemas.microsoft.com/office/drawing/2014/main" id="{774A3F0E-4707-47A1-A906-62965A61E068}"/>
              </a:ext>
            </a:extLst>
          </p:cNvPr>
          <p:cNvSpPr>
            <a:spLocks noChangeAspect="1"/>
          </p:cNvSpPr>
          <p:nvPr/>
        </p:nvSpPr>
        <p:spPr bwMode="auto">
          <a:xfrm>
            <a:off x="7477829" y="1430493"/>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20" name="TextBox 119">
            <a:extLst>
              <a:ext uri="{FF2B5EF4-FFF2-40B4-BE49-F238E27FC236}">
                <a16:creationId xmlns:a16="http://schemas.microsoft.com/office/drawing/2014/main" id="{DB958EF4-7B2F-4B58-B7E3-E4FD6E49D5AE}"/>
              </a:ext>
            </a:extLst>
          </p:cNvPr>
          <p:cNvSpPr txBox="1"/>
          <p:nvPr/>
        </p:nvSpPr>
        <p:spPr>
          <a:xfrm>
            <a:off x="7466629" y="1246697"/>
            <a:ext cx="1753172" cy="461665"/>
          </a:xfrm>
          <a:prstGeom prst="rect">
            <a:avLst/>
          </a:prstGeom>
          <a:noFill/>
        </p:spPr>
        <p:txBody>
          <a:bodyPr wrap="none" lIns="182880" tIns="146304" rIns="182880" bIns="146304" rtlCol="0">
            <a:spAutoFit/>
          </a:bodyPr>
          <a:lstStyle/>
          <a:p>
            <a:pPr>
              <a:lnSpc>
                <a:spcPct val="90000"/>
              </a:lnSpc>
            </a:pPr>
            <a:r>
              <a:rPr lang="en-US" sz="1200" b="1" dirty="0">
                <a:solidFill>
                  <a:schemeClr val="tx1">
                    <a:lumMod val="50000"/>
                  </a:schemeClr>
                </a:solidFill>
              </a:rPr>
              <a:t>12. Germany – 65%</a:t>
            </a:r>
          </a:p>
        </p:txBody>
      </p:sp>
      <p:grpSp>
        <p:nvGrpSpPr>
          <p:cNvPr id="93" name="Group 92">
            <a:extLst>
              <a:ext uri="{FF2B5EF4-FFF2-40B4-BE49-F238E27FC236}">
                <a16:creationId xmlns:a16="http://schemas.microsoft.com/office/drawing/2014/main" id="{2452244B-C685-4BAD-8AA7-B4E46FEE37C3}"/>
              </a:ext>
            </a:extLst>
          </p:cNvPr>
          <p:cNvGrpSpPr/>
          <p:nvPr/>
        </p:nvGrpSpPr>
        <p:grpSpPr>
          <a:xfrm>
            <a:off x="7406451" y="1052241"/>
            <a:ext cx="1627303" cy="461665"/>
            <a:chOff x="4491614" y="1560072"/>
            <a:chExt cx="1627303" cy="461665"/>
          </a:xfrm>
        </p:grpSpPr>
        <p:sp>
          <p:nvSpPr>
            <p:cNvPr id="94" name="Oval 93">
              <a:extLst>
                <a:ext uri="{FF2B5EF4-FFF2-40B4-BE49-F238E27FC236}">
                  <a16:creationId xmlns:a16="http://schemas.microsoft.com/office/drawing/2014/main" id="{09D10028-16BC-4F9D-BAB3-F008458DEBF3}"/>
                </a:ext>
              </a:extLst>
            </p:cNvPr>
            <p:cNvSpPr>
              <a:spLocks noChangeAspect="1"/>
            </p:cNvSpPr>
            <p:nvPr/>
          </p:nvSpPr>
          <p:spPr bwMode="auto">
            <a:xfrm>
              <a:off x="4491614" y="1798655"/>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5" name="TextBox 94">
              <a:extLst>
                <a:ext uri="{FF2B5EF4-FFF2-40B4-BE49-F238E27FC236}">
                  <a16:creationId xmlns:a16="http://schemas.microsoft.com/office/drawing/2014/main" id="{626DC825-9398-40BB-972F-B337FCA3BD43}"/>
                </a:ext>
              </a:extLst>
            </p:cNvPr>
            <p:cNvSpPr txBox="1"/>
            <p:nvPr/>
          </p:nvSpPr>
          <p:spPr>
            <a:xfrm>
              <a:off x="4510463" y="1560072"/>
              <a:ext cx="1608454" cy="461665"/>
            </a:xfrm>
            <a:prstGeom prst="rect">
              <a:avLst/>
            </a:prstGeom>
            <a:noFill/>
          </p:spPr>
          <p:txBody>
            <a:bodyPr wrap="none" lIns="182880" tIns="146304" rIns="182880" bIns="146304" rtlCol="0">
              <a:spAutoFit/>
            </a:bodyPr>
            <a:lstStyle/>
            <a:p>
              <a:pPr>
                <a:lnSpc>
                  <a:spcPct val="90000"/>
                </a:lnSpc>
              </a:pPr>
              <a:r>
                <a:rPr lang="en-US" sz="1200" b="1" dirty="0">
                  <a:solidFill>
                    <a:schemeClr val="tx1">
                      <a:lumMod val="50000"/>
                    </a:schemeClr>
                  </a:solidFill>
                </a:rPr>
                <a:t>8. Belgium – 61%</a:t>
              </a:r>
            </a:p>
          </p:txBody>
        </p:sp>
      </p:grpSp>
      <p:grpSp>
        <p:nvGrpSpPr>
          <p:cNvPr id="122" name="Group 121">
            <a:extLst>
              <a:ext uri="{FF2B5EF4-FFF2-40B4-BE49-F238E27FC236}">
                <a16:creationId xmlns:a16="http://schemas.microsoft.com/office/drawing/2014/main" id="{11450BBF-1650-414E-9292-A61E9281BA2B}"/>
              </a:ext>
            </a:extLst>
          </p:cNvPr>
          <p:cNvGrpSpPr/>
          <p:nvPr/>
        </p:nvGrpSpPr>
        <p:grpSpPr>
          <a:xfrm>
            <a:off x="8893108" y="429859"/>
            <a:ext cx="2995104" cy="572464"/>
            <a:chOff x="6289421" y="125986"/>
            <a:chExt cx="2995104" cy="572464"/>
          </a:xfrm>
        </p:grpSpPr>
        <p:sp>
          <p:nvSpPr>
            <p:cNvPr id="111" name="TextBox 110">
              <a:extLst>
                <a:ext uri="{FF2B5EF4-FFF2-40B4-BE49-F238E27FC236}">
                  <a16:creationId xmlns:a16="http://schemas.microsoft.com/office/drawing/2014/main" id="{F5F4C670-2E8C-40A6-8994-1FC0EA5D42CC}"/>
                </a:ext>
              </a:extLst>
            </p:cNvPr>
            <p:cNvSpPr txBox="1"/>
            <p:nvPr/>
          </p:nvSpPr>
          <p:spPr>
            <a:xfrm>
              <a:off x="6436629" y="125986"/>
              <a:ext cx="2847896" cy="572464"/>
            </a:xfrm>
            <a:prstGeom prst="rect">
              <a:avLst/>
            </a:prstGeom>
            <a:noFill/>
          </p:spPr>
          <p:txBody>
            <a:bodyPr wrap="none" lIns="182880" tIns="146304" rIns="182880" bIns="146304" rtlCol="0">
              <a:spAutoFit/>
            </a:bodyPr>
            <a:lstStyle/>
            <a:p>
              <a:pPr>
                <a:lnSpc>
                  <a:spcPct val="90000"/>
                </a:lnSpc>
              </a:pPr>
              <a:r>
                <a:rPr lang="en-US" sz="2000" b="1" i="1" dirty="0">
                  <a:solidFill>
                    <a:schemeClr val="tx1">
                      <a:lumMod val="50000"/>
                    </a:schemeClr>
                  </a:solidFill>
                </a:rPr>
                <a:t>Global average: 65%</a:t>
              </a:r>
            </a:p>
          </p:txBody>
        </p:sp>
        <p:pic>
          <p:nvPicPr>
            <p:cNvPr id="121" name="Picture 2" descr="https://d30y9cdsu7xlg0.cloudfront.net/png/143715-200.png">
              <a:extLst>
                <a:ext uri="{FF2B5EF4-FFF2-40B4-BE49-F238E27FC236}">
                  <a16:creationId xmlns:a16="http://schemas.microsoft.com/office/drawing/2014/main" id="{4F9B7039-DAF3-4819-AEBC-EE2E44F982E6}"/>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89421" y="249339"/>
              <a:ext cx="274320" cy="2743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073452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close up of a mans face&#10;&#10;Description generated with high confidence">
            <a:extLst>
              <a:ext uri="{FF2B5EF4-FFF2-40B4-BE49-F238E27FC236}">
                <a16:creationId xmlns:a16="http://schemas.microsoft.com/office/drawing/2014/main" id="{162511BB-5397-46F4-B52C-A82E9A462BCB}"/>
              </a:ext>
            </a:extLst>
          </p:cNvPr>
          <p:cNvPicPr>
            <a:picLocks noChangeAspect="1"/>
          </p:cNvPicPr>
          <p:nvPr/>
        </p:nvPicPr>
        <p:blipFill>
          <a:blip r:embed="rId3">
            <a:lum bright="70000" contrast="-70000"/>
          </a:blip>
          <a:stretch>
            <a:fillRect/>
          </a:stretch>
        </p:blipFill>
        <p:spPr>
          <a:xfrm>
            <a:off x="2853732" y="-4581"/>
            <a:ext cx="9572695" cy="3933325"/>
          </a:xfrm>
          <a:prstGeom prst="rect">
            <a:avLst/>
          </a:prstGeom>
        </p:spPr>
      </p:pic>
      <p:sp>
        <p:nvSpPr>
          <p:cNvPr id="3" name="Slide Number Placeholder 2"/>
          <p:cNvSpPr>
            <a:spLocks noGrp="1"/>
          </p:cNvSpPr>
          <p:nvPr>
            <p:ph type="sldNum" sz="quarter" idx="4"/>
          </p:nvPr>
        </p:nvSpPr>
        <p:spPr/>
        <p:txBody>
          <a:bodyPr/>
          <a:lstStyle/>
          <a:p>
            <a:fld id="{7EFC24D6-DB8F-6B44-BA5A-9BEC68C15CAA}" type="slidenum">
              <a:rPr lang="en-US" smtClean="0"/>
              <a:pPr/>
              <a:t>39</a:t>
            </a:fld>
            <a:endParaRPr lang="en-US" dirty="0"/>
          </a:p>
        </p:txBody>
      </p:sp>
      <p:grpSp>
        <p:nvGrpSpPr>
          <p:cNvPr id="66" name="Group 65">
            <a:extLst>
              <a:ext uri="{FF2B5EF4-FFF2-40B4-BE49-F238E27FC236}">
                <a16:creationId xmlns:a16="http://schemas.microsoft.com/office/drawing/2014/main" id="{ABDF74AE-9972-485C-9AB6-C1A8E0D9E0A0}"/>
              </a:ext>
            </a:extLst>
          </p:cNvPr>
          <p:cNvGrpSpPr/>
          <p:nvPr/>
        </p:nvGrpSpPr>
        <p:grpSpPr>
          <a:xfrm>
            <a:off x="11145985" y="-28532"/>
            <a:ext cx="1203382" cy="415031"/>
            <a:chOff x="11145985" y="-28533"/>
            <a:chExt cx="1203382" cy="489365"/>
          </a:xfrm>
        </p:grpSpPr>
        <p:pic>
          <p:nvPicPr>
            <p:cNvPr id="67" name="Picture 2" descr="https://d30y9cdsu7xlg0.cloudfront.net/png/17486-200.png">
              <a:extLst>
                <a:ext uri="{FF2B5EF4-FFF2-40B4-BE49-F238E27FC236}">
                  <a16:creationId xmlns:a16="http://schemas.microsoft.com/office/drawing/2014/main" id="{03CD3220-2BB7-4B2B-87F7-DC1AF2A817D2}"/>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5914" y="84691"/>
              <a:ext cx="323453" cy="323452"/>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6207B614-C036-4781-B714-F9DAA8DB08FC}"/>
                </a:ext>
              </a:extLst>
            </p:cNvPr>
            <p:cNvSpPr txBox="1"/>
            <p:nvPr/>
          </p:nvSpPr>
          <p:spPr>
            <a:xfrm>
              <a:off x="11145985" y="-28533"/>
              <a:ext cx="1004890"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Country</a:t>
              </a:r>
            </a:p>
          </p:txBody>
        </p:sp>
      </p:grpSp>
      <p:sp>
        <p:nvSpPr>
          <p:cNvPr id="28" name="Title 27">
            <a:extLst>
              <a:ext uri="{FF2B5EF4-FFF2-40B4-BE49-F238E27FC236}">
                <a16:creationId xmlns:a16="http://schemas.microsoft.com/office/drawing/2014/main" id="{F0B4A0E2-6752-42DF-8E36-AEC2C4EC1947}"/>
              </a:ext>
            </a:extLst>
          </p:cNvPr>
          <p:cNvSpPr>
            <a:spLocks noGrp="1"/>
          </p:cNvSpPr>
          <p:nvPr>
            <p:ph type="title"/>
          </p:nvPr>
        </p:nvSpPr>
        <p:spPr>
          <a:xfrm>
            <a:off x="274637" y="375659"/>
            <a:ext cx="4076076" cy="2826443"/>
          </a:xfrm>
        </p:spPr>
        <p:txBody>
          <a:bodyPr/>
          <a:lstStyle/>
          <a:p>
            <a:r>
              <a:rPr lang="en-US" dirty="0"/>
              <a:t>Countries ranked by Civility: DCI: 13-23</a:t>
            </a:r>
            <a:br>
              <a:rPr lang="en-US" dirty="0"/>
            </a:br>
            <a:r>
              <a:rPr lang="en-US" sz="2000" dirty="0"/>
              <a:t>DCI scores were above average in all Latam countries </a:t>
            </a:r>
            <a:endParaRPr lang="en-US" sz="2000" dirty="0">
              <a:solidFill>
                <a:schemeClr val="bg1"/>
              </a:solidFill>
            </a:endParaRPr>
          </a:p>
        </p:txBody>
      </p:sp>
      <p:grpSp>
        <p:nvGrpSpPr>
          <p:cNvPr id="2" name="Group 1">
            <a:extLst>
              <a:ext uri="{FF2B5EF4-FFF2-40B4-BE49-F238E27FC236}">
                <a16:creationId xmlns:a16="http://schemas.microsoft.com/office/drawing/2014/main" id="{492FE761-BD6E-4A30-8C01-8D097054F458}"/>
              </a:ext>
            </a:extLst>
          </p:cNvPr>
          <p:cNvGrpSpPr/>
          <p:nvPr/>
        </p:nvGrpSpPr>
        <p:grpSpPr>
          <a:xfrm>
            <a:off x="4522285" y="1614053"/>
            <a:ext cx="1626086" cy="464339"/>
            <a:chOff x="4652040" y="1529154"/>
            <a:chExt cx="1626086" cy="464339"/>
          </a:xfrm>
        </p:grpSpPr>
        <p:sp>
          <p:nvSpPr>
            <p:cNvPr id="56" name="Oval 55">
              <a:extLst>
                <a:ext uri="{FF2B5EF4-FFF2-40B4-BE49-F238E27FC236}">
                  <a16:creationId xmlns:a16="http://schemas.microsoft.com/office/drawing/2014/main" id="{D4B90EA3-52DD-431B-B34E-894F69A8E4F9}"/>
                </a:ext>
              </a:extLst>
            </p:cNvPr>
            <p:cNvSpPr>
              <a:spLocks noChangeAspect="1"/>
            </p:cNvSpPr>
            <p:nvPr/>
          </p:nvSpPr>
          <p:spPr bwMode="auto">
            <a:xfrm>
              <a:off x="4671347" y="1810613"/>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8" name="TextBox 57">
              <a:extLst>
                <a:ext uri="{FF2B5EF4-FFF2-40B4-BE49-F238E27FC236}">
                  <a16:creationId xmlns:a16="http://schemas.microsoft.com/office/drawing/2014/main" id="{83DA88BE-36C3-4707-951F-A3FFC666930C}"/>
                </a:ext>
              </a:extLst>
            </p:cNvPr>
            <p:cNvSpPr txBox="1"/>
            <p:nvPr/>
          </p:nvSpPr>
          <p:spPr>
            <a:xfrm>
              <a:off x="4652040" y="1529154"/>
              <a:ext cx="1626086" cy="461665"/>
            </a:xfrm>
            <a:prstGeom prst="rect">
              <a:avLst/>
            </a:prstGeom>
            <a:noFill/>
          </p:spPr>
          <p:txBody>
            <a:bodyPr wrap="none" lIns="182880" tIns="146304" rIns="182880" bIns="146304" rtlCol="0">
              <a:spAutoFit/>
            </a:bodyPr>
            <a:lstStyle/>
            <a:p>
              <a:pPr>
                <a:lnSpc>
                  <a:spcPct val="90000"/>
                </a:lnSpc>
              </a:pPr>
              <a:r>
                <a:rPr lang="en-US" sz="1200" b="1" dirty="0">
                  <a:solidFill>
                    <a:schemeClr val="tx1">
                      <a:lumMod val="50000"/>
                    </a:schemeClr>
                  </a:solidFill>
                </a:rPr>
                <a:t>15. Mexico – 71%</a:t>
              </a:r>
            </a:p>
          </p:txBody>
        </p:sp>
      </p:grpSp>
      <p:sp>
        <p:nvSpPr>
          <p:cNvPr id="85" name="Oval 84">
            <a:extLst>
              <a:ext uri="{FF2B5EF4-FFF2-40B4-BE49-F238E27FC236}">
                <a16:creationId xmlns:a16="http://schemas.microsoft.com/office/drawing/2014/main" id="{ABAD94B1-C05F-4590-9DA7-2B7DD174FFB3}"/>
              </a:ext>
            </a:extLst>
          </p:cNvPr>
          <p:cNvSpPr>
            <a:spLocks noChangeAspect="1"/>
          </p:cNvSpPr>
          <p:nvPr/>
        </p:nvSpPr>
        <p:spPr bwMode="auto">
          <a:xfrm>
            <a:off x="5317269" y="2625281"/>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86" name="TextBox 85">
            <a:extLst>
              <a:ext uri="{FF2B5EF4-FFF2-40B4-BE49-F238E27FC236}">
                <a16:creationId xmlns:a16="http://schemas.microsoft.com/office/drawing/2014/main" id="{3704EF4A-4D56-46DC-9408-B0FCE3012E13}"/>
              </a:ext>
            </a:extLst>
          </p:cNvPr>
          <p:cNvSpPr txBox="1"/>
          <p:nvPr/>
        </p:nvSpPr>
        <p:spPr>
          <a:xfrm>
            <a:off x="4057117" y="2422789"/>
            <a:ext cx="1426416" cy="461665"/>
          </a:xfrm>
          <a:prstGeom prst="rect">
            <a:avLst/>
          </a:prstGeom>
          <a:noFill/>
        </p:spPr>
        <p:txBody>
          <a:bodyPr wrap="none" lIns="182880" tIns="146304" rIns="182880" bIns="146304" rtlCol="0">
            <a:spAutoFit/>
          </a:bodyPr>
          <a:lstStyle/>
          <a:p>
            <a:pPr>
              <a:lnSpc>
                <a:spcPct val="90000"/>
              </a:lnSpc>
            </a:pPr>
            <a:r>
              <a:rPr lang="en-US" sz="1200" b="1" dirty="0">
                <a:solidFill>
                  <a:schemeClr val="tx1">
                    <a:lumMod val="50000"/>
                  </a:schemeClr>
                </a:solidFill>
              </a:rPr>
              <a:t>23. Peru – 78%</a:t>
            </a:r>
          </a:p>
        </p:txBody>
      </p:sp>
      <p:grpSp>
        <p:nvGrpSpPr>
          <p:cNvPr id="87" name="Group 86">
            <a:extLst>
              <a:ext uri="{FF2B5EF4-FFF2-40B4-BE49-F238E27FC236}">
                <a16:creationId xmlns:a16="http://schemas.microsoft.com/office/drawing/2014/main" id="{8C0BE332-1EEF-4AD9-9520-704FECD8FDEB}"/>
              </a:ext>
            </a:extLst>
          </p:cNvPr>
          <p:cNvGrpSpPr/>
          <p:nvPr/>
        </p:nvGrpSpPr>
        <p:grpSpPr>
          <a:xfrm>
            <a:off x="9149124" y="737030"/>
            <a:ext cx="1553952" cy="461665"/>
            <a:chOff x="4491614" y="1556968"/>
            <a:chExt cx="1553952" cy="461665"/>
          </a:xfrm>
        </p:grpSpPr>
        <p:sp>
          <p:nvSpPr>
            <p:cNvPr id="88" name="Oval 87">
              <a:extLst>
                <a:ext uri="{FF2B5EF4-FFF2-40B4-BE49-F238E27FC236}">
                  <a16:creationId xmlns:a16="http://schemas.microsoft.com/office/drawing/2014/main" id="{3B4DD9D4-9C30-4027-9494-BF432FCDD418}"/>
                </a:ext>
              </a:extLst>
            </p:cNvPr>
            <p:cNvSpPr>
              <a:spLocks noChangeAspect="1"/>
            </p:cNvSpPr>
            <p:nvPr/>
          </p:nvSpPr>
          <p:spPr bwMode="auto">
            <a:xfrm>
              <a:off x="4491614" y="1798655"/>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89" name="TextBox 88">
              <a:extLst>
                <a:ext uri="{FF2B5EF4-FFF2-40B4-BE49-F238E27FC236}">
                  <a16:creationId xmlns:a16="http://schemas.microsoft.com/office/drawing/2014/main" id="{87FBB36E-7C2A-4C44-8C4F-0C05F18896C5}"/>
                </a:ext>
              </a:extLst>
            </p:cNvPr>
            <p:cNvSpPr txBox="1"/>
            <p:nvPr/>
          </p:nvSpPr>
          <p:spPr>
            <a:xfrm>
              <a:off x="4491614" y="1556968"/>
              <a:ext cx="1553952" cy="461665"/>
            </a:xfrm>
            <a:prstGeom prst="rect">
              <a:avLst/>
            </a:prstGeom>
            <a:noFill/>
          </p:spPr>
          <p:txBody>
            <a:bodyPr wrap="none" lIns="182880" tIns="146304" rIns="182880" bIns="146304" rtlCol="0">
              <a:spAutoFit/>
            </a:bodyPr>
            <a:lstStyle/>
            <a:p>
              <a:pPr>
                <a:lnSpc>
                  <a:spcPct val="90000"/>
                </a:lnSpc>
              </a:pPr>
              <a:r>
                <a:rPr lang="en-US" sz="1200" b="1" dirty="0">
                  <a:solidFill>
                    <a:schemeClr val="tx1">
                      <a:lumMod val="50000"/>
                    </a:schemeClr>
                  </a:solidFill>
                </a:rPr>
                <a:t>19. Russia – 75%</a:t>
              </a:r>
            </a:p>
          </p:txBody>
        </p:sp>
      </p:grpSp>
      <p:grpSp>
        <p:nvGrpSpPr>
          <p:cNvPr id="90" name="Group 89">
            <a:extLst>
              <a:ext uri="{FF2B5EF4-FFF2-40B4-BE49-F238E27FC236}">
                <a16:creationId xmlns:a16="http://schemas.microsoft.com/office/drawing/2014/main" id="{34E7F7DB-8F19-4F84-A6AC-1856E357DEC4}"/>
              </a:ext>
            </a:extLst>
          </p:cNvPr>
          <p:cNvGrpSpPr/>
          <p:nvPr/>
        </p:nvGrpSpPr>
        <p:grpSpPr>
          <a:xfrm>
            <a:off x="4273884" y="2963709"/>
            <a:ext cx="1369606" cy="472731"/>
            <a:chOff x="3396494" y="1508804"/>
            <a:chExt cx="1369606" cy="472731"/>
          </a:xfrm>
        </p:grpSpPr>
        <p:sp>
          <p:nvSpPr>
            <p:cNvPr id="91" name="Oval 90">
              <a:extLst>
                <a:ext uri="{FF2B5EF4-FFF2-40B4-BE49-F238E27FC236}">
                  <a16:creationId xmlns:a16="http://schemas.microsoft.com/office/drawing/2014/main" id="{849F97D2-753F-411A-8FEE-FA6296ED7B87}"/>
                </a:ext>
              </a:extLst>
            </p:cNvPr>
            <p:cNvSpPr>
              <a:spLocks noChangeAspect="1"/>
            </p:cNvSpPr>
            <p:nvPr/>
          </p:nvSpPr>
          <p:spPr bwMode="auto">
            <a:xfrm>
              <a:off x="4491614" y="1798655"/>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2" name="TextBox 91">
              <a:extLst>
                <a:ext uri="{FF2B5EF4-FFF2-40B4-BE49-F238E27FC236}">
                  <a16:creationId xmlns:a16="http://schemas.microsoft.com/office/drawing/2014/main" id="{07218F6A-1B38-42BE-BF64-2B8F57F51959}"/>
                </a:ext>
              </a:extLst>
            </p:cNvPr>
            <p:cNvSpPr txBox="1"/>
            <p:nvPr/>
          </p:nvSpPr>
          <p:spPr>
            <a:xfrm>
              <a:off x="3396494" y="1508804"/>
              <a:ext cx="1369606" cy="461665"/>
            </a:xfrm>
            <a:prstGeom prst="rect">
              <a:avLst/>
            </a:prstGeom>
            <a:noFill/>
          </p:spPr>
          <p:txBody>
            <a:bodyPr wrap="none" lIns="182880" tIns="146304" rIns="182880" bIns="146304" rtlCol="0">
              <a:spAutoFit/>
            </a:bodyPr>
            <a:lstStyle/>
            <a:p>
              <a:pPr>
                <a:lnSpc>
                  <a:spcPct val="90000"/>
                </a:lnSpc>
              </a:pPr>
              <a:r>
                <a:rPr lang="en-US" sz="1200" b="1" dirty="0">
                  <a:solidFill>
                    <a:schemeClr val="tx1">
                      <a:lumMod val="50000"/>
                    </a:schemeClr>
                  </a:solidFill>
                </a:rPr>
                <a:t>9. Chile – 73%</a:t>
              </a:r>
            </a:p>
          </p:txBody>
        </p:sp>
      </p:grpSp>
      <p:grpSp>
        <p:nvGrpSpPr>
          <p:cNvPr id="96" name="Group 95">
            <a:extLst>
              <a:ext uri="{FF2B5EF4-FFF2-40B4-BE49-F238E27FC236}">
                <a16:creationId xmlns:a16="http://schemas.microsoft.com/office/drawing/2014/main" id="{5AAEDF7A-8C60-4C4B-B954-AC8A379FEE54}"/>
              </a:ext>
            </a:extLst>
          </p:cNvPr>
          <p:cNvGrpSpPr/>
          <p:nvPr/>
        </p:nvGrpSpPr>
        <p:grpSpPr>
          <a:xfrm>
            <a:off x="5919761" y="2312488"/>
            <a:ext cx="1502655" cy="502866"/>
            <a:chOff x="4461470" y="1478669"/>
            <a:chExt cx="1502655" cy="502866"/>
          </a:xfrm>
        </p:grpSpPr>
        <p:sp>
          <p:nvSpPr>
            <p:cNvPr id="97" name="Oval 96">
              <a:extLst>
                <a:ext uri="{FF2B5EF4-FFF2-40B4-BE49-F238E27FC236}">
                  <a16:creationId xmlns:a16="http://schemas.microsoft.com/office/drawing/2014/main" id="{C4046BB2-575F-4394-9D22-2756BA88957C}"/>
                </a:ext>
              </a:extLst>
            </p:cNvPr>
            <p:cNvSpPr>
              <a:spLocks noChangeAspect="1"/>
            </p:cNvSpPr>
            <p:nvPr/>
          </p:nvSpPr>
          <p:spPr bwMode="auto">
            <a:xfrm>
              <a:off x="4491614" y="1798655"/>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8" name="TextBox 97">
              <a:extLst>
                <a:ext uri="{FF2B5EF4-FFF2-40B4-BE49-F238E27FC236}">
                  <a16:creationId xmlns:a16="http://schemas.microsoft.com/office/drawing/2014/main" id="{F2A768EA-B316-4614-A2D2-F9238B7F9EA4}"/>
                </a:ext>
              </a:extLst>
            </p:cNvPr>
            <p:cNvSpPr txBox="1"/>
            <p:nvPr/>
          </p:nvSpPr>
          <p:spPr>
            <a:xfrm>
              <a:off x="4461470" y="1478669"/>
              <a:ext cx="1502655" cy="461665"/>
            </a:xfrm>
            <a:prstGeom prst="rect">
              <a:avLst/>
            </a:prstGeom>
            <a:noFill/>
          </p:spPr>
          <p:txBody>
            <a:bodyPr wrap="none" lIns="182880" tIns="146304" rIns="182880" bIns="146304" rtlCol="0">
              <a:spAutoFit/>
            </a:bodyPr>
            <a:lstStyle/>
            <a:p>
              <a:pPr>
                <a:lnSpc>
                  <a:spcPct val="90000"/>
                </a:lnSpc>
              </a:pPr>
              <a:r>
                <a:rPr lang="en-US" sz="1200" b="1" dirty="0">
                  <a:solidFill>
                    <a:schemeClr val="tx1">
                      <a:lumMod val="50000"/>
                    </a:schemeClr>
                  </a:solidFill>
                </a:rPr>
                <a:t>13. Brazil – 71%</a:t>
              </a:r>
            </a:p>
          </p:txBody>
        </p:sp>
      </p:grpSp>
      <p:grpSp>
        <p:nvGrpSpPr>
          <p:cNvPr id="99" name="Group 98">
            <a:extLst>
              <a:ext uri="{FF2B5EF4-FFF2-40B4-BE49-F238E27FC236}">
                <a16:creationId xmlns:a16="http://schemas.microsoft.com/office/drawing/2014/main" id="{93391C45-5BB2-47CA-95A5-103C15BB22CC}"/>
              </a:ext>
            </a:extLst>
          </p:cNvPr>
          <p:cNvGrpSpPr/>
          <p:nvPr/>
        </p:nvGrpSpPr>
        <p:grpSpPr>
          <a:xfrm>
            <a:off x="8158710" y="1392080"/>
            <a:ext cx="1608232" cy="461665"/>
            <a:chOff x="4491614" y="1567822"/>
            <a:chExt cx="1608232" cy="461665"/>
          </a:xfrm>
        </p:grpSpPr>
        <p:sp>
          <p:nvSpPr>
            <p:cNvPr id="100" name="Oval 99">
              <a:extLst>
                <a:ext uri="{FF2B5EF4-FFF2-40B4-BE49-F238E27FC236}">
                  <a16:creationId xmlns:a16="http://schemas.microsoft.com/office/drawing/2014/main" id="{BC92FA75-50CE-4BEF-8636-1C0B0F16096E}"/>
                </a:ext>
              </a:extLst>
            </p:cNvPr>
            <p:cNvSpPr>
              <a:spLocks noChangeAspect="1"/>
            </p:cNvSpPr>
            <p:nvPr/>
          </p:nvSpPr>
          <p:spPr bwMode="auto">
            <a:xfrm>
              <a:off x="4491614" y="1798655"/>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01" name="TextBox 100">
              <a:extLst>
                <a:ext uri="{FF2B5EF4-FFF2-40B4-BE49-F238E27FC236}">
                  <a16:creationId xmlns:a16="http://schemas.microsoft.com/office/drawing/2014/main" id="{B6BFD437-332B-4408-8970-6796D40764D3}"/>
                </a:ext>
              </a:extLst>
            </p:cNvPr>
            <p:cNvSpPr txBox="1"/>
            <p:nvPr/>
          </p:nvSpPr>
          <p:spPr>
            <a:xfrm>
              <a:off x="4516977" y="1567822"/>
              <a:ext cx="1582869" cy="461665"/>
            </a:xfrm>
            <a:prstGeom prst="rect">
              <a:avLst/>
            </a:prstGeom>
            <a:noFill/>
          </p:spPr>
          <p:txBody>
            <a:bodyPr wrap="none" lIns="182880" tIns="146304" rIns="182880" bIns="146304" rtlCol="0">
              <a:spAutoFit/>
            </a:bodyPr>
            <a:lstStyle/>
            <a:p>
              <a:pPr>
                <a:lnSpc>
                  <a:spcPct val="90000"/>
                </a:lnSpc>
              </a:pPr>
              <a:r>
                <a:rPr lang="en-US" sz="1200" b="1" dirty="0">
                  <a:solidFill>
                    <a:schemeClr val="tx1">
                      <a:lumMod val="50000"/>
                    </a:schemeClr>
                  </a:solidFill>
                </a:rPr>
                <a:t>15. Turkey – 72%</a:t>
              </a:r>
            </a:p>
          </p:txBody>
        </p:sp>
      </p:grpSp>
      <p:grpSp>
        <p:nvGrpSpPr>
          <p:cNvPr id="102" name="Group 101">
            <a:extLst>
              <a:ext uri="{FF2B5EF4-FFF2-40B4-BE49-F238E27FC236}">
                <a16:creationId xmlns:a16="http://schemas.microsoft.com/office/drawing/2014/main" id="{27C7F173-E7D6-44C8-BA74-72F364B197D0}"/>
              </a:ext>
            </a:extLst>
          </p:cNvPr>
          <p:cNvGrpSpPr/>
          <p:nvPr/>
        </p:nvGrpSpPr>
        <p:grpSpPr>
          <a:xfrm>
            <a:off x="7931839" y="2591533"/>
            <a:ext cx="2007005" cy="461665"/>
            <a:chOff x="4491614" y="1549375"/>
            <a:chExt cx="2007005" cy="461665"/>
          </a:xfrm>
        </p:grpSpPr>
        <p:sp>
          <p:nvSpPr>
            <p:cNvPr id="103" name="Oval 102">
              <a:extLst>
                <a:ext uri="{FF2B5EF4-FFF2-40B4-BE49-F238E27FC236}">
                  <a16:creationId xmlns:a16="http://schemas.microsoft.com/office/drawing/2014/main" id="{EDB5AE07-E3B5-4633-92A7-A477075C695C}"/>
                </a:ext>
              </a:extLst>
            </p:cNvPr>
            <p:cNvSpPr>
              <a:spLocks noChangeAspect="1"/>
            </p:cNvSpPr>
            <p:nvPr/>
          </p:nvSpPr>
          <p:spPr bwMode="auto">
            <a:xfrm>
              <a:off x="4491614" y="1798655"/>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04" name="TextBox 103">
              <a:extLst>
                <a:ext uri="{FF2B5EF4-FFF2-40B4-BE49-F238E27FC236}">
                  <a16:creationId xmlns:a16="http://schemas.microsoft.com/office/drawing/2014/main" id="{0C43EE37-E4F8-4501-B786-560BCAFFA811}"/>
                </a:ext>
              </a:extLst>
            </p:cNvPr>
            <p:cNvSpPr txBox="1"/>
            <p:nvPr/>
          </p:nvSpPr>
          <p:spPr>
            <a:xfrm>
              <a:off x="4501662" y="1549375"/>
              <a:ext cx="1996957" cy="461665"/>
            </a:xfrm>
            <a:prstGeom prst="rect">
              <a:avLst/>
            </a:prstGeom>
            <a:noFill/>
          </p:spPr>
          <p:txBody>
            <a:bodyPr wrap="none" lIns="182880" tIns="146304" rIns="182880" bIns="146304" rtlCol="0">
              <a:spAutoFit/>
            </a:bodyPr>
            <a:lstStyle/>
            <a:p>
              <a:pPr>
                <a:lnSpc>
                  <a:spcPct val="90000"/>
                </a:lnSpc>
              </a:pPr>
              <a:r>
                <a:rPr lang="en-US" sz="1200" b="1" dirty="0">
                  <a:solidFill>
                    <a:schemeClr val="tx1">
                      <a:lumMod val="50000"/>
                    </a:schemeClr>
                  </a:solidFill>
                </a:rPr>
                <a:t>22. South Africa – 77%</a:t>
              </a:r>
            </a:p>
          </p:txBody>
        </p:sp>
      </p:grpSp>
      <p:grpSp>
        <p:nvGrpSpPr>
          <p:cNvPr id="105" name="Group 104">
            <a:extLst>
              <a:ext uri="{FF2B5EF4-FFF2-40B4-BE49-F238E27FC236}">
                <a16:creationId xmlns:a16="http://schemas.microsoft.com/office/drawing/2014/main" id="{C50E370D-EE1C-4BFC-B0B0-8E259C2CD488}"/>
              </a:ext>
            </a:extLst>
          </p:cNvPr>
          <p:cNvGrpSpPr/>
          <p:nvPr/>
        </p:nvGrpSpPr>
        <p:grpSpPr>
          <a:xfrm>
            <a:off x="5613482" y="3126252"/>
            <a:ext cx="1827918" cy="461665"/>
            <a:chOff x="4491614" y="1540397"/>
            <a:chExt cx="1827918" cy="461665"/>
          </a:xfrm>
        </p:grpSpPr>
        <p:sp>
          <p:nvSpPr>
            <p:cNvPr id="106" name="Oval 105">
              <a:extLst>
                <a:ext uri="{FF2B5EF4-FFF2-40B4-BE49-F238E27FC236}">
                  <a16:creationId xmlns:a16="http://schemas.microsoft.com/office/drawing/2014/main" id="{90006751-FB82-4EC2-A798-C1D1E512FEB3}"/>
                </a:ext>
              </a:extLst>
            </p:cNvPr>
            <p:cNvSpPr>
              <a:spLocks noChangeAspect="1"/>
            </p:cNvSpPr>
            <p:nvPr/>
          </p:nvSpPr>
          <p:spPr bwMode="auto">
            <a:xfrm>
              <a:off x="4491614" y="1798655"/>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07" name="TextBox 106">
              <a:extLst>
                <a:ext uri="{FF2B5EF4-FFF2-40B4-BE49-F238E27FC236}">
                  <a16:creationId xmlns:a16="http://schemas.microsoft.com/office/drawing/2014/main" id="{C6735845-503E-4D6C-B0B9-1D0891A525F1}"/>
                </a:ext>
              </a:extLst>
            </p:cNvPr>
            <p:cNvSpPr txBox="1"/>
            <p:nvPr/>
          </p:nvSpPr>
          <p:spPr>
            <a:xfrm>
              <a:off x="4501662" y="1540397"/>
              <a:ext cx="1817870" cy="461665"/>
            </a:xfrm>
            <a:prstGeom prst="rect">
              <a:avLst/>
            </a:prstGeom>
            <a:noFill/>
          </p:spPr>
          <p:txBody>
            <a:bodyPr wrap="none" lIns="182880" tIns="146304" rIns="182880" bIns="146304" rtlCol="0">
              <a:spAutoFit/>
            </a:bodyPr>
            <a:lstStyle/>
            <a:p>
              <a:pPr>
                <a:lnSpc>
                  <a:spcPct val="90000"/>
                </a:lnSpc>
              </a:pPr>
              <a:r>
                <a:rPr lang="en-US" sz="1200" b="1" dirty="0">
                  <a:solidFill>
                    <a:schemeClr val="tx1">
                      <a:lumMod val="50000"/>
                    </a:schemeClr>
                  </a:solidFill>
                </a:rPr>
                <a:t>20. Argentina – 75%</a:t>
              </a:r>
            </a:p>
          </p:txBody>
        </p:sp>
      </p:grpSp>
      <p:grpSp>
        <p:nvGrpSpPr>
          <p:cNvPr id="108" name="Group 107">
            <a:extLst>
              <a:ext uri="{FF2B5EF4-FFF2-40B4-BE49-F238E27FC236}">
                <a16:creationId xmlns:a16="http://schemas.microsoft.com/office/drawing/2014/main" id="{0BCF5F6B-F152-4A37-88AA-D8E50D52CEA1}"/>
              </a:ext>
            </a:extLst>
          </p:cNvPr>
          <p:cNvGrpSpPr/>
          <p:nvPr/>
        </p:nvGrpSpPr>
        <p:grpSpPr>
          <a:xfrm>
            <a:off x="10122839" y="1916720"/>
            <a:ext cx="1708199" cy="461665"/>
            <a:chOff x="4491614" y="1550663"/>
            <a:chExt cx="1708199" cy="461665"/>
          </a:xfrm>
        </p:grpSpPr>
        <p:sp>
          <p:nvSpPr>
            <p:cNvPr id="109" name="Oval 108">
              <a:extLst>
                <a:ext uri="{FF2B5EF4-FFF2-40B4-BE49-F238E27FC236}">
                  <a16:creationId xmlns:a16="http://schemas.microsoft.com/office/drawing/2014/main" id="{B6B633D0-FB7D-49D7-B25C-30BD54A3E3C3}"/>
                </a:ext>
              </a:extLst>
            </p:cNvPr>
            <p:cNvSpPr>
              <a:spLocks noChangeAspect="1"/>
            </p:cNvSpPr>
            <p:nvPr/>
          </p:nvSpPr>
          <p:spPr bwMode="auto">
            <a:xfrm>
              <a:off x="4491614" y="1798655"/>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0" name="TextBox 109">
              <a:extLst>
                <a:ext uri="{FF2B5EF4-FFF2-40B4-BE49-F238E27FC236}">
                  <a16:creationId xmlns:a16="http://schemas.microsoft.com/office/drawing/2014/main" id="{C5D5DE3A-804E-47DA-AB1F-7543DD0783A0}"/>
                </a:ext>
              </a:extLst>
            </p:cNvPr>
            <p:cNvSpPr txBox="1"/>
            <p:nvPr/>
          </p:nvSpPr>
          <p:spPr>
            <a:xfrm>
              <a:off x="4509607" y="1550663"/>
              <a:ext cx="1690206" cy="461665"/>
            </a:xfrm>
            <a:prstGeom prst="rect">
              <a:avLst/>
            </a:prstGeom>
            <a:noFill/>
          </p:spPr>
          <p:txBody>
            <a:bodyPr wrap="none" lIns="182880" tIns="146304" rIns="182880" bIns="146304" rtlCol="0">
              <a:spAutoFit/>
            </a:bodyPr>
            <a:lstStyle/>
            <a:p>
              <a:pPr>
                <a:lnSpc>
                  <a:spcPct val="90000"/>
                </a:lnSpc>
              </a:pPr>
              <a:r>
                <a:rPr lang="en-US" sz="1200" b="1" dirty="0">
                  <a:solidFill>
                    <a:schemeClr val="tx1">
                      <a:lumMod val="50000"/>
                    </a:schemeClr>
                  </a:solidFill>
                </a:rPr>
                <a:t>14. Vietnam - 71%</a:t>
              </a:r>
            </a:p>
          </p:txBody>
        </p:sp>
      </p:grpSp>
      <p:graphicFrame>
        <p:nvGraphicFramePr>
          <p:cNvPr id="72" name="Table 71">
            <a:extLst>
              <a:ext uri="{FF2B5EF4-FFF2-40B4-BE49-F238E27FC236}">
                <a16:creationId xmlns:a16="http://schemas.microsoft.com/office/drawing/2014/main" id="{68A68B7D-FE64-47B0-BB3C-955919AF9A85}"/>
              </a:ext>
            </a:extLst>
          </p:cNvPr>
          <p:cNvGraphicFramePr>
            <a:graphicFrameLocks noGrp="1"/>
          </p:cNvGraphicFramePr>
          <p:nvPr>
            <p:extLst>
              <p:ext uri="{D42A27DB-BD31-4B8C-83A1-F6EECF244321}">
                <p14:modId xmlns:p14="http://schemas.microsoft.com/office/powerpoint/2010/main" val="2696902150"/>
              </p:ext>
            </p:extLst>
          </p:nvPr>
        </p:nvGraphicFramePr>
        <p:xfrm>
          <a:off x="471375" y="3745865"/>
          <a:ext cx="11322820" cy="3108960"/>
        </p:xfrm>
        <a:graphic>
          <a:graphicData uri="http://schemas.openxmlformats.org/drawingml/2006/table">
            <a:tbl>
              <a:tblPr firstRow="1" bandRow="1">
                <a:tableStyleId>{00A15C55-8517-42AA-B614-E9B94910E393}</a:tableStyleId>
              </a:tblPr>
              <a:tblGrid>
                <a:gridCol w="1707640">
                  <a:extLst>
                    <a:ext uri="{9D8B030D-6E8A-4147-A177-3AD203B41FA5}">
                      <a16:colId xmlns:a16="http://schemas.microsoft.com/office/drawing/2014/main" val="2971891335"/>
                    </a:ext>
                  </a:extLst>
                </a:gridCol>
                <a:gridCol w="2403795">
                  <a:extLst>
                    <a:ext uri="{9D8B030D-6E8A-4147-A177-3AD203B41FA5}">
                      <a16:colId xmlns:a16="http://schemas.microsoft.com/office/drawing/2014/main" val="1260437195"/>
                    </a:ext>
                  </a:extLst>
                </a:gridCol>
                <a:gridCol w="2403795">
                  <a:extLst>
                    <a:ext uri="{9D8B030D-6E8A-4147-A177-3AD203B41FA5}">
                      <a16:colId xmlns:a16="http://schemas.microsoft.com/office/drawing/2014/main" val="3669918091"/>
                    </a:ext>
                  </a:extLst>
                </a:gridCol>
                <a:gridCol w="2403795">
                  <a:extLst>
                    <a:ext uri="{9D8B030D-6E8A-4147-A177-3AD203B41FA5}">
                      <a16:colId xmlns:a16="http://schemas.microsoft.com/office/drawing/2014/main" val="2988026799"/>
                    </a:ext>
                  </a:extLst>
                </a:gridCol>
                <a:gridCol w="2403795">
                  <a:extLst>
                    <a:ext uri="{9D8B030D-6E8A-4147-A177-3AD203B41FA5}">
                      <a16:colId xmlns:a16="http://schemas.microsoft.com/office/drawing/2014/main" val="3998783142"/>
                    </a:ext>
                  </a:extLst>
                </a:gridCol>
              </a:tblGrid>
              <a:tr h="209930">
                <a:tc>
                  <a:txBody>
                    <a:bodyPr/>
                    <a:lstStyle/>
                    <a:p>
                      <a:r>
                        <a:rPr lang="en-US" sz="1100" dirty="0"/>
                        <a:t>Country</a:t>
                      </a:r>
                    </a:p>
                  </a:txBody>
                  <a:tcPr/>
                </a:tc>
                <a:tc>
                  <a:txBody>
                    <a:bodyPr/>
                    <a:lstStyle/>
                    <a:p>
                      <a:r>
                        <a:rPr lang="en-US" sz="1100" dirty="0"/>
                        <a:t># 1 Risk</a:t>
                      </a:r>
                    </a:p>
                  </a:txBody>
                  <a:tcPr anchor="ctr"/>
                </a:tc>
                <a:tc>
                  <a:txBody>
                    <a:bodyPr/>
                    <a:lstStyle/>
                    <a:p>
                      <a:r>
                        <a:rPr lang="en-US" sz="1100" dirty="0"/>
                        <a:t>#2 Risk</a:t>
                      </a:r>
                    </a:p>
                  </a:txBody>
                  <a:tcPr anchor="ctr"/>
                </a:tc>
                <a:tc>
                  <a:txBody>
                    <a:bodyPr/>
                    <a:lstStyle/>
                    <a:p>
                      <a:r>
                        <a:rPr lang="en-US" sz="1100" dirty="0"/>
                        <a:t># 3 Risk</a:t>
                      </a:r>
                    </a:p>
                  </a:txBody>
                  <a:tcPr anchor="ctr"/>
                </a:tc>
                <a:tc>
                  <a:txBody>
                    <a:bodyPr/>
                    <a:lstStyle/>
                    <a:p>
                      <a:r>
                        <a:rPr lang="en-US" sz="1100" dirty="0"/>
                        <a:t>Most worrisome risk</a:t>
                      </a:r>
                    </a:p>
                  </a:txBody>
                  <a:tcPr anchor="ctr"/>
                </a:tc>
                <a:extLst>
                  <a:ext uri="{0D108BD9-81ED-4DB2-BD59-A6C34878D82A}">
                    <a16:rowId xmlns:a16="http://schemas.microsoft.com/office/drawing/2014/main" val="2995907215"/>
                  </a:ext>
                </a:extLst>
              </a:tr>
              <a:tr h="209930">
                <a:tc>
                  <a:txBody>
                    <a:bodyPr/>
                    <a:lstStyle/>
                    <a:p>
                      <a:r>
                        <a:rPr lang="en-US" sz="1100" dirty="0"/>
                        <a:t>13. Brazil</a:t>
                      </a:r>
                    </a:p>
                  </a:txBody>
                  <a:tcPr/>
                </a:tc>
                <a:tc>
                  <a:txBody>
                    <a:bodyPr/>
                    <a:lstStyle/>
                    <a:p>
                      <a:r>
                        <a:rPr lang="en-US" sz="1100" dirty="0"/>
                        <a:t>51% Unwanted contact</a:t>
                      </a:r>
                    </a:p>
                  </a:txBody>
                  <a:tcPr anchor="ct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dirty="0"/>
                        <a:t>23% Sexual solicitation</a:t>
                      </a:r>
                    </a:p>
                  </a:txBody>
                  <a:tcPr anchor="ct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dirty="0"/>
                        <a:t>21% Hoaxes, scams, frauds</a:t>
                      </a:r>
                    </a:p>
                  </a:txBody>
                  <a:tcPr anchor="ctr"/>
                </a:tc>
                <a:tc>
                  <a:txBody>
                    <a:bodyPr/>
                    <a:lstStyle/>
                    <a:p>
                      <a:r>
                        <a:rPr lang="en-US" sz="1100" dirty="0"/>
                        <a:t>27% Hoaxes, scams, frauds</a:t>
                      </a:r>
                    </a:p>
                  </a:txBody>
                  <a:tcPr anchor="ctr"/>
                </a:tc>
                <a:extLst>
                  <a:ext uri="{0D108BD9-81ED-4DB2-BD59-A6C34878D82A}">
                    <a16:rowId xmlns:a16="http://schemas.microsoft.com/office/drawing/2014/main" val="2474538639"/>
                  </a:ext>
                </a:extLst>
              </a:tr>
              <a:tr h="209930">
                <a:tc>
                  <a:txBody>
                    <a:bodyPr/>
                    <a:lstStyle/>
                    <a:p>
                      <a:r>
                        <a:rPr lang="en-US" sz="1100" dirty="0"/>
                        <a:t>14. Vietnam</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dirty="0"/>
                        <a:t>49% Unwanted contact</a:t>
                      </a:r>
                    </a:p>
                  </a:txBody>
                  <a:tcPr anchor="ct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dirty="0"/>
                        <a:t>30% Hoaxes, scams, frauds</a:t>
                      </a:r>
                    </a:p>
                  </a:txBody>
                  <a:tcPr anchor="ct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dirty="0"/>
                        <a:t>24% Trolling</a:t>
                      </a:r>
                    </a:p>
                  </a:txBody>
                  <a:tcPr anchor="ct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dirty="0"/>
                        <a:t>37% Hoaxes, scams, frauds</a:t>
                      </a:r>
                    </a:p>
                  </a:txBody>
                  <a:tcPr anchor="ctr"/>
                </a:tc>
                <a:extLst>
                  <a:ext uri="{0D108BD9-81ED-4DB2-BD59-A6C34878D82A}">
                    <a16:rowId xmlns:a16="http://schemas.microsoft.com/office/drawing/2014/main" val="3038478774"/>
                  </a:ext>
                </a:extLst>
              </a:tr>
              <a:tr h="141586">
                <a:tc>
                  <a:txBody>
                    <a:bodyPr/>
                    <a:lstStyle/>
                    <a:p>
                      <a:r>
                        <a:rPr lang="en-US" sz="1100" dirty="0"/>
                        <a:t>15. Mexico</a:t>
                      </a:r>
                    </a:p>
                  </a:txBody>
                  <a:tcPr/>
                </a:tc>
                <a:tc>
                  <a:txBody>
                    <a:bodyPr/>
                    <a:lstStyle/>
                    <a:p>
                      <a:r>
                        <a:rPr lang="en-US" sz="1100" dirty="0"/>
                        <a:t>47% Online harassment</a:t>
                      </a:r>
                    </a:p>
                  </a:txBody>
                  <a:tcPr anchor="ctr"/>
                </a:tc>
                <a:tc>
                  <a:txBody>
                    <a:bodyPr/>
                    <a:lstStyle/>
                    <a:p>
                      <a:r>
                        <a:rPr lang="en-US" sz="1100" dirty="0"/>
                        <a:t>33% Unwanted sexting received</a:t>
                      </a:r>
                    </a:p>
                  </a:txBody>
                  <a:tcPr anchor="ctr"/>
                </a:tc>
                <a:tc>
                  <a:txBody>
                    <a:bodyPr/>
                    <a:lstStyle/>
                    <a:p>
                      <a:r>
                        <a:rPr lang="en-US" sz="1100" dirty="0"/>
                        <a:t>31% Hoaxes, scams, frauds</a:t>
                      </a:r>
                    </a:p>
                  </a:txBody>
                  <a:tcPr anchor="ctr"/>
                </a:tc>
                <a:tc>
                  <a:txBody>
                    <a:bodyPr/>
                    <a:lstStyle/>
                    <a:p>
                      <a:r>
                        <a:rPr lang="en-US" sz="1100" dirty="0"/>
                        <a:t>30% Hoaxes, scams, frauds</a:t>
                      </a:r>
                    </a:p>
                  </a:txBody>
                  <a:tcPr anchor="ctr"/>
                </a:tc>
                <a:extLst>
                  <a:ext uri="{0D108BD9-81ED-4DB2-BD59-A6C34878D82A}">
                    <a16:rowId xmlns:a16="http://schemas.microsoft.com/office/drawing/2014/main" val="1329772670"/>
                  </a:ext>
                </a:extLst>
              </a:tr>
              <a:tr h="209930">
                <a:tc>
                  <a:txBody>
                    <a:bodyPr/>
                    <a:lstStyle/>
                    <a:p>
                      <a:r>
                        <a:rPr lang="en-US" sz="1100" dirty="0"/>
                        <a:t>16. Turkey</a:t>
                      </a:r>
                    </a:p>
                  </a:txBody>
                  <a:tcPr/>
                </a:tc>
                <a:tc>
                  <a:txBody>
                    <a:bodyPr/>
                    <a:lstStyle/>
                    <a:p>
                      <a:r>
                        <a:rPr lang="en-US" sz="1100" dirty="0"/>
                        <a:t>49% Trolling</a:t>
                      </a:r>
                    </a:p>
                  </a:txBody>
                  <a:tcPr anchor="ctr"/>
                </a:tc>
                <a:tc>
                  <a:txBody>
                    <a:bodyPr/>
                    <a:lstStyle/>
                    <a:p>
                      <a:r>
                        <a:rPr lang="en-US" sz="1100" dirty="0"/>
                        <a:t>40% Unwanted contact</a:t>
                      </a:r>
                    </a:p>
                  </a:txBody>
                  <a:tcPr anchor="ctr"/>
                </a:tc>
                <a:tc>
                  <a:txBody>
                    <a:bodyPr/>
                    <a:lstStyle/>
                    <a:p>
                      <a:r>
                        <a:rPr lang="en-US" sz="1100" dirty="0"/>
                        <a:t>32% Hate speech</a:t>
                      </a:r>
                    </a:p>
                  </a:txBody>
                  <a:tcPr anchor="ctr"/>
                </a:tc>
                <a:tc>
                  <a:txBody>
                    <a:bodyPr/>
                    <a:lstStyle/>
                    <a:p>
                      <a:r>
                        <a:rPr lang="en-US" sz="1100" dirty="0"/>
                        <a:t>26% Hoaxes, scams, frauds</a:t>
                      </a:r>
                    </a:p>
                  </a:txBody>
                  <a:tcPr anchor="ctr"/>
                </a:tc>
                <a:extLst>
                  <a:ext uri="{0D108BD9-81ED-4DB2-BD59-A6C34878D82A}">
                    <a16:rowId xmlns:a16="http://schemas.microsoft.com/office/drawing/2014/main" val="1263621476"/>
                  </a:ext>
                </a:extLst>
              </a:tr>
              <a:tr h="209930">
                <a:tc>
                  <a:txBody>
                    <a:bodyPr/>
                    <a:lstStyle/>
                    <a:p>
                      <a:r>
                        <a:rPr lang="en-US" sz="1100" dirty="0"/>
                        <a:t>17. Chile</a:t>
                      </a:r>
                    </a:p>
                  </a:txBody>
                  <a:tcPr/>
                </a:tc>
                <a:tc>
                  <a:txBody>
                    <a:bodyPr/>
                    <a:lstStyle/>
                    <a:p>
                      <a:r>
                        <a:rPr lang="en-US" sz="1100" dirty="0"/>
                        <a:t>53% Unwanted contact </a:t>
                      </a:r>
                    </a:p>
                  </a:txBody>
                  <a:tcPr anchor="ctr"/>
                </a:tc>
                <a:tc>
                  <a:txBody>
                    <a:bodyPr/>
                    <a:lstStyle/>
                    <a:p>
                      <a:r>
                        <a:rPr lang="en-US" sz="1100" dirty="0"/>
                        <a:t>32% Hoaxes, scams, frauds</a:t>
                      </a:r>
                    </a:p>
                  </a:txBody>
                  <a:tcPr anchor="ctr"/>
                </a:tc>
                <a:tc>
                  <a:txBody>
                    <a:bodyPr/>
                    <a:lstStyle/>
                    <a:p>
                      <a:r>
                        <a:rPr lang="en-US" sz="1100" dirty="0"/>
                        <a:t>27% Unwanted sexting received</a:t>
                      </a:r>
                    </a:p>
                  </a:txBody>
                  <a:tcPr anchor="ctr"/>
                </a:tc>
                <a:tc>
                  <a:txBody>
                    <a:bodyPr/>
                    <a:lstStyle/>
                    <a:p>
                      <a:r>
                        <a:rPr lang="en-US" sz="1100" dirty="0"/>
                        <a:t>28% Hoaxes, scams, frauds</a:t>
                      </a:r>
                    </a:p>
                  </a:txBody>
                  <a:tcPr anchor="ctr"/>
                </a:tc>
                <a:extLst>
                  <a:ext uri="{0D108BD9-81ED-4DB2-BD59-A6C34878D82A}">
                    <a16:rowId xmlns:a16="http://schemas.microsoft.com/office/drawing/2014/main" val="1384220753"/>
                  </a:ext>
                </a:extLst>
              </a:tr>
              <a:tr h="209930">
                <a:tc>
                  <a:txBody>
                    <a:bodyPr/>
                    <a:lstStyle/>
                    <a:p>
                      <a:r>
                        <a:rPr lang="en-US" sz="1100" dirty="0"/>
                        <a:t>18. Hungary</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dirty="0"/>
                        <a:t>57% Unwanted contact</a:t>
                      </a:r>
                    </a:p>
                  </a:txBody>
                  <a:tcPr anchor="ctr"/>
                </a:tc>
                <a:tc>
                  <a:txBody>
                    <a:bodyPr/>
                    <a:lstStyle/>
                    <a:p>
                      <a:r>
                        <a:rPr lang="en-US" sz="1100" dirty="0"/>
                        <a:t>38% Treated mean</a:t>
                      </a:r>
                    </a:p>
                  </a:txBody>
                  <a:tcPr anchor="ctr"/>
                </a:tc>
                <a:tc>
                  <a:txBody>
                    <a:bodyPr/>
                    <a:lstStyle/>
                    <a:p>
                      <a:r>
                        <a:rPr lang="en-US" sz="1100" dirty="0"/>
                        <a:t>27% Hoaxes, scams, frauds</a:t>
                      </a:r>
                    </a:p>
                  </a:txBody>
                  <a:tcPr anchor="ctr"/>
                </a:tc>
                <a:tc>
                  <a:txBody>
                    <a:bodyPr/>
                    <a:lstStyle/>
                    <a:p>
                      <a:r>
                        <a:rPr lang="en-US" sz="1100" dirty="0"/>
                        <a:t>40% Terrorism recruiting</a:t>
                      </a:r>
                    </a:p>
                  </a:txBody>
                  <a:tcPr anchor="ctr"/>
                </a:tc>
                <a:extLst>
                  <a:ext uri="{0D108BD9-81ED-4DB2-BD59-A6C34878D82A}">
                    <a16:rowId xmlns:a16="http://schemas.microsoft.com/office/drawing/2014/main" val="3407912904"/>
                  </a:ext>
                </a:extLst>
              </a:tr>
              <a:tr h="209930">
                <a:tc>
                  <a:txBody>
                    <a:bodyPr/>
                    <a:lstStyle/>
                    <a:p>
                      <a:r>
                        <a:rPr lang="en-US" sz="1100" dirty="0"/>
                        <a:t>19. Russia</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dirty="0"/>
                        <a:t>43% Hoaxes, scams, frauds</a:t>
                      </a:r>
                    </a:p>
                  </a:txBody>
                  <a:tcPr anchor="ctr"/>
                </a:tc>
                <a:tc>
                  <a:txBody>
                    <a:bodyPr/>
                    <a:lstStyle/>
                    <a:p>
                      <a:r>
                        <a:rPr lang="en-US" sz="1100" dirty="0"/>
                        <a:t>40% Unwanted contact</a:t>
                      </a:r>
                    </a:p>
                  </a:txBody>
                  <a:tcPr anchor="ctr"/>
                </a:tc>
                <a:tc>
                  <a:txBody>
                    <a:bodyPr/>
                    <a:lstStyle/>
                    <a:p>
                      <a:r>
                        <a:rPr lang="en-US" sz="1100" dirty="0"/>
                        <a:t>39% Online harassment</a:t>
                      </a:r>
                    </a:p>
                  </a:txBody>
                  <a:tcPr anchor="ctr"/>
                </a:tc>
                <a:tc>
                  <a:txBody>
                    <a:bodyPr/>
                    <a:lstStyle/>
                    <a:p>
                      <a:r>
                        <a:rPr lang="en-US" sz="1100" dirty="0"/>
                        <a:t>36% Hoaxes, scams, frauds</a:t>
                      </a:r>
                    </a:p>
                  </a:txBody>
                  <a:tcPr anchor="ctr"/>
                </a:tc>
                <a:extLst>
                  <a:ext uri="{0D108BD9-81ED-4DB2-BD59-A6C34878D82A}">
                    <a16:rowId xmlns:a16="http://schemas.microsoft.com/office/drawing/2014/main" val="1547176797"/>
                  </a:ext>
                </a:extLst>
              </a:tr>
              <a:tr h="209930">
                <a:tc>
                  <a:txBody>
                    <a:bodyPr/>
                    <a:lstStyle/>
                    <a:p>
                      <a:r>
                        <a:rPr lang="en-US" sz="1100" dirty="0"/>
                        <a:t>20. Argentina</a:t>
                      </a:r>
                    </a:p>
                  </a:txBody>
                  <a:tcPr/>
                </a:tc>
                <a:tc>
                  <a:txBody>
                    <a:bodyPr/>
                    <a:lstStyle/>
                    <a:p>
                      <a:r>
                        <a:rPr lang="en-US" sz="1100" dirty="0"/>
                        <a:t>52% Unwanted contact</a:t>
                      </a:r>
                    </a:p>
                  </a:txBody>
                  <a:tcPr anchor="ctr"/>
                </a:tc>
                <a:tc>
                  <a:txBody>
                    <a:bodyPr/>
                    <a:lstStyle/>
                    <a:p>
                      <a:r>
                        <a:rPr lang="en-US" sz="1100" dirty="0"/>
                        <a:t>30% Hoaxes, scams, frauds</a:t>
                      </a:r>
                    </a:p>
                  </a:txBody>
                  <a:tcPr anchor="ctr"/>
                </a:tc>
                <a:tc>
                  <a:txBody>
                    <a:bodyPr/>
                    <a:lstStyle/>
                    <a:p>
                      <a:r>
                        <a:rPr lang="en-US" sz="1100" dirty="0"/>
                        <a:t>30% Treated mean</a:t>
                      </a:r>
                    </a:p>
                  </a:txBody>
                  <a:tcPr anchor="ctr"/>
                </a:tc>
                <a:tc>
                  <a:txBody>
                    <a:bodyPr/>
                    <a:lstStyle/>
                    <a:p>
                      <a:r>
                        <a:rPr lang="en-US" sz="1100" dirty="0"/>
                        <a:t>30% Hoaxes, scams, frauds</a:t>
                      </a:r>
                    </a:p>
                  </a:txBody>
                  <a:tcPr anchor="ctr"/>
                </a:tc>
                <a:extLst>
                  <a:ext uri="{0D108BD9-81ED-4DB2-BD59-A6C34878D82A}">
                    <a16:rowId xmlns:a16="http://schemas.microsoft.com/office/drawing/2014/main" val="3542714326"/>
                  </a:ext>
                </a:extLst>
              </a:tr>
              <a:tr h="209930">
                <a:tc>
                  <a:txBody>
                    <a:bodyPr/>
                    <a:lstStyle/>
                    <a:p>
                      <a:r>
                        <a:rPr lang="en-US" sz="1100" dirty="0"/>
                        <a:t>21. Colombia</a:t>
                      </a:r>
                    </a:p>
                  </a:txBody>
                  <a:tcPr/>
                </a:tc>
                <a:tc>
                  <a:txBody>
                    <a:bodyPr/>
                    <a:lstStyle/>
                    <a:p>
                      <a:r>
                        <a:rPr lang="en-US" sz="1100" dirty="0"/>
                        <a:t>54% Unwanted contact</a:t>
                      </a:r>
                    </a:p>
                  </a:txBody>
                  <a:tcPr anchor="ctr"/>
                </a:tc>
                <a:tc>
                  <a:txBody>
                    <a:bodyPr/>
                    <a:lstStyle/>
                    <a:p>
                      <a:r>
                        <a:rPr lang="en-US" sz="1100" dirty="0"/>
                        <a:t>35% Unwanted sexting received</a:t>
                      </a:r>
                    </a:p>
                  </a:txBody>
                  <a:tcPr anchor="ct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dirty="0"/>
                        <a:t>33% Hoaxes, scams, frauds</a:t>
                      </a:r>
                    </a:p>
                  </a:txBody>
                  <a:tcPr anchor="ctr"/>
                </a:tc>
                <a:tc>
                  <a:txBody>
                    <a:bodyPr/>
                    <a:lstStyle/>
                    <a:p>
                      <a:r>
                        <a:rPr lang="en-US" sz="1100" dirty="0"/>
                        <a:t>32% Hoaxes, scams, frauds</a:t>
                      </a:r>
                    </a:p>
                  </a:txBody>
                  <a:tcPr anchor="ctr"/>
                </a:tc>
                <a:extLst>
                  <a:ext uri="{0D108BD9-81ED-4DB2-BD59-A6C34878D82A}">
                    <a16:rowId xmlns:a16="http://schemas.microsoft.com/office/drawing/2014/main" val="1560167236"/>
                  </a:ext>
                </a:extLst>
              </a:tr>
              <a:tr h="209930">
                <a:tc>
                  <a:txBody>
                    <a:bodyPr/>
                    <a:lstStyle/>
                    <a:p>
                      <a:r>
                        <a:rPr lang="en-US" sz="1100" dirty="0"/>
                        <a:t>22. South Africa</a:t>
                      </a:r>
                    </a:p>
                  </a:txBody>
                  <a:tcPr/>
                </a:tc>
                <a:tc>
                  <a:txBody>
                    <a:bodyPr/>
                    <a:lstStyle/>
                    <a:p>
                      <a:r>
                        <a:rPr lang="en-US" sz="1100" dirty="0"/>
                        <a:t>55% Unwanted contact</a:t>
                      </a:r>
                    </a:p>
                  </a:txBody>
                  <a:tcPr anchor="ctr"/>
                </a:tc>
                <a:tc>
                  <a:txBody>
                    <a:bodyPr/>
                    <a:lstStyle/>
                    <a:p>
                      <a:r>
                        <a:rPr lang="en-US" sz="1100" dirty="0"/>
                        <a:t>44% Hoaxes, scams, frauds</a:t>
                      </a:r>
                    </a:p>
                  </a:txBody>
                  <a:tcPr anchor="ct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dirty="0"/>
                        <a:t>29% Treated mean</a:t>
                      </a:r>
                    </a:p>
                  </a:txBody>
                  <a:tcPr anchor="ctr"/>
                </a:tc>
                <a:tc>
                  <a:txBody>
                    <a:bodyPr/>
                    <a:lstStyle/>
                    <a:p>
                      <a:r>
                        <a:rPr lang="en-US" sz="1100" dirty="0"/>
                        <a:t>29% Hoaxes, scams, frauds</a:t>
                      </a:r>
                    </a:p>
                  </a:txBody>
                  <a:tcPr anchor="ctr"/>
                </a:tc>
                <a:extLst>
                  <a:ext uri="{0D108BD9-81ED-4DB2-BD59-A6C34878D82A}">
                    <a16:rowId xmlns:a16="http://schemas.microsoft.com/office/drawing/2014/main" val="632485336"/>
                  </a:ext>
                </a:extLst>
              </a:tr>
              <a:tr h="209930">
                <a:tc>
                  <a:txBody>
                    <a:bodyPr/>
                    <a:lstStyle/>
                    <a:p>
                      <a:r>
                        <a:rPr lang="en-US" sz="1100" dirty="0"/>
                        <a:t>23. Peru</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dirty="0"/>
                        <a:t>55% Unwanted contact</a:t>
                      </a:r>
                    </a:p>
                  </a:txBody>
                  <a:tcPr anchor="ctr"/>
                </a:tc>
                <a:tc>
                  <a:txBody>
                    <a:bodyPr/>
                    <a:lstStyle/>
                    <a:p>
                      <a:r>
                        <a:rPr lang="en-US" sz="1100" dirty="0"/>
                        <a:t>40% Hoaxes, scams, frauds</a:t>
                      </a:r>
                    </a:p>
                  </a:txBody>
                  <a:tcPr anchor="ct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dirty="0"/>
                        <a:t>37% Unwanted sexting received</a:t>
                      </a:r>
                    </a:p>
                  </a:txBody>
                  <a:tcPr anchor="ctr"/>
                </a:tc>
                <a:tc>
                  <a:txBody>
                    <a:bodyPr/>
                    <a:lstStyle/>
                    <a:p>
                      <a:r>
                        <a:rPr lang="en-US" sz="1100" dirty="0"/>
                        <a:t>27% Hoaxes, scams, frauds</a:t>
                      </a:r>
                    </a:p>
                  </a:txBody>
                  <a:tcPr anchor="ctr"/>
                </a:tc>
                <a:extLst>
                  <a:ext uri="{0D108BD9-81ED-4DB2-BD59-A6C34878D82A}">
                    <a16:rowId xmlns:a16="http://schemas.microsoft.com/office/drawing/2014/main" val="1500416152"/>
                  </a:ext>
                </a:extLst>
              </a:tr>
            </a:tbl>
          </a:graphicData>
        </a:graphic>
      </p:graphicFrame>
      <p:grpSp>
        <p:nvGrpSpPr>
          <p:cNvPr id="39" name="Group 38">
            <a:extLst>
              <a:ext uri="{FF2B5EF4-FFF2-40B4-BE49-F238E27FC236}">
                <a16:creationId xmlns:a16="http://schemas.microsoft.com/office/drawing/2014/main" id="{C3016C3E-9992-4836-8C2D-7948A00DF201}"/>
              </a:ext>
            </a:extLst>
          </p:cNvPr>
          <p:cNvGrpSpPr/>
          <p:nvPr/>
        </p:nvGrpSpPr>
        <p:grpSpPr>
          <a:xfrm>
            <a:off x="5127627" y="2075718"/>
            <a:ext cx="1791196" cy="461665"/>
            <a:chOff x="4491614" y="1528976"/>
            <a:chExt cx="1791196" cy="461665"/>
          </a:xfrm>
        </p:grpSpPr>
        <p:sp>
          <p:nvSpPr>
            <p:cNvPr id="40" name="Oval 39">
              <a:extLst>
                <a:ext uri="{FF2B5EF4-FFF2-40B4-BE49-F238E27FC236}">
                  <a16:creationId xmlns:a16="http://schemas.microsoft.com/office/drawing/2014/main" id="{823A11DB-35DB-4891-8B6F-DB940C080737}"/>
                </a:ext>
              </a:extLst>
            </p:cNvPr>
            <p:cNvSpPr>
              <a:spLocks noChangeAspect="1"/>
            </p:cNvSpPr>
            <p:nvPr/>
          </p:nvSpPr>
          <p:spPr bwMode="auto">
            <a:xfrm>
              <a:off x="4491614" y="1798655"/>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TextBox 40">
              <a:extLst>
                <a:ext uri="{FF2B5EF4-FFF2-40B4-BE49-F238E27FC236}">
                  <a16:creationId xmlns:a16="http://schemas.microsoft.com/office/drawing/2014/main" id="{F723E390-9441-46C0-8F70-8F8549218C97}"/>
                </a:ext>
              </a:extLst>
            </p:cNvPr>
            <p:cNvSpPr txBox="1"/>
            <p:nvPr/>
          </p:nvSpPr>
          <p:spPr>
            <a:xfrm>
              <a:off x="4491614" y="1528976"/>
              <a:ext cx="1791196" cy="461665"/>
            </a:xfrm>
            <a:prstGeom prst="rect">
              <a:avLst/>
            </a:prstGeom>
            <a:noFill/>
          </p:spPr>
          <p:txBody>
            <a:bodyPr wrap="none" lIns="182880" tIns="146304" rIns="182880" bIns="146304" rtlCol="0">
              <a:spAutoFit/>
            </a:bodyPr>
            <a:lstStyle/>
            <a:p>
              <a:pPr>
                <a:lnSpc>
                  <a:spcPct val="90000"/>
                </a:lnSpc>
              </a:pPr>
              <a:r>
                <a:rPr lang="en-US" sz="1200" b="1" dirty="0">
                  <a:solidFill>
                    <a:schemeClr val="tx1">
                      <a:lumMod val="50000"/>
                    </a:schemeClr>
                  </a:solidFill>
                </a:rPr>
                <a:t>21. Colombia – 77%</a:t>
              </a:r>
            </a:p>
          </p:txBody>
        </p:sp>
      </p:grpSp>
      <p:grpSp>
        <p:nvGrpSpPr>
          <p:cNvPr id="42" name="Group 41">
            <a:extLst>
              <a:ext uri="{FF2B5EF4-FFF2-40B4-BE49-F238E27FC236}">
                <a16:creationId xmlns:a16="http://schemas.microsoft.com/office/drawing/2014/main" id="{E60677FC-48A4-4308-9BCE-9C6241934AF3}"/>
              </a:ext>
            </a:extLst>
          </p:cNvPr>
          <p:cNvGrpSpPr/>
          <p:nvPr/>
        </p:nvGrpSpPr>
        <p:grpSpPr>
          <a:xfrm>
            <a:off x="7686612" y="1123800"/>
            <a:ext cx="1731628" cy="461665"/>
            <a:chOff x="4491614" y="1556968"/>
            <a:chExt cx="1731628" cy="461665"/>
          </a:xfrm>
        </p:grpSpPr>
        <p:sp>
          <p:nvSpPr>
            <p:cNvPr id="43" name="Oval 42">
              <a:extLst>
                <a:ext uri="{FF2B5EF4-FFF2-40B4-BE49-F238E27FC236}">
                  <a16:creationId xmlns:a16="http://schemas.microsoft.com/office/drawing/2014/main" id="{994D785C-8DC4-4294-B8FB-370CBF9A82FF}"/>
                </a:ext>
              </a:extLst>
            </p:cNvPr>
            <p:cNvSpPr>
              <a:spLocks noChangeAspect="1"/>
            </p:cNvSpPr>
            <p:nvPr/>
          </p:nvSpPr>
          <p:spPr bwMode="auto">
            <a:xfrm>
              <a:off x="4491614" y="1798655"/>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4" name="TextBox 43">
              <a:extLst>
                <a:ext uri="{FF2B5EF4-FFF2-40B4-BE49-F238E27FC236}">
                  <a16:creationId xmlns:a16="http://schemas.microsoft.com/office/drawing/2014/main" id="{1358F16A-1BFD-4DAF-B7DA-9A571FCB330E}"/>
                </a:ext>
              </a:extLst>
            </p:cNvPr>
            <p:cNvSpPr txBox="1"/>
            <p:nvPr/>
          </p:nvSpPr>
          <p:spPr>
            <a:xfrm>
              <a:off x="4491614" y="1556968"/>
              <a:ext cx="1731628" cy="461665"/>
            </a:xfrm>
            <a:prstGeom prst="rect">
              <a:avLst/>
            </a:prstGeom>
            <a:noFill/>
          </p:spPr>
          <p:txBody>
            <a:bodyPr wrap="none" lIns="182880" tIns="146304" rIns="182880" bIns="146304" rtlCol="0">
              <a:spAutoFit/>
            </a:bodyPr>
            <a:lstStyle/>
            <a:p>
              <a:pPr>
                <a:lnSpc>
                  <a:spcPct val="90000"/>
                </a:lnSpc>
              </a:pPr>
              <a:r>
                <a:rPr lang="en-US" sz="1200" b="1" dirty="0">
                  <a:solidFill>
                    <a:schemeClr val="tx1">
                      <a:lumMod val="50000"/>
                    </a:schemeClr>
                  </a:solidFill>
                </a:rPr>
                <a:t>18. Hungary – 73%</a:t>
              </a:r>
            </a:p>
          </p:txBody>
        </p:sp>
      </p:grpSp>
      <p:grpSp>
        <p:nvGrpSpPr>
          <p:cNvPr id="47" name="Group 46">
            <a:extLst>
              <a:ext uri="{FF2B5EF4-FFF2-40B4-BE49-F238E27FC236}">
                <a16:creationId xmlns:a16="http://schemas.microsoft.com/office/drawing/2014/main" id="{AFC753D6-3F87-44BA-94D2-4E992D44E7DC}"/>
              </a:ext>
            </a:extLst>
          </p:cNvPr>
          <p:cNvGrpSpPr/>
          <p:nvPr/>
        </p:nvGrpSpPr>
        <p:grpSpPr>
          <a:xfrm>
            <a:off x="5072683" y="648098"/>
            <a:ext cx="2995104" cy="572464"/>
            <a:chOff x="6289421" y="125986"/>
            <a:chExt cx="2995104" cy="572464"/>
          </a:xfrm>
        </p:grpSpPr>
        <p:sp>
          <p:nvSpPr>
            <p:cNvPr id="48" name="TextBox 47">
              <a:extLst>
                <a:ext uri="{FF2B5EF4-FFF2-40B4-BE49-F238E27FC236}">
                  <a16:creationId xmlns:a16="http://schemas.microsoft.com/office/drawing/2014/main" id="{92E55233-C5AB-4C6E-9060-C340CDA68691}"/>
                </a:ext>
              </a:extLst>
            </p:cNvPr>
            <p:cNvSpPr txBox="1"/>
            <p:nvPr/>
          </p:nvSpPr>
          <p:spPr>
            <a:xfrm>
              <a:off x="6436629" y="125986"/>
              <a:ext cx="2847896" cy="572464"/>
            </a:xfrm>
            <a:prstGeom prst="rect">
              <a:avLst/>
            </a:prstGeom>
            <a:noFill/>
          </p:spPr>
          <p:txBody>
            <a:bodyPr wrap="none" lIns="182880" tIns="146304" rIns="182880" bIns="146304" rtlCol="0">
              <a:spAutoFit/>
            </a:bodyPr>
            <a:lstStyle/>
            <a:p>
              <a:pPr>
                <a:lnSpc>
                  <a:spcPct val="90000"/>
                </a:lnSpc>
              </a:pPr>
              <a:r>
                <a:rPr lang="en-US" sz="2000" b="1" i="1" dirty="0">
                  <a:solidFill>
                    <a:schemeClr val="tx1">
                      <a:lumMod val="50000"/>
                    </a:schemeClr>
                  </a:solidFill>
                </a:rPr>
                <a:t>Global average: 65%</a:t>
              </a:r>
            </a:p>
          </p:txBody>
        </p:sp>
        <p:pic>
          <p:nvPicPr>
            <p:cNvPr id="49" name="Picture 2" descr="https://d30y9cdsu7xlg0.cloudfront.net/png/143715-200.png">
              <a:extLst>
                <a:ext uri="{FF2B5EF4-FFF2-40B4-BE49-F238E27FC236}">
                  <a16:creationId xmlns:a16="http://schemas.microsoft.com/office/drawing/2014/main" id="{8278BB1C-7DA6-41A6-B0F9-D86F63957677}"/>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89421" y="249339"/>
              <a:ext cx="274320" cy="2743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7642615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112370"/>
            <a:ext cx="11887200" cy="5306068"/>
          </a:xfrm>
        </p:spPr>
        <p:txBody>
          <a:bodyPr/>
          <a:lstStyle/>
          <a:p>
            <a:r>
              <a:rPr lang="en-US" sz="3200" dirty="0">
                <a:solidFill>
                  <a:srgbClr val="0072C6"/>
                </a:solidFill>
              </a:rPr>
              <a:t>What is the level of online risk?</a:t>
            </a:r>
          </a:p>
          <a:p>
            <a:r>
              <a:rPr lang="en-US" sz="3200" dirty="0">
                <a:solidFill>
                  <a:srgbClr val="0072C6"/>
                </a:solidFill>
              </a:rPr>
              <a:t>How do people feel they are treated online? </a:t>
            </a:r>
          </a:p>
          <a:p>
            <a:r>
              <a:rPr lang="en-US" sz="3200" dirty="0">
                <a:solidFill>
                  <a:srgbClr val="0072C6"/>
                </a:solidFill>
              </a:rPr>
              <a:t>Which online risks are people worried about the most? </a:t>
            </a:r>
          </a:p>
          <a:p>
            <a:r>
              <a:rPr lang="en-US" sz="3200" dirty="0">
                <a:solidFill>
                  <a:srgbClr val="0072C6"/>
                </a:solidFill>
              </a:rPr>
              <a:t>When and how often have online risks occurred?</a:t>
            </a:r>
          </a:p>
          <a:p>
            <a:r>
              <a:rPr lang="en-US" sz="3200" dirty="0">
                <a:solidFill>
                  <a:srgbClr val="0072C6"/>
                </a:solidFill>
              </a:rPr>
              <a:t>What were the consequences and actions taken?</a:t>
            </a:r>
          </a:p>
          <a:p>
            <a:r>
              <a:rPr lang="en-US" sz="3200" dirty="0">
                <a:solidFill>
                  <a:srgbClr val="0072C6"/>
                </a:solidFill>
              </a:rPr>
              <a:t>Do people ask for help with risks and is it easy to find? </a:t>
            </a:r>
          </a:p>
          <a:p>
            <a:r>
              <a:rPr lang="en-US" sz="3200" dirty="0">
                <a:solidFill>
                  <a:srgbClr val="0072C6"/>
                </a:solidFill>
              </a:rPr>
              <a:t>Which organizations are perceived to be the strongest leaders in keeping people safe online?</a:t>
            </a:r>
          </a:p>
          <a:p>
            <a:r>
              <a:rPr lang="en-US" sz="3200" dirty="0">
                <a:solidFill>
                  <a:srgbClr val="0072C6"/>
                </a:solidFill>
              </a:rPr>
              <a:t>How frequently are the actions in the Digital Civility Challenge carried out and witnessed by others? </a:t>
            </a:r>
            <a:endParaRPr lang="en-US" sz="3200" dirty="0">
              <a:solidFill>
                <a:schemeClr val="bg1"/>
              </a:solidFill>
            </a:endParaRPr>
          </a:p>
        </p:txBody>
      </p:sp>
      <p:sp>
        <p:nvSpPr>
          <p:cNvPr id="3" name="Title 2"/>
          <p:cNvSpPr>
            <a:spLocks noGrp="1"/>
          </p:cNvSpPr>
          <p:nvPr>
            <p:ph type="title"/>
          </p:nvPr>
        </p:nvSpPr>
        <p:spPr/>
        <p:txBody>
          <a:bodyPr/>
          <a:lstStyle/>
          <a:p>
            <a:r>
              <a:rPr lang="en-US" dirty="0"/>
              <a:t>Research questions</a:t>
            </a:r>
          </a:p>
        </p:txBody>
      </p:sp>
      <p:sp>
        <p:nvSpPr>
          <p:cNvPr id="4" name="Slide Number Placeholder 3"/>
          <p:cNvSpPr>
            <a:spLocks noGrp="1"/>
          </p:cNvSpPr>
          <p:nvPr>
            <p:ph type="sldNum" sz="quarter" idx="4"/>
          </p:nvPr>
        </p:nvSpPr>
        <p:spPr/>
        <p:txBody>
          <a:bodyPr/>
          <a:lstStyle/>
          <a:p>
            <a:fld id="{7EFC24D6-DB8F-6B44-BA5A-9BEC68C15CAA}" type="slidenum">
              <a:rPr lang="en-US" smtClean="0"/>
              <a:pPr/>
              <a:t>4</a:t>
            </a:fld>
            <a:endParaRPr lang="en-US" dirty="0"/>
          </a:p>
        </p:txBody>
      </p:sp>
    </p:spTree>
    <p:extLst>
      <p:ext uri="{BB962C8B-B14F-4D97-AF65-F5344CB8AC3E}">
        <p14:creationId xmlns:p14="http://schemas.microsoft.com/office/powerpoint/2010/main" val="1032242782"/>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F337A061-9895-440B-9A03-DE4EDCF2E828}"/>
              </a:ext>
            </a:extLst>
          </p:cNvPr>
          <p:cNvGrpSpPr/>
          <p:nvPr/>
        </p:nvGrpSpPr>
        <p:grpSpPr>
          <a:xfrm>
            <a:off x="2771070" y="1212849"/>
            <a:ext cx="9380410" cy="5352753"/>
            <a:chOff x="2934119" y="1316334"/>
            <a:chExt cx="9230084" cy="5352753"/>
          </a:xfrm>
        </p:grpSpPr>
        <p:graphicFrame>
          <p:nvGraphicFramePr>
            <p:cNvPr id="6" name="Chart 5">
              <a:extLst>
                <a:ext uri="{FF2B5EF4-FFF2-40B4-BE49-F238E27FC236}">
                  <a16:creationId xmlns:a16="http://schemas.microsoft.com/office/drawing/2014/main" id="{8D30489B-9490-409E-B3A2-191101A92EBD}"/>
                </a:ext>
              </a:extLst>
            </p:cNvPr>
            <p:cNvGraphicFramePr/>
            <p:nvPr>
              <p:extLst>
                <p:ext uri="{D42A27DB-BD31-4B8C-83A1-F6EECF244321}">
                  <p14:modId xmlns:p14="http://schemas.microsoft.com/office/powerpoint/2010/main" val="3920631817"/>
                </p:ext>
              </p:extLst>
            </p:nvPr>
          </p:nvGraphicFramePr>
          <p:xfrm>
            <a:off x="2934119" y="1316334"/>
            <a:ext cx="9230084" cy="535275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A75FF15-CE61-4960-B550-DEB5EE9C05E6}"/>
                </a:ext>
              </a:extLst>
            </p:cNvPr>
            <p:cNvSpPr txBox="1"/>
            <p:nvPr/>
          </p:nvSpPr>
          <p:spPr>
            <a:xfrm>
              <a:off x="3513147" y="3761877"/>
              <a:ext cx="564201" cy="461665"/>
            </a:xfrm>
            <a:prstGeom prst="rect">
              <a:avLst/>
            </a:prstGeom>
            <a:noFill/>
          </p:spPr>
          <p:txBody>
            <a:bodyPr wrap="none" lIns="182880" tIns="146304" rIns="182880" bIns="146304" rtlCol="0">
              <a:spAutoFit/>
            </a:bodyPr>
            <a:lstStyle/>
            <a:p>
              <a:pPr>
                <a:lnSpc>
                  <a:spcPct val="90000"/>
                </a:lnSpc>
              </a:pPr>
              <a:r>
                <a:rPr lang="en-US" sz="1200" b="1" dirty="0">
                  <a:solidFill>
                    <a:schemeClr val="tx1">
                      <a:lumMod val="50000"/>
                    </a:schemeClr>
                  </a:solidFill>
                </a:rPr>
                <a:t>AU</a:t>
              </a:r>
            </a:p>
          </p:txBody>
        </p:sp>
        <p:sp>
          <p:nvSpPr>
            <p:cNvPr id="8" name="TextBox 7">
              <a:extLst>
                <a:ext uri="{FF2B5EF4-FFF2-40B4-BE49-F238E27FC236}">
                  <a16:creationId xmlns:a16="http://schemas.microsoft.com/office/drawing/2014/main" id="{8AFE1E32-6CB3-446B-A956-16CC4360AD7B}"/>
                </a:ext>
              </a:extLst>
            </p:cNvPr>
            <p:cNvSpPr txBox="1"/>
            <p:nvPr/>
          </p:nvSpPr>
          <p:spPr>
            <a:xfrm>
              <a:off x="3132132" y="4093189"/>
              <a:ext cx="557477" cy="461665"/>
            </a:xfrm>
            <a:prstGeom prst="rect">
              <a:avLst/>
            </a:prstGeom>
            <a:noFill/>
          </p:spPr>
          <p:txBody>
            <a:bodyPr wrap="none" lIns="182880" tIns="146304" rIns="182880" bIns="146304" rtlCol="0">
              <a:spAutoFit/>
            </a:bodyPr>
            <a:lstStyle/>
            <a:p>
              <a:pPr>
                <a:lnSpc>
                  <a:spcPct val="90000"/>
                </a:lnSpc>
              </a:pPr>
              <a:r>
                <a:rPr lang="en-US" sz="1200" b="1" dirty="0">
                  <a:solidFill>
                    <a:schemeClr val="tx1">
                      <a:lumMod val="50000"/>
                    </a:schemeClr>
                  </a:solidFill>
                </a:rPr>
                <a:t>UK</a:t>
              </a:r>
            </a:p>
          </p:txBody>
        </p:sp>
        <p:sp>
          <p:nvSpPr>
            <p:cNvPr id="9" name="TextBox 8">
              <a:extLst>
                <a:ext uri="{FF2B5EF4-FFF2-40B4-BE49-F238E27FC236}">
                  <a16:creationId xmlns:a16="http://schemas.microsoft.com/office/drawing/2014/main" id="{3F5A6EBD-5986-4E1A-9EA6-05DCB2A4E717}"/>
                </a:ext>
              </a:extLst>
            </p:cNvPr>
            <p:cNvSpPr txBox="1"/>
            <p:nvPr/>
          </p:nvSpPr>
          <p:spPr>
            <a:xfrm>
              <a:off x="3864018" y="3300212"/>
              <a:ext cx="529711" cy="461665"/>
            </a:xfrm>
            <a:prstGeom prst="rect">
              <a:avLst/>
            </a:prstGeom>
            <a:noFill/>
          </p:spPr>
          <p:txBody>
            <a:bodyPr wrap="none" lIns="182880" tIns="146304" rIns="182880" bIns="146304" rtlCol="0">
              <a:spAutoFit/>
            </a:bodyPr>
            <a:lstStyle/>
            <a:p>
              <a:pPr>
                <a:lnSpc>
                  <a:spcPct val="90000"/>
                </a:lnSpc>
              </a:pPr>
              <a:r>
                <a:rPr lang="en-US" sz="1200" b="1" dirty="0">
                  <a:solidFill>
                    <a:schemeClr val="tx1">
                      <a:lumMod val="50000"/>
                    </a:schemeClr>
                  </a:solidFill>
                </a:rPr>
                <a:t>FR</a:t>
              </a:r>
            </a:p>
          </p:txBody>
        </p:sp>
        <p:sp>
          <p:nvSpPr>
            <p:cNvPr id="10" name="TextBox 9">
              <a:extLst>
                <a:ext uri="{FF2B5EF4-FFF2-40B4-BE49-F238E27FC236}">
                  <a16:creationId xmlns:a16="http://schemas.microsoft.com/office/drawing/2014/main" id="{21F2200F-631A-4C67-BA40-87BEED48CEA7}"/>
                </a:ext>
              </a:extLst>
            </p:cNvPr>
            <p:cNvSpPr txBox="1"/>
            <p:nvPr/>
          </p:nvSpPr>
          <p:spPr>
            <a:xfrm>
              <a:off x="4238860" y="3202303"/>
              <a:ext cx="545138" cy="461665"/>
            </a:xfrm>
            <a:prstGeom prst="rect">
              <a:avLst/>
            </a:prstGeom>
            <a:noFill/>
          </p:spPr>
          <p:txBody>
            <a:bodyPr wrap="none" lIns="182880" tIns="146304" rIns="182880" bIns="146304" rtlCol="0">
              <a:spAutoFit/>
            </a:bodyPr>
            <a:lstStyle/>
            <a:p>
              <a:pPr>
                <a:lnSpc>
                  <a:spcPct val="90000"/>
                </a:lnSpc>
              </a:pPr>
              <a:r>
                <a:rPr lang="en-US" sz="1200" b="1" dirty="0">
                  <a:solidFill>
                    <a:schemeClr val="tx1">
                      <a:lumMod val="50000"/>
                    </a:schemeClr>
                  </a:solidFill>
                </a:rPr>
                <a:t>US</a:t>
              </a:r>
            </a:p>
          </p:txBody>
        </p:sp>
        <p:sp>
          <p:nvSpPr>
            <p:cNvPr id="11" name="TextBox 10">
              <a:extLst>
                <a:ext uri="{FF2B5EF4-FFF2-40B4-BE49-F238E27FC236}">
                  <a16:creationId xmlns:a16="http://schemas.microsoft.com/office/drawing/2014/main" id="{0A68256F-8AE8-4D95-91B5-FB93185443C9}"/>
                </a:ext>
              </a:extLst>
            </p:cNvPr>
            <p:cNvSpPr txBox="1"/>
            <p:nvPr/>
          </p:nvSpPr>
          <p:spPr>
            <a:xfrm>
              <a:off x="6069029" y="2337962"/>
              <a:ext cx="548223" cy="461665"/>
            </a:xfrm>
            <a:prstGeom prst="rect">
              <a:avLst/>
            </a:prstGeom>
            <a:noFill/>
          </p:spPr>
          <p:txBody>
            <a:bodyPr wrap="none" lIns="182880" tIns="146304" rIns="182880" bIns="146304" rtlCol="0">
              <a:spAutoFit/>
            </a:bodyPr>
            <a:lstStyle/>
            <a:p>
              <a:pPr>
                <a:lnSpc>
                  <a:spcPct val="90000"/>
                </a:lnSpc>
              </a:pPr>
              <a:r>
                <a:rPr lang="en-US" sz="1200" b="1" dirty="0">
                  <a:solidFill>
                    <a:schemeClr val="tx1">
                      <a:lumMod val="50000"/>
                    </a:schemeClr>
                  </a:solidFill>
                </a:rPr>
                <a:t>BR</a:t>
              </a:r>
            </a:p>
          </p:txBody>
        </p:sp>
        <p:sp>
          <p:nvSpPr>
            <p:cNvPr id="12" name="TextBox 11">
              <a:extLst>
                <a:ext uri="{FF2B5EF4-FFF2-40B4-BE49-F238E27FC236}">
                  <a16:creationId xmlns:a16="http://schemas.microsoft.com/office/drawing/2014/main" id="{DF19F972-1ECB-404B-A2FD-5EB0A73FB161}"/>
                </a:ext>
              </a:extLst>
            </p:cNvPr>
            <p:cNvSpPr txBox="1"/>
            <p:nvPr/>
          </p:nvSpPr>
          <p:spPr>
            <a:xfrm>
              <a:off x="6449633" y="1881199"/>
              <a:ext cx="594499" cy="461665"/>
            </a:xfrm>
            <a:prstGeom prst="rect">
              <a:avLst/>
            </a:prstGeom>
            <a:noFill/>
          </p:spPr>
          <p:txBody>
            <a:bodyPr wrap="none" lIns="182880" tIns="146304" rIns="182880" bIns="146304" rtlCol="0">
              <a:spAutoFit/>
            </a:bodyPr>
            <a:lstStyle/>
            <a:p>
              <a:pPr>
                <a:lnSpc>
                  <a:spcPct val="90000"/>
                </a:lnSpc>
              </a:pPr>
              <a:r>
                <a:rPr lang="en-US" sz="1200" b="1" dirty="0">
                  <a:solidFill>
                    <a:schemeClr val="tx1">
                      <a:lumMod val="50000"/>
                    </a:schemeClr>
                  </a:solidFill>
                </a:rPr>
                <a:t>MX</a:t>
              </a:r>
            </a:p>
          </p:txBody>
        </p:sp>
      </p:grpSp>
      <p:sp>
        <p:nvSpPr>
          <p:cNvPr id="90" name="Oval 89">
            <a:extLst>
              <a:ext uri="{FF2B5EF4-FFF2-40B4-BE49-F238E27FC236}">
                <a16:creationId xmlns:a16="http://schemas.microsoft.com/office/drawing/2014/main" id="{0450FCE5-69A9-4E1F-9BC9-32DB0B028A78}"/>
              </a:ext>
            </a:extLst>
          </p:cNvPr>
          <p:cNvSpPr/>
          <p:nvPr/>
        </p:nvSpPr>
        <p:spPr bwMode="auto">
          <a:xfrm rot="19937925">
            <a:off x="2481799" y="2330288"/>
            <a:ext cx="6571345" cy="2229349"/>
          </a:xfrm>
          <a:prstGeom prst="ellipse">
            <a:avLst/>
          </a:prstGeom>
          <a:solidFill>
            <a:schemeClr val="tx1">
              <a:lumMod val="85000"/>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1" name="Oval 90">
            <a:extLst>
              <a:ext uri="{FF2B5EF4-FFF2-40B4-BE49-F238E27FC236}">
                <a16:creationId xmlns:a16="http://schemas.microsoft.com/office/drawing/2014/main" id="{071781D8-0714-4DC0-AFF1-8372FC404B5C}"/>
              </a:ext>
            </a:extLst>
          </p:cNvPr>
          <p:cNvSpPr/>
          <p:nvPr/>
        </p:nvSpPr>
        <p:spPr bwMode="auto">
          <a:xfrm rot="19353317">
            <a:off x="8646107" y="2244800"/>
            <a:ext cx="3913071" cy="1529797"/>
          </a:xfrm>
          <a:prstGeom prst="ellipse">
            <a:avLst/>
          </a:prstGeom>
          <a:solidFill>
            <a:schemeClr val="tx1">
              <a:lumMod val="85000"/>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 name="Slide Number Placeholder 2">
            <a:extLst>
              <a:ext uri="{FF2B5EF4-FFF2-40B4-BE49-F238E27FC236}">
                <a16:creationId xmlns:a16="http://schemas.microsoft.com/office/drawing/2014/main" id="{080D5030-7267-485F-974F-A2CEF5A72FBF}"/>
              </a:ext>
            </a:extLst>
          </p:cNvPr>
          <p:cNvSpPr>
            <a:spLocks noGrp="1"/>
          </p:cNvSpPr>
          <p:nvPr>
            <p:ph type="sldNum" sz="quarter" idx="4"/>
          </p:nvPr>
        </p:nvSpPr>
        <p:spPr/>
        <p:txBody>
          <a:bodyPr/>
          <a:lstStyle/>
          <a:p>
            <a:fld id="{7EFC24D6-DB8F-6B44-BA5A-9BEC68C15CAA}" type="slidenum">
              <a:rPr lang="en-US" smtClean="0"/>
              <a:pPr/>
              <a:t>40</a:t>
            </a:fld>
            <a:endParaRPr lang="en-US" dirty="0"/>
          </a:p>
        </p:txBody>
      </p:sp>
      <p:grpSp>
        <p:nvGrpSpPr>
          <p:cNvPr id="51" name="Group 50">
            <a:extLst>
              <a:ext uri="{FF2B5EF4-FFF2-40B4-BE49-F238E27FC236}">
                <a16:creationId xmlns:a16="http://schemas.microsoft.com/office/drawing/2014/main" id="{D799A05D-3572-443A-A247-D75DA49DFC7C}"/>
              </a:ext>
            </a:extLst>
          </p:cNvPr>
          <p:cNvGrpSpPr/>
          <p:nvPr/>
        </p:nvGrpSpPr>
        <p:grpSpPr>
          <a:xfrm>
            <a:off x="11145985" y="-28532"/>
            <a:ext cx="1203382" cy="415031"/>
            <a:chOff x="11145985" y="-28533"/>
            <a:chExt cx="1203382" cy="489365"/>
          </a:xfrm>
        </p:grpSpPr>
        <p:pic>
          <p:nvPicPr>
            <p:cNvPr id="52" name="Picture 2" descr="https://d30y9cdsu7xlg0.cloudfront.net/png/17486-200.png">
              <a:extLst>
                <a:ext uri="{FF2B5EF4-FFF2-40B4-BE49-F238E27FC236}">
                  <a16:creationId xmlns:a16="http://schemas.microsoft.com/office/drawing/2014/main" id="{3486B3D2-8F30-467B-855C-1A950B6E7DF6}"/>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5914" y="84691"/>
              <a:ext cx="323453" cy="323452"/>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1DFB837C-433E-4753-8ED3-585AF4AABE8A}"/>
                </a:ext>
              </a:extLst>
            </p:cNvPr>
            <p:cNvSpPr txBox="1"/>
            <p:nvPr/>
          </p:nvSpPr>
          <p:spPr>
            <a:xfrm>
              <a:off x="11145985" y="-28533"/>
              <a:ext cx="1004890"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Country</a:t>
              </a:r>
            </a:p>
          </p:txBody>
        </p:sp>
      </p:grpSp>
      <p:cxnSp>
        <p:nvCxnSpPr>
          <p:cNvPr id="71" name="Straight Arrow Connector 70">
            <a:extLst>
              <a:ext uri="{FF2B5EF4-FFF2-40B4-BE49-F238E27FC236}">
                <a16:creationId xmlns:a16="http://schemas.microsoft.com/office/drawing/2014/main" id="{2797C6BC-4A9D-465E-86A5-C93505B5672B}"/>
              </a:ext>
            </a:extLst>
          </p:cNvPr>
          <p:cNvCxnSpPr>
            <a:cxnSpLocks/>
            <a:stCxn id="69" idx="1"/>
          </p:cNvCxnSpPr>
          <p:nvPr/>
        </p:nvCxnSpPr>
        <p:spPr>
          <a:xfrm flipH="1">
            <a:off x="3646225" y="4884918"/>
            <a:ext cx="854408" cy="146922"/>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72A9DDD7-431F-4D1E-966F-4D8B8BFE6D30}"/>
              </a:ext>
            </a:extLst>
          </p:cNvPr>
          <p:cNvCxnSpPr/>
          <p:nvPr/>
        </p:nvCxnSpPr>
        <p:spPr>
          <a:xfrm flipH="1" flipV="1">
            <a:off x="4589942" y="4234486"/>
            <a:ext cx="122269" cy="467446"/>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9A80635-6736-4A07-BCBF-97FF5DAE6C58}"/>
              </a:ext>
            </a:extLst>
          </p:cNvPr>
          <p:cNvCxnSpPr>
            <a:cxnSpLocks/>
          </p:cNvCxnSpPr>
          <p:nvPr/>
        </p:nvCxnSpPr>
        <p:spPr>
          <a:xfrm>
            <a:off x="1758304" y="4326227"/>
            <a:ext cx="0" cy="224974"/>
          </a:xfrm>
          <a:prstGeom prst="line">
            <a:avLst/>
          </a:prstGeom>
          <a:ln w="31750">
            <a:noFill/>
            <a:headEnd type="none"/>
            <a:tailEnd type="none"/>
          </a:ln>
        </p:spPr>
        <p:style>
          <a:lnRef idx="1">
            <a:schemeClr val="accent1"/>
          </a:lnRef>
          <a:fillRef idx="0">
            <a:schemeClr val="accent1"/>
          </a:fillRef>
          <a:effectRef idx="0">
            <a:schemeClr val="accent1"/>
          </a:effectRef>
          <a:fontRef idx="minor">
            <a:schemeClr val="tx1"/>
          </a:fontRef>
        </p:style>
      </p:cxnSp>
      <p:sp>
        <p:nvSpPr>
          <p:cNvPr id="77" name="Title 1">
            <a:extLst>
              <a:ext uri="{FF2B5EF4-FFF2-40B4-BE49-F238E27FC236}">
                <a16:creationId xmlns:a16="http://schemas.microsoft.com/office/drawing/2014/main" id="{DDDBB66F-C338-4181-9AEF-CC468C796AC9}"/>
              </a:ext>
            </a:extLst>
          </p:cNvPr>
          <p:cNvSpPr txBox="1">
            <a:spLocks/>
          </p:cNvSpPr>
          <p:nvPr/>
        </p:nvSpPr>
        <p:spPr>
          <a:xfrm>
            <a:off x="274639" y="295274"/>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400" b="0" kern="1200" cap="none" spc="-102" baseline="0">
                <a:ln w="3175">
                  <a:noFill/>
                </a:ln>
                <a:solidFill>
                  <a:schemeClr val="bg1">
                    <a:lumMod val="75000"/>
                    <a:lumOff val="25000"/>
                  </a:schemeClr>
                </a:solidFill>
                <a:effectLst/>
                <a:latin typeface="+mj-lt"/>
                <a:ea typeface="+mn-ea"/>
                <a:cs typeface="Segoe UI" pitchFamily="34" charset="0"/>
              </a:defRPr>
            </a:lvl1pPr>
          </a:lstStyle>
          <a:p>
            <a:r>
              <a:rPr lang="en-US" sz="3200" dirty="0"/>
              <a:t>Trend: DCI YOY &amp; the effect of new risks on scores</a:t>
            </a:r>
          </a:p>
        </p:txBody>
      </p:sp>
      <p:grpSp>
        <p:nvGrpSpPr>
          <p:cNvPr id="103" name="Group 102">
            <a:extLst>
              <a:ext uri="{FF2B5EF4-FFF2-40B4-BE49-F238E27FC236}">
                <a16:creationId xmlns:a16="http://schemas.microsoft.com/office/drawing/2014/main" id="{D19BAF76-07C5-4458-BEE0-05C73F4B02D7}"/>
              </a:ext>
            </a:extLst>
          </p:cNvPr>
          <p:cNvGrpSpPr/>
          <p:nvPr/>
        </p:nvGrpSpPr>
        <p:grpSpPr>
          <a:xfrm>
            <a:off x="194943" y="1919351"/>
            <a:ext cx="2487793" cy="3376133"/>
            <a:chOff x="194943" y="1396840"/>
            <a:chExt cx="2487793" cy="3376133"/>
          </a:xfrm>
        </p:grpSpPr>
        <p:grpSp>
          <p:nvGrpSpPr>
            <p:cNvPr id="101" name="Group 100">
              <a:extLst>
                <a:ext uri="{FF2B5EF4-FFF2-40B4-BE49-F238E27FC236}">
                  <a16:creationId xmlns:a16="http://schemas.microsoft.com/office/drawing/2014/main" id="{962FDBC0-6CA8-409E-B60F-5EF153C1F0BA}"/>
                </a:ext>
              </a:extLst>
            </p:cNvPr>
            <p:cNvGrpSpPr/>
            <p:nvPr/>
          </p:nvGrpSpPr>
          <p:grpSpPr>
            <a:xfrm>
              <a:off x="194943" y="1922275"/>
              <a:ext cx="2468502" cy="2685663"/>
              <a:chOff x="173758" y="1606685"/>
              <a:chExt cx="2468502" cy="2685663"/>
            </a:xfrm>
          </p:grpSpPr>
          <p:grpSp>
            <p:nvGrpSpPr>
              <p:cNvPr id="83" name="Group 82">
                <a:extLst>
                  <a:ext uri="{FF2B5EF4-FFF2-40B4-BE49-F238E27FC236}">
                    <a16:creationId xmlns:a16="http://schemas.microsoft.com/office/drawing/2014/main" id="{173D11C0-6011-4989-B694-10D2371AC550}"/>
                  </a:ext>
                </a:extLst>
              </p:cNvPr>
              <p:cNvGrpSpPr/>
              <p:nvPr/>
            </p:nvGrpSpPr>
            <p:grpSpPr>
              <a:xfrm>
                <a:off x="173758" y="1829831"/>
                <a:ext cx="2468502" cy="2462517"/>
                <a:chOff x="274238" y="2362388"/>
                <a:chExt cx="2468502" cy="2462517"/>
              </a:xfrm>
            </p:grpSpPr>
            <p:sp>
              <p:nvSpPr>
                <p:cNvPr id="29" name="TextBox 28">
                  <a:extLst>
                    <a:ext uri="{FF2B5EF4-FFF2-40B4-BE49-F238E27FC236}">
                      <a16:creationId xmlns:a16="http://schemas.microsoft.com/office/drawing/2014/main" id="{17648E4C-DBC4-44F0-81FC-77C962C9A055}"/>
                    </a:ext>
                  </a:extLst>
                </p:cNvPr>
                <p:cNvSpPr txBox="1"/>
                <p:nvPr/>
              </p:nvSpPr>
              <p:spPr>
                <a:xfrm>
                  <a:off x="1727197" y="3525891"/>
                  <a:ext cx="715090" cy="311184"/>
                </a:xfrm>
                <a:prstGeom prst="rect">
                  <a:avLst/>
                </a:prstGeom>
                <a:noFill/>
                <a:ln>
                  <a:noFill/>
                </a:ln>
              </p:spPr>
              <p:txBody>
                <a:bodyPr wrap="none" lIns="182880" tIns="146304" rIns="182880" bIns="146304" rtlCol="0">
                  <a:spAutoFit/>
                </a:bodyPr>
                <a:lstStyle/>
                <a:p>
                  <a:pPr>
                    <a:lnSpc>
                      <a:spcPct val="90000"/>
                    </a:lnSpc>
                  </a:pPr>
                  <a:r>
                    <a:rPr lang="en-US" sz="1200" dirty="0">
                      <a:solidFill>
                        <a:schemeClr val="tx1">
                          <a:lumMod val="50000"/>
                        </a:schemeClr>
                      </a:solidFill>
                    </a:rPr>
                    <a:t>2017</a:t>
                  </a:r>
                </a:p>
              </p:txBody>
            </p:sp>
            <p:grpSp>
              <p:nvGrpSpPr>
                <p:cNvPr id="19" name="Group 18">
                  <a:extLst>
                    <a:ext uri="{FF2B5EF4-FFF2-40B4-BE49-F238E27FC236}">
                      <a16:creationId xmlns:a16="http://schemas.microsoft.com/office/drawing/2014/main" id="{AC9D33A1-C5F4-483A-90DB-E4AF5FBCEC5D}"/>
                    </a:ext>
                  </a:extLst>
                </p:cNvPr>
                <p:cNvGrpSpPr/>
                <p:nvPr/>
              </p:nvGrpSpPr>
              <p:grpSpPr>
                <a:xfrm>
                  <a:off x="1597644" y="2591665"/>
                  <a:ext cx="150726" cy="449186"/>
                  <a:chOff x="1396720" y="4612193"/>
                  <a:chExt cx="150726" cy="653143"/>
                </a:xfrm>
              </p:grpSpPr>
              <p:sp>
                <p:nvSpPr>
                  <p:cNvPr id="16" name="Rectangle 15">
                    <a:extLst>
                      <a:ext uri="{FF2B5EF4-FFF2-40B4-BE49-F238E27FC236}">
                        <a16:creationId xmlns:a16="http://schemas.microsoft.com/office/drawing/2014/main" id="{95C4B37D-818A-4F80-8168-AC61CABC0D0D}"/>
                      </a:ext>
                    </a:extLst>
                  </p:cNvPr>
                  <p:cNvSpPr/>
                  <p:nvPr/>
                </p:nvSpPr>
                <p:spPr bwMode="auto">
                  <a:xfrm>
                    <a:off x="1396720" y="4612193"/>
                    <a:ext cx="150726" cy="422030"/>
                  </a:xfrm>
                  <a:prstGeom prst="rect">
                    <a:avLst/>
                  </a:prstGeom>
                  <a:solidFill>
                    <a:srgbClr val="009E49"/>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18" name="Straight Connector 17">
                    <a:extLst>
                      <a:ext uri="{FF2B5EF4-FFF2-40B4-BE49-F238E27FC236}">
                        <a16:creationId xmlns:a16="http://schemas.microsoft.com/office/drawing/2014/main" id="{555B8BA9-CAD4-4C00-A6CB-7A78C2F0B722}"/>
                      </a:ext>
                    </a:extLst>
                  </p:cNvPr>
                  <p:cNvCxnSpPr>
                    <a:cxnSpLocks/>
                  </p:cNvCxnSpPr>
                  <p:nvPr/>
                </p:nvCxnSpPr>
                <p:spPr>
                  <a:xfrm>
                    <a:off x="1472083" y="5034223"/>
                    <a:ext cx="0" cy="231113"/>
                  </a:xfrm>
                  <a:prstGeom prst="line">
                    <a:avLst/>
                  </a:prstGeom>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C1F39514-506D-450E-A35D-4B7C983D84C9}"/>
                    </a:ext>
                  </a:extLst>
                </p:cNvPr>
                <p:cNvGrpSpPr/>
                <p:nvPr/>
              </p:nvGrpSpPr>
              <p:grpSpPr>
                <a:xfrm>
                  <a:off x="1585379" y="3443413"/>
                  <a:ext cx="153371" cy="440249"/>
                  <a:chOff x="907595" y="4120614"/>
                  <a:chExt cx="150726" cy="653143"/>
                </a:xfrm>
              </p:grpSpPr>
              <p:sp>
                <p:nvSpPr>
                  <p:cNvPr id="21" name="Rectangle 20">
                    <a:extLst>
                      <a:ext uri="{FF2B5EF4-FFF2-40B4-BE49-F238E27FC236}">
                        <a16:creationId xmlns:a16="http://schemas.microsoft.com/office/drawing/2014/main" id="{9DBCB073-4BA3-402D-B287-B9086913663F}"/>
                      </a:ext>
                    </a:extLst>
                  </p:cNvPr>
                  <p:cNvSpPr/>
                  <p:nvPr/>
                </p:nvSpPr>
                <p:spPr bwMode="auto">
                  <a:xfrm>
                    <a:off x="907595" y="4120614"/>
                    <a:ext cx="150726" cy="422031"/>
                  </a:xfrm>
                  <a:prstGeom prst="rect">
                    <a:avLst/>
                  </a:prstGeom>
                  <a:solidFill>
                    <a:srgbClr val="00205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22" name="Straight Connector 21">
                    <a:extLst>
                      <a:ext uri="{FF2B5EF4-FFF2-40B4-BE49-F238E27FC236}">
                        <a16:creationId xmlns:a16="http://schemas.microsoft.com/office/drawing/2014/main" id="{40A1004D-05C4-4267-8C54-3C472DF2BC56}"/>
                      </a:ext>
                    </a:extLst>
                  </p:cNvPr>
                  <p:cNvCxnSpPr>
                    <a:cxnSpLocks/>
                  </p:cNvCxnSpPr>
                  <p:nvPr/>
                </p:nvCxnSpPr>
                <p:spPr>
                  <a:xfrm>
                    <a:off x="982785" y="4542645"/>
                    <a:ext cx="0" cy="231112"/>
                  </a:xfrm>
                  <a:prstGeom prst="line">
                    <a:avLst/>
                  </a:prstGeom>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45E620BC-A50D-4897-B1CB-86ED54AB0775}"/>
                    </a:ext>
                  </a:extLst>
                </p:cNvPr>
                <p:cNvSpPr txBox="1"/>
                <p:nvPr/>
              </p:nvSpPr>
              <p:spPr>
                <a:xfrm>
                  <a:off x="1728159" y="3726989"/>
                  <a:ext cx="1014581" cy="423210"/>
                </a:xfrm>
                <a:prstGeom prst="rect">
                  <a:avLst/>
                </a:prstGeom>
                <a:noFill/>
                <a:ln>
                  <a:noFill/>
                </a:ln>
              </p:spPr>
              <p:txBody>
                <a:bodyPr wrap="square" lIns="182880" tIns="146304" rIns="182880" bIns="146304" rtlCol="0">
                  <a:spAutoFit/>
                </a:bodyPr>
                <a:lstStyle/>
                <a:p>
                  <a:pPr>
                    <a:lnSpc>
                      <a:spcPct val="90000"/>
                    </a:lnSpc>
                  </a:pPr>
                  <a:r>
                    <a:rPr lang="en-US" sz="1200" dirty="0">
                      <a:solidFill>
                        <a:schemeClr val="tx1">
                          <a:lumMod val="50000"/>
                        </a:schemeClr>
                      </a:solidFill>
                    </a:rPr>
                    <a:t>2017 w/o new risks</a:t>
                  </a:r>
                </a:p>
              </p:txBody>
            </p:sp>
            <p:sp>
              <p:nvSpPr>
                <p:cNvPr id="24" name="TextBox 23">
                  <a:extLst>
                    <a:ext uri="{FF2B5EF4-FFF2-40B4-BE49-F238E27FC236}">
                      <a16:creationId xmlns:a16="http://schemas.microsoft.com/office/drawing/2014/main" id="{674ACBEE-F179-41CA-BDBC-8187867CB765}"/>
                    </a:ext>
                  </a:extLst>
                </p:cNvPr>
                <p:cNvSpPr txBox="1"/>
                <p:nvPr/>
              </p:nvSpPr>
              <p:spPr>
                <a:xfrm>
                  <a:off x="1712365" y="2625750"/>
                  <a:ext cx="702756" cy="317500"/>
                </a:xfrm>
                <a:prstGeom prst="rect">
                  <a:avLst/>
                </a:prstGeom>
                <a:noFill/>
                <a:ln>
                  <a:noFill/>
                </a:ln>
              </p:spPr>
              <p:txBody>
                <a:bodyPr wrap="none" lIns="182880" tIns="146304" rIns="182880" bIns="146304" rtlCol="0">
                  <a:spAutoFit/>
                </a:bodyPr>
                <a:lstStyle/>
                <a:p>
                  <a:pPr>
                    <a:lnSpc>
                      <a:spcPct val="90000"/>
                    </a:lnSpc>
                  </a:pPr>
                  <a:r>
                    <a:rPr lang="en-US" sz="1200" dirty="0">
                      <a:solidFill>
                        <a:schemeClr val="tx1">
                          <a:lumMod val="50000"/>
                        </a:schemeClr>
                      </a:solidFill>
                    </a:rPr>
                    <a:t>2016</a:t>
                  </a:r>
                </a:p>
              </p:txBody>
            </p:sp>
            <p:sp>
              <p:nvSpPr>
                <p:cNvPr id="23" name="TextBox 22">
                  <a:extLst>
                    <a:ext uri="{FF2B5EF4-FFF2-40B4-BE49-F238E27FC236}">
                      <a16:creationId xmlns:a16="http://schemas.microsoft.com/office/drawing/2014/main" id="{82DDFBA8-980D-4CC4-B909-2E0309608DB2}"/>
                    </a:ext>
                  </a:extLst>
                </p:cNvPr>
                <p:cNvSpPr txBox="1"/>
                <p:nvPr/>
              </p:nvSpPr>
              <p:spPr>
                <a:xfrm>
                  <a:off x="1712365" y="2362388"/>
                  <a:ext cx="702756" cy="317501"/>
                </a:xfrm>
                <a:prstGeom prst="rect">
                  <a:avLst/>
                </a:prstGeom>
                <a:noFill/>
                <a:ln>
                  <a:noFill/>
                </a:ln>
              </p:spPr>
              <p:txBody>
                <a:bodyPr wrap="none" lIns="182880" tIns="146304" rIns="182880" bIns="146304" rtlCol="0">
                  <a:spAutoFit/>
                </a:bodyPr>
                <a:lstStyle/>
                <a:p>
                  <a:pPr>
                    <a:lnSpc>
                      <a:spcPct val="90000"/>
                    </a:lnSpc>
                  </a:pPr>
                  <a:r>
                    <a:rPr lang="en-US" sz="1200" dirty="0">
                      <a:solidFill>
                        <a:schemeClr val="tx1">
                          <a:lumMod val="50000"/>
                        </a:schemeClr>
                      </a:solidFill>
                    </a:rPr>
                    <a:t>2017</a:t>
                  </a:r>
                </a:p>
              </p:txBody>
            </p:sp>
            <p:sp>
              <p:nvSpPr>
                <p:cNvPr id="25" name="TextBox 24">
                  <a:extLst>
                    <a:ext uri="{FF2B5EF4-FFF2-40B4-BE49-F238E27FC236}">
                      <a16:creationId xmlns:a16="http://schemas.microsoft.com/office/drawing/2014/main" id="{2AF862AF-FD7E-4FA8-8AE4-156197E4FB23}"/>
                    </a:ext>
                  </a:extLst>
                </p:cNvPr>
                <p:cNvSpPr txBox="1"/>
                <p:nvPr/>
              </p:nvSpPr>
              <p:spPr>
                <a:xfrm>
                  <a:off x="1695831" y="2838825"/>
                  <a:ext cx="997081" cy="431801"/>
                </a:xfrm>
                <a:prstGeom prst="rect">
                  <a:avLst/>
                </a:prstGeom>
                <a:noFill/>
                <a:ln>
                  <a:noFill/>
                </a:ln>
              </p:spPr>
              <p:txBody>
                <a:bodyPr wrap="square" lIns="182880" tIns="146304" rIns="182880" bIns="146304" rtlCol="0">
                  <a:spAutoFit/>
                </a:bodyPr>
                <a:lstStyle/>
                <a:p>
                  <a:pPr>
                    <a:lnSpc>
                      <a:spcPct val="90000"/>
                    </a:lnSpc>
                  </a:pPr>
                  <a:r>
                    <a:rPr lang="en-US" sz="1200" dirty="0">
                      <a:solidFill>
                        <a:schemeClr val="tx1">
                          <a:lumMod val="50000"/>
                        </a:schemeClr>
                      </a:solidFill>
                    </a:rPr>
                    <a:t>2017 w/o new risks</a:t>
                  </a:r>
                </a:p>
              </p:txBody>
            </p:sp>
            <p:sp>
              <p:nvSpPr>
                <p:cNvPr id="26" name="TextBox 25">
                  <a:extLst>
                    <a:ext uri="{FF2B5EF4-FFF2-40B4-BE49-F238E27FC236}">
                      <a16:creationId xmlns:a16="http://schemas.microsoft.com/office/drawing/2014/main" id="{B1B65EE1-B2D1-405F-BC5C-5434D0DA31D2}"/>
                    </a:ext>
                  </a:extLst>
                </p:cNvPr>
                <p:cNvSpPr txBox="1"/>
                <p:nvPr/>
              </p:nvSpPr>
              <p:spPr>
                <a:xfrm>
                  <a:off x="314944" y="2502074"/>
                  <a:ext cx="1170257" cy="627864"/>
                </a:xfrm>
                <a:prstGeom prst="rect">
                  <a:avLst/>
                </a:prstGeom>
                <a:noFill/>
                <a:ln>
                  <a:noFill/>
                </a:ln>
              </p:spPr>
              <p:txBody>
                <a:bodyPr wrap="none" lIns="182880" tIns="146304" rIns="182880" bIns="146304" rtlCol="0">
                  <a:spAutoFit/>
                </a:bodyPr>
                <a:lstStyle/>
                <a:p>
                  <a:pPr algn="ctr">
                    <a:lnSpc>
                      <a:spcPct val="90000"/>
                    </a:lnSpc>
                  </a:pPr>
                  <a:r>
                    <a:rPr lang="en-US" sz="1200" b="1" dirty="0">
                      <a:solidFill>
                        <a:srgbClr val="009E49"/>
                      </a:solidFill>
                    </a:rPr>
                    <a:t>Dark green</a:t>
                  </a:r>
                </a:p>
                <a:p>
                  <a:pPr algn="ctr">
                    <a:lnSpc>
                      <a:spcPct val="90000"/>
                    </a:lnSpc>
                  </a:pPr>
                  <a:r>
                    <a:rPr lang="en-US" sz="1200" b="1" dirty="0">
                      <a:solidFill>
                        <a:srgbClr val="009E49"/>
                      </a:solidFill>
                    </a:rPr>
                    <a:t>= YOY </a:t>
                  </a:r>
                  <a:r>
                    <a:rPr lang="en-US" sz="1200" b="1" dirty="0">
                      <a:solidFill>
                        <a:srgbClr val="009E49"/>
                      </a:solidFill>
                      <a:latin typeface="Wingdings 3" panose="05040102010807070707" pitchFamily="18" charset="2"/>
                    </a:rPr>
                    <a:t>h</a:t>
                  </a:r>
                </a:p>
              </p:txBody>
            </p:sp>
            <p:sp>
              <p:nvSpPr>
                <p:cNvPr id="28" name="TextBox 27">
                  <a:extLst>
                    <a:ext uri="{FF2B5EF4-FFF2-40B4-BE49-F238E27FC236}">
                      <a16:creationId xmlns:a16="http://schemas.microsoft.com/office/drawing/2014/main" id="{B788E51A-D4B2-4F2A-B09B-5CF6E1B84676}"/>
                    </a:ext>
                  </a:extLst>
                </p:cNvPr>
                <p:cNvSpPr txBox="1"/>
                <p:nvPr/>
              </p:nvSpPr>
              <p:spPr>
                <a:xfrm>
                  <a:off x="1728423" y="3245847"/>
                  <a:ext cx="715090" cy="311184"/>
                </a:xfrm>
                <a:prstGeom prst="rect">
                  <a:avLst/>
                </a:prstGeom>
                <a:noFill/>
                <a:ln>
                  <a:noFill/>
                </a:ln>
              </p:spPr>
              <p:txBody>
                <a:bodyPr wrap="none" lIns="182880" tIns="146304" rIns="182880" bIns="146304" rtlCol="0">
                  <a:spAutoFit/>
                </a:bodyPr>
                <a:lstStyle/>
                <a:p>
                  <a:pPr>
                    <a:lnSpc>
                      <a:spcPct val="90000"/>
                    </a:lnSpc>
                  </a:pPr>
                  <a:r>
                    <a:rPr lang="en-US" sz="1200" dirty="0">
                      <a:solidFill>
                        <a:schemeClr val="tx1">
                          <a:lumMod val="50000"/>
                        </a:schemeClr>
                      </a:solidFill>
                    </a:rPr>
                    <a:t>2016</a:t>
                  </a:r>
                </a:p>
              </p:txBody>
            </p:sp>
            <p:sp>
              <p:nvSpPr>
                <p:cNvPr id="32" name="TextBox 31">
                  <a:extLst>
                    <a:ext uri="{FF2B5EF4-FFF2-40B4-BE49-F238E27FC236}">
                      <a16:creationId xmlns:a16="http://schemas.microsoft.com/office/drawing/2014/main" id="{391136FD-3F2D-443D-B0D7-626340D28C20}"/>
                    </a:ext>
                  </a:extLst>
                </p:cNvPr>
                <p:cNvSpPr txBox="1"/>
                <p:nvPr/>
              </p:nvSpPr>
              <p:spPr>
                <a:xfrm>
                  <a:off x="274238" y="3341203"/>
                  <a:ext cx="1203607" cy="627864"/>
                </a:xfrm>
                <a:prstGeom prst="rect">
                  <a:avLst/>
                </a:prstGeom>
                <a:noFill/>
                <a:ln>
                  <a:noFill/>
                </a:ln>
              </p:spPr>
              <p:txBody>
                <a:bodyPr wrap="square" lIns="182880" tIns="146304" rIns="182880" bIns="146304" rtlCol="0">
                  <a:spAutoFit/>
                </a:bodyPr>
                <a:lstStyle/>
                <a:p>
                  <a:pPr algn="ctr">
                    <a:lnSpc>
                      <a:spcPct val="90000"/>
                    </a:lnSpc>
                  </a:pPr>
                  <a:r>
                    <a:rPr lang="en-US" sz="1200" b="1" dirty="0">
                      <a:solidFill>
                        <a:srgbClr val="002050"/>
                      </a:solidFill>
                    </a:rPr>
                    <a:t>Dark blue</a:t>
                  </a:r>
                </a:p>
                <a:p>
                  <a:pPr algn="ctr">
                    <a:lnSpc>
                      <a:spcPct val="90000"/>
                    </a:lnSpc>
                  </a:pPr>
                  <a:r>
                    <a:rPr lang="en-US" sz="1200" b="1" dirty="0">
                      <a:solidFill>
                        <a:srgbClr val="002050"/>
                      </a:solidFill>
                    </a:rPr>
                    <a:t>= YOY </a:t>
                  </a:r>
                  <a:r>
                    <a:rPr lang="en-US" sz="1200" b="1" dirty="0">
                      <a:solidFill>
                        <a:srgbClr val="002050"/>
                      </a:solidFill>
                      <a:latin typeface="Wingdings 3" panose="05040102010807070707" pitchFamily="18" charset="2"/>
                    </a:rPr>
                    <a:t>i</a:t>
                  </a:r>
                </a:p>
              </p:txBody>
            </p:sp>
            <p:sp>
              <p:nvSpPr>
                <p:cNvPr id="43" name="TextBox 42">
                  <a:extLst>
                    <a:ext uri="{FF2B5EF4-FFF2-40B4-BE49-F238E27FC236}">
                      <a16:creationId xmlns:a16="http://schemas.microsoft.com/office/drawing/2014/main" id="{DC0F930A-8E06-4FD8-B29C-772B066F9D8B}"/>
                    </a:ext>
                  </a:extLst>
                </p:cNvPr>
                <p:cNvSpPr txBox="1"/>
                <p:nvPr/>
              </p:nvSpPr>
              <p:spPr>
                <a:xfrm>
                  <a:off x="1710290" y="4438714"/>
                  <a:ext cx="1012354" cy="386191"/>
                </a:xfrm>
                <a:prstGeom prst="rect">
                  <a:avLst/>
                </a:prstGeom>
                <a:noFill/>
                <a:ln>
                  <a:noFill/>
                </a:ln>
              </p:spPr>
              <p:txBody>
                <a:bodyPr wrap="square" lIns="182880" tIns="146304" rIns="182880" bIns="146304" rtlCol="0">
                  <a:spAutoFit/>
                </a:bodyPr>
                <a:lstStyle/>
                <a:p>
                  <a:pPr>
                    <a:lnSpc>
                      <a:spcPct val="90000"/>
                    </a:lnSpc>
                  </a:pPr>
                  <a:r>
                    <a:rPr lang="en-US" sz="1200" dirty="0">
                      <a:solidFill>
                        <a:schemeClr val="tx1">
                          <a:lumMod val="50000"/>
                        </a:schemeClr>
                      </a:solidFill>
                    </a:rPr>
                    <a:t>2017 w/o new risks</a:t>
                  </a:r>
                </a:p>
              </p:txBody>
            </p:sp>
            <p:sp>
              <p:nvSpPr>
                <p:cNvPr id="42" name="TextBox 41">
                  <a:extLst>
                    <a:ext uri="{FF2B5EF4-FFF2-40B4-BE49-F238E27FC236}">
                      <a16:creationId xmlns:a16="http://schemas.microsoft.com/office/drawing/2014/main" id="{26D8F806-4CB8-4250-87B5-4D736E9614E7}"/>
                    </a:ext>
                  </a:extLst>
                </p:cNvPr>
                <p:cNvSpPr txBox="1"/>
                <p:nvPr/>
              </p:nvSpPr>
              <p:spPr>
                <a:xfrm>
                  <a:off x="1714137" y="4184245"/>
                  <a:ext cx="710809" cy="283964"/>
                </a:xfrm>
                <a:prstGeom prst="rect">
                  <a:avLst/>
                </a:prstGeom>
                <a:noFill/>
                <a:ln>
                  <a:noFill/>
                </a:ln>
              </p:spPr>
              <p:txBody>
                <a:bodyPr wrap="none" lIns="182880" tIns="146304" rIns="182880" bIns="146304" rtlCol="0">
                  <a:spAutoFit/>
                </a:bodyPr>
                <a:lstStyle/>
                <a:p>
                  <a:pPr>
                    <a:lnSpc>
                      <a:spcPct val="90000"/>
                    </a:lnSpc>
                  </a:pPr>
                  <a:r>
                    <a:rPr lang="en-US" sz="1200" dirty="0">
                      <a:solidFill>
                        <a:schemeClr val="tx1">
                          <a:lumMod val="50000"/>
                        </a:schemeClr>
                      </a:solidFill>
                    </a:rPr>
                    <a:t>2017</a:t>
                  </a:r>
                </a:p>
              </p:txBody>
            </p:sp>
            <p:sp>
              <p:nvSpPr>
                <p:cNvPr id="50" name="TextBox 49">
                  <a:extLst>
                    <a:ext uri="{FF2B5EF4-FFF2-40B4-BE49-F238E27FC236}">
                      <a16:creationId xmlns:a16="http://schemas.microsoft.com/office/drawing/2014/main" id="{6E6C5AAA-A654-4348-A276-94FDCA47B332}"/>
                    </a:ext>
                  </a:extLst>
                </p:cNvPr>
                <p:cNvSpPr txBox="1"/>
                <p:nvPr/>
              </p:nvSpPr>
              <p:spPr>
                <a:xfrm>
                  <a:off x="377260" y="4239439"/>
                  <a:ext cx="1110680" cy="386191"/>
                </a:xfrm>
                <a:prstGeom prst="rect">
                  <a:avLst/>
                </a:prstGeom>
                <a:noFill/>
                <a:ln>
                  <a:noFill/>
                </a:ln>
              </p:spPr>
              <p:txBody>
                <a:bodyPr wrap="square" lIns="182880" tIns="146304" rIns="182880" bIns="146304" rtlCol="0">
                  <a:spAutoFit/>
                </a:bodyPr>
                <a:lstStyle/>
                <a:p>
                  <a:pPr>
                    <a:lnSpc>
                      <a:spcPct val="90000"/>
                    </a:lnSpc>
                  </a:pPr>
                  <a:r>
                    <a:rPr lang="en-US" sz="1200" b="1" dirty="0">
                      <a:solidFill>
                        <a:schemeClr val="bg1"/>
                      </a:solidFill>
                    </a:rPr>
                    <a:t>New W2 countries</a:t>
                  </a:r>
                </a:p>
              </p:txBody>
            </p:sp>
            <p:cxnSp>
              <p:nvCxnSpPr>
                <p:cNvPr id="75" name="Straight Connector 74">
                  <a:extLst>
                    <a:ext uri="{FF2B5EF4-FFF2-40B4-BE49-F238E27FC236}">
                      <a16:creationId xmlns:a16="http://schemas.microsoft.com/office/drawing/2014/main" id="{CF7B9D2C-8DCE-4CCA-B5C8-AF53DAEB2E44}"/>
                    </a:ext>
                  </a:extLst>
                </p:cNvPr>
                <p:cNvCxnSpPr>
                  <a:cxnSpLocks/>
                </p:cNvCxnSpPr>
                <p:nvPr/>
              </p:nvCxnSpPr>
              <p:spPr>
                <a:xfrm>
                  <a:off x="1659497" y="4377308"/>
                  <a:ext cx="0" cy="268418"/>
                </a:xfrm>
                <a:prstGeom prst="line">
                  <a:avLst/>
                </a:prstGeom>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85" name="TextBox 84">
                <a:extLst>
                  <a:ext uri="{FF2B5EF4-FFF2-40B4-BE49-F238E27FC236}">
                    <a16:creationId xmlns:a16="http://schemas.microsoft.com/office/drawing/2014/main" id="{27CCAA37-53AF-4A71-AE52-49DBAD080623}"/>
                  </a:ext>
                </a:extLst>
              </p:cNvPr>
              <p:cNvSpPr txBox="1"/>
              <p:nvPr/>
            </p:nvSpPr>
            <p:spPr>
              <a:xfrm>
                <a:off x="1617631" y="1606685"/>
                <a:ext cx="612988" cy="461665"/>
              </a:xfrm>
              <a:prstGeom prst="rect">
                <a:avLst/>
              </a:prstGeom>
              <a:noFill/>
            </p:spPr>
            <p:txBody>
              <a:bodyPr wrap="none" lIns="182880" tIns="146304" rIns="182880" bIns="146304" rtlCol="0">
                <a:spAutoFit/>
              </a:bodyPr>
              <a:lstStyle/>
              <a:p>
                <a:pPr>
                  <a:lnSpc>
                    <a:spcPct val="90000"/>
                  </a:lnSpc>
                </a:pPr>
                <a:r>
                  <a:rPr lang="en-US" sz="1200" u="sng" dirty="0">
                    <a:solidFill>
                      <a:schemeClr val="tx1">
                        <a:lumMod val="50000"/>
                      </a:schemeClr>
                    </a:solidFill>
                  </a:rPr>
                  <a:t>DCI</a:t>
                </a:r>
              </a:p>
            </p:txBody>
          </p:sp>
        </p:grpSp>
        <p:grpSp>
          <p:nvGrpSpPr>
            <p:cNvPr id="102" name="Group 101">
              <a:extLst>
                <a:ext uri="{FF2B5EF4-FFF2-40B4-BE49-F238E27FC236}">
                  <a16:creationId xmlns:a16="http://schemas.microsoft.com/office/drawing/2014/main" id="{C718EBB2-ECE2-42C2-BB82-2AC1083E2B55}"/>
                </a:ext>
              </a:extLst>
            </p:cNvPr>
            <p:cNvGrpSpPr/>
            <p:nvPr/>
          </p:nvGrpSpPr>
          <p:grpSpPr>
            <a:xfrm>
              <a:off x="263536" y="1396840"/>
              <a:ext cx="2419200" cy="3376133"/>
              <a:chOff x="263536" y="1396840"/>
              <a:chExt cx="2419200" cy="3376133"/>
            </a:xfrm>
          </p:grpSpPr>
          <p:sp>
            <p:nvSpPr>
              <p:cNvPr id="84" name="Rectangle 83">
                <a:extLst>
                  <a:ext uri="{FF2B5EF4-FFF2-40B4-BE49-F238E27FC236}">
                    <a16:creationId xmlns:a16="http://schemas.microsoft.com/office/drawing/2014/main" id="{7D574DFE-C3C4-4753-909A-4C77ADDD6373}"/>
                  </a:ext>
                </a:extLst>
              </p:cNvPr>
              <p:cNvSpPr/>
              <p:nvPr/>
            </p:nvSpPr>
            <p:spPr bwMode="auto">
              <a:xfrm>
                <a:off x="274238" y="1475989"/>
                <a:ext cx="2298098" cy="3296984"/>
              </a:xfrm>
              <a:prstGeom prst="rect">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86" name="TextBox 85">
                <a:extLst>
                  <a:ext uri="{FF2B5EF4-FFF2-40B4-BE49-F238E27FC236}">
                    <a16:creationId xmlns:a16="http://schemas.microsoft.com/office/drawing/2014/main" id="{D210A824-60E2-4230-B2B0-D03F4F314572}"/>
                  </a:ext>
                </a:extLst>
              </p:cNvPr>
              <p:cNvSpPr txBox="1"/>
              <p:nvPr/>
            </p:nvSpPr>
            <p:spPr>
              <a:xfrm>
                <a:off x="263536" y="1396840"/>
                <a:ext cx="2419200" cy="517065"/>
              </a:xfrm>
              <a:prstGeom prst="rect">
                <a:avLst/>
              </a:prstGeom>
              <a:noFill/>
            </p:spPr>
            <p:txBody>
              <a:bodyPr wrap="square" lIns="182880" tIns="146304" rIns="182880" bIns="146304" rtlCol="0">
                <a:spAutoFit/>
              </a:bodyPr>
              <a:lstStyle/>
              <a:p>
                <a:pPr>
                  <a:lnSpc>
                    <a:spcPct val="90000"/>
                  </a:lnSpc>
                </a:pPr>
                <a:r>
                  <a:rPr lang="en-US" sz="1600" u="sng" dirty="0">
                    <a:solidFill>
                      <a:schemeClr val="tx1">
                        <a:lumMod val="50000"/>
                      </a:schemeClr>
                    </a:solidFill>
                  </a:rPr>
                  <a:t>How to read the chart</a:t>
                </a:r>
              </a:p>
            </p:txBody>
          </p:sp>
        </p:grpSp>
      </p:grpSp>
      <p:sp>
        <p:nvSpPr>
          <p:cNvPr id="80" name="Speech Bubble: Rectangle with Corners Rounded 79">
            <a:extLst>
              <a:ext uri="{FF2B5EF4-FFF2-40B4-BE49-F238E27FC236}">
                <a16:creationId xmlns:a16="http://schemas.microsoft.com/office/drawing/2014/main" id="{0643FCDC-1CEA-41FB-8ADF-397426611A1C}"/>
              </a:ext>
            </a:extLst>
          </p:cNvPr>
          <p:cNvSpPr/>
          <p:nvPr/>
        </p:nvSpPr>
        <p:spPr bwMode="auto">
          <a:xfrm>
            <a:off x="6948021" y="3144881"/>
            <a:ext cx="1753852" cy="393192"/>
          </a:xfrm>
          <a:prstGeom prst="wedgeRoundRectCallout">
            <a:avLst>
              <a:gd name="adj1" fmla="val 9434"/>
              <a:gd name="adj2" fmla="val -91275"/>
              <a:gd name="adj3" fmla="val 16667"/>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New risks added 7 points to Russia DCI</a:t>
            </a:r>
          </a:p>
        </p:txBody>
      </p:sp>
      <p:sp>
        <p:nvSpPr>
          <p:cNvPr id="69" name="Speech Bubble: Rectangle with Corners Rounded 68">
            <a:extLst>
              <a:ext uri="{FF2B5EF4-FFF2-40B4-BE49-F238E27FC236}">
                <a16:creationId xmlns:a16="http://schemas.microsoft.com/office/drawing/2014/main" id="{A99A5527-3B23-4116-8ACA-5112AEA29661}"/>
              </a:ext>
            </a:extLst>
          </p:cNvPr>
          <p:cNvSpPr/>
          <p:nvPr/>
        </p:nvSpPr>
        <p:spPr bwMode="auto">
          <a:xfrm>
            <a:off x="4500633" y="4688322"/>
            <a:ext cx="3117053" cy="393192"/>
          </a:xfrm>
          <a:prstGeom prst="wedgeRoundRectCallout">
            <a:avLst>
              <a:gd name="adj1" fmla="val 43405"/>
              <a:gd name="adj2" fmla="val 7183"/>
              <a:gd name="adj3" fmla="val 16667"/>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UK &amp; US had the largest increases YOY New risks added 8 points to UK DCI</a:t>
            </a:r>
          </a:p>
        </p:txBody>
      </p:sp>
      <p:sp>
        <p:nvSpPr>
          <p:cNvPr id="92" name="Oval 91">
            <a:extLst>
              <a:ext uri="{FF2B5EF4-FFF2-40B4-BE49-F238E27FC236}">
                <a16:creationId xmlns:a16="http://schemas.microsoft.com/office/drawing/2014/main" id="{9B28BDFA-96AB-475B-BC9E-BB5F1128697A}"/>
              </a:ext>
            </a:extLst>
          </p:cNvPr>
          <p:cNvSpPr/>
          <p:nvPr/>
        </p:nvSpPr>
        <p:spPr bwMode="auto">
          <a:xfrm rot="19353317">
            <a:off x="8413270" y="5299965"/>
            <a:ext cx="1125877" cy="665863"/>
          </a:xfrm>
          <a:prstGeom prst="ellipse">
            <a:avLst/>
          </a:prstGeom>
          <a:solidFill>
            <a:schemeClr val="tx1">
              <a:lumMod val="85000"/>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60" name="Speech Bubble: Rectangle with Corners Rounded 59">
            <a:extLst>
              <a:ext uri="{FF2B5EF4-FFF2-40B4-BE49-F238E27FC236}">
                <a16:creationId xmlns:a16="http://schemas.microsoft.com/office/drawing/2014/main" id="{CB335EF1-56E4-4438-BA05-0991F68F2684}"/>
              </a:ext>
            </a:extLst>
          </p:cNvPr>
          <p:cNvSpPr/>
          <p:nvPr/>
        </p:nvSpPr>
        <p:spPr bwMode="auto">
          <a:xfrm>
            <a:off x="9998111" y="4010301"/>
            <a:ext cx="1657978" cy="393192"/>
          </a:xfrm>
          <a:prstGeom prst="wedgeRoundRectCallout">
            <a:avLst>
              <a:gd name="adj1" fmla="val -53329"/>
              <a:gd name="adj2" fmla="val -92800"/>
              <a:gd name="adj3" fmla="val 16667"/>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New risks added 5 points to Italy DCI</a:t>
            </a:r>
          </a:p>
        </p:txBody>
      </p:sp>
      <p:sp>
        <p:nvSpPr>
          <p:cNvPr id="93" name="TextBox 92">
            <a:extLst>
              <a:ext uri="{FF2B5EF4-FFF2-40B4-BE49-F238E27FC236}">
                <a16:creationId xmlns:a16="http://schemas.microsoft.com/office/drawing/2014/main" id="{0EBE7617-CCFD-44DF-B3BB-40024DD90C12}"/>
              </a:ext>
            </a:extLst>
          </p:cNvPr>
          <p:cNvSpPr txBox="1"/>
          <p:nvPr/>
        </p:nvSpPr>
        <p:spPr>
          <a:xfrm>
            <a:off x="3046761" y="2133157"/>
            <a:ext cx="2019079" cy="517065"/>
          </a:xfrm>
          <a:prstGeom prst="rect">
            <a:avLst/>
          </a:prstGeom>
          <a:noFill/>
        </p:spPr>
        <p:txBody>
          <a:bodyPr wrap="none" lIns="182880" tIns="146304" rIns="182880" bIns="146304" rtlCol="0">
            <a:spAutoFit/>
          </a:bodyPr>
          <a:lstStyle/>
          <a:p>
            <a:pPr>
              <a:lnSpc>
                <a:spcPct val="90000"/>
              </a:lnSpc>
            </a:pPr>
            <a:r>
              <a:rPr lang="en-US" sz="1600" b="1" u="sng" dirty="0">
                <a:solidFill>
                  <a:schemeClr val="tx1">
                    <a:lumMod val="50000"/>
                  </a:schemeClr>
                </a:solidFill>
              </a:rPr>
              <a:t>Wave 1 countries</a:t>
            </a:r>
          </a:p>
        </p:txBody>
      </p:sp>
      <p:sp>
        <p:nvSpPr>
          <p:cNvPr id="94" name="TextBox 93">
            <a:extLst>
              <a:ext uri="{FF2B5EF4-FFF2-40B4-BE49-F238E27FC236}">
                <a16:creationId xmlns:a16="http://schemas.microsoft.com/office/drawing/2014/main" id="{8B147C4B-977D-4F67-A430-0B98E2A83AB3}"/>
              </a:ext>
            </a:extLst>
          </p:cNvPr>
          <p:cNvSpPr txBox="1"/>
          <p:nvPr/>
        </p:nvSpPr>
        <p:spPr>
          <a:xfrm>
            <a:off x="8705390" y="4529169"/>
            <a:ext cx="2568784" cy="517065"/>
          </a:xfrm>
          <a:prstGeom prst="rect">
            <a:avLst/>
          </a:prstGeom>
          <a:noFill/>
        </p:spPr>
        <p:txBody>
          <a:bodyPr wrap="square" lIns="182880" tIns="146304" rIns="182880" bIns="146304" rtlCol="0">
            <a:spAutoFit/>
          </a:bodyPr>
          <a:lstStyle/>
          <a:p>
            <a:pPr>
              <a:lnSpc>
                <a:spcPct val="90000"/>
              </a:lnSpc>
            </a:pPr>
            <a:r>
              <a:rPr lang="en-US" sz="1600" b="1" u="sng" dirty="0">
                <a:solidFill>
                  <a:schemeClr val="tx1">
                    <a:lumMod val="50000"/>
                  </a:schemeClr>
                </a:solidFill>
              </a:rPr>
              <a:t>New Wave 2 countries</a:t>
            </a:r>
          </a:p>
        </p:txBody>
      </p:sp>
      <p:sp>
        <p:nvSpPr>
          <p:cNvPr id="61" name="Speech Bubble: Rectangle with Corners Rounded 60">
            <a:extLst>
              <a:ext uri="{FF2B5EF4-FFF2-40B4-BE49-F238E27FC236}">
                <a16:creationId xmlns:a16="http://schemas.microsoft.com/office/drawing/2014/main" id="{3A5D2DAC-5C31-4EB6-9F56-DDE2C76B310B}"/>
              </a:ext>
            </a:extLst>
          </p:cNvPr>
          <p:cNvSpPr/>
          <p:nvPr/>
        </p:nvSpPr>
        <p:spPr bwMode="auto">
          <a:xfrm>
            <a:off x="6162513" y="3760451"/>
            <a:ext cx="2056851" cy="393192"/>
          </a:xfrm>
          <a:prstGeom prst="wedgeRoundRectCallout">
            <a:avLst>
              <a:gd name="adj1" fmla="val 43405"/>
              <a:gd name="adj2" fmla="val 7183"/>
              <a:gd name="adj3" fmla="val 16667"/>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China &amp; Mexico had the biggest YOY declines</a:t>
            </a:r>
          </a:p>
        </p:txBody>
      </p:sp>
      <p:cxnSp>
        <p:nvCxnSpPr>
          <p:cNvPr id="96" name="Straight Arrow Connector 95">
            <a:extLst>
              <a:ext uri="{FF2B5EF4-FFF2-40B4-BE49-F238E27FC236}">
                <a16:creationId xmlns:a16="http://schemas.microsoft.com/office/drawing/2014/main" id="{6E0689AE-7D0A-4008-9591-BDC7DE409FA3}"/>
              </a:ext>
            </a:extLst>
          </p:cNvPr>
          <p:cNvCxnSpPr/>
          <p:nvPr/>
        </p:nvCxnSpPr>
        <p:spPr>
          <a:xfrm flipV="1">
            <a:off x="6514189" y="3009698"/>
            <a:ext cx="131741" cy="796074"/>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35572EEA-7F21-4CFD-86E1-E06D5CA711E8}"/>
              </a:ext>
            </a:extLst>
          </p:cNvPr>
          <p:cNvCxnSpPr>
            <a:stCxn id="61" idx="1"/>
          </p:cNvCxnSpPr>
          <p:nvPr/>
        </p:nvCxnSpPr>
        <p:spPr>
          <a:xfrm flipH="1" flipV="1">
            <a:off x="5776898" y="3883662"/>
            <a:ext cx="385615" cy="73385"/>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5A8C6A85-C4D4-4331-85B7-2EFF9E371BBC}"/>
              </a:ext>
            </a:extLst>
          </p:cNvPr>
          <p:cNvSpPr/>
          <p:nvPr/>
        </p:nvSpPr>
        <p:spPr>
          <a:xfrm>
            <a:off x="-7550" y="6739423"/>
            <a:ext cx="6216650" cy="246221"/>
          </a:xfrm>
          <a:prstGeom prst="rect">
            <a:avLst/>
          </a:prstGeom>
        </p:spPr>
        <p:txBody>
          <a:bodyPr>
            <a:spAutoFit/>
          </a:bodyPr>
          <a:lstStyle/>
          <a:p>
            <a:r>
              <a:rPr lang="en-US" sz="1000" i="1" dirty="0">
                <a:solidFill>
                  <a:schemeClr val="tx1">
                    <a:lumMod val="50000"/>
                  </a:schemeClr>
                </a:solidFill>
              </a:rPr>
              <a:t>Q2: Which of these has ever happened to you or to a friend/family member ONLINE?</a:t>
            </a:r>
          </a:p>
        </p:txBody>
      </p:sp>
    </p:spTree>
    <p:extLst>
      <p:ext uri="{BB962C8B-B14F-4D97-AF65-F5344CB8AC3E}">
        <p14:creationId xmlns:p14="http://schemas.microsoft.com/office/powerpoint/2010/main" val="365689524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79CFD-D26A-4D8C-8935-BB14FCD2D68B}"/>
              </a:ext>
            </a:extLst>
          </p:cNvPr>
          <p:cNvSpPr>
            <a:spLocks noGrp="1"/>
          </p:cNvSpPr>
          <p:nvPr>
            <p:ph type="title"/>
          </p:nvPr>
        </p:nvSpPr>
        <p:spPr/>
        <p:txBody>
          <a:bodyPr/>
          <a:lstStyle/>
          <a:p>
            <a:r>
              <a:rPr lang="en-US" dirty="0"/>
              <a:t>Sources of unsafe and uncivil behavior</a:t>
            </a:r>
          </a:p>
        </p:txBody>
      </p:sp>
      <p:sp>
        <p:nvSpPr>
          <p:cNvPr id="3" name="Slide Number Placeholder 2">
            <a:extLst>
              <a:ext uri="{FF2B5EF4-FFF2-40B4-BE49-F238E27FC236}">
                <a16:creationId xmlns:a16="http://schemas.microsoft.com/office/drawing/2014/main" id="{AB1190A7-0D45-4E0B-B774-1B529C793D2B}"/>
              </a:ext>
            </a:extLst>
          </p:cNvPr>
          <p:cNvSpPr>
            <a:spLocks noGrp="1"/>
          </p:cNvSpPr>
          <p:nvPr>
            <p:ph type="sldNum" sz="quarter" idx="4"/>
          </p:nvPr>
        </p:nvSpPr>
        <p:spPr/>
        <p:txBody>
          <a:bodyPr/>
          <a:lstStyle/>
          <a:p>
            <a:fld id="{7EFC24D6-DB8F-6B44-BA5A-9BEC68C15CAA}" type="slidenum">
              <a:rPr lang="en-US" smtClean="0"/>
              <a:pPr/>
              <a:t>41</a:t>
            </a:fld>
            <a:endParaRPr lang="en-US" dirty="0"/>
          </a:p>
        </p:txBody>
      </p:sp>
      <p:sp>
        <p:nvSpPr>
          <p:cNvPr id="4" name="TextBox 3">
            <a:extLst>
              <a:ext uri="{FF2B5EF4-FFF2-40B4-BE49-F238E27FC236}">
                <a16:creationId xmlns:a16="http://schemas.microsoft.com/office/drawing/2014/main" id="{C67E2048-AE78-4EFB-843D-03BE4F5CECDA}"/>
              </a:ext>
            </a:extLst>
          </p:cNvPr>
          <p:cNvSpPr txBox="1"/>
          <p:nvPr/>
        </p:nvSpPr>
        <p:spPr>
          <a:xfrm>
            <a:off x="-20095" y="6646400"/>
            <a:ext cx="6821419"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Q2a. Which types of people have, in the past treated you in an unsafe or uncivil manner online? Select all that apply.</a:t>
            </a:r>
          </a:p>
        </p:txBody>
      </p:sp>
      <p:grpSp>
        <p:nvGrpSpPr>
          <p:cNvPr id="5" name="Group 4">
            <a:extLst>
              <a:ext uri="{FF2B5EF4-FFF2-40B4-BE49-F238E27FC236}">
                <a16:creationId xmlns:a16="http://schemas.microsoft.com/office/drawing/2014/main" id="{5952AF1A-2459-4568-9404-60FE4FE7A6AE}"/>
              </a:ext>
            </a:extLst>
          </p:cNvPr>
          <p:cNvGrpSpPr/>
          <p:nvPr/>
        </p:nvGrpSpPr>
        <p:grpSpPr>
          <a:xfrm>
            <a:off x="11145985" y="-28532"/>
            <a:ext cx="1203382" cy="415031"/>
            <a:chOff x="11145985" y="-28533"/>
            <a:chExt cx="1203382" cy="489365"/>
          </a:xfrm>
        </p:grpSpPr>
        <p:pic>
          <p:nvPicPr>
            <p:cNvPr id="6" name="Picture 2" descr="https://d30y9cdsu7xlg0.cloudfront.net/png/17486-200.png">
              <a:extLst>
                <a:ext uri="{FF2B5EF4-FFF2-40B4-BE49-F238E27FC236}">
                  <a16:creationId xmlns:a16="http://schemas.microsoft.com/office/drawing/2014/main" id="{300A8A59-5686-477A-A339-219305E9CF23}"/>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5914" y="84691"/>
              <a:ext cx="323453" cy="3234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AE1B0F6-8BCB-4C75-8140-176B297C3368}"/>
                </a:ext>
              </a:extLst>
            </p:cNvPr>
            <p:cNvSpPr txBox="1"/>
            <p:nvPr/>
          </p:nvSpPr>
          <p:spPr>
            <a:xfrm>
              <a:off x="11145985" y="-28533"/>
              <a:ext cx="1004890"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Country</a:t>
              </a:r>
            </a:p>
          </p:txBody>
        </p:sp>
      </p:grpSp>
      <p:graphicFrame>
        <p:nvGraphicFramePr>
          <p:cNvPr id="13" name="Chart 12">
            <a:extLst>
              <a:ext uri="{FF2B5EF4-FFF2-40B4-BE49-F238E27FC236}">
                <a16:creationId xmlns:a16="http://schemas.microsoft.com/office/drawing/2014/main" id="{4794AE1F-C3F5-4D3D-B951-0762B26124AB}"/>
              </a:ext>
            </a:extLst>
          </p:cNvPr>
          <p:cNvGraphicFramePr/>
          <p:nvPr>
            <p:extLst>
              <p:ext uri="{D42A27DB-BD31-4B8C-83A1-F6EECF244321}">
                <p14:modId xmlns:p14="http://schemas.microsoft.com/office/powerpoint/2010/main" val="2645464654"/>
              </p:ext>
            </p:extLst>
          </p:nvPr>
        </p:nvGraphicFramePr>
        <p:xfrm>
          <a:off x="352877" y="1014363"/>
          <a:ext cx="11876236" cy="5173077"/>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Group 8">
            <a:extLst>
              <a:ext uri="{FF2B5EF4-FFF2-40B4-BE49-F238E27FC236}">
                <a16:creationId xmlns:a16="http://schemas.microsoft.com/office/drawing/2014/main" id="{0782DA61-E703-45A0-8DF9-9E07410A5816}"/>
              </a:ext>
            </a:extLst>
          </p:cNvPr>
          <p:cNvGrpSpPr/>
          <p:nvPr/>
        </p:nvGrpSpPr>
        <p:grpSpPr>
          <a:xfrm>
            <a:off x="2336800" y="6018536"/>
            <a:ext cx="7818081" cy="572464"/>
            <a:chOff x="1672008" y="6018536"/>
            <a:chExt cx="9335705" cy="572464"/>
          </a:xfrm>
        </p:grpSpPr>
        <p:sp>
          <p:nvSpPr>
            <p:cNvPr id="17" name="Arrow: Left-Right 16">
              <a:extLst>
                <a:ext uri="{FF2B5EF4-FFF2-40B4-BE49-F238E27FC236}">
                  <a16:creationId xmlns:a16="http://schemas.microsoft.com/office/drawing/2014/main" id="{5F828338-26A4-4606-986D-6765746AF1D6}"/>
                </a:ext>
              </a:extLst>
            </p:cNvPr>
            <p:cNvSpPr/>
            <p:nvPr/>
          </p:nvSpPr>
          <p:spPr bwMode="auto">
            <a:xfrm>
              <a:off x="3921760" y="6150088"/>
              <a:ext cx="5465475" cy="375101"/>
            </a:xfrm>
            <a:prstGeom prst="leftRightArrow">
              <a:avLst/>
            </a:prstGeom>
            <a:solidFill>
              <a:srgbClr val="0072C6">
                <a:alpha val="7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5">
              <a:extLst>
                <a:ext uri="{FF2B5EF4-FFF2-40B4-BE49-F238E27FC236}">
                  <a16:creationId xmlns:a16="http://schemas.microsoft.com/office/drawing/2014/main" id="{C518BDF3-F72C-478A-A8E2-C502F5AC9701}"/>
                </a:ext>
              </a:extLst>
            </p:cNvPr>
            <p:cNvSpPr txBox="1"/>
            <p:nvPr/>
          </p:nvSpPr>
          <p:spPr>
            <a:xfrm>
              <a:off x="9293915" y="6018536"/>
              <a:ext cx="1713798" cy="572464"/>
            </a:xfrm>
            <a:prstGeom prst="rect">
              <a:avLst/>
            </a:prstGeom>
            <a:noFill/>
          </p:spPr>
          <p:txBody>
            <a:bodyPr wrap="none" lIns="182880" tIns="146304" rIns="182880" bIns="146304" rtlCol="0">
              <a:spAutoFit/>
            </a:bodyPr>
            <a:lstStyle/>
            <a:p>
              <a:pPr>
                <a:lnSpc>
                  <a:spcPct val="90000"/>
                </a:lnSpc>
              </a:pPr>
              <a:r>
                <a:rPr lang="en-US" sz="2000" dirty="0">
                  <a:solidFill>
                    <a:schemeClr val="tx1">
                      <a:lumMod val="50000"/>
                    </a:schemeClr>
                  </a:solidFill>
                </a:rPr>
                <a:t>Strangers</a:t>
              </a:r>
            </a:p>
          </p:txBody>
        </p:sp>
        <p:sp>
          <p:nvSpPr>
            <p:cNvPr id="18" name="TextBox 17">
              <a:extLst>
                <a:ext uri="{FF2B5EF4-FFF2-40B4-BE49-F238E27FC236}">
                  <a16:creationId xmlns:a16="http://schemas.microsoft.com/office/drawing/2014/main" id="{B457B32A-8E5B-4F78-A460-6EB119E56B5B}"/>
                </a:ext>
              </a:extLst>
            </p:cNvPr>
            <p:cNvSpPr txBox="1"/>
            <p:nvPr/>
          </p:nvSpPr>
          <p:spPr>
            <a:xfrm>
              <a:off x="1672008" y="6018536"/>
              <a:ext cx="2389807" cy="572464"/>
            </a:xfrm>
            <a:prstGeom prst="rect">
              <a:avLst/>
            </a:prstGeom>
            <a:noFill/>
          </p:spPr>
          <p:txBody>
            <a:bodyPr wrap="none" lIns="182880" tIns="146304" rIns="182880" bIns="146304" rtlCol="0">
              <a:spAutoFit/>
            </a:bodyPr>
            <a:lstStyle/>
            <a:p>
              <a:pPr>
                <a:lnSpc>
                  <a:spcPct val="90000"/>
                </a:lnSpc>
              </a:pPr>
              <a:r>
                <a:rPr lang="en-US" sz="2000" dirty="0">
                  <a:solidFill>
                    <a:schemeClr val="tx1">
                      <a:lumMod val="50000"/>
                    </a:schemeClr>
                  </a:solidFill>
                </a:rPr>
                <a:t>Family/Friends</a:t>
              </a:r>
            </a:p>
          </p:txBody>
        </p:sp>
      </p:grpSp>
      <p:sp>
        <p:nvSpPr>
          <p:cNvPr id="19" name="Speech Bubble: Rectangle with Corners Rounded 18">
            <a:extLst>
              <a:ext uri="{FF2B5EF4-FFF2-40B4-BE49-F238E27FC236}">
                <a16:creationId xmlns:a16="http://schemas.microsoft.com/office/drawing/2014/main" id="{08AAC65E-5092-4F5E-87BB-AECDB4AA8D93}"/>
              </a:ext>
            </a:extLst>
          </p:cNvPr>
          <p:cNvSpPr/>
          <p:nvPr/>
        </p:nvSpPr>
        <p:spPr bwMode="auto">
          <a:xfrm>
            <a:off x="9261460" y="5138770"/>
            <a:ext cx="2261195" cy="752982"/>
          </a:xfrm>
          <a:prstGeom prst="wedgeRoundRectCallout">
            <a:avLst>
              <a:gd name="adj1" fmla="val -58916"/>
              <a:gd name="adj2" fmla="val 47101"/>
              <a:gd name="adj3" fmla="val 1666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In Russia, strangers were the most common source of unsafe and uncivil behavior</a:t>
            </a:r>
          </a:p>
        </p:txBody>
      </p:sp>
      <p:sp>
        <p:nvSpPr>
          <p:cNvPr id="28" name="Speech Bubble: Rectangle with Corners Rounded 27">
            <a:extLst>
              <a:ext uri="{FF2B5EF4-FFF2-40B4-BE49-F238E27FC236}">
                <a16:creationId xmlns:a16="http://schemas.microsoft.com/office/drawing/2014/main" id="{5B8454C0-792F-40FE-AA4E-1011181BCDDA}"/>
              </a:ext>
            </a:extLst>
          </p:cNvPr>
          <p:cNvSpPr/>
          <p:nvPr/>
        </p:nvSpPr>
        <p:spPr bwMode="auto">
          <a:xfrm>
            <a:off x="9092595" y="3559438"/>
            <a:ext cx="2261195" cy="752982"/>
          </a:xfrm>
          <a:prstGeom prst="wedgeRoundRectCallout">
            <a:avLst>
              <a:gd name="adj1" fmla="val -57183"/>
              <a:gd name="adj2" fmla="val 52321"/>
              <a:gd name="adj3" fmla="val 16667"/>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In Vietnam, strangers and persons known online only produced the most unsafe and uncivil behavior</a:t>
            </a:r>
          </a:p>
        </p:txBody>
      </p:sp>
      <p:sp>
        <p:nvSpPr>
          <p:cNvPr id="8" name="Rectangle 7">
            <a:extLst>
              <a:ext uri="{FF2B5EF4-FFF2-40B4-BE49-F238E27FC236}">
                <a16:creationId xmlns:a16="http://schemas.microsoft.com/office/drawing/2014/main" id="{4BF4275C-B1EA-4991-BF64-732B97E24ED1}"/>
              </a:ext>
            </a:extLst>
          </p:cNvPr>
          <p:cNvSpPr/>
          <p:nvPr/>
        </p:nvSpPr>
        <p:spPr bwMode="auto">
          <a:xfrm>
            <a:off x="497840" y="1014363"/>
            <a:ext cx="11152154" cy="5632037"/>
          </a:xfrm>
          <a:prstGeom prst="rect">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Speech Bubble: Rectangle with Corners Rounded 13">
            <a:extLst>
              <a:ext uri="{FF2B5EF4-FFF2-40B4-BE49-F238E27FC236}">
                <a16:creationId xmlns:a16="http://schemas.microsoft.com/office/drawing/2014/main" id="{3F92A061-18AC-4050-908B-3B71C505DA98}"/>
              </a:ext>
            </a:extLst>
          </p:cNvPr>
          <p:cNvSpPr/>
          <p:nvPr/>
        </p:nvSpPr>
        <p:spPr bwMode="auto">
          <a:xfrm>
            <a:off x="863600" y="1627832"/>
            <a:ext cx="1929655" cy="1501448"/>
          </a:xfrm>
          <a:prstGeom prst="wedgeRoundRectCallout">
            <a:avLst>
              <a:gd name="adj1" fmla="val 65944"/>
              <a:gd name="adj2" fmla="val -14538"/>
              <a:gd name="adj3" fmla="val 16667"/>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In all but one Latam country, a significant portion of unsafe and uncivil behavior came from family and friends (Brazil was the exception)</a:t>
            </a:r>
          </a:p>
        </p:txBody>
      </p:sp>
    </p:spTree>
    <p:extLst>
      <p:ext uri="{BB962C8B-B14F-4D97-AF65-F5344CB8AC3E}">
        <p14:creationId xmlns:p14="http://schemas.microsoft.com/office/powerpoint/2010/main" val="84597571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1B768-087D-40ED-BB5E-94CBEB0CB7B2}"/>
              </a:ext>
            </a:extLst>
          </p:cNvPr>
          <p:cNvSpPr>
            <a:spLocks noGrp="1"/>
          </p:cNvSpPr>
          <p:nvPr>
            <p:ph type="title"/>
          </p:nvPr>
        </p:nvSpPr>
        <p:spPr/>
        <p:txBody>
          <a:bodyPr/>
          <a:lstStyle/>
          <a:p>
            <a:r>
              <a:rPr lang="en-US" dirty="0"/>
              <a:t>Trend: Met the perpetrator in real life</a:t>
            </a:r>
            <a:br>
              <a:rPr lang="en-US" dirty="0"/>
            </a:br>
            <a:r>
              <a:rPr lang="en-US" sz="2000" dirty="0"/>
              <a:t>Real life encounters jumped in Russia &amp; Mexico while the reverse was true in China, Brazil &amp; UK</a:t>
            </a:r>
            <a:endParaRPr lang="en-US" dirty="0"/>
          </a:p>
        </p:txBody>
      </p:sp>
      <p:sp>
        <p:nvSpPr>
          <p:cNvPr id="3" name="Slide Number Placeholder 2">
            <a:extLst>
              <a:ext uri="{FF2B5EF4-FFF2-40B4-BE49-F238E27FC236}">
                <a16:creationId xmlns:a16="http://schemas.microsoft.com/office/drawing/2014/main" id="{40CDAC92-F3D7-493C-8D6B-892B8D6DD573}"/>
              </a:ext>
            </a:extLst>
          </p:cNvPr>
          <p:cNvSpPr>
            <a:spLocks noGrp="1"/>
          </p:cNvSpPr>
          <p:nvPr>
            <p:ph type="sldNum" sz="quarter" idx="4"/>
          </p:nvPr>
        </p:nvSpPr>
        <p:spPr/>
        <p:txBody>
          <a:bodyPr/>
          <a:lstStyle/>
          <a:p>
            <a:fld id="{7EFC24D6-DB8F-6B44-BA5A-9BEC68C15CAA}" type="slidenum">
              <a:rPr lang="en-US" smtClean="0"/>
              <a:pPr/>
              <a:t>42</a:t>
            </a:fld>
            <a:endParaRPr lang="en-US" dirty="0"/>
          </a:p>
        </p:txBody>
      </p:sp>
      <p:sp>
        <p:nvSpPr>
          <p:cNvPr id="4" name="TextBox 3">
            <a:extLst>
              <a:ext uri="{FF2B5EF4-FFF2-40B4-BE49-F238E27FC236}">
                <a16:creationId xmlns:a16="http://schemas.microsoft.com/office/drawing/2014/main" id="{5F403108-9C75-4498-9801-1BF3DA065710}"/>
              </a:ext>
            </a:extLst>
          </p:cNvPr>
          <p:cNvSpPr txBox="1"/>
          <p:nvPr/>
        </p:nvSpPr>
        <p:spPr>
          <a:xfrm>
            <a:off x="-40191" y="6636352"/>
            <a:ext cx="6940041"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Q5: Have you ever met the person(s) in real life who treated you in an unsafe or uncivil manner when you were online?</a:t>
            </a:r>
          </a:p>
        </p:txBody>
      </p:sp>
      <p:grpSp>
        <p:nvGrpSpPr>
          <p:cNvPr id="5" name="Group 4">
            <a:extLst>
              <a:ext uri="{FF2B5EF4-FFF2-40B4-BE49-F238E27FC236}">
                <a16:creationId xmlns:a16="http://schemas.microsoft.com/office/drawing/2014/main" id="{F54AF948-693E-435F-9950-843BCD9F7421}"/>
              </a:ext>
            </a:extLst>
          </p:cNvPr>
          <p:cNvGrpSpPr/>
          <p:nvPr/>
        </p:nvGrpSpPr>
        <p:grpSpPr>
          <a:xfrm>
            <a:off x="11145985" y="-28532"/>
            <a:ext cx="1203382" cy="415031"/>
            <a:chOff x="11145985" y="-28533"/>
            <a:chExt cx="1203382" cy="489365"/>
          </a:xfrm>
        </p:grpSpPr>
        <p:pic>
          <p:nvPicPr>
            <p:cNvPr id="6" name="Picture 2" descr="https://d30y9cdsu7xlg0.cloudfront.net/png/17486-200.png">
              <a:extLst>
                <a:ext uri="{FF2B5EF4-FFF2-40B4-BE49-F238E27FC236}">
                  <a16:creationId xmlns:a16="http://schemas.microsoft.com/office/drawing/2014/main" id="{40EA435A-DEDB-42FC-BB75-9B23AAC5EF1E}"/>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5914" y="84691"/>
              <a:ext cx="323453" cy="3234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7F26083-9854-4C67-8B18-E078B9D5A992}"/>
                </a:ext>
              </a:extLst>
            </p:cNvPr>
            <p:cNvSpPr txBox="1"/>
            <p:nvPr/>
          </p:nvSpPr>
          <p:spPr>
            <a:xfrm>
              <a:off x="11145985" y="-28533"/>
              <a:ext cx="1004890"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Country</a:t>
              </a:r>
            </a:p>
          </p:txBody>
        </p:sp>
      </p:grpSp>
      <p:grpSp>
        <p:nvGrpSpPr>
          <p:cNvPr id="20" name="Group 19">
            <a:extLst>
              <a:ext uri="{FF2B5EF4-FFF2-40B4-BE49-F238E27FC236}">
                <a16:creationId xmlns:a16="http://schemas.microsoft.com/office/drawing/2014/main" id="{4994030D-BC17-4BAC-A2E6-6EB4DFB298B5}"/>
              </a:ext>
            </a:extLst>
          </p:cNvPr>
          <p:cNvGrpSpPr/>
          <p:nvPr/>
        </p:nvGrpSpPr>
        <p:grpSpPr>
          <a:xfrm>
            <a:off x="1162789" y="1742818"/>
            <a:ext cx="9981705" cy="4526730"/>
            <a:chOff x="2023951" y="1181832"/>
            <a:chExt cx="10151253" cy="4616831"/>
          </a:xfrm>
          <a:noFill/>
        </p:grpSpPr>
        <p:grpSp>
          <p:nvGrpSpPr>
            <p:cNvPr id="21" name="Group 20">
              <a:extLst>
                <a:ext uri="{FF2B5EF4-FFF2-40B4-BE49-F238E27FC236}">
                  <a16:creationId xmlns:a16="http://schemas.microsoft.com/office/drawing/2014/main" id="{B959C6F3-1AD0-40D7-9B35-CF5BD7C1D30E}"/>
                </a:ext>
              </a:extLst>
            </p:cNvPr>
            <p:cNvGrpSpPr/>
            <p:nvPr/>
          </p:nvGrpSpPr>
          <p:grpSpPr>
            <a:xfrm>
              <a:off x="2023951" y="1181832"/>
              <a:ext cx="10151253" cy="4616831"/>
              <a:chOff x="1932967" y="1181832"/>
              <a:chExt cx="10218806" cy="4616831"/>
            </a:xfrm>
            <a:grpFill/>
          </p:grpSpPr>
          <p:graphicFrame>
            <p:nvGraphicFramePr>
              <p:cNvPr id="39" name="Chart 38">
                <a:extLst>
                  <a:ext uri="{FF2B5EF4-FFF2-40B4-BE49-F238E27FC236}">
                    <a16:creationId xmlns:a16="http://schemas.microsoft.com/office/drawing/2014/main" id="{2D2B3F26-EBDB-4343-B97B-FAB53751F92C}"/>
                  </a:ext>
                </a:extLst>
              </p:cNvPr>
              <p:cNvGraphicFramePr/>
              <p:nvPr>
                <p:extLst>
                  <p:ext uri="{D42A27DB-BD31-4B8C-83A1-F6EECF244321}">
                    <p14:modId xmlns:p14="http://schemas.microsoft.com/office/powerpoint/2010/main" val="2007702413"/>
                  </p:ext>
                </p:extLst>
              </p:nvPr>
            </p:nvGraphicFramePr>
            <p:xfrm>
              <a:off x="1932967" y="1181832"/>
              <a:ext cx="10218806" cy="4616831"/>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Box 39">
                <a:extLst>
                  <a:ext uri="{FF2B5EF4-FFF2-40B4-BE49-F238E27FC236}">
                    <a16:creationId xmlns:a16="http://schemas.microsoft.com/office/drawing/2014/main" id="{4334C491-F1C0-4F39-A777-51BDD5E9DD68}"/>
                  </a:ext>
                </a:extLst>
              </p:cNvPr>
              <p:cNvSpPr txBox="1"/>
              <p:nvPr/>
            </p:nvSpPr>
            <p:spPr>
              <a:xfrm>
                <a:off x="8294047" y="3244222"/>
                <a:ext cx="678423" cy="470854"/>
              </a:xfrm>
              <a:prstGeom prst="rect">
                <a:avLst/>
              </a:prstGeom>
              <a:grpFill/>
            </p:spPr>
            <p:txBody>
              <a:bodyPr wrap="none" lIns="182880" tIns="146304" rIns="182880" bIns="146304" rtlCol="0">
                <a:spAutoFit/>
              </a:bodyPr>
              <a:lstStyle/>
              <a:p>
                <a:pPr>
                  <a:lnSpc>
                    <a:spcPct val="90000"/>
                  </a:lnSpc>
                </a:pPr>
                <a:r>
                  <a:rPr lang="en-US" sz="1200" dirty="0">
                    <a:solidFill>
                      <a:schemeClr val="tx1">
                        <a:lumMod val="50000"/>
                      </a:schemeClr>
                    </a:solidFill>
                  </a:rPr>
                  <a:t>48%</a:t>
                </a:r>
              </a:p>
            </p:txBody>
          </p:sp>
          <p:sp>
            <p:nvSpPr>
              <p:cNvPr id="41" name="TextBox 40">
                <a:extLst>
                  <a:ext uri="{FF2B5EF4-FFF2-40B4-BE49-F238E27FC236}">
                    <a16:creationId xmlns:a16="http://schemas.microsoft.com/office/drawing/2014/main" id="{A2F96A4F-10A3-4503-926B-F75963F7585A}"/>
                  </a:ext>
                </a:extLst>
              </p:cNvPr>
              <p:cNvSpPr txBox="1"/>
              <p:nvPr/>
            </p:nvSpPr>
            <p:spPr>
              <a:xfrm>
                <a:off x="10446998" y="3777672"/>
                <a:ext cx="678423" cy="470854"/>
              </a:xfrm>
              <a:prstGeom prst="rect">
                <a:avLst/>
              </a:prstGeom>
              <a:grpFill/>
            </p:spPr>
            <p:txBody>
              <a:bodyPr wrap="none" lIns="182880" tIns="146304" rIns="182880" bIns="146304" rtlCol="0">
                <a:spAutoFit/>
              </a:bodyPr>
              <a:lstStyle/>
              <a:p>
                <a:pPr>
                  <a:lnSpc>
                    <a:spcPct val="90000"/>
                  </a:lnSpc>
                </a:pPr>
                <a:r>
                  <a:rPr lang="en-US" sz="1200" dirty="0"/>
                  <a:t>38%</a:t>
                </a:r>
              </a:p>
            </p:txBody>
          </p:sp>
          <p:sp>
            <p:nvSpPr>
              <p:cNvPr id="42" name="TextBox 41">
                <a:extLst>
                  <a:ext uri="{FF2B5EF4-FFF2-40B4-BE49-F238E27FC236}">
                    <a16:creationId xmlns:a16="http://schemas.microsoft.com/office/drawing/2014/main" id="{0A2057BA-5FD7-4889-AF9B-0245DB00BBAC}"/>
                  </a:ext>
                </a:extLst>
              </p:cNvPr>
              <p:cNvSpPr txBox="1"/>
              <p:nvPr/>
            </p:nvSpPr>
            <p:spPr>
              <a:xfrm>
                <a:off x="11202174" y="3288949"/>
                <a:ext cx="678423" cy="470854"/>
              </a:xfrm>
              <a:prstGeom prst="rect">
                <a:avLst/>
              </a:prstGeom>
              <a:grpFill/>
            </p:spPr>
            <p:txBody>
              <a:bodyPr wrap="none" lIns="182880" tIns="146304" rIns="182880" bIns="146304" rtlCol="0">
                <a:spAutoFit/>
              </a:bodyPr>
              <a:lstStyle/>
              <a:p>
                <a:pPr>
                  <a:lnSpc>
                    <a:spcPct val="90000"/>
                  </a:lnSpc>
                </a:pPr>
                <a:r>
                  <a:rPr lang="en-US" sz="1200" dirty="0">
                    <a:solidFill>
                      <a:schemeClr val="tx1">
                        <a:lumMod val="50000"/>
                      </a:schemeClr>
                    </a:solidFill>
                  </a:rPr>
                  <a:t>46%</a:t>
                </a:r>
              </a:p>
            </p:txBody>
          </p:sp>
          <p:sp>
            <p:nvSpPr>
              <p:cNvPr id="44" name="TextBox 43">
                <a:extLst>
                  <a:ext uri="{FF2B5EF4-FFF2-40B4-BE49-F238E27FC236}">
                    <a16:creationId xmlns:a16="http://schemas.microsoft.com/office/drawing/2014/main" id="{135B591B-AB10-472D-A21C-7FBFB7165E54}"/>
                  </a:ext>
                </a:extLst>
              </p:cNvPr>
              <p:cNvSpPr txBox="1"/>
              <p:nvPr/>
            </p:nvSpPr>
            <p:spPr>
              <a:xfrm>
                <a:off x="3288271" y="2176578"/>
                <a:ext cx="678423" cy="470854"/>
              </a:xfrm>
              <a:prstGeom prst="rect">
                <a:avLst/>
              </a:prstGeom>
              <a:grpFill/>
            </p:spPr>
            <p:txBody>
              <a:bodyPr wrap="none" lIns="182880" tIns="146304" rIns="182880" bIns="146304" rtlCol="0">
                <a:spAutoFit/>
              </a:bodyPr>
              <a:lstStyle/>
              <a:p>
                <a:pPr>
                  <a:lnSpc>
                    <a:spcPct val="90000"/>
                  </a:lnSpc>
                </a:pPr>
                <a:r>
                  <a:rPr lang="en-US" sz="1200" dirty="0">
                    <a:solidFill>
                      <a:schemeClr val="tx1">
                        <a:lumMod val="50000"/>
                      </a:schemeClr>
                    </a:solidFill>
                  </a:rPr>
                  <a:t>80%</a:t>
                </a:r>
              </a:p>
            </p:txBody>
          </p:sp>
          <p:sp>
            <p:nvSpPr>
              <p:cNvPr id="45" name="TextBox 44">
                <a:extLst>
                  <a:ext uri="{FF2B5EF4-FFF2-40B4-BE49-F238E27FC236}">
                    <a16:creationId xmlns:a16="http://schemas.microsoft.com/office/drawing/2014/main" id="{1432754B-9404-4818-BBCE-25FEED310E7E}"/>
                  </a:ext>
                </a:extLst>
              </p:cNvPr>
              <p:cNvSpPr txBox="1"/>
              <p:nvPr/>
            </p:nvSpPr>
            <p:spPr>
              <a:xfrm>
                <a:off x="5440060" y="3457466"/>
                <a:ext cx="678423" cy="470854"/>
              </a:xfrm>
              <a:prstGeom prst="rect">
                <a:avLst/>
              </a:prstGeom>
              <a:grpFill/>
            </p:spPr>
            <p:txBody>
              <a:bodyPr wrap="none" lIns="182880" tIns="146304" rIns="182880" bIns="146304" rtlCol="0">
                <a:spAutoFit/>
              </a:bodyPr>
              <a:lstStyle/>
              <a:p>
                <a:pPr>
                  <a:lnSpc>
                    <a:spcPct val="90000"/>
                  </a:lnSpc>
                </a:pPr>
                <a:r>
                  <a:rPr lang="en-US" sz="1200" dirty="0"/>
                  <a:t>48%</a:t>
                </a:r>
              </a:p>
            </p:txBody>
          </p:sp>
        </p:grpSp>
        <p:sp>
          <p:nvSpPr>
            <p:cNvPr id="22" name="TextBox 21">
              <a:extLst>
                <a:ext uri="{FF2B5EF4-FFF2-40B4-BE49-F238E27FC236}">
                  <a16:creationId xmlns:a16="http://schemas.microsoft.com/office/drawing/2014/main" id="{AAFBF675-662C-444B-B857-118A5D5F1A0F}"/>
                </a:ext>
              </a:extLst>
            </p:cNvPr>
            <p:cNvSpPr txBox="1"/>
            <p:nvPr/>
          </p:nvSpPr>
          <p:spPr>
            <a:xfrm>
              <a:off x="5901286" y="2902353"/>
              <a:ext cx="673938" cy="470854"/>
            </a:xfrm>
            <a:prstGeom prst="rect">
              <a:avLst/>
            </a:prstGeom>
            <a:grpFill/>
          </p:spPr>
          <p:txBody>
            <a:bodyPr wrap="none" lIns="182880" tIns="146304" rIns="182880" bIns="146304" rtlCol="0">
              <a:spAutoFit/>
            </a:bodyPr>
            <a:lstStyle/>
            <a:p>
              <a:pPr>
                <a:lnSpc>
                  <a:spcPct val="90000"/>
                </a:lnSpc>
              </a:pPr>
              <a:r>
                <a:rPr lang="en-US" sz="1200" dirty="0">
                  <a:solidFill>
                    <a:schemeClr val="tx1">
                      <a:lumMod val="50000"/>
                    </a:schemeClr>
                  </a:solidFill>
                </a:rPr>
                <a:t>58%</a:t>
              </a:r>
            </a:p>
          </p:txBody>
        </p:sp>
        <p:sp>
          <p:nvSpPr>
            <p:cNvPr id="23" name="TextBox 22">
              <a:extLst>
                <a:ext uri="{FF2B5EF4-FFF2-40B4-BE49-F238E27FC236}">
                  <a16:creationId xmlns:a16="http://schemas.microsoft.com/office/drawing/2014/main" id="{78BB10B2-F379-42F8-949E-8AAE071EF21B}"/>
                </a:ext>
              </a:extLst>
            </p:cNvPr>
            <p:cNvSpPr txBox="1"/>
            <p:nvPr/>
          </p:nvSpPr>
          <p:spPr>
            <a:xfrm>
              <a:off x="7158248" y="3120159"/>
              <a:ext cx="673938" cy="470854"/>
            </a:xfrm>
            <a:prstGeom prst="rect">
              <a:avLst/>
            </a:prstGeom>
            <a:grpFill/>
          </p:spPr>
          <p:txBody>
            <a:bodyPr wrap="none" lIns="182880" tIns="146304" rIns="182880" bIns="146304" rtlCol="0">
              <a:spAutoFit/>
            </a:bodyPr>
            <a:lstStyle/>
            <a:p>
              <a:pPr>
                <a:lnSpc>
                  <a:spcPct val="90000"/>
                </a:lnSpc>
              </a:pPr>
              <a:r>
                <a:rPr lang="en-US" sz="1200" dirty="0">
                  <a:solidFill>
                    <a:schemeClr val="tx1">
                      <a:lumMod val="50000"/>
                    </a:schemeClr>
                  </a:solidFill>
                </a:rPr>
                <a:t>52%</a:t>
              </a:r>
            </a:p>
          </p:txBody>
        </p:sp>
        <p:sp>
          <p:nvSpPr>
            <p:cNvPr id="24" name="TextBox 23">
              <a:extLst>
                <a:ext uri="{FF2B5EF4-FFF2-40B4-BE49-F238E27FC236}">
                  <a16:creationId xmlns:a16="http://schemas.microsoft.com/office/drawing/2014/main" id="{2FC9602D-E0AE-42BE-8B9C-64110776955A}"/>
                </a:ext>
              </a:extLst>
            </p:cNvPr>
            <p:cNvSpPr txBox="1"/>
            <p:nvPr/>
          </p:nvSpPr>
          <p:spPr>
            <a:xfrm>
              <a:off x="7500811" y="3222038"/>
              <a:ext cx="673938" cy="470854"/>
            </a:xfrm>
            <a:prstGeom prst="rect">
              <a:avLst/>
            </a:prstGeom>
            <a:grpFill/>
          </p:spPr>
          <p:txBody>
            <a:bodyPr wrap="none" lIns="182880" tIns="146304" rIns="182880" bIns="146304" rtlCol="0">
              <a:spAutoFit/>
            </a:bodyPr>
            <a:lstStyle/>
            <a:p>
              <a:pPr>
                <a:lnSpc>
                  <a:spcPct val="90000"/>
                </a:lnSpc>
              </a:pPr>
              <a:r>
                <a:rPr lang="en-US" sz="1200" dirty="0">
                  <a:solidFill>
                    <a:schemeClr val="tx1">
                      <a:lumMod val="50000"/>
                    </a:schemeClr>
                  </a:solidFill>
                </a:rPr>
                <a:t>48%</a:t>
              </a:r>
            </a:p>
          </p:txBody>
        </p:sp>
        <p:sp>
          <p:nvSpPr>
            <p:cNvPr id="25" name="TextBox 24">
              <a:extLst>
                <a:ext uri="{FF2B5EF4-FFF2-40B4-BE49-F238E27FC236}">
                  <a16:creationId xmlns:a16="http://schemas.microsoft.com/office/drawing/2014/main" id="{C7D96648-14B2-4752-80D0-402CA48D5211}"/>
                </a:ext>
              </a:extLst>
            </p:cNvPr>
            <p:cNvSpPr txBox="1"/>
            <p:nvPr/>
          </p:nvSpPr>
          <p:spPr>
            <a:xfrm>
              <a:off x="9583428" y="3387339"/>
              <a:ext cx="774310" cy="470854"/>
            </a:xfrm>
            <a:prstGeom prst="rect">
              <a:avLst/>
            </a:prstGeom>
            <a:grpFill/>
          </p:spPr>
          <p:txBody>
            <a:bodyPr wrap="none" lIns="182880" tIns="146304" rIns="182880" bIns="146304" rtlCol="0">
              <a:spAutoFit/>
            </a:bodyPr>
            <a:lstStyle/>
            <a:p>
              <a:pPr>
                <a:lnSpc>
                  <a:spcPct val="90000"/>
                </a:lnSpc>
              </a:pPr>
              <a:r>
                <a:rPr lang="en-US" sz="1200" dirty="0">
                  <a:solidFill>
                    <a:schemeClr val="tx1">
                      <a:lumMod val="50000"/>
                    </a:schemeClr>
                  </a:solidFill>
                </a:rPr>
                <a:t>43%</a:t>
              </a:r>
            </a:p>
          </p:txBody>
        </p:sp>
        <p:sp>
          <p:nvSpPr>
            <p:cNvPr id="28" name="TextBox 27">
              <a:extLst>
                <a:ext uri="{FF2B5EF4-FFF2-40B4-BE49-F238E27FC236}">
                  <a16:creationId xmlns:a16="http://schemas.microsoft.com/office/drawing/2014/main" id="{55D25D15-9D76-432F-ACC1-E4E56B56182D}"/>
                </a:ext>
              </a:extLst>
            </p:cNvPr>
            <p:cNvSpPr txBox="1"/>
            <p:nvPr/>
          </p:nvSpPr>
          <p:spPr>
            <a:xfrm>
              <a:off x="10854426" y="3408534"/>
              <a:ext cx="673938" cy="470854"/>
            </a:xfrm>
            <a:prstGeom prst="rect">
              <a:avLst/>
            </a:prstGeom>
            <a:grpFill/>
          </p:spPr>
          <p:txBody>
            <a:bodyPr wrap="none" lIns="182880" tIns="146304" rIns="182880" bIns="146304" rtlCol="0">
              <a:spAutoFit/>
            </a:bodyPr>
            <a:lstStyle/>
            <a:p>
              <a:pPr>
                <a:lnSpc>
                  <a:spcPct val="90000"/>
                </a:lnSpc>
              </a:pPr>
              <a:r>
                <a:rPr lang="en-US" sz="1200" dirty="0">
                  <a:solidFill>
                    <a:schemeClr val="tx1">
                      <a:lumMod val="50000"/>
                    </a:schemeClr>
                  </a:solidFill>
                </a:rPr>
                <a:t>42%</a:t>
              </a:r>
            </a:p>
          </p:txBody>
        </p:sp>
        <p:sp>
          <p:nvSpPr>
            <p:cNvPr id="29" name="TextBox 28">
              <a:extLst>
                <a:ext uri="{FF2B5EF4-FFF2-40B4-BE49-F238E27FC236}">
                  <a16:creationId xmlns:a16="http://schemas.microsoft.com/office/drawing/2014/main" id="{78591C92-0FE4-45B7-840A-57E47FD86E2B}"/>
                </a:ext>
              </a:extLst>
            </p:cNvPr>
            <p:cNvSpPr txBox="1"/>
            <p:nvPr/>
          </p:nvSpPr>
          <p:spPr>
            <a:xfrm>
              <a:off x="10471373" y="3334366"/>
              <a:ext cx="673938" cy="470854"/>
            </a:xfrm>
            <a:prstGeom prst="rect">
              <a:avLst/>
            </a:prstGeom>
            <a:grpFill/>
          </p:spPr>
          <p:txBody>
            <a:bodyPr wrap="none" lIns="182880" tIns="146304" rIns="182880" bIns="146304" rtlCol="0">
              <a:spAutoFit/>
            </a:bodyPr>
            <a:lstStyle/>
            <a:p>
              <a:pPr>
                <a:lnSpc>
                  <a:spcPct val="90000"/>
                </a:lnSpc>
              </a:pPr>
              <a:r>
                <a:rPr lang="en-US" sz="1200" dirty="0">
                  <a:solidFill>
                    <a:schemeClr val="tx1">
                      <a:lumMod val="50000"/>
                    </a:schemeClr>
                  </a:solidFill>
                </a:rPr>
                <a:t>45%</a:t>
              </a:r>
            </a:p>
          </p:txBody>
        </p:sp>
        <p:sp>
          <p:nvSpPr>
            <p:cNvPr id="30" name="TextBox 29">
              <a:extLst>
                <a:ext uri="{FF2B5EF4-FFF2-40B4-BE49-F238E27FC236}">
                  <a16:creationId xmlns:a16="http://schemas.microsoft.com/office/drawing/2014/main" id="{2BDE6AF6-0E5F-45E5-BD8F-7401B4CE0433}"/>
                </a:ext>
              </a:extLst>
            </p:cNvPr>
            <p:cNvSpPr txBox="1"/>
            <p:nvPr/>
          </p:nvSpPr>
          <p:spPr>
            <a:xfrm>
              <a:off x="11279780" y="3997489"/>
              <a:ext cx="673938" cy="470854"/>
            </a:xfrm>
            <a:prstGeom prst="rect">
              <a:avLst/>
            </a:prstGeom>
            <a:grpFill/>
          </p:spPr>
          <p:txBody>
            <a:bodyPr wrap="none" lIns="182880" tIns="146304" rIns="182880" bIns="146304" rtlCol="0">
              <a:spAutoFit/>
            </a:bodyPr>
            <a:lstStyle/>
            <a:p>
              <a:pPr>
                <a:lnSpc>
                  <a:spcPct val="90000"/>
                </a:lnSpc>
              </a:pPr>
              <a:r>
                <a:rPr lang="en-US" sz="1200" dirty="0"/>
                <a:t>32%</a:t>
              </a:r>
            </a:p>
          </p:txBody>
        </p:sp>
        <p:sp>
          <p:nvSpPr>
            <p:cNvPr id="31" name="TextBox 30">
              <a:extLst>
                <a:ext uri="{FF2B5EF4-FFF2-40B4-BE49-F238E27FC236}">
                  <a16:creationId xmlns:a16="http://schemas.microsoft.com/office/drawing/2014/main" id="{8F44BE4E-DA6B-46BF-A6D3-5C7AFDD35EEC}"/>
                </a:ext>
              </a:extLst>
            </p:cNvPr>
            <p:cNvSpPr txBox="1"/>
            <p:nvPr/>
          </p:nvSpPr>
          <p:spPr>
            <a:xfrm>
              <a:off x="6306756" y="3225362"/>
              <a:ext cx="804832" cy="470854"/>
            </a:xfrm>
            <a:prstGeom prst="rect">
              <a:avLst/>
            </a:prstGeom>
            <a:grpFill/>
          </p:spPr>
          <p:txBody>
            <a:bodyPr wrap="square" lIns="182880" tIns="146304" rIns="182880" bIns="146304" rtlCol="0">
              <a:spAutoFit/>
            </a:bodyPr>
            <a:lstStyle/>
            <a:p>
              <a:pPr>
                <a:lnSpc>
                  <a:spcPct val="90000"/>
                </a:lnSpc>
              </a:pPr>
              <a:r>
                <a:rPr lang="en-US" sz="1200" dirty="0"/>
                <a:t>57%</a:t>
              </a:r>
            </a:p>
          </p:txBody>
        </p:sp>
        <p:sp>
          <p:nvSpPr>
            <p:cNvPr id="32" name="TextBox 31">
              <a:extLst>
                <a:ext uri="{FF2B5EF4-FFF2-40B4-BE49-F238E27FC236}">
                  <a16:creationId xmlns:a16="http://schemas.microsoft.com/office/drawing/2014/main" id="{62DD6288-DE59-410E-84FE-FC269ADB9BD9}"/>
                </a:ext>
              </a:extLst>
            </p:cNvPr>
            <p:cNvSpPr txBox="1"/>
            <p:nvPr/>
          </p:nvSpPr>
          <p:spPr>
            <a:xfrm>
              <a:off x="7495079" y="3568073"/>
              <a:ext cx="673938" cy="470854"/>
            </a:xfrm>
            <a:prstGeom prst="rect">
              <a:avLst/>
            </a:prstGeom>
            <a:grpFill/>
          </p:spPr>
          <p:txBody>
            <a:bodyPr wrap="none" lIns="182880" tIns="146304" rIns="182880" bIns="146304" rtlCol="0">
              <a:spAutoFit/>
            </a:bodyPr>
            <a:lstStyle/>
            <a:p>
              <a:pPr>
                <a:lnSpc>
                  <a:spcPct val="90000"/>
                </a:lnSpc>
              </a:pPr>
              <a:r>
                <a:rPr lang="en-US" sz="1200" dirty="0"/>
                <a:t>45%</a:t>
              </a:r>
            </a:p>
          </p:txBody>
        </p:sp>
        <p:sp>
          <p:nvSpPr>
            <p:cNvPr id="33" name="TextBox 32">
              <a:extLst>
                <a:ext uri="{FF2B5EF4-FFF2-40B4-BE49-F238E27FC236}">
                  <a16:creationId xmlns:a16="http://schemas.microsoft.com/office/drawing/2014/main" id="{3D708D99-43E4-4602-AB0C-3E469D4738EA}"/>
                </a:ext>
              </a:extLst>
            </p:cNvPr>
            <p:cNvSpPr txBox="1"/>
            <p:nvPr/>
          </p:nvSpPr>
          <p:spPr>
            <a:xfrm>
              <a:off x="7149383" y="3504862"/>
              <a:ext cx="673938" cy="470854"/>
            </a:xfrm>
            <a:prstGeom prst="rect">
              <a:avLst/>
            </a:prstGeom>
            <a:grpFill/>
          </p:spPr>
          <p:txBody>
            <a:bodyPr wrap="none" lIns="182880" tIns="146304" rIns="182880" bIns="146304" rtlCol="0">
              <a:spAutoFit/>
            </a:bodyPr>
            <a:lstStyle/>
            <a:p>
              <a:pPr>
                <a:lnSpc>
                  <a:spcPct val="90000"/>
                </a:lnSpc>
              </a:pPr>
              <a:r>
                <a:rPr lang="en-US" sz="1200" dirty="0"/>
                <a:t>47%</a:t>
              </a:r>
            </a:p>
          </p:txBody>
        </p:sp>
        <p:sp>
          <p:nvSpPr>
            <p:cNvPr id="34" name="TextBox 33">
              <a:extLst>
                <a:ext uri="{FF2B5EF4-FFF2-40B4-BE49-F238E27FC236}">
                  <a16:creationId xmlns:a16="http://schemas.microsoft.com/office/drawing/2014/main" id="{52F1C025-307A-41D5-8732-845181AA04B8}"/>
                </a:ext>
              </a:extLst>
            </p:cNvPr>
            <p:cNvSpPr txBox="1"/>
            <p:nvPr/>
          </p:nvSpPr>
          <p:spPr>
            <a:xfrm>
              <a:off x="9577586" y="3741633"/>
              <a:ext cx="673938" cy="470854"/>
            </a:xfrm>
            <a:prstGeom prst="rect">
              <a:avLst/>
            </a:prstGeom>
            <a:grpFill/>
          </p:spPr>
          <p:txBody>
            <a:bodyPr wrap="none" lIns="182880" tIns="146304" rIns="182880" bIns="146304" rtlCol="0">
              <a:spAutoFit/>
            </a:bodyPr>
            <a:lstStyle/>
            <a:p>
              <a:pPr>
                <a:lnSpc>
                  <a:spcPct val="90000"/>
                </a:lnSpc>
              </a:pPr>
              <a:r>
                <a:rPr lang="en-US" sz="1200" dirty="0"/>
                <a:t>34%</a:t>
              </a:r>
            </a:p>
          </p:txBody>
        </p:sp>
        <p:sp>
          <p:nvSpPr>
            <p:cNvPr id="35" name="TextBox 34">
              <a:extLst>
                <a:ext uri="{FF2B5EF4-FFF2-40B4-BE49-F238E27FC236}">
                  <a16:creationId xmlns:a16="http://schemas.microsoft.com/office/drawing/2014/main" id="{7022B28D-53A1-49C5-8878-0231DBF5DFBA}"/>
                </a:ext>
              </a:extLst>
            </p:cNvPr>
            <p:cNvSpPr txBox="1"/>
            <p:nvPr/>
          </p:nvSpPr>
          <p:spPr>
            <a:xfrm>
              <a:off x="9937373" y="3358437"/>
              <a:ext cx="662682" cy="461665"/>
            </a:xfrm>
            <a:prstGeom prst="rect">
              <a:avLst/>
            </a:prstGeom>
            <a:grpFill/>
          </p:spPr>
          <p:txBody>
            <a:bodyPr wrap="none" lIns="182880" tIns="146304" rIns="182880" bIns="146304" rtlCol="0">
              <a:spAutoFit/>
            </a:bodyPr>
            <a:lstStyle/>
            <a:p>
              <a:pPr>
                <a:lnSpc>
                  <a:spcPct val="90000"/>
                </a:lnSpc>
              </a:pPr>
              <a:r>
                <a:rPr lang="en-US" sz="1200" dirty="0"/>
                <a:t>28%</a:t>
              </a:r>
            </a:p>
          </p:txBody>
        </p:sp>
        <p:sp>
          <p:nvSpPr>
            <p:cNvPr id="37" name="TextBox 36">
              <a:extLst>
                <a:ext uri="{FF2B5EF4-FFF2-40B4-BE49-F238E27FC236}">
                  <a16:creationId xmlns:a16="http://schemas.microsoft.com/office/drawing/2014/main" id="{698DD349-C485-48DB-AE32-20FB5F14F583}"/>
                </a:ext>
              </a:extLst>
            </p:cNvPr>
            <p:cNvSpPr txBox="1"/>
            <p:nvPr/>
          </p:nvSpPr>
          <p:spPr>
            <a:xfrm>
              <a:off x="2963822" y="2280253"/>
              <a:ext cx="673938" cy="470854"/>
            </a:xfrm>
            <a:prstGeom prst="rect">
              <a:avLst/>
            </a:prstGeom>
            <a:grpFill/>
          </p:spPr>
          <p:txBody>
            <a:bodyPr wrap="none" lIns="182880" tIns="146304" rIns="182880" bIns="146304" rtlCol="0">
              <a:spAutoFit/>
            </a:bodyPr>
            <a:lstStyle/>
            <a:p>
              <a:pPr>
                <a:lnSpc>
                  <a:spcPct val="90000"/>
                </a:lnSpc>
              </a:pPr>
              <a:r>
                <a:rPr lang="en-US" sz="1200" dirty="0">
                  <a:solidFill>
                    <a:schemeClr val="tx1">
                      <a:lumMod val="50000"/>
                    </a:schemeClr>
                  </a:solidFill>
                </a:rPr>
                <a:t>77%</a:t>
              </a:r>
            </a:p>
          </p:txBody>
        </p:sp>
        <p:sp>
          <p:nvSpPr>
            <p:cNvPr id="38" name="TextBox 37">
              <a:extLst>
                <a:ext uri="{FF2B5EF4-FFF2-40B4-BE49-F238E27FC236}">
                  <a16:creationId xmlns:a16="http://schemas.microsoft.com/office/drawing/2014/main" id="{EAC4F710-EE83-426B-B301-DA360351264C}"/>
                </a:ext>
              </a:extLst>
            </p:cNvPr>
            <p:cNvSpPr txBox="1"/>
            <p:nvPr/>
          </p:nvSpPr>
          <p:spPr>
            <a:xfrm>
              <a:off x="2963822" y="3291624"/>
              <a:ext cx="673938" cy="470854"/>
            </a:xfrm>
            <a:prstGeom prst="rect">
              <a:avLst/>
            </a:prstGeom>
            <a:grpFill/>
          </p:spPr>
          <p:txBody>
            <a:bodyPr wrap="none" lIns="182880" tIns="146304" rIns="182880" bIns="146304" rtlCol="0">
              <a:spAutoFit/>
            </a:bodyPr>
            <a:lstStyle/>
            <a:p>
              <a:pPr>
                <a:lnSpc>
                  <a:spcPct val="90000"/>
                </a:lnSpc>
              </a:pPr>
              <a:r>
                <a:rPr lang="en-US" sz="1200" dirty="0"/>
                <a:t>51%</a:t>
              </a:r>
            </a:p>
          </p:txBody>
        </p:sp>
      </p:grpSp>
      <p:sp>
        <p:nvSpPr>
          <p:cNvPr id="46" name="TextBox 45">
            <a:extLst>
              <a:ext uri="{FF2B5EF4-FFF2-40B4-BE49-F238E27FC236}">
                <a16:creationId xmlns:a16="http://schemas.microsoft.com/office/drawing/2014/main" id="{74C6C55C-450D-4959-AD6A-73F8F4859D42}"/>
              </a:ext>
            </a:extLst>
          </p:cNvPr>
          <p:cNvSpPr txBox="1"/>
          <p:nvPr/>
        </p:nvSpPr>
        <p:spPr>
          <a:xfrm>
            <a:off x="2490298" y="3315788"/>
            <a:ext cx="662682" cy="461665"/>
          </a:xfrm>
          <a:prstGeom prst="rect">
            <a:avLst/>
          </a:prstGeom>
          <a:noFill/>
        </p:spPr>
        <p:txBody>
          <a:bodyPr wrap="none" lIns="182880" tIns="146304" rIns="182880" bIns="146304" rtlCol="0">
            <a:spAutoFit/>
          </a:bodyPr>
          <a:lstStyle/>
          <a:p>
            <a:pPr>
              <a:lnSpc>
                <a:spcPct val="90000"/>
              </a:lnSpc>
            </a:pPr>
            <a:r>
              <a:rPr lang="en-US" sz="1200" dirty="0"/>
              <a:t>69%</a:t>
            </a:r>
          </a:p>
        </p:txBody>
      </p:sp>
      <p:sp>
        <p:nvSpPr>
          <p:cNvPr id="47" name="TextBox 46">
            <a:extLst>
              <a:ext uri="{FF2B5EF4-FFF2-40B4-BE49-F238E27FC236}">
                <a16:creationId xmlns:a16="http://schemas.microsoft.com/office/drawing/2014/main" id="{C7E845A6-24A7-42F5-A0AE-7CCADE44ED31}"/>
              </a:ext>
            </a:extLst>
          </p:cNvPr>
          <p:cNvSpPr txBox="1"/>
          <p:nvPr/>
        </p:nvSpPr>
        <p:spPr>
          <a:xfrm>
            <a:off x="4629856" y="3326366"/>
            <a:ext cx="662682" cy="461665"/>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61%</a:t>
            </a:r>
          </a:p>
        </p:txBody>
      </p:sp>
      <p:sp>
        <p:nvSpPr>
          <p:cNvPr id="48" name="TextBox 47">
            <a:extLst>
              <a:ext uri="{FF2B5EF4-FFF2-40B4-BE49-F238E27FC236}">
                <a16:creationId xmlns:a16="http://schemas.microsoft.com/office/drawing/2014/main" id="{5F37FA5A-4BBF-426B-AB2F-B3117ECE0B8E}"/>
              </a:ext>
            </a:extLst>
          </p:cNvPr>
          <p:cNvSpPr txBox="1"/>
          <p:nvPr/>
        </p:nvSpPr>
        <p:spPr>
          <a:xfrm>
            <a:off x="4961197" y="3905282"/>
            <a:ext cx="716351" cy="461665"/>
          </a:xfrm>
          <a:prstGeom prst="rect">
            <a:avLst/>
          </a:prstGeom>
          <a:noFill/>
        </p:spPr>
        <p:txBody>
          <a:bodyPr wrap="square" lIns="182880" tIns="146304" rIns="182880" bIns="146304" rtlCol="0">
            <a:spAutoFit/>
          </a:bodyPr>
          <a:lstStyle/>
          <a:p>
            <a:pPr>
              <a:lnSpc>
                <a:spcPct val="90000"/>
              </a:lnSpc>
            </a:pPr>
            <a:r>
              <a:rPr lang="en-US" sz="1200" dirty="0"/>
              <a:t>50%</a:t>
            </a:r>
          </a:p>
        </p:txBody>
      </p:sp>
      <p:sp>
        <p:nvSpPr>
          <p:cNvPr id="49" name="TextBox 48">
            <a:extLst>
              <a:ext uri="{FF2B5EF4-FFF2-40B4-BE49-F238E27FC236}">
                <a16:creationId xmlns:a16="http://schemas.microsoft.com/office/drawing/2014/main" id="{F83CD783-DF30-4471-B508-02B3004406D1}"/>
              </a:ext>
            </a:extLst>
          </p:cNvPr>
          <p:cNvSpPr txBox="1"/>
          <p:nvPr/>
        </p:nvSpPr>
        <p:spPr>
          <a:xfrm>
            <a:off x="5357780" y="3133580"/>
            <a:ext cx="662682" cy="461665"/>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68%</a:t>
            </a:r>
          </a:p>
        </p:txBody>
      </p:sp>
      <p:sp>
        <p:nvSpPr>
          <p:cNvPr id="50" name="TextBox 49">
            <a:extLst>
              <a:ext uri="{FF2B5EF4-FFF2-40B4-BE49-F238E27FC236}">
                <a16:creationId xmlns:a16="http://schemas.microsoft.com/office/drawing/2014/main" id="{5C832C8B-8BFF-4819-A19A-3B4D5D171320}"/>
              </a:ext>
            </a:extLst>
          </p:cNvPr>
          <p:cNvSpPr txBox="1"/>
          <p:nvPr/>
        </p:nvSpPr>
        <p:spPr>
          <a:xfrm>
            <a:off x="6956752" y="3824370"/>
            <a:ext cx="662682" cy="461665"/>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46%</a:t>
            </a:r>
          </a:p>
        </p:txBody>
      </p:sp>
      <p:sp>
        <p:nvSpPr>
          <p:cNvPr id="51" name="TextBox 50">
            <a:extLst>
              <a:ext uri="{FF2B5EF4-FFF2-40B4-BE49-F238E27FC236}">
                <a16:creationId xmlns:a16="http://schemas.microsoft.com/office/drawing/2014/main" id="{781F6BAA-72C2-491F-96D5-52FE93AA3916}"/>
              </a:ext>
            </a:extLst>
          </p:cNvPr>
          <p:cNvSpPr txBox="1"/>
          <p:nvPr/>
        </p:nvSpPr>
        <p:spPr>
          <a:xfrm>
            <a:off x="6969913" y="4098514"/>
            <a:ext cx="662682" cy="461665"/>
          </a:xfrm>
          <a:prstGeom prst="rect">
            <a:avLst/>
          </a:prstGeom>
          <a:noFill/>
        </p:spPr>
        <p:txBody>
          <a:bodyPr wrap="none" lIns="182880" tIns="146304" rIns="182880" bIns="146304" rtlCol="0">
            <a:spAutoFit/>
          </a:bodyPr>
          <a:lstStyle/>
          <a:p>
            <a:pPr>
              <a:lnSpc>
                <a:spcPct val="90000"/>
              </a:lnSpc>
            </a:pPr>
            <a:r>
              <a:rPr lang="en-US" sz="1200" dirty="0"/>
              <a:t>44%</a:t>
            </a:r>
          </a:p>
        </p:txBody>
      </p:sp>
      <p:sp>
        <p:nvSpPr>
          <p:cNvPr id="52" name="TextBox 51">
            <a:extLst>
              <a:ext uri="{FF2B5EF4-FFF2-40B4-BE49-F238E27FC236}">
                <a16:creationId xmlns:a16="http://schemas.microsoft.com/office/drawing/2014/main" id="{9B802015-0A2E-47C3-BFE0-FEEADEB06714}"/>
              </a:ext>
            </a:extLst>
          </p:cNvPr>
          <p:cNvSpPr txBox="1"/>
          <p:nvPr/>
        </p:nvSpPr>
        <p:spPr>
          <a:xfrm>
            <a:off x="7371260" y="4103272"/>
            <a:ext cx="662682" cy="461665"/>
          </a:xfrm>
          <a:prstGeom prst="rect">
            <a:avLst/>
          </a:prstGeom>
          <a:noFill/>
        </p:spPr>
        <p:txBody>
          <a:bodyPr wrap="none" lIns="182880" tIns="146304" rIns="182880" bIns="146304" rtlCol="0">
            <a:spAutoFit/>
          </a:bodyPr>
          <a:lstStyle/>
          <a:p>
            <a:pPr>
              <a:lnSpc>
                <a:spcPct val="90000"/>
              </a:lnSpc>
            </a:pPr>
            <a:r>
              <a:rPr lang="en-US" sz="1200" dirty="0"/>
              <a:t>44%</a:t>
            </a:r>
          </a:p>
        </p:txBody>
      </p:sp>
      <p:sp>
        <p:nvSpPr>
          <p:cNvPr id="53" name="TextBox 52">
            <a:extLst>
              <a:ext uri="{FF2B5EF4-FFF2-40B4-BE49-F238E27FC236}">
                <a16:creationId xmlns:a16="http://schemas.microsoft.com/office/drawing/2014/main" id="{5267437C-FD65-41CD-9BA7-54F1BC75FE9B}"/>
              </a:ext>
            </a:extLst>
          </p:cNvPr>
          <p:cNvSpPr txBox="1"/>
          <p:nvPr/>
        </p:nvSpPr>
        <p:spPr>
          <a:xfrm>
            <a:off x="1801043" y="2599026"/>
            <a:ext cx="935192" cy="517065"/>
          </a:xfrm>
          <a:prstGeom prst="rect">
            <a:avLst/>
          </a:prstGeom>
          <a:noFill/>
        </p:spPr>
        <p:txBody>
          <a:bodyPr wrap="none" lIns="182880" tIns="146304" rIns="182880" bIns="146304" rtlCol="0">
            <a:spAutoFit/>
          </a:bodyPr>
          <a:lstStyle/>
          <a:p>
            <a:pPr>
              <a:lnSpc>
                <a:spcPct val="90000"/>
              </a:lnSpc>
            </a:pPr>
            <a:r>
              <a:rPr lang="en-US" sz="1600" dirty="0">
                <a:solidFill>
                  <a:schemeClr val="tx1">
                    <a:lumMod val="50000"/>
                  </a:schemeClr>
                </a:solidFill>
              </a:rPr>
              <a:t>Russia</a:t>
            </a:r>
          </a:p>
        </p:txBody>
      </p:sp>
      <p:sp>
        <p:nvSpPr>
          <p:cNvPr id="54" name="TextBox 53">
            <a:extLst>
              <a:ext uri="{FF2B5EF4-FFF2-40B4-BE49-F238E27FC236}">
                <a16:creationId xmlns:a16="http://schemas.microsoft.com/office/drawing/2014/main" id="{7553F315-865D-4AD3-BE17-7D79B0146C39}"/>
              </a:ext>
            </a:extLst>
          </p:cNvPr>
          <p:cNvSpPr txBox="1"/>
          <p:nvPr/>
        </p:nvSpPr>
        <p:spPr>
          <a:xfrm>
            <a:off x="2478528" y="2497982"/>
            <a:ext cx="880690" cy="517065"/>
          </a:xfrm>
          <a:prstGeom prst="rect">
            <a:avLst/>
          </a:prstGeom>
          <a:noFill/>
        </p:spPr>
        <p:txBody>
          <a:bodyPr wrap="none" lIns="182880" tIns="146304" rIns="182880" bIns="146304" rtlCol="0">
            <a:spAutoFit/>
          </a:bodyPr>
          <a:lstStyle/>
          <a:p>
            <a:pPr>
              <a:lnSpc>
                <a:spcPct val="90000"/>
              </a:lnSpc>
            </a:pPr>
            <a:r>
              <a:rPr lang="en-US" sz="1600" dirty="0">
                <a:solidFill>
                  <a:schemeClr val="tx1">
                    <a:lumMod val="50000"/>
                  </a:schemeClr>
                </a:solidFill>
              </a:rPr>
              <a:t>China</a:t>
            </a:r>
          </a:p>
        </p:txBody>
      </p:sp>
      <p:sp>
        <p:nvSpPr>
          <p:cNvPr id="55" name="TextBox 54">
            <a:extLst>
              <a:ext uri="{FF2B5EF4-FFF2-40B4-BE49-F238E27FC236}">
                <a16:creationId xmlns:a16="http://schemas.microsoft.com/office/drawing/2014/main" id="{EFADAA03-8E1C-4239-A3CF-9033446D7474}"/>
              </a:ext>
            </a:extLst>
          </p:cNvPr>
          <p:cNvSpPr txBox="1"/>
          <p:nvPr/>
        </p:nvSpPr>
        <p:spPr>
          <a:xfrm>
            <a:off x="10205342" y="3568749"/>
            <a:ext cx="629018" cy="517065"/>
          </a:xfrm>
          <a:prstGeom prst="rect">
            <a:avLst/>
          </a:prstGeom>
          <a:noFill/>
        </p:spPr>
        <p:txBody>
          <a:bodyPr wrap="none" lIns="182880" tIns="146304" rIns="182880" bIns="146304" rtlCol="0">
            <a:spAutoFit/>
          </a:bodyPr>
          <a:lstStyle/>
          <a:p>
            <a:pPr>
              <a:lnSpc>
                <a:spcPct val="90000"/>
              </a:lnSpc>
            </a:pPr>
            <a:r>
              <a:rPr lang="en-US" sz="1600" dirty="0">
                <a:solidFill>
                  <a:schemeClr val="tx1">
                    <a:lumMod val="50000"/>
                  </a:schemeClr>
                </a:solidFill>
              </a:rPr>
              <a:t>UK</a:t>
            </a:r>
          </a:p>
        </p:txBody>
      </p:sp>
      <p:sp>
        <p:nvSpPr>
          <p:cNvPr id="56" name="TextBox 55">
            <a:extLst>
              <a:ext uri="{FF2B5EF4-FFF2-40B4-BE49-F238E27FC236}">
                <a16:creationId xmlns:a16="http://schemas.microsoft.com/office/drawing/2014/main" id="{3EBB0D66-5406-484C-8ADB-67325CEC5880}"/>
              </a:ext>
            </a:extLst>
          </p:cNvPr>
          <p:cNvSpPr txBox="1"/>
          <p:nvPr/>
        </p:nvSpPr>
        <p:spPr>
          <a:xfrm>
            <a:off x="5342236" y="2921676"/>
            <a:ext cx="855042" cy="517065"/>
          </a:xfrm>
          <a:prstGeom prst="rect">
            <a:avLst/>
          </a:prstGeom>
          <a:noFill/>
        </p:spPr>
        <p:txBody>
          <a:bodyPr wrap="none" lIns="182880" tIns="146304" rIns="182880" bIns="146304" rtlCol="0">
            <a:spAutoFit/>
          </a:bodyPr>
          <a:lstStyle/>
          <a:p>
            <a:pPr>
              <a:lnSpc>
                <a:spcPct val="90000"/>
              </a:lnSpc>
            </a:pPr>
            <a:r>
              <a:rPr lang="en-US" sz="1600" dirty="0">
                <a:solidFill>
                  <a:schemeClr val="tx1">
                    <a:lumMod val="50000"/>
                  </a:schemeClr>
                </a:solidFill>
              </a:rPr>
              <a:t>Brazil</a:t>
            </a:r>
          </a:p>
        </p:txBody>
      </p:sp>
      <p:sp>
        <p:nvSpPr>
          <p:cNvPr id="43" name="TextBox 42">
            <a:extLst>
              <a:ext uri="{FF2B5EF4-FFF2-40B4-BE49-F238E27FC236}">
                <a16:creationId xmlns:a16="http://schemas.microsoft.com/office/drawing/2014/main" id="{03433AAA-9588-4D7D-8A57-3A81221DD7E9}"/>
              </a:ext>
            </a:extLst>
          </p:cNvPr>
          <p:cNvSpPr txBox="1"/>
          <p:nvPr/>
        </p:nvSpPr>
        <p:spPr>
          <a:xfrm>
            <a:off x="4208828" y="3105439"/>
            <a:ext cx="1020151" cy="517065"/>
          </a:xfrm>
          <a:prstGeom prst="rect">
            <a:avLst/>
          </a:prstGeom>
          <a:noFill/>
        </p:spPr>
        <p:txBody>
          <a:bodyPr wrap="none" lIns="182880" tIns="146304" rIns="182880" bIns="146304" rtlCol="0">
            <a:spAutoFit/>
          </a:bodyPr>
          <a:lstStyle/>
          <a:p>
            <a:pPr>
              <a:lnSpc>
                <a:spcPct val="90000"/>
              </a:lnSpc>
            </a:pPr>
            <a:r>
              <a:rPr lang="en-US" sz="1600" dirty="0">
                <a:solidFill>
                  <a:schemeClr val="tx1">
                    <a:lumMod val="50000"/>
                  </a:schemeClr>
                </a:solidFill>
              </a:rPr>
              <a:t>Mexico</a:t>
            </a:r>
          </a:p>
        </p:txBody>
      </p:sp>
    </p:spTree>
    <p:extLst>
      <p:ext uri="{BB962C8B-B14F-4D97-AF65-F5344CB8AC3E}">
        <p14:creationId xmlns:p14="http://schemas.microsoft.com/office/powerpoint/2010/main" val="272102535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2CE0E-33A8-4875-A767-F2A107454B93}"/>
              </a:ext>
            </a:extLst>
          </p:cNvPr>
          <p:cNvSpPr>
            <a:spLocks noGrp="1"/>
          </p:cNvSpPr>
          <p:nvPr>
            <p:ph type="title"/>
          </p:nvPr>
        </p:nvSpPr>
        <p:spPr/>
        <p:txBody>
          <a:bodyPr/>
          <a:lstStyle/>
          <a:p>
            <a:r>
              <a:rPr lang="en-US" dirty="0"/>
              <a:t>Devices used to access the Internet</a:t>
            </a:r>
          </a:p>
        </p:txBody>
      </p:sp>
      <p:sp>
        <p:nvSpPr>
          <p:cNvPr id="3" name="Slide Number Placeholder 2">
            <a:extLst>
              <a:ext uri="{FF2B5EF4-FFF2-40B4-BE49-F238E27FC236}">
                <a16:creationId xmlns:a16="http://schemas.microsoft.com/office/drawing/2014/main" id="{D5798087-DA1E-43DF-9E19-6118FBAC8FBD}"/>
              </a:ext>
            </a:extLst>
          </p:cNvPr>
          <p:cNvSpPr>
            <a:spLocks noGrp="1"/>
          </p:cNvSpPr>
          <p:nvPr>
            <p:ph type="sldNum" sz="quarter" idx="4"/>
          </p:nvPr>
        </p:nvSpPr>
        <p:spPr/>
        <p:txBody>
          <a:bodyPr/>
          <a:lstStyle/>
          <a:p>
            <a:fld id="{7EFC24D6-DB8F-6B44-BA5A-9BEC68C15CAA}" type="slidenum">
              <a:rPr lang="en-US" smtClean="0"/>
              <a:pPr/>
              <a:t>43</a:t>
            </a:fld>
            <a:endParaRPr lang="en-US" dirty="0"/>
          </a:p>
        </p:txBody>
      </p:sp>
      <p:pic>
        <p:nvPicPr>
          <p:cNvPr id="6" name="Picture 5">
            <a:extLst>
              <a:ext uri="{FF2B5EF4-FFF2-40B4-BE49-F238E27FC236}">
                <a16:creationId xmlns:a16="http://schemas.microsoft.com/office/drawing/2014/main" id="{30E6BA5C-AB9B-40AE-9653-2C08780D71F5}"/>
              </a:ext>
            </a:extLst>
          </p:cNvPr>
          <p:cNvPicPr>
            <a:picLocks noChangeAspect="1"/>
          </p:cNvPicPr>
          <p:nvPr/>
        </p:nvPicPr>
        <p:blipFill>
          <a:blip r:embed="rId3"/>
          <a:stretch>
            <a:fillRect/>
          </a:stretch>
        </p:blipFill>
        <p:spPr>
          <a:xfrm>
            <a:off x="504149" y="1439862"/>
            <a:ext cx="11521440" cy="4148381"/>
          </a:xfrm>
          <a:prstGeom prst="rect">
            <a:avLst/>
          </a:prstGeom>
        </p:spPr>
      </p:pic>
    </p:spTree>
    <p:extLst>
      <p:ext uri="{BB962C8B-B14F-4D97-AF65-F5344CB8AC3E}">
        <p14:creationId xmlns:p14="http://schemas.microsoft.com/office/powerpoint/2010/main" val="203034858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5B0BF-3154-43AF-8D81-EC7779566482}"/>
              </a:ext>
            </a:extLst>
          </p:cNvPr>
          <p:cNvSpPr>
            <a:spLocks noGrp="1"/>
          </p:cNvSpPr>
          <p:nvPr>
            <p:ph type="title"/>
          </p:nvPr>
        </p:nvSpPr>
        <p:spPr/>
        <p:txBody>
          <a:bodyPr/>
          <a:lstStyle/>
          <a:p>
            <a:r>
              <a:rPr lang="en-US" dirty="0"/>
              <a:t>Smartphone/PC operating systems, Internet access location</a:t>
            </a:r>
          </a:p>
        </p:txBody>
      </p:sp>
      <p:sp>
        <p:nvSpPr>
          <p:cNvPr id="3" name="Slide Number Placeholder 2">
            <a:extLst>
              <a:ext uri="{FF2B5EF4-FFF2-40B4-BE49-F238E27FC236}">
                <a16:creationId xmlns:a16="http://schemas.microsoft.com/office/drawing/2014/main" id="{FB5A7881-43E2-4869-B3F6-799DB95B86BE}"/>
              </a:ext>
            </a:extLst>
          </p:cNvPr>
          <p:cNvSpPr>
            <a:spLocks noGrp="1"/>
          </p:cNvSpPr>
          <p:nvPr>
            <p:ph type="sldNum" sz="quarter" idx="4"/>
          </p:nvPr>
        </p:nvSpPr>
        <p:spPr/>
        <p:txBody>
          <a:bodyPr/>
          <a:lstStyle/>
          <a:p>
            <a:fld id="{7EFC24D6-DB8F-6B44-BA5A-9BEC68C15CAA}" type="slidenum">
              <a:rPr lang="en-US" smtClean="0"/>
              <a:pPr/>
              <a:t>44</a:t>
            </a:fld>
            <a:endParaRPr lang="en-US" dirty="0"/>
          </a:p>
        </p:txBody>
      </p:sp>
      <p:pic>
        <p:nvPicPr>
          <p:cNvPr id="6" name="Picture 5">
            <a:extLst>
              <a:ext uri="{FF2B5EF4-FFF2-40B4-BE49-F238E27FC236}">
                <a16:creationId xmlns:a16="http://schemas.microsoft.com/office/drawing/2014/main" id="{99D75358-A25A-4996-9BDC-6083FAB25D4E}"/>
              </a:ext>
            </a:extLst>
          </p:cNvPr>
          <p:cNvPicPr>
            <a:picLocks noChangeAspect="1"/>
          </p:cNvPicPr>
          <p:nvPr/>
        </p:nvPicPr>
        <p:blipFill>
          <a:blip r:embed="rId3"/>
          <a:stretch>
            <a:fillRect/>
          </a:stretch>
        </p:blipFill>
        <p:spPr>
          <a:xfrm>
            <a:off x="353366" y="1439007"/>
            <a:ext cx="11534101" cy="4389120"/>
          </a:xfrm>
          <a:prstGeom prst="rect">
            <a:avLst/>
          </a:prstGeom>
        </p:spPr>
      </p:pic>
    </p:spTree>
    <p:extLst>
      <p:ext uri="{BB962C8B-B14F-4D97-AF65-F5344CB8AC3E}">
        <p14:creationId xmlns:p14="http://schemas.microsoft.com/office/powerpoint/2010/main" val="1565048694"/>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29019-CDCE-4A07-9075-EA3D649255A7}"/>
              </a:ext>
            </a:extLst>
          </p:cNvPr>
          <p:cNvSpPr>
            <a:spLocks noGrp="1"/>
          </p:cNvSpPr>
          <p:nvPr>
            <p:ph type="title"/>
          </p:nvPr>
        </p:nvSpPr>
        <p:spPr/>
        <p:txBody>
          <a:bodyPr/>
          <a:lstStyle/>
          <a:p>
            <a:r>
              <a:rPr lang="en-US" dirty="0"/>
              <a:t>Demographics</a:t>
            </a:r>
          </a:p>
        </p:txBody>
      </p:sp>
      <p:sp>
        <p:nvSpPr>
          <p:cNvPr id="3" name="Slide Number Placeholder 2">
            <a:extLst>
              <a:ext uri="{FF2B5EF4-FFF2-40B4-BE49-F238E27FC236}">
                <a16:creationId xmlns:a16="http://schemas.microsoft.com/office/drawing/2014/main" id="{DC9432B9-8574-4F17-8827-4300ACCA4894}"/>
              </a:ext>
            </a:extLst>
          </p:cNvPr>
          <p:cNvSpPr>
            <a:spLocks noGrp="1"/>
          </p:cNvSpPr>
          <p:nvPr>
            <p:ph type="sldNum" sz="quarter" idx="4"/>
          </p:nvPr>
        </p:nvSpPr>
        <p:spPr/>
        <p:txBody>
          <a:bodyPr/>
          <a:lstStyle/>
          <a:p>
            <a:fld id="{7EFC24D6-DB8F-6B44-BA5A-9BEC68C15CAA}" type="slidenum">
              <a:rPr lang="en-US" smtClean="0"/>
              <a:pPr/>
              <a:t>45</a:t>
            </a:fld>
            <a:endParaRPr lang="en-US" dirty="0"/>
          </a:p>
        </p:txBody>
      </p:sp>
      <p:pic>
        <p:nvPicPr>
          <p:cNvPr id="5" name="Picture 4">
            <a:extLst>
              <a:ext uri="{FF2B5EF4-FFF2-40B4-BE49-F238E27FC236}">
                <a16:creationId xmlns:a16="http://schemas.microsoft.com/office/drawing/2014/main" id="{BE476FF0-EC50-4E89-8E06-DC2C48DCDA6E}"/>
              </a:ext>
            </a:extLst>
          </p:cNvPr>
          <p:cNvPicPr>
            <a:picLocks noChangeAspect="1"/>
          </p:cNvPicPr>
          <p:nvPr/>
        </p:nvPicPr>
        <p:blipFill>
          <a:blip r:embed="rId3"/>
          <a:stretch>
            <a:fillRect/>
          </a:stretch>
        </p:blipFill>
        <p:spPr>
          <a:xfrm>
            <a:off x="454965" y="871863"/>
            <a:ext cx="11338560" cy="5997849"/>
          </a:xfrm>
          <a:prstGeom prst="rect">
            <a:avLst/>
          </a:prstGeom>
        </p:spPr>
      </p:pic>
    </p:spTree>
    <p:extLst>
      <p:ext uri="{BB962C8B-B14F-4D97-AF65-F5344CB8AC3E}">
        <p14:creationId xmlns:p14="http://schemas.microsoft.com/office/powerpoint/2010/main" val="3598911757"/>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Adults and Teens</a:t>
            </a:r>
            <a:br>
              <a:rPr lang="en-US" dirty="0"/>
            </a:br>
            <a:r>
              <a:rPr lang="en-US" sz="4400" dirty="0"/>
              <a:t>Highlights</a:t>
            </a:r>
          </a:p>
        </p:txBody>
      </p:sp>
      <p:sp>
        <p:nvSpPr>
          <p:cNvPr id="2" name="Slide Number Placeholder 1"/>
          <p:cNvSpPr>
            <a:spLocks noGrp="1"/>
          </p:cNvSpPr>
          <p:nvPr>
            <p:ph type="sldNum" sz="quarter" idx="4"/>
          </p:nvPr>
        </p:nvSpPr>
        <p:spPr>
          <a:xfrm>
            <a:off x="9327163" y="6483350"/>
            <a:ext cx="2901950" cy="371475"/>
          </a:xfrm>
        </p:spPr>
        <p:txBody>
          <a:bodyPr/>
          <a:lstStyle/>
          <a:p>
            <a:fld id="{7EFC24D6-DB8F-6B44-BA5A-9BEC68C15CAA}" type="slidenum">
              <a:rPr lang="en-US" smtClean="0"/>
              <a:pPr/>
              <a:t>46</a:t>
            </a:fld>
            <a:endParaRPr lang="en-US" dirty="0"/>
          </a:p>
        </p:txBody>
      </p:sp>
    </p:spTree>
    <p:extLst>
      <p:ext uri="{BB962C8B-B14F-4D97-AF65-F5344CB8AC3E}">
        <p14:creationId xmlns:p14="http://schemas.microsoft.com/office/powerpoint/2010/main" val="393226651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Adults scored higher on Intrusive &amp; Sexual risks</a:t>
            </a:r>
            <a:br>
              <a:rPr lang="en-US" dirty="0"/>
            </a:br>
            <a:r>
              <a:rPr lang="en-US" sz="2000" dirty="0"/>
              <a:t>Teens scored higher on Behavioral risks</a:t>
            </a:r>
          </a:p>
        </p:txBody>
      </p:sp>
      <p:sp>
        <p:nvSpPr>
          <p:cNvPr id="3" name="Slide Number Placeholder 2"/>
          <p:cNvSpPr>
            <a:spLocks noGrp="1"/>
          </p:cNvSpPr>
          <p:nvPr>
            <p:ph type="sldNum" sz="quarter" idx="4"/>
          </p:nvPr>
        </p:nvSpPr>
        <p:spPr>
          <a:xfrm>
            <a:off x="9327163" y="6483350"/>
            <a:ext cx="2901950" cy="371475"/>
          </a:xfrm>
        </p:spPr>
        <p:txBody>
          <a:bodyPr/>
          <a:lstStyle/>
          <a:p>
            <a:fld id="{7EFC24D6-DB8F-6B44-BA5A-9BEC68C15CAA}" type="slidenum">
              <a:rPr lang="en-US" smtClean="0"/>
              <a:pPr/>
              <a:t>47</a:t>
            </a:fld>
            <a:endParaRPr lang="en-US" dirty="0"/>
          </a:p>
        </p:txBody>
      </p:sp>
      <p:sp>
        <p:nvSpPr>
          <p:cNvPr id="11" name="TextBox 10"/>
          <p:cNvSpPr txBox="1"/>
          <p:nvPr/>
        </p:nvSpPr>
        <p:spPr>
          <a:xfrm>
            <a:off x="6208535" y="3719142"/>
            <a:ext cx="3768339" cy="544765"/>
          </a:xfrm>
          <a:prstGeom prst="rect">
            <a:avLst/>
          </a:prstGeom>
          <a:noFill/>
        </p:spPr>
        <p:txBody>
          <a:bodyPr wrap="none" lIns="182880" tIns="146304" rIns="182880" bIns="146304" rtlCol="0">
            <a:spAutoFit/>
          </a:bodyPr>
          <a:lstStyle/>
          <a:p>
            <a:pPr>
              <a:lnSpc>
                <a:spcPct val="90000"/>
              </a:lnSpc>
            </a:pPr>
            <a:r>
              <a:rPr lang="en-US" b="1" dirty="0">
                <a:gradFill>
                  <a:gsLst>
                    <a:gs pos="2917">
                      <a:schemeClr val="tx1"/>
                    </a:gs>
                    <a:gs pos="30000">
                      <a:schemeClr val="tx1"/>
                    </a:gs>
                  </a:gsLst>
                  <a:lin ang="5400000" scaled="0"/>
                </a:gradFill>
              </a:rPr>
              <a:t>Reputation damaged – 43% </a:t>
            </a:r>
            <a:r>
              <a:rPr lang="en-US" sz="1200" b="1" dirty="0">
                <a:gradFill>
                  <a:gsLst>
                    <a:gs pos="2917">
                      <a:schemeClr val="tx1"/>
                    </a:gs>
                    <a:gs pos="30000">
                      <a:schemeClr val="tx1"/>
                    </a:gs>
                  </a:gsLst>
                  <a:lin ang="5400000" scaled="0"/>
                </a:gradFill>
              </a:rPr>
              <a:t>(net)</a:t>
            </a:r>
          </a:p>
        </p:txBody>
      </p:sp>
      <p:sp>
        <p:nvSpPr>
          <p:cNvPr id="16" name="TextBox 15"/>
          <p:cNvSpPr txBox="1"/>
          <p:nvPr/>
        </p:nvSpPr>
        <p:spPr>
          <a:xfrm>
            <a:off x="612096" y="3719142"/>
            <a:ext cx="3026213" cy="544765"/>
          </a:xfrm>
          <a:prstGeom prst="rect">
            <a:avLst/>
          </a:prstGeom>
          <a:noFill/>
        </p:spPr>
        <p:txBody>
          <a:bodyPr wrap="none" lIns="182880" tIns="146304" rIns="182880" bIns="146304" rtlCol="0">
            <a:spAutoFit/>
          </a:bodyPr>
          <a:lstStyle/>
          <a:p>
            <a:pPr>
              <a:lnSpc>
                <a:spcPct val="90000"/>
              </a:lnSpc>
            </a:pPr>
            <a:r>
              <a:rPr lang="en-US" b="1" dirty="0">
                <a:gradFill>
                  <a:gsLst>
                    <a:gs pos="2917">
                      <a:schemeClr val="tx1"/>
                    </a:gs>
                    <a:gs pos="30000">
                      <a:schemeClr val="tx1"/>
                    </a:gs>
                  </a:gsLst>
                  <a:lin ang="5400000" scaled="0"/>
                </a:gradFill>
              </a:rPr>
              <a:t>Sexual threats – 44% </a:t>
            </a:r>
            <a:r>
              <a:rPr lang="en-US" sz="1200" b="1" dirty="0">
                <a:gradFill>
                  <a:gsLst>
                    <a:gs pos="2917">
                      <a:schemeClr val="tx1"/>
                    </a:gs>
                    <a:gs pos="30000">
                      <a:schemeClr val="tx1"/>
                    </a:gs>
                  </a:gsLst>
                  <a:lin ang="5400000" scaled="0"/>
                </a:gradFill>
              </a:rPr>
              <a:t>(net)</a:t>
            </a:r>
          </a:p>
        </p:txBody>
      </p:sp>
      <p:sp>
        <p:nvSpPr>
          <p:cNvPr id="27" name="Rectangle 26"/>
          <p:cNvSpPr/>
          <p:nvPr/>
        </p:nvSpPr>
        <p:spPr>
          <a:xfrm>
            <a:off x="-17598" y="6739423"/>
            <a:ext cx="6216650" cy="246221"/>
          </a:xfrm>
          <a:prstGeom prst="rect">
            <a:avLst/>
          </a:prstGeom>
        </p:spPr>
        <p:txBody>
          <a:bodyPr>
            <a:spAutoFit/>
          </a:bodyPr>
          <a:lstStyle/>
          <a:p>
            <a:r>
              <a:rPr lang="en-US" sz="1000" i="1" dirty="0">
                <a:solidFill>
                  <a:schemeClr val="tx1">
                    <a:lumMod val="50000"/>
                  </a:schemeClr>
                </a:solidFill>
              </a:rPr>
              <a:t>Q2: Which of these has ever happened to you or to a friend/family member ONLINE?</a:t>
            </a:r>
          </a:p>
        </p:txBody>
      </p:sp>
      <p:sp>
        <p:nvSpPr>
          <p:cNvPr id="33" name="TextBox 32"/>
          <p:cNvSpPr txBox="1"/>
          <p:nvPr/>
        </p:nvSpPr>
        <p:spPr>
          <a:xfrm>
            <a:off x="4512380" y="1446118"/>
            <a:ext cx="1299799" cy="1428734"/>
          </a:xfrm>
          <a:prstGeom prst="rect">
            <a:avLst/>
          </a:prstGeom>
          <a:noFill/>
        </p:spPr>
        <p:txBody>
          <a:bodyPr wrap="none" lIns="182880" tIns="146304" rIns="182880" bIns="146304" rtlCol="0">
            <a:spAutoFit/>
          </a:bodyPr>
          <a:lstStyle/>
          <a:p>
            <a:pPr algn="ctr">
              <a:lnSpc>
                <a:spcPct val="90000"/>
              </a:lnSpc>
            </a:pPr>
            <a:r>
              <a:rPr lang="en-US" b="1" dirty="0">
                <a:gradFill>
                  <a:gsLst>
                    <a:gs pos="2917">
                      <a:schemeClr val="tx1"/>
                    </a:gs>
                    <a:gs pos="30000">
                      <a:schemeClr val="tx1"/>
                    </a:gs>
                  </a:gsLst>
                  <a:lin ang="5400000" scaled="0"/>
                </a:gradFill>
              </a:rPr>
              <a:t>Behavioral – 37%</a:t>
            </a:r>
          </a:p>
          <a:p>
            <a:pPr algn="ctr">
              <a:lnSpc>
                <a:spcPct val="90000"/>
              </a:lnSpc>
            </a:pPr>
            <a:r>
              <a:rPr lang="en-US" sz="1600" b="1" dirty="0">
                <a:gradFill>
                  <a:gsLst>
                    <a:gs pos="2917">
                      <a:schemeClr val="tx1"/>
                    </a:gs>
                    <a:gs pos="30000">
                      <a:schemeClr val="tx1"/>
                    </a:gs>
                  </a:gsLst>
                  <a:lin ang="5400000" scaled="0"/>
                </a:gradFill>
              </a:rPr>
              <a:t>(0% YOY)</a:t>
            </a:r>
          </a:p>
        </p:txBody>
      </p:sp>
      <p:grpSp>
        <p:nvGrpSpPr>
          <p:cNvPr id="9" name="Group 8">
            <a:extLst>
              <a:ext uri="{FF2B5EF4-FFF2-40B4-BE49-F238E27FC236}">
                <a16:creationId xmlns:a16="http://schemas.microsoft.com/office/drawing/2014/main" id="{F4023C03-12A4-478F-A59B-F3F547E1158C}"/>
              </a:ext>
            </a:extLst>
          </p:cNvPr>
          <p:cNvGrpSpPr/>
          <p:nvPr/>
        </p:nvGrpSpPr>
        <p:grpSpPr>
          <a:xfrm>
            <a:off x="73279" y="1377680"/>
            <a:ext cx="12289917" cy="5036741"/>
            <a:chOff x="73279" y="1498256"/>
            <a:chExt cx="12289917" cy="5036741"/>
          </a:xfrm>
        </p:grpSpPr>
        <p:grpSp>
          <p:nvGrpSpPr>
            <p:cNvPr id="8" name="Group 7">
              <a:extLst>
                <a:ext uri="{FF2B5EF4-FFF2-40B4-BE49-F238E27FC236}">
                  <a16:creationId xmlns:a16="http://schemas.microsoft.com/office/drawing/2014/main" id="{BE9C4A41-683D-4353-BF09-451B9E3E58FF}"/>
                </a:ext>
              </a:extLst>
            </p:cNvPr>
            <p:cNvGrpSpPr/>
            <p:nvPr/>
          </p:nvGrpSpPr>
          <p:grpSpPr>
            <a:xfrm>
              <a:off x="73279" y="1962106"/>
              <a:ext cx="12289917" cy="4572891"/>
              <a:chOff x="73279" y="1680758"/>
              <a:chExt cx="12289917" cy="4572891"/>
            </a:xfrm>
          </p:grpSpPr>
          <p:graphicFrame>
            <p:nvGraphicFramePr>
              <p:cNvPr id="39" name="Chart 38"/>
              <p:cNvGraphicFramePr/>
              <p:nvPr>
                <p:extLst>
                  <p:ext uri="{D42A27DB-BD31-4B8C-83A1-F6EECF244321}">
                    <p14:modId xmlns:p14="http://schemas.microsoft.com/office/powerpoint/2010/main" val="1112303428"/>
                  </p:ext>
                </p:extLst>
              </p:nvPr>
            </p:nvGraphicFramePr>
            <p:xfrm>
              <a:off x="73279" y="1680758"/>
              <a:ext cx="301752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Chart 39">
                <a:extLst>
                  <a:ext uri="{FF2B5EF4-FFF2-40B4-BE49-F238E27FC236}">
                    <a16:creationId xmlns:a16="http://schemas.microsoft.com/office/drawing/2014/main" id="{A26B68B6-9A32-4DB9-AC59-0859AEEC267A}"/>
                  </a:ext>
                </a:extLst>
              </p:cNvPr>
              <p:cNvGraphicFramePr/>
              <p:nvPr>
                <p:extLst>
                  <p:ext uri="{D42A27DB-BD31-4B8C-83A1-F6EECF244321}">
                    <p14:modId xmlns:p14="http://schemas.microsoft.com/office/powerpoint/2010/main" val="2818918884"/>
                  </p:ext>
                </p:extLst>
              </p:nvPr>
            </p:nvGraphicFramePr>
            <p:xfrm>
              <a:off x="3164078" y="1680758"/>
              <a:ext cx="3017520" cy="457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Chart 40">
                <a:extLst>
                  <a:ext uri="{FF2B5EF4-FFF2-40B4-BE49-F238E27FC236}">
                    <a16:creationId xmlns:a16="http://schemas.microsoft.com/office/drawing/2014/main" id="{1BDFC3D7-4FDB-49B1-B5B8-7684608E933A}"/>
                  </a:ext>
                </a:extLst>
              </p:cNvPr>
              <p:cNvGraphicFramePr/>
              <p:nvPr>
                <p:extLst>
                  <p:ext uri="{D42A27DB-BD31-4B8C-83A1-F6EECF244321}">
                    <p14:modId xmlns:p14="http://schemas.microsoft.com/office/powerpoint/2010/main" val="1049748627"/>
                  </p:ext>
                </p:extLst>
              </p:nvPr>
            </p:nvGraphicFramePr>
            <p:xfrm>
              <a:off x="6254877" y="1681649"/>
              <a:ext cx="3017520" cy="45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2" name="Chart 41">
                <a:extLst>
                  <a:ext uri="{FF2B5EF4-FFF2-40B4-BE49-F238E27FC236}">
                    <a16:creationId xmlns:a16="http://schemas.microsoft.com/office/drawing/2014/main" id="{F95CEA00-075E-4E43-ADB8-34B7C0A70042}"/>
                  </a:ext>
                </a:extLst>
              </p:cNvPr>
              <p:cNvGraphicFramePr/>
              <p:nvPr>
                <p:extLst>
                  <p:ext uri="{D42A27DB-BD31-4B8C-83A1-F6EECF244321}">
                    <p14:modId xmlns:p14="http://schemas.microsoft.com/office/powerpoint/2010/main" val="2456773106"/>
                  </p:ext>
                </p:extLst>
              </p:nvPr>
            </p:nvGraphicFramePr>
            <p:xfrm>
              <a:off x="9345676" y="1680758"/>
              <a:ext cx="3017520" cy="4572000"/>
            </p:xfrm>
            <a:graphic>
              <a:graphicData uri="http://schemas.openxmlformats.org/drawingml/2006/chart">
                <c:chart xmlns:c="http://schemas.openxmlformats.org/drawingml/2006/chart" xmlns:r="http://schemas.openxmlformats.org/officeDocument/2006/relationships" r:id="rId6"/>
              </a:graphicData>
            </a:graphic>
          </p:graphicFrame>
        </p:grpSp>
        <p:sp>
          <p:nvSpPr>
            <p:cNvPr id="7" name="TextBox 6">
              <a:extLst>
                <a:ext uri="{FF2B5EF4-FFF2-40B4-BE49-F238E27FC236}">
                  <a16:creationId xmlns:a16="http://schemas.microsoft.com/office/drawing/2014/main" id="{D220EFA1-DE01-409A-B1CB-FCA6F6F5EE4B}"/>
                </a:ext>
              </a:extLst>
            </p:cNvPr>
            <p:cNvSpPr txBox="1"/>
            <p:nvPr/>
          </p:nvSpPr>
          <p:spPr>
            <a:xfrm>
              <a:off x="76168" y="1498256"/>
              <a:ext cx="2012244" cy="517065"/>
            </a:xfrm>
            <a:prstGeom prst="rect">
              <a:avLst/>
            </a:prstGeom>
            <a:noFill/>
          </p:spPr>
          <p:txBody>
            <a:bodyPr wrap="square" lIns="182880" tIns="146304" rIns="182880" bIns="146304" rtlCol="0">
              <a:spAutoFit/>
            </a:bodyPr>
            <a:lstStyle/>
            <a:p>
              <a:pPr>
                <a:lnSpc>
                  <a:spcPct val="90000"/>
                </a:lnSpc>
              </a:pPr>
              <a:r>
                <a:rPr lang="en-US" sz="1600" dirty="0">
                  <a:solidFill>
                    <a:schemeClr val="tx1">
                      <a:lumMod val="50000"/>
                    </a:schemeClr>
                  </a:solidFill>
                </a:rPr>
                <a:t>Happened to me</a:t>
              </a:r>
            </a:p>
          </p:txBody>
        </p:sp>
      </p:grpSp>
      <p:grpSp>
        <p:nvGrpSpPr>
          <p:cNvPr id="18" name="Group 17">
            <a:extLst>
              <a:ext uri="{FF2B5EF4-FFF2-40B4-BE49-F238E27FC236}">
                <a16:creationId xmlns:a16="http://schemas.microsoft.com/office/drawing/2014/main" id="{18A6602F-9D4B-4E4D-AD38-7F7364A3F25D}"/>
              </a:ext>
            </a:extLst>
          </p:cNvPr>
          <p:cNvGrpSpPr/>
          <p:nvPr/>
        </p:nvGrpSpPr>
        <p:grpSpPr>
          <a:xfrm>
            <a:off x="10231766" y="-18594"/>
            <a:ext cx="2130153" cy="501823"/>
            <a:chOff x="10231766" y="-18594"/>
            <a:chExt cx="2130153" cy="501823"/>
          </a:xfrm>
        </p:grpSpPr>
        <p:sp>
          <p:nvSpPr>
            <p:cNvPr id="19" name="TextBox 18">
              <a:extLst>
                <a:ext uri="{FF2B5EF4-FFF2-40B4-BE49-F238E27FC236}">
                  <a16:creationId xmlns:a16="http://schemas.microsoft.com/office/drawing/2014/main" id="{52CDB27D-98CD-46FD-9258-0493715AC255}"/>
                </a:ext>
              </a:extLst>
            </p:cNvPr>
            <p:cNvSpPr txBox="1"/>
            <p:nvPr/>
          </p:nvSpPr>
          <p:spPr>
            <a:xfrm>
              <a:off x="10231766" y="-18594"/>
              <a:ext cx="1611916"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Adults &amp; Teens</a:t>
              </a:r>
            </a:p>
          </p:txBody>
        </p:sp>
        <p:grpSp>
          <p:nvGrpSpPr>
            <p:cNvPr id="20" name="Group 19">
              <a:extLst>
                <a:ext uri="{FF2B5EF4-FFF2-40B4-BE49-F238E27FC236}">
                  <a16:creationId xmlns:a16="http://schemas.microsoft.com/office/drawing/2014/main" id="{A5C1F2FD-DA7F-4005-AFBF-0B95CC9D9F54}"/>
                </a:ext>
              </a:extLst>
            </p:cNvPr>
            <p:cNvGrpSpPr>
              <a:grpSpLocks noChangeAspect="1"/>
            </p:cNvGrpSpPr>
            <p:nvPr/>
          </p:nvGrpSpPr>
          <p:grpSpPr>
            <a:xfrm>
              <a:off x="11628902" y="26029"/>
              <a:ext cx="733017" cy="457200"/>
              <a:chOff x="7382861" y="3386137"/>
              <a:chExt cx="1832542" cy="1143000"/>
            </a:xfrm>
          </p:grpSpPr>
          <p:pic>
            <p:nvPicPr>
              <p:cNvPr id="21" name="Picture 20">
                <a:extLst>
                  <a:ext uri="{FF2B5EF4-FFF2-40B4-BE49-F238E27FC236}">
                    <a16:creationId xmlns:a16="http://schemas.microsoft.com/office/drawing/2014/main" id="{869674C7-5E3C-4C30-95EB-3FA54719ACEB}"/>
                  </a:ext>
                </a:extLst>
              </p:cNvPr>
              <p:cNvPicPr>
                <a:picLocks noChangeAspect="1"/>
              </p:cNvPicPr>
              <p:nvPr/>
            </p:nvPicPr>
            <p:blipFill>
              <a:blip r:embed="rId7">
                <a:duotone>
                  <a:schemeClr val="accent4">
                    <a:shade val="45000"/>
                    <a:satMod val="135000"/>
                  </a:schemeClr>
                  <a:prstClr val="white"/>
                </a:duotone>
              </a:blip>
              <a:stretch>
                <a:fillRect/>
              </a:stretch>
            </p:blipFill>
            <p:spPr>
              <a:xfrm>
                <a:off x="8414101" y="3541077"/>
                <a:ext cx="801302" cy="822960"/>
              </a:xfrm>
              <a:prstGeom prst="rect">
                <a:avLst/>
              </a:prstGeom>
            </p:spPr>
          </p:pic>
          <p:pic>
            <p:nvPicPr>
              <p:cNvPr id="22" name="Picture 4" descr="https://d30y9cdsu7xlg0.cloudfront.net/png/35475-200.png">
                <a:extLst>
                  <a:ext uri="{FF2B5EF4-FFF2-40B4-BE49-F238E27FC236}">
                    <a16:creationId xmlns:a16="http://schemas.microsoft.com/office/drawing/2014/main" id="{0AAC0BC6-869A-4062-A1BF-3C5D1CE45C11}"/>
                  </a:ext>
                </a:extLst>
              </p:cNvPr>
              <p:cNvPicPr>
                <a:picLocks noChangeAspect="1" noChangeArrowheads="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2861" y="3386137"/>
                <a:ext cx="1143000" cy="11430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73622521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4482C-AC05-4AC2-9E30-DB738D0CE61E}"/>
              </a:ext>
            </a:extLst>
          </p:cNvPr>
          <p:cNvSpPr>
            <a:spLocks noGrp="1"/>
          </p:cNvSpPr>
          <p:nvPr>
            <p:ph type="title"/>
          </p:nvPr>
        </p:nvSpPr>
        <p:spPr/>
        <p:txBody>
          <a:bodyPr/>
          <a:lstStyle/>
          <a:p>
            <a:r>
              <a:rPr lang="en-US" dirty="0"/>
              <a:t>Exposure to risks was much higher for family &amp; friends of Teens</a:t>
            </a:r>
            <a:br>
              <a:rPr lang="en-US" dirty="0"/>
            </a:br>
            <a:r>
              <a:rPr lang="en-US" sz="2000" dirty="0"/>
              <a:t>Hoaxes, scams and frauds drove risk levels higher for family &amp; friends of Teens</a:t>
            </a:r>
          </a:p>
        </p:txBody>
      </p:sp>
      <p:sp>
        <p:nvSpPr>
          <p:cNvPr id="3" name="Slide Number Placeholder 2">
            <a:extLst>
              <a:ext uri="{FF2B5EF4-FFF2-40B4-BE49-F238E27FC236}">
                <a16:creationId xmlns:a16="http://schemas.microsoft.com/office/drawing/2014/main" id="{29C5A94A-365F-4A2D-BFFE-77DA53749CE0}"/>
              </a:ext>
            </a:extLst>
          </p:cNvPr>
          <p:cNvSpPr>
            <a:spLocks noGrp="1"/>
          </p:cNvSpPr>
          <p:nvPr>
            <p:ph type="sldNum" sz="quarter" idx="4"/>
          </p:nvPr>
        </p:nvSpPr>
        <p:spPr/>
        <p:txBody>
          <a:bodyPr/>
          <a:lstStyle/>
          <a:p>
            <a:fld id="{7EFC24D6-DB8F-6B44-BA5A-9BEC68C15CAA}" type="slidenum">
              <a:rPr lang="en-US" smtClean="0"/>
              <a:pPr/>
              <a:t>48</a:t>
            </a:fld>
            <a:endParaRPr lang="en-US" dirty="0"/>
          </a:p>
        </p:txBody>
      </p:sp>
      <p:sp>
        <p:nvSpPr>
          <p:cNvPr id="4" name="TextBox 3">
            <a:extLst>
              <a:ext uri="{FF2B5EF4-FFF2-40B4-BE49-F238E27FC236}">
                <a16:creationId xmlns:a16="http://schemas.microsoft.com/office/drawing/2014/main" id="{1E347D15-40CC-416D-8F1C-2C6AB4742948}"/>
              </a:ext>
            </a:extLst>
          </p:cNvPr>
          <p:cNvSpPr txBox="1"/>
          <p:nvPr/>
        </p:nvSpPr>
        <p:spPr>
          <a:xfrm>
            <a:off x="8310880" y="2367281"/>
            <a:ext cx="1072601" cy="461665"/>
          </a:xfrm>
          <a:prstGeom prst="rect">
            <a:avLst/>
          </a:prstGeom>
          <a:noFill/>
        </p:spPr>
        <p:txBody>
          <a:bodyPr wrap="none" lIns="182880" tIns="146304" rIns="182880" bIns="146304" rtlCol="0">
            <a:spAutoFit/>
          </a:bodyPr>
          <a:lstStyle/>
          <a:p>
            <a:pPr>
              <a:lnSpc>
                <a:spcPct val="90000"/>
              </a:lnSpc>
            </a:pPr>
            <a:r>
              <a:rPr lang="en-US" sz="1200" dirty="0"/>
              <a:t>YOY </a:t>
            </a:r>
            <a:r>
              <a:rPr lang="en-US" sz="1200" dirty="0">
                <a:latin typeface="Wingdings 3" panose="05040102010807070707" pitchFamily="18" charset="2"/>
              </a:rPr>
              <a:t>p</a:t>
            </a:r>
            <a:r>
              <a:rPr lang="en-US" sz="1200" dirty="0"/>
              <a:t> +5</a:t>
            </a:r>
          </a:p>
        </p:txBody>
      </p:sp>
      <p:sp>
        <p:nvSpPr>
          <p:cNvPr id="19" name="TextBox 18">
            <a:extLst>
              <a:ext uri="{FF2B5EF4-FFF2-40B4-BE49-F238E27FC236}">
                <a16:creationId xmlns:a16="http://schemas.microsoft.com/office/drawing/2014/main" id="{9BDF908F-A514-47DF-82DB-B43D793A88CD}"/>
              </a:ext>
            </a:extLst>
          </p:cNvPr>
          <p:cNvSpPr txBox="1"/>
          <p:nvPr/>
        </p:nvSpPr>
        <p:spPr>
          <a:xfrm>
            <a:off x="7156999" y="3058161"/>
            <a:ext cx="1072601" cy="461665"/>
          </a:xfrm>
          <a:prstGeom prst="rect">
            <a:avLst/>
          </a:prstGeom>
          <a:noFill/>
        </p:spPr>
        <p:txBody>
          <a:bodyPr wrap="none" lIns="182880" tIns="146304" rIns="182880" bIns="146304" rtlCol="0">
            <a:spAutoFit/>
          </a:bodyPr>
          <a:lstStyle/>
          <a:p>
            <a:pPr>
              <a:lnSpc>
                <a:spcPct val="90000"/>
              </a:lnSpc>
            </a:pPr>
            <a:r>
              <a:rPr lang="en-US" sz="1200" dirty="0"/>
              <a:t>YOY </a:t>
            </a:r>
            <a:r>
              <a:rPr lang="en-US" sz="1200" dirty="0">
                <a:latin typeface="Wingdings 3" panose="05040102010807070707" pitchFamily="18" charset="2"/>
              </a:rPr>
              <a:t>p</a:t>
            </a:r>
            <a:r>
              <a:rPr lang="en-US" sz="1200" dirty="0"/>
              <a:t> +4</a:t>
            </a:r>
          </a:p>
        </p:txBody>
      </p:sp>
      <p:sp>
        <p:nvSpPr>
          <p:cNvPr id="20" name="TextBox 19">
            <a:extLst>
              <a:ext uri="{FF2B5EF4-FFF2-40B4-BE49-F238E27FC236}">
                <a16:creationId xmlns:a16="http://schemas.microsoft.com/office/drawing/2014/main" id="{73F0DD05-F2C2-487E-AB4C-C521C80CAB84}"/>
              </a:ext>
            </a:extLst>
          </p:cNvPr>
          <p:cNvSpPr txBox="1"/>
          <p:nvPr/>
        </p:nvSpPr>
        <p:spPr>
          <a:xfrm>
            <a:off x="4242643" y="2736195"/>
            <a:ext cx="1072601" cy="461665"/>
          </a:xfrm>
          <a:prstGeom prst="rect">
            <a:avLst/>
          </a:prstGeom>
          <a:noFill/>
        </p:spPr>
        <p:txBody>
          <a:bodyPr wrap="none" lIns="182880" tIns="146304" rIns="182880" bIns="146304" rtlCol="0">
            <a:spAutoFit/>
          </a:bodyPr>
          <a:lstStyle/>
          <a:p>
            <a:pPr>
              <a:lnSpc>
                <a:spcPct val="90000"/>
              </a:lnSpc>
            </a:pPr>
            <a:r>
              <a:rPr lang="en-US" sz="1200" dirty="0"/>
              <a:t>YOY </a:t>
            </a:r>
            <a:r>
              <a:rPr lang="en-US" sz="1200" dirty="0">
                <a:latin typeface="Wingdings 3" panose="05040102010807070707" pitchFamily="18" charset="2"/>
              </a:rPr>
              <a:t>p</a:t>
            </a:r>
            <a:r>
              <a:rPr lang="en-US" sz="1200" dirty="0"/>
              <a:t> +2</a:t>
            </a:r>
          </a:p>
        </p:txBody>
      </p:sp>
      <p:sp>
        <p:nvSpPr>
          <p:cNvPr id="21" name="TextBox 20">
            <a:extLst>
              <a:ext uri="{FF2B5EF4-FFF2-40B4-BE49-F238E27FC236}">
                <a16:creationId xmlns:a16="http://schemas.microsoft.com/office/drawing/2014/main" id="{AD50975D-A066-4F4D-8BAE-81320050E1EF}"/>
              </a:ext>
            </a:extLst>
          </p:cNvPr>
          <p:cNvSpPr txBox="1"/>
          <p:nvPr/>
        </p:nvSpPr>
        <p:spPr>
          <a:xfrm>
            <a:off x="3109751" y="2718416"/>
            <a:ext cx="1072601" cy="461665"/>
          </a:xfrm>
          <a:prstGeom prst="rect">
            <a:avLst/>
          </a:prstGeom>
          <a:noFill/>
        </p:spPr>
        <p:txBody>
          <a:bodyPr wrap="none" lIns="182880" tIns="146304" rIns="182880" bIns="146304" rtlCol="0">
            <a:spAutoFit/>
          </a:bodyPr>
          <a:lstStyle/>
          <a:p>
            <a:pPr>
              <a:lnSpc>
                <a:spcPct val="90000"/>
              </a:lnSpc>
            </a:pPr>
            <a:r>
              <a:rPr lang="en-US" sz="1200" dirty="0"/>
              <a:t>YOY </a:t>
            </a:r>
            <a:r>
              <a:rPr lang="en-US" sz="1200" dirty="0">
                <a:latin typeface="Wingdings 3" panose="05040102010807070707" pitchFamily="18" charset="2"/>
              </a:rPr>
              <a:t>p</a:t>
            </a:r>
            <a:r>
              <a:rPr lang="en-US" sz="1200" dirty="0"/>
              <a:t> +0</a:t>
            </a:r>
          </a:p>
        </p:txBody>
      </p:sp>
      <p:sp>
        <p:nvSpPr>
          <p:cNvPr id="22" name="Rectangle 21">
            <a:extLst>
              <a:ext uri="{FF2B5EF4-FFF2-40B4-BE49-F238E27FC236}">
                <a16:creationId xmlns:a16="http://schemas.microsoft.com/office/drawing/2014/main" id="{F8F31F97-40B2-4E0D-AA6F-D608D6C68A7A}"/>
              </a:ext>
            </a:extLst>
          </p:cNvPr>
          <p:cNvSpPr/>
          <p:nvPr/>
        </p:nvSpPr>
        <p:spPr>
          <a:xfrm>
            <a:off x="-17598" y="6739423"/>
            <a:ext cx="6216650" cy="246221"/>
          </a:xfrm>
          <a:prstGeom prst="rect">
            <a:avLst/>
          </a:prstGeom>
        </p:spPr>
        <p:txBody>
          <a:bodyPr>
            <a:spAutoFit/>
          </a:bodyPr>
          <a:lstStyle/>
          <a:p>
            <a:r>
              <a:rPr lang="en-US" sz="1000" i="1" dirty="0">
                <a:solidFill>
                  <a:schemeClr val="tx1">
                    <a:lumMod val="50000"/>
                  </a:schemeClr>
                </a:solidFill>
              </a:rPr>
              <a:t>Q2: Which of these has ever happened to you or to a friend/family member ONLINE?</a:t>
            </a:r>
          </a:p>
        </p:txBody>
      </p:sp>
      <p:graphicFrame>
        <p:nvGraphicFramePr>
          <p:cNvPr id="23" name="Chart 22">
            <a:extLst>
              <a:ext uri="{FF2B5EF4-FFF2-40B4-BE49-F238E27FC236}">
                <a16:creationId xmlns:a16="http://schemas.microsoft.com/office/drawing/2014/main" id="{1EA9A42E-2E49-4AB9-BD21-920EEAB94949}"/>
              </a:ext>
            </a:extLst>
          </p:cNvPr>
          <p:cNvGraphicFramePr/>
          <p:nvPr>
            <p:extLst>
              <p:ext uri="{D42A27DB-BD31-4B8C-83A1-F6EECF244321}">
                <p14:modId xmlns:p14="http://schemas.microsoft.com/office/powerpoint/2010/main" val="4008238367"/>
              </p:ext>
            </p:extLst>
          </p:nvPr>
        </p:nvGraphicFramePr>
        <p:xfrm>
          <a:off x="1188720" y="1574801"/>
          <a:ext cx="9662159"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2BFBCF06-D99C-42FB-8CA0-F1A0AF361E01}"/>
              </a:ext>
            </a:extLst>
          </p:cNvPr>
          <p:cNvSpPr txBox="1"/>
          <p:nvPr/>
        </p:nvSpPr>
        <p:spPr>
          <a:xfrm>
            <a:off x="4890636" y="3281844"/>
            <a:ext cx="1072601" cy="461665"/>
          </a:xfrm>
          <a:prstGeom prst="rect">
            <a:avLst/>
          </a:prstGeom>
          <a:noFill/>
        </p:spPr>
        <p:txBody>
          <a:bodyPr wrap="none" lIns="182880" tIns="146304" rIns="182880" bIns="146304" rtlCol="0">
            <a:spAutoFit/>
          </a:bodyPr>
          <a:lstStyle/>
          <a:p>
            <a:pPr>
              <a:lnSpc>
                <a:spcPct val="90000"/>
              </a:lnSpc>
            </a:pPr>
            <a:r>
              <a:rPr lang="en-US" sz="1200" dirty="0"/>
              <a:t>YOY </a:t>
            </a:r>
            <a:r>
              <a:rPr lang="en-US" sz="1200" dirty="0">
                <a:latin typeface="Wingdings 3" panose="05040102010807070707" pitchFamily="18" charset="2"/>
              </a:rPr>
              <a:t>p</a:t>
            </a:r>
            <a:r>
              <a:rPr lang="en-US" sz="1200" dirty="0"/>
              <a:t> +4</a:t>
            </a:r>
          </a:p>
        </p:txBody>
      </p:sp>
      <p:sp>
        <p:nvSpPr>
          <p:cNvPr id="14" name="TextBox 13">
            <a:extLst>
              <a:ext uri="{FF2B5EF4-FFF2-40B4-BE49-F238E27FC236}">
                <a16:creationId xmlns:a16="http://schemas.microsoft.com/office/drawing/2014/main" id="{0D606C75-FC5A-41D1-A3C1-34307B52834C}"/>
              </a:ext>
            </a:extLst>
          </p:cNvPr>
          <p:cNvSpPr txBox="1"/>
          <p:nvPr/>
        </p:nvSpPr>
        <p:spPr>
          <a:xfrm>
            <a:off x="1766522" y="3001811"/>
            <a:ext cx="966803" cy="461665"/>
          </a:xfrm>
          <a:prstGeom prst="rect">
            <a:avLst/>
          </a:prstGeom>
          <a:noFill/>
        </p:spPr>
        <p:txBody>
          <a:bodyPr wrap="none" lIns="182880" tIns="146304" rIns="182880" bIns="146304" rtlCol="0">
            <a:spAutoFit/>
          </a:bodyPr>
          <a:lstStyle/>
          <a:p>
            <a:pPr>
              <a:lnSpc>
                <a:spcPct val="90000"/>
              </a:lnSpc>
            </a:pPr>
            <a:r>
              <a:rPr lang="en-US" sz="1200" dirty="0"/>
              <a:t>YOY </a:t>
            </a:r>
            <a:r>
              <a:rPr lang="en-US" sz="1200" dirty="0">
                <a:latin typeface="Wingdings 3" panose="05040102010807070707" pitchFamily="18" charset="2"/>
              </a:rPr>
              <a:t>p</a:t>
            </a:r>
            <a:r>
              <a:rPr lang="en-US" sz="1200" dirty="0"/>
              <a:t> 0</a:t>
            </a:r>
          </a:p>
        </p:txBody>
      </p:sp>
      <p:sp>
        <p:nvSpPr>
          <p:cNvPr id="15" name="TextBox 14">
            <a:extLst>
              <a:ext uri="{FF2B5EF4-FFF2-40B4-BE49-F238E27FC236}">
                <a16:creationId xmlns:a16="http://schemas.microsoft.com/office/drawing/2014/main" id="{F6B4C8E0-4A9C-45AF-A13C-E78720B6052C}"/>
              </a:ext>
            </a:extLst>
          </p:cNvPr>
          <p:cNvSpPr txBox="1"/>
          <p:nvPr/>
        </p:nvSpPr>
        <p:spPr>
          <a:xfrm>
            <a:off x="2960284" y="2997802"/>
            <a:ext cx="1072601" cy="461665"/>
          </a:xfrm>
          <a:prstGeom prst="rect">
            <a:avLst/>
          </a:prstGeom>
          <a:noFill/>
        </p:spPr>
        <p:txBody>
          <a:bodyPr wrap="none" lIns="182880" tIns="146304" rIns="182880" bIns="146304" rtlCol="0">
            <a:spAutoFit/>
          </a:bodyPr>
          <a:lstStyle/>
          <a:p>
            <a:pPr>
              <a:lnSpc>
                <a:spcPct val="90000"/>
              </a:lnSpc>
            </a:pPr>
            <a:r>
              <a:rPr lang="en-US" sz="1200" dirty="0"/>
              <a:t>YOY </a:t>
            </a:r>
            <a:r>
              <a:rPr lang="en-US" sz="1200" dirty="0">
                <a:latin typeface="Wingdings 3" panose="05040102010807070707" pitchFamily="18" charset="2"/>
              </a:rPr>
              <a:t>p</a:t>
            </a:r>
            <a:r>
              <a:rPr lang="en-US" sz="1200" dirty="0"/>
              <a:t> +2</a:t>
            </a:r>
          </a:p>
        </p:txBody>
      </p:sp>
      <p:sp>
        <p:nvSpPr>
          <p:cNvPr id="16" name="TextBox 15">
            <a:extLst>
              <a:ext uri="{FF2B5EF4-FFF2-40B4-BE49-F238E27FC236}">
                <a16:creationId xmlns:a16="http://schemas.microsoft.com/office/drawing/2014/main" id="{5DE20363-4E3B-4170-8F9E-CBA5BB1181B4}"/>
              </a:ext>
            </a:extLst>
          </p:cNvPr>
          <p:cNvSpPr txBox="1"/>
          <p:nvPr/>
        </p:nvSpPr>
        <p:spPr>
          <a:xfrm>
            <a:off x="6105387" y="2718415"/>
            <a:ext cx="1072601" cy="461665"/>
          </a:xfrm>
          <a:prstGeom prst="rect">
            <a:avLst/>
          </a:prstGeom>
          <a:noFill/>
        </p:spPr>
        <p:txBody>
          <a:bodyPr wrap="none" lIns="182880" tIns="146304" rIns="182880" bIns="146304" rtlCol="0">
            <a:spAutoFit/>
          </a:bodyPr>
          <a:lstStyle/>
          <a:p>
            <a:pPr>
              <a:lnSpc>
                <a:spcPct val="90000"/>
              </a:lnSpc>
            </a:pPr>
            <a:r>
              <a:rPr lang="en-US" sz="1200" dirty="0"/>
              <a:t>YOY </a:t>
            </a:r>
            <a:r>
              <a:rPr lang="en-US" sz="1200" dirty="0">
                <a:latin typeface="Wingdings 3" panose="05040102010807070707" pitchFamily="18" charset="2"/>
              </a:rPr>
              <a:t>p</a:t>
            </a:r>
            <a:r>
              <a:rPr lang="en-US" sz="1200" dirty="0"/>
              <a:t> +5</a:t>
            </a:r>
          </a:p>
        </p:txBody>
      </p:sp>
      <p:sp>
        <p:nvSpPr>
          <p:cNvPr id="17" name="TextBox 16">
            <a:extLst>
              <a:ext uri="{FF2B5EF4-FFF2-40B4-BE49-F238E27FC236}">
                <a16:creationId xmlns:a16="http://schemas.microsoft.com/office/drawing/2014/main" id="{EB0255BD-FA12-4826-92DB-7ABEC07D5C4B}"/>
              </a:ext>
            </a:extLst>
          </p:cNvPr>
          <p:cNvSpPr txBox="1"/>
          <p:nvPr/>
        </p:nvSpPr>
        <p:spPr>
          <a:xfrm>
            <a:off x="9269661" y="2367281"/>
            <a:ext cx="1072601" cy="461665"/>
          </a:xfrm>
          <a:prstGeom prst="rect">
            <a:avLst/>
          </a:prstGeom>
          <a:noFill/>
        </p:spPr>
        <p:txBody>
          <a:bodyPr wrap="none" lIns="182880" tIns="146304" rIns="182880" bIns="146304" rtlCol="0">
            <a:spAutoFit/>
          </a:bodyPr>
          <a:lstStyle/>
          <a:p>
            <a:pPr>
              <a:lnSpc>
                <a:spcPct val="90000"/>
              </a:lnSpc>
            </a:pPr>
            <a:r>
              <a:rPr lang="en-US" sz="1200" dirty="0"/>
              <a:t>YOY </a:t>
            </a:r>
            <a:r>
              <a:rPr lang="en-US" sz="1200" dirty="0">
                <a:latin typeface="Wingdings 3" panose="05040102010807070707" pitchFamily="18" charset="2"/>
              </a:rPr>
              <a:t>p</a:t>
            </a:r>
            <a:r>
              <a:rPr lang="en-US" sz="1200" dirty="0"/>
              <a:t> +3</a:t>
            </a:r>
          </a:p>
        </p:txBody>
      </p:sp>
      <p:sp>
        <p:nvSpPr>
          <p:cNvPr id="18" name="TextBox 17">
            <a:extLst>
              <a:ext uri="{FF2B5EF4-FFF2-40B4-BE49-F238E27FC236}">
                <a16:creationId xmlns:a16="http://schemas.microsoft.com/office/drawing/2014/main" id="{CB2735BD-836E-4C81-BBC3-1F7C5E8C183B}"/>
              </a:ext>
            </a:extLst>
          </p:cNvPr>
          <p:cNvSpPr txBox="1"/>
          <p:nvPr/>
        </p:nvSpPr>
        <p:spPr>
          <a:xfrm>
            <a:off x="8026418" y="2536137"/>
            <a:ext cx="1072601" cy="461665"/>
          </a:xfrm>
          <a:prstGeom prst="rect">
            <a:avLst/>
          </a:prstGeom>
          <a:noFill/>
        </p:spPr>
        <p:txBody>
          <a:bodyPr wrap="none" lIns="182880" tIns="146304" rIns="182880" bIns="146304" rtlCol="0">
            <a:spAutoFit/>
          </a:bodyPr>
          <a:lstStyle/>
          <a:p>
            <a:pPr>
              <a:lnSpc>
                <a:spcPct val="90000"/>
              </a:lnSpc>
            </a:pPr>
            <a:r>
              <a:rPr lang="en-US" sz="1200" dirty="0"/>
              <a:t>YOY </a:t>
            </a:r>
            <a:r>
              <a:rPr lang="en-US" sz="1200" dirty="0">
                <a:latin typeface="Wingdings 3" panose="05040102010807070707" pitchFamily="18" charset="2"/>
              </a:rPr>
              <a:t>p</a:t>
            </a:r>
            <a:r>
              <a:rPr lang="en-US" sz="1200" dirty="0"/>
              <a:t> +2</a:t>
            </a:r>
          </a:p>
        </p:txBody>
      </p:sp>
      <p:grpSp>
        <p:nvGrpSpPr>
          <p:cNvPr id="24" name="Group 23">
            <a:extLst>
              <a:ext uri="{FF2B5EF4-FFF2-40B4-BE49-F238E27FC236}">
                <a16:creationId xmlns:a16="http://schemas.microsoft.com/office/drawing/2014/main" id="{C36438AC-AF09-481A-B40E-B25CCA3A4BAB}"/>
              </a:ext>
            </a:extLst>
          </p:cNvPr>
          <p:cNvGrpSpPr/>
          <p:nvPr/>
        </p:nvGrpSpPr>
        <p:grpSpPr>
          <a:xfrm>
            <a:off x="10231766" y="-18594"/>
            <a:ext cx="2130153" cy="501823"/>
            <a:chOff x="10231766" y="-18594"/>
            <a:chExt cx="2130153" cy="501823"/>
          </a:xfrm>
        </p:grpSpPr>
        <p:sp>
          <p:nvSpPr>
            <p:cNvPr id="25" name="TextBox 24">
              <a:extLst>
                <a:ext uri="{FF2B5EF4-FFF2-40B4-BE49-F238E27FC236}">
                  <a16:creationId xmlns:a16="http://schemas.microsoft.com/office/drawing/2014/main" id="{D6F497E1-91F2-411B-A6A4-96B1FC37D5C4}"/>
                </a:ext>
              </a:extLst>
            </p:cNvPr>
            <p:cNvSpPr txBox="1"/>
            <p:nvPr/>
          </p:nvSpPr>
          <p:spPr>
            <a:xfrm>
              <a:off x="10231766" y="-18594"/>
              <a:ext cx="1611916"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Adults &amp; Teens</a:t>
              </a:r>
            </a:p>
          </p:txBody>
        </p:sp>
        <p:grpSp>
          <p:nvGrpSpPr>
            <p:cNvPr id="26" name="Group 25">
              <a:extLst>
                <a:ext uri="{FF2B5EF4-FFF2-40B4-BE49-F238E27FC236}">
                  <a16:creationId xmlns:a16="http://schemas.microsoft.com/office/drawing/2014/main" id="{04ADDB9B-CFAC-444D-8C83-99D9F001F84C}"/>
                </a:ext>
              </a:extLst>
            </p:cNvPr>
            <p:cNvGrpSpPr>
              <a:grpSpLocks noChangeAspect="1"/>
            </p:cNvGrpSpPr>
            <p:nvPr/>
          </p:nvGrpSpPr>
          <p:grpSpPr>
            <a:xfrm>
              <a:off x="11628902" y="26029"/>
              <a:ext cx="733017" cy="457200"/>
              <a:chOff x="7382861" y="3386137"/>
              <a:chExt cx="1832542" cy="1143000"/>
            </a:xfrm>
          </p:grpSpPr>
          <p:pic>
            <p:nvPicPr>
              <p:cNvPr id="27" name="Picture 26">
                <a:extLst>
                  <a:ext uri="{FF2B5EF4-FFF2-40B4-BE49-F238E27FC236}">
                    <a16:creationId xmlns:a16="http://schemas.microsoft.com/office/drawing/2014/main" id="{254DC6EC-EC8D-4565-9419-ED9A44ACD717}"/>
                  </a:ext>
                </a:extLst>
              </p:cNvPr>
              <p:cNvPicPr>
                <a:picLocks noChangeAspect="1"/>
              </p:cNvPicPr>
              <p:nvPr/>
            </p:nvPicPr>
            <p:blipFill>
              <a:blip r:embed="rId4">
                <a:duotone>
                  <a:schemeClr val="accent4">
                    <a:shade val="45000"/>
                    <a:satMod val="135000"/>
                  </a:schemeClr>
                  <a:prstClr val="white"/>
                </a:duotone>
              </a:blip>
              <a:stretch>
                <a:fillRect/>
              </a:stretch>
            </p:blipFill>
            <p:spPr>
              <a:xfrm>
                <a:off x="8414101" y="3541077"/>
                <a:ext cx="801302" cy="822960"/>
              </a:xfrm>
              <a:prstGeom prst="rect">
                <a:avLst/>
              </a:prstGeom>
            </p:spPr>
          </p:pic>
          <p:pic>
            <p:nvPicPr>
              <p:cNvPr id="28" name="Picture 4" descr="https://d30y9cdsu7xlg0.cloudfront.net/png/35475-200.png">
                <a:extLst>
                  <a:ext uri="{FF2B5EF4-FFF2-40B4-BE49-F238E27FC236}">
                    <a16:creationId xmlns:a16="http://schemas.microsoft.com/office/drawing/2014/main" id="{2916CAAC-DF95-41D1-929D-09BF02EB87BC}"/>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2861" y="3386137"/>
                <a:ext cx="1143000" cy="11430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91917953"/>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C69A48CC-D199-43E9-8D0E-09FD2E636A54}"/>
              </a:ext>
            </a:extLst>
          </p:cNvPr>
          <p:cNvGraphicFramePr/>
          <p:nvPr>
            <p:extLst>
              <p:ext uri="{D42A27DB-BD31-4B8C-83A1-F6EECF244321}">
                <p14:modId xmlns:p14="http://schemas.microsoft.com/office/powerpoint/2010/main" val="3312501239"/>
              </p:ext>
            </p:extLst>
          </p:nvPr>
        </p:nvGraphicFramePr>
        <p:xfrm>
          <a:off x="2072745" y="1201671"/>
          <a:ext cx="8321040"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19" name="Oval 18">
            <a:extLst>
              <a:ext uri="{FF2B5EF4-FFF2-40B4-BE49-F238E27FC236}">
                <a16:creationId xmlns:a16="http://schemas.microsoft.com/office/drawing/2014/main" id="{47D52E96-1C2D-49E8-BC1F-DA4D174A3616}"/>
              </a:ext>
            </a:extLst>
          </p:cNvPr>
          <p:cNvSpPr>
            <a:spLocks noChangeAspect="1"/>
          </p:cNvSpPr>
          <p:nvPr/>
        </p:nvSpPr>
        <p:spPr bwMode="auto">
          <a:xfrm>
            <a:off x="7112820" y="2960196"/>
            <a:ext cx="3020342" cy="3017520"/>
          </a:xfrm>
          <a:prstGeom prst="ellipse">
            <a:avLst/>
          </a:prstGeom>
          <a:solidFill>
            <a:srgbClr val="002050">
              <a:alpha val="1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AB64C79E-5220-4FF2-93A9-0106367B26C7}"/>
              </a:ext>
            </a:extLst>
          </p:cNvPr>
          <p:cNvSpPr>
            <a:spLocks noGrp="1"/>
          </p:cNvSpPr>
          <p:nvPr>
            <p:ph type="title"/>
          </p:nvPr>
        </p:nvSpPr>
        <p:spPr/>
        <p:txBody>
          <a:bodyPr/>
          <a:lstStyle/>
          <a:p>
            <a:r>
              <a:rPr lang="en-US" dirty="0"/>
              <a:t>Inner social circles created more problems for Teens</a:t>
            </a:r>
          </a:p>
        </p:txBody>
      </p:sp>
      <p:sp>
        <p:nvSpPr>
          <p:cNvPr id="3" name="Slide Number Placeholder 2">
            <a:extLst>
              <a:ext uri="{FF2B5EF4-FFF2-40B4-BE49-F238E27FC236}">
                <a16:creationId xmlns:a16="http://schemas.microsoft.com/office/drawing/2014/main" id="{43ECA47D-AB6C-4EA7-8A70-F1948A7C63FD}"/>
              </a:ext>
            </a:extLst>
          </p:cNvPr>
          <p:cNvSpPr>
            <a:spLocks noGrp="1"/>
          </p:cNvSpPr>
          <p:nvPr>
            <p:ph type="sldNum" sz="quarter" idx="4"/>
          </p:nvPr>
        </p:nvSpPr>
        <p:spPr/>
        <p:txBody>
          <a:bodyPr/>
          <a:lstStyle/>
          <a:p>
            <a:fld id="{7EFC24D6-DB8F-6B44-BA5A-9BEC68C15CAA}" type="slidenum">
              <a:rPr lang="en-US" smtClean="0"/>
              <a:pPr/>
              <a:t>49</a:t>
            </a:fld>
            <a:endParaRPr lang="en-US" dirty="0"/>
          </a:p>
        </p:txBody>
      </p:sp>
      <p:sp>
        <p:nvSpPr>
          <p:cNvPr id="5" name="TextBox 4">
            <a:extLst>
              <a:ext uri="{FF2B5EF4-FFF2-40B4-BE49-F238E27FC236}">
                <a16:creationId xmlns:a16="http://schemas.microsoft.com/office/drawing/2014/main" id="{E807E27A-EC28-4B87-94C5-70401E348A6C}"/>
              </a:ext>
            </a:extLst>
          </p:cNvPr>
          <p:cNvSpPr txBox="1"/>
          <p:nvPr/>
        </p:nvSpPr>
        <p:spPr>
          <a:xfrm>
            <a:off x="-20095" y="6646400"/>
            <a:ext cx="6821419"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Q2a. Which types of people have, in the past treated you in an unsafe or uncivil manner online? Select all that apply.</a:t>
            </a:r>
          </a:p>
        </p:txBody>
      </p:sp>
      <p:grpSp>
        <p:nvGrpSpPr>
          <p:cNvPr id="9" name="Group 8">
            <a:extLst>
              <a:ext uri="{FF2B5EF4-FFF2-40B4-BE49-F238E27FC236}">
                <a16:creationId xmlns:a16="http://schemas.microsoft.com/office/drawing/2014/main" id="{CFB24CE6-B259-48A2-B038-453CBEA3F905}"/>
              </a:ext>
            </a:extLst>
          </p:cNvPr>
          <p:cNvGrpSpPr/>
          <p:nvPr/>
        </p:nvGrpSpPr>
        <p:grpSpPr>
          <a:xfrm>
            <a:off x="10231766" y="-18594"/>
            <a:ext cx="2130153" cy="501823"/>
            <a:chOff x="10231766" y="-18594"/>
            <a:chExt cx="2130153" cy="501823"/>
          </a:xfrm>
        </p:grpSpPr>
        <p:sp>
          <p:nvSpPr>
            <p:cNvPr id="10" name="TextBox 9">
              <a:extLst>
                <a:ext uri="{FF2B5EF4-FFF2-40B4-BE49-F238E27FC236}">
                  <a16:creationId xmlns:a16="http://schemas.microsoft.com/office/drawing/2014/main" id="{6E46C3A8-FBA1-452E-866C-94EDB3647FD5}"/>
                </a:ext>
              </a:extLst>
            </p:cNvPr>
            <p:cNvSpPr txBox="1"/>
            <p:nvPr/>
          </p:nvSpPr>
          <p:spPr>
            <a:xfrm>
              <a:off x="10231766" y="-18594"/>
              <a:ext cx="1611916"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Adults &amp; Teens</a:t>
              </a:r>
            </a:p>
          </p:txBody>
        </p:sp>
        <p:grpSp>
          <p:nvGrpSpPr>
            <p:cNvPr id="11" name="Group 10">
              <a:extLst>
                <a:ext uri="{FF2B5EF4-FFF2-40B4-BE49-F238E27FC236}">
                  <a16:creationId xmlns:a16="http://schemas.microsoft.com/office/drawing/2014/main" id="{38DD643C-849F-4BE0-9913-59750A4CF9B2}"/>
                </a:ext>
              </a:extLst>
            </p:cNvPr>
            <p:cNvGrpSpPr>
              <a:grpSpLocks noChangeAspect="1"/>
            </p:cNvGrpSpPr>
            <p:nvPr/>
          </p:nvGrpSpPr>
          <p:grpSpPr>
            <a:xfrm>
              <a:off x="11628902" y="26029"/>
              <a:ext cx="733017" cy="457200"/>
              <a:chOff x="7382861" y="3386137"/>
              <a:chExt cx="1832542" cy="1143000"/>
            </a:xfrm>
          </p:grpSpPr>
          <p:pic>
            <p:nvPicPr>
              <p:cNvPr id="12" name="Picture 11">
                <a:extLst>
                  <a:ext uri="{FF2B5EF4-FFF2-40B4-BE49-F238E27FC236}">
                    <a16:creationId xmlns:a16="http://schemas.microsoft.com/office/drawing/2014/main" id="{FEFBB877-C540-42B5-9AFD-638A2D15A076}"/>
                  </a:ext>
                </a:extLst>
              </p:cNvPr>
              <p:cNvPicPr>
                <a:picLocks noChangeAspect="1"/>
              </p:cNvPicPr>
              <p:nvPr/>
            </p:nvPicPr>
            <p:blipFill>
              <a:blip r:embed="rId4">
                <a:duotone>
                  <a:schemeClr val="accent4">
                    <a:shade val="45000"/>
                    <a:satMod val="135000"/>
                  </a:schemeClr>
                  <a:prstClr val="white"/>
                </a:duotone>
              </a:blip>
              <a:stretch>
                <a:fillRect/>
              </a:stretch>
            </p:blipFill>
            <p:spPr>
              <a:xfrm>
                <a:off x="8414101" y="3541077"/>
                <a:ext cx="801302" cy="822960"/>
              </a:xfrm>
              <a:prstGeom prst="rect">
                <a:avLst/>
              </a:prstGeom>
            </p:spPr>
          </p:pic>
          <p:pic>
            <p:nvPicPr>
              <p:cNvPr id="13" name="Picture 4" descr="https://d30y9cdsu7xlg0.cloudfront.net/png/35475-200.png">
                <a:extLst>
                  <a:ext uri="{FF2B5EF4-FFF2-40B4-BE49-F238E27FC236}">
                    <a16:creationId xmlns:a16="http://schemas.microsoft.com/office/drawing/2014/main" id="{63884527-564E-4FE5-802F-7EB5770CD710}"/>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2861" y="3386137"/>
                <a:ext cx="1143000" cy="11430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6" name="Speech Bubble: Rectangle with Corners Rounded 15">
            <a:extLst>
              <a:ext uri="{FF2B5EF4-FFF2-40B4-BE49-F238E27FC236}">
                <a16:creationId xmlns:a16="http://schemas.microsoft.com/office/drawing/2014/main" id="{8CC0DB16-B92F-4BDF-AE04-E5DC34C5EE0E}"/>
              </a:ext>
            </a:extLst>
          </p:cNvPr>
          <p:cNvSpPr/>
          <p:nvPr/>
        </p:nvSpPr>
        <p:spPr bwMode="auto">
          <a:xfrm>
            <a:off x="8713173" y="1910267"/>
            <a:ext cx="2839978" cy="1195754"/>
          </a:xfrm>
          <a:prstGeom prst="wedgeRoundRectCallout">
            <a:avLst>
              <a:gd name="adj1" fmla="val -29924"/>
              <a:gd name="adj2" fmla="val 62500"/>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t>For Teens, the inner social circle of friends &amp; family generated 22% of unsafe &amp; uncivil behavior compared to 13% for Adults</a:t>
            </a:r>
            <a:endParaRPr lang="en-US" sz="1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7682729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E00BB-F351-477E-BC8D-BC88CCAF76D2}"/>
              </a:ext>
            </a:extLst>
          </p:cNvPr>
          <p:cNvSpPr>
            <a:spLocks noGrp="1"/>
          </p:cNvSpPr>
          <p:nvPr>
            <p:ph type="body" sz="quarter" idx="10"/>
          </p:nvPr>
        </p:nvSpPr>
        <p:spPr>
          <a:xfrm>
            <a:off x="629920" y="1212850"/>
            <a:ext cx="11155680" cy="5487656"/>
          </a:xfrm>
        </p:spPr>
        <p:txBody>
          <a:bodyPr/>
          <a:lstStyle/>
          <a:p>
            <a:pPr marL="0" indent="0">
              <a:buNone/>
            </a:pPr>
            <a:r>
              <a:rPr lang="en-US" sz="2800" i="1" dirty="0">
                <a:solidFill>
                  <a:srgbClr val="0072C6"/>
                </a:solidFill>
              </a:rPr>
              <a:t>The level of online risks and consequences held steady while encouraging signs emerged as people began to evolve their approaches towards the challenges of negative online interactions.</a:t>
            </a:r>
          </a:p>
          <a:p>
            <a:pPr marL="0" indent="0">
              <a:buNone/>
            </a:pPr>
            <a:endParaRPr lang="en-US" sz="1000" dirty="0">
              <a:solidFill>
                <a:srgbClr val="0072C6"/>
              </a:solidFill>
            </a:endParaRPr>
          </a:p>
          <a:p>
            <a:pPr marL="0" indent="0">
              <a:buNone/>
            </a:pPr>
            <a:r>
              <a:rPr lang="en-US" sz="2000" dirty="0">
                <a:solidFill>
                  <a:srgbClr val="0072C6"/>
                </a:solidFill>
              </a:rPr>
              <a:t>The level of online risks as measured by the Digital Civility Index remained steady since 2016, although DCI fell in Wave 1 countries by four points.* Overall, concerns about risks fell and timing since the last risk occurred was further in the past. Targets of online risks often named a person they knew and familiarity with the perpetrator was associated with an increased number of risks. A loss of trust remained the most common consequence of online risks.</a:t>
            </a:r>
          </a:p>
          <a:p>
            <a:pPr marL="0" indent="0">
              <a:buNone/>
            </a:pPr>
            <a:endParaRPr lang="en-US" sz="2000" dirty="0">
              <a:solidFill>
                <a:srgbClr val="0072C6"/>
              </a:solidFill>
            </a:endParaRPr>
          </a:p>
          <a:p>
            <a:pPr marL="0" indent="0">
              <a:buNone/>
            </a:pPr>
            <a:r>
              <a:rPr lang="en-US" sz="2000" dirty="0">
                <a:solidFill>
                  <a:srgbClr val="0072C6"/>
                </a:solidFill>
              </a:rPr>
              <a:t>Positive signs emerged…</a:t>
            </a:r>
          </a:p>
          <a:p>
            <a:pPr lvl="1" indent="-342900"/>
            <a:r>
              <a:rPr lang="en-US" sz="2000" dirty="0">
                <a:solidFill>
                  <a:srgbClr val="0072C6"/>
                </a:solidFill>
                <a:latin typeface="+mj-lt"/>
              </a:rPr>
              <a:t>People were less confrontational and more likely to stand down rather than retaliate in response to being abused.</a:t>
            </a:r>
          </a:p>
          <a:p>
            <a:pPr lvl="1" indent="-342900"/>
            <a:r>
              <a:rPr lang="en-US" sz="2000" dirty="0">
                <a:solidFill>
                  <a:srgbClr val="0072C6"/>
                </a:solidFill>
                <a:latin typeface="+mj-lt"/>
              </a:rPr>
              <a:t>Most people stated they actively tried to respect and protect themselves, and to a lesser extent, others online. </a:t>
            </a:r>
          </a:p>
          <a:p>
            <a:pPr lvl="1" indent="-342900"/>
            <a:r>
              <a:rPr lang="en-US" sz="2000" dirty="0">
                <a:solidFill>
                  <a:srgbClr val="0072C6"/>
                </a:solidFill>
                <a:latin typeface="+mj-lt"/>
              </a:rPr>
              <a:t>More people knew where to find help if needed while confidence in managing online risks remained high.</a:t>
            </a:r>
            <a:endParaRPr lang="en-US" sz="2000" dirty="0">
              <a:latin typeface="+mj-lt"/>
            </a:endParaRPr>
          </a:p>
        </p:txBody>
      </p:sp>
      <p:sp>
        <p:nvSpPr>
          <p:cNvPr id="3" name="Title 2">
            <a:extLst>
              <a:ext uri="{FF2B5EF4-FFF2-40B4-BE49-F238E27FC236}">
                <a16:creationId xmlns:a16="http://schemas.microsoft.com/office/drawing/2014/main" id="{F2305036-845F-4BF0-B8B5-B870B0DD40C0}"/>
              </a:ext>
            </a:extLst>
          </p:cNvPr>
          <p:cNvSpPr>
            <a:spLocks noGrp="1"/>
          </p:cNvSpPr>
          <p:nvPr>
            <p:ph type="title"/>
          </p:nvPr>
        </p:nvSpPr>
        <p:spPr/>
        <p:txBody>
          <a:bodyPr/>
          <a:lstStyle/>
          <a:p>
            <a:r>
              <a:rPr lang="en-US" dirty="0"/>
              <a:t>Headline</a:t>
            </a:r>
          </a:p>
        </p:txBody>
      </p:sp>
      <p:sp>
        <p:nvSpPr>
          <p:cNvPr id="4" name="Slide Number Placeholder 3">
            <a:extLst>
              <a:ext uri="{FF2B5EF4-FFF2-40B4-BE49-F238E27FC236}">
                <a16:creationId xmlns:a16="http://schemas.microsoft.com/office/drawing/2014/main" id="{1E99A988-89E8-497B-9157-EBCD6C6DFBFD}"/>
              </a:ext>
            </a:extLst>
          </p:cNvPr>
          <p:cNvSpPr>
            <a:spLocks noGrp="1"/>
          </p:cNvSpPr>
          <p:nvPr>
            <p:ph type="sldNum" sz="quarter" idx="4"/>
          </p:nvPr>
        </p:nvSpPr>
        <p:spPr/>
        <p:txBody>
          <a:bodyPr/>
          <a:lstStyle/>
          <a:p>
            <a:fld id="{7EFC24D6-DB8F-6B44-BA5A-9BEC68C15CAA}" type="slidenum">
              <a:rPr lang="en-US" smtClean="0"/>
              <a:pPr/>
              <a:t>5</a:t>
            </a:fld>
            <a:endParaRPr lang="en-US" dirty="0"/>
          </a:p>
        </p:txBody>
      </p:sp>
      <p:sp>
        <p:nvSpPr>
          <p:cNvPr id="5" name="TextBox 4">
            <a:extLst>
              <a:ext uri="{FF2B5EF4-FFF2-40B4-BE49-F238E27FC236}">
                <a16:creationId xmlns:a16="http://schemas.microsoft.com/office/drawing/2014/main" id="{7CE14027-CD23-4554-AF40-C9F6F0A4B403}"/>
              </a:ext>
            </a:extLst>
          </p:cNvPr>
          <p:cNvSpPr txBox="1"/>
          <p:nvPr/>
        </p:nvSpPr>
        <p:spPr>
          <a:xfrm>
            <a:off x="9479280" y="6532860"/>
            <a:ext cx="2394310" cy="461665"/>
          </a:xfrm>
          <a:prstGeom prst="rect">
            <a:avLst/>
          </a:prstGeom>
          <a:noFill/>
        </p:spPr>
        <p:txBody>
          <a:bodyPr wrap="none" lIns="182880" tIns="146304" rIns="182880" bIns="146304" rtlCol="0">
            <a:spAutoFit/>
          </a:bodyPr>
          <a:lstStyle/>
          <a:p>
            <a:pPr>
              <a:lnSpc>
                <a:spcPct val="90000"/>
              </a:lnSpc>
            </a:pPr>
            <a:r>
              <a:rPr lang="en-US" sz="1200" i="1" dirty="0">
                <a:solidFill>
                  <a:srgbClr val="0072C6"/>
                </a:solidFill>
              </a:rPr>
              <a:t>*Excluding risks added in 2017</a:t>
            </a:r>
          </a:p>
        </p:txBody>
      </p:sp>
    </p:spTree>
    <p:extLst>
      <p:ext uri="{BB962C8B-B14F-4D97-AF65-F5344CB8AC3E}">
        <p14:creationId xmlns:p14="http://schemas.microsoft.com/office/powerpoint/2010/main" val="344116906"/>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C79E-5220-4FF2-93A9-0106367B26C7}"/>
              </a:ext>
            </a:extLst>
          </p:cNvPr>
          <p:cNvSpPr>
            <a:spLocks noGrp="1"/>
          </p:cNvSpPr>
          <p:nvPr>
            <p:ph type="title"/>
          </p:nvPr>
        </p:nvSpPr>
        <p:spPr/>
        <p:txBody>
          <a:bodyPr/>
          <a:lstStyle/>
          <a:p>
            <a:r>
              <a:rPr lang="en-US" dirty="0"/>
              <a:t>Teens worried most about bullying, harassment &amp; sexual risks</a:t>
            </a:r>
            <a:br>
              <a:rPr lang="en-US" dirty="0"/>
            </a:br>
            <a:r>
              <a:rPr lang="en-US" sz="2000" dirty="0"/>
              <a:t>Adults worried more than Teens about Hoaxes, scams, frauds &amp; Reputational risks</a:t>
            </a:r>
            <a:endParaRPr lang="en-US" dirty="0"/>
          </a:p>
        </p:txBody>
      </p:sp>
      <p:sp>
        <p:nvSpPr>
          <p:cNvPr id="3" name="Slide Number Placeholder 2">
            <a:extLst>
              <a:ext uri="{FF2B5EF4-FFF2-40B4-BE49-F238E27FC236}">
                <a16:creationId xmlns:a16="http://schemas.microsoft.com/office/drawing/2014/main" id="{43ECA47D-AB6C-4EA7-8A70-F1948A7C63FD}"/>
              </a:ext>
            </a:extLst>
          </p:cNvPr>
          <p:cNvSpPr>
            <a:spLocks noGrp="1"/>
          </p:cNvSpPr>
          <p:nvPr>
            <p:ph type="sldNum" sz="quarter" idx="4"/>
          </p:nvPr>
        </p:nvSpPr>
        <p:spPr/>
        <p:txBody>
          <a:bodyPr/>
          <a:lstStyle/>
          <a:p>
            <a:fld id="{7EFC24D6-DB8F-6B44-BA5A-9BEC68C15CAA}" type="slidenum">
              <a:rPr lang="en-US" smtClean="0"/>
              <a:pPr/>
              <a:t>50</a:t>
            </a:fld>
            <a:endParaRPr lang="en-US" dirty="0"/>
          </a:p>
        </p:txBody>
      </p:sp>
      <p:grpSp>
        <p:nvGrpSpPr>
          <p:cNvPr id="5" name="Group 4">
            <a:extLst>
              <a:ext uri="{FF2B5EF4-FFF2-40B4-BE49-F238E27FC236}">
                <a16:creationId xmlns:a16="http://schemas.microsoft.com/office/drawing/2014/main" id="{0F2D4A78-010F-411A-B23E-B261DBC39B8A}"/>
              </a:ext>
            </a:extLst>
          </p:cNvPr>
          <p:cNvGrpSpPr/>
          <p:nvPr/>
        </p:nvGrpSpPr>
        <p:grpSpPr>
          <a:xfrm>
            <a:off x="10231766" y="-18594"/>
            <a:ext cx="2130153" cy="501823"/>
            <a:chOff x="10231766" y="-18594"/>
            <a:chExt cx="2130153" cy="501823"/>
          </a:xfrm>
        </p:grpSpPr>
        <p:sp>
          <p:nvSpPr>
            <p:cNvPr id="6" name="TextBox 5">
              <a:extLst>
                <a:ext uri="{FF2B5EF4-FFF2-40B4-BE49-F238E27FC236}">
                  <a16:creationId xmlns:a16="http://schemas.microsoft.com/office/drawing/2014/main" id="{C1A22F4B-0557-4435-88FF-503478F01B40}"/>
                </a:ext>
              </a:extLst>
            </p:cNvPr>
            <p:cNvSpPr txBox="1"/>
            <p:nvPr/>
          </p:nvSpPr>
          <p:spPr>
            <a:xfrm>
              <a:off x="10231766" y="-18594"/>
              <a:ext cx="1611916"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Adults &amp; Teens</a:t>
              </a:r>
            </a:p>
          </p:txBody>
        </p:sp>
        <p:grpSp>
          <p:nvGrpSpPr>
            <p:cNvPr id="7" name="Group 6">
              <a:extLst>
                <a:ext uri="{FF2B5EF4-FFF2-40B4-BE49-F238E27FC236}">
                  <a16:creationId xmlns:a16="http://schemas.microsoft.com/office/drawing/2014/main" id="{B5D22FDD-AAB9-4D48-9188-1AC923A9B26C}"/>
                </a:ext>
              </a:extLst>
            </p:cNvPr>
            <p:cNvGrpSpPr>
              <a:grpSpLocks noChangeAspect="1"/>
            </p:cNvGrpSpPr>
            <p:nvPr/>
          </p:nvGrpSpPr>
          <p:grpSpPr>
            <a:xfrm>
              <a:off x="11628902" y="26029"/>
              <a:ext cx="733017" cy="457200"/>
              <a:chOff x="7382861" y="3386137"/>
              <a:chExt cx="1832542" cy="1143000"/>
            </a:xfrm>
          </p:grpSpPr>
          <p:pic>
            <p:nvPicPr>
              <p:cNvPr id="8" name="Picture 7">
                <a:extLst>
                  <a:ext uri="{FF2B5EF4-FFF2-40B4-BE49-F238E27FC236}">
                    <a16:creationId xmlns:a16="http://schemas.microsoft.com/office/drawing/2014/main" id="{2529023E-37C9-4B2A-A7E4-80B64C3E2554}"/>
                  </a:ext>
                </a:extLst>
              </p:cNvPr>
              <p:cNvPicPr>
                <a:picLocks noChangeAspect="1"/>
              </p:cNvPicPr>
              <p:nvPr/>
            </p:nvPicPr>
            <p:blipFill>
              <a:blip r:embed="rId3">
                <a:duotone>
                  <a:schemeClr val="accent4">
                    <a:shade val="45000"/>
                    <a:satMod val="135000"/>
                  </a:schemeClr>
                  <a:prstClr val="white"/>
                </a:duotone>
              </a:blip>
              <a:stretch>
                <a:fillRect/>
              </a:stretch>
            </p:blipFill>
            <p:spPr>
              <a:xfrm>
                <a:off x="8414101" y="3541077"/>
                <a:ext cx="801302" cy="822960"/>
              </a:xfrm>
              <a:prstGeom prst="rect">
                <a:avLst/>
              </a:prstGeom>
            </p:spPr>
          </p:pic>
          <p:pic>
            <p:nvPicPr>
              <p:cNvPr id="9" name="Picture 4" descr="https://d30y9cdsu7xlg0.cloudfront.net/png/35475-200.png">
                <a:extLst>
                  <a:ext uri="{FF2B5EF4-FFF2-40B4-BE49-F238E27FC236}">
                    <a16:creationId xmlns:a16="http://schemas.microsoft.com/office/drawing/2014/main" id="{080FE823-9E3E-4383-85A9-A18189BEA95D}"/>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2861" y="3386137"/>
                <a:ext cx="1143000" cy="11430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 name="Rectangle 9">
            <a:extLst>
              <a:ext uri="{FF2B5EF4-FFF2-40B4-BE49-F238E27FC236}">
                <a16:creationId xmlns:a16="http://schemas.microsoft.com/office/drawing/2014/main" id="{B9359898-3394-4F03-A888-D0B873BEEFFC}"/>
              </a:ext>
            </a:extLst>
          </p:cNvPr>
          <p:cNvSpPr/>
          <p:nvPr/>
        </p:nvSpPr>
        <p:spPr>
          <a:xfrm>
            <a:off x="-20096" y="6751811"/>
            <a:ext cx="6840429" cy="246221"/>
          </a:xfrm>
          <a:prstGeom prst="rect">
            <a:avLst/>
          </a:prstGeom>
        </p:spPr>
        <p:txBody>
          <a:bodyPr wrap="square">
            <a:spAutoFit/>
          </a:bodyPr>
          <a:lstStyle/>
          <a:p>
            <a:r>
              <a:rPr lang="en-US" sz="1000" i="1" dirty="0">
                <a:solidFill>
                  <a:schemeClr val="tx1">
                    <a:lumMod val="50000"/>
                  </a:schemeClr>
                </a:solidFill>
              </a:rPr>
              <a:t> Q4: Which of these online risks, if any do you personally worry about the most? i.e., select top 3 risks, if any</a:t>
            </a:r>
          </a:p>
        </p:txBody>
      </p:sp>
      <p:graphicFrame>
        <p:nvGraphicFramePr>
          <p:cNvPr id="19" name="Chart 18">
            <a:extLst>
              <a:ext uri="{FF2B5EF4-FFF2-40B4-BE49-F238E27FC236}">
                <a16:creationId xmlns:a16="http://schemas.microsoft.com/office/drawing/2014/main" id="{E1CE6E51-61FD-4FEA-9563-E0DBFA33622E}"/>
              </a:ext>
            </a:extLst>
          </p:cNvPr>
          <p:cNvGraphicFramePr/>
          <p:nvPr>
            <p:extLst>
              <p:ext uri="{D42A27DB-BD31-4B8C-83A1-F6EECF244321}">
                <p14:modId xmlns:p14="http://schemas.microsoft.com/office/powerpoint/2010/main" val="426238580"/>
              </p:ext>
            </p:extLst>
          </p:nvPr>
        </p:nvGraphicFramePr>
        <p:xfrm>
          <a:off x="1254253" y="1449073"/>
          <a:ext cx="4589311" cy="4937760"/>
        </p:xfrm>
        <a:graphic>
          <a:graphicData uri="http://schemas.openxmlformats.org/drawingml/2006/chart">
            <c:chart xmlns:c="http://schemas.openxmlformats.org/drawingml/2006/chart" xmlns:r="http://schemas.openxmlformats.org/officeDocument/2006/relationships" r:id="rId5"/>
          </a:graphicData>
        </a:graphic>
      </p:graphicFrame>
      <p:sp>
        <p:nvSpPr>
          <p:cNvPr id="20" name="Rectangle 19">
            <a:extLst>
              <a:ext uri="{FF2B5EF4-FFF2-40B4-BE49-F238E27FC236}">
                <a16:creationId xmlns:a16="http://schemas.microsoft.com/office/drawing/2014/main" id="{0120D5FA-A5E3-4E75-B7E9-CD91BA518308}"/>
              </a:ext>
            </a:extLst>
          </p:cNvPr>
          <p:cNvSpPr/>
          <p:nvPr/>
        </p:nvSpPr>
        <p:spPr>
          <a:xfrm>
            <a:off x="-10048" y="6617945"/>
            <a:ext cx="6216650" cy="246221"/>
          </a:xfrm>
          <a:prstGeom prst="rect">
            <a:avLst/>
          </a:prstGeom>
        </p:spPr>
        <p:txBody>
          <a:bodyPr>
            <a:spAutoFit/>
          </a:bodyPr>
          <a:lstStyle/>
          <a:p>
            <a:r>
              <a:rPr lang="en-US" sz="1000" i="1" dirty="0">
                <a:solidFill>
                  <a:schemeClr val="tx1">
                    <a:lumMod val="50000"/>
                  </a:schemeClr>
                </a:solidFill>
              </a:rPr>
              <a:t> Q3: Overall, are you more or less concerned about the online risks as described in the previous question?</a:t>
            </a:r>
          </a:p>
        </p:txBody>
      </p:sp>
      <p:pic>
        <p:nvPicPr>
          <p:cNvPr id="11" name="Picture 10">
            <a:extLst>
              <a:ext uri="{FF2B5EF4-FFF2-40B4-BE49-F238E27FC236}">
                <a16:creationId xmlns:a16="http://schemas.microsoft.com/office/drawing/2014/main" id="{E486DE6F-F040-4181-8C3D-C007CE892C71}"/>
              </a:ext>
            </a:extLst>
          </p:cNvPr>
          <p:cNvPicPr>
            <a:picLocks noChangeAspect="1"/>
          </p:cNvPicPr>
          <p:nvPr/>
        </p:nvPicPr>
        <p:blipFill>
          <a:blip r:embed="rId6"/>
          <a:stretch>
            <a:fillRect/>
          </a:stretch>
        </p:blipFill>
        <p:spPr>
          <a:xfrm>
            <a:off x="6474893" y="1449072"/>
            <a:ext cx="5408780" cy="5006852"/>
          </a:xfrm>
          <a:prstGeom prst="rect">
            <a:avLst/>
          </a:prstGeom>
        </p:spPr>
      </p:pic>
    </p:spTree>
    <p:extLst>
      <p:ext uri="{BB962C8B-B14F-4D97-AF65-F5344CB8AC3E}">
        <p14:creationId xmlns:p14="http://schemas.microsoft.com/office/powerpoint/2010/main" val="2729394194"/>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C79E-5220-4FF2-93A9-0106367B26C7}"/>
              </a:ext>
            </a:extLst>
          </p:cNvPr>
          <p:cNvSpPr>
            <a:spLocks noGrp="1"/>
          </p:cNvSpPr>
          <p:nvPr>
            <p:ph type="title"/>
          </p:nvPr>
        </p:nvSpPr>
        <p:spPr/>
        <p:txBody>
          <a:bodyPr/>
          <a:lstStyle/>
          <a:p>
            <a:r>
              <a:rPr lang="en-US" dirty="0"/>
              <a:t>Meeting the perpetrator in real life was more common for Teens</a:t>
            </a:r>
            <a:br>
              <a:rPr lang="en-US" dirty="0"/>
            </a:br>
            <a:r>
              <a:rPr lang="en-US" sz="2000" dirty="0"/>
              <a:t>The gap between Teens and Adults was highest for Cyberbullying and Being Treated Mean</a:t>
            </a:r>
          </a:p>
        </p:txBody>
      </p:sp>
      <p:sp>
        <p:nvSpPr>
          <p:cNvPr id="3" name="Slide Number Placeholder 2">
            <a:extLst>
              <a:ext uri="{FF2B5EF4-FFF2-40B4-BE49-F238E27FC236}">
                <a16:creationId xmlns:a16="http://schemas.microsoft.com/office/drawing/2014/main" id="{43ECA47D-AB6C-4EA7-8A70-F1948A7C63FD}"/>
              </a:ext>
            </a:extLst>
          </p:cNvPr>
          <p:cNvSpPr>
            <a:spLocks noGrp="1"/>
          </p:cNvSpPr>
          <p:nvPr>
            <p:ph type="sldNum" sz="quarter" idx="4"/>
          </p:nvPr>
        </p:nvSpPr>
        <p:spPr/>
        <p:txBody>
          <a:bodyPr/>
          <a:lstStyle/>
          <a:p>
            <a:fld id="{7EFC24D6-DB8F-6B44-BA5A-9BEC68C15CAA}" type="slidenum">
              <a:rPr lang="en-US" smtClean="0"/>
              <a:pPr/>
              <a:t>51</a:t>
            </a:fld>
            <a:endParaRPr lang="en-US" dirty="0"/>
          </a:p>
        </p:txBody>
      </p:sp>
      <p:sp>
        <p:nvSpPr>
          <p:cNvPr id="4" name="Rectangle 3">
            <a:extLst>
              <a:ext uri="{FF2B5EF4-FFF2-40B4-BE49-F238E27FC236}">
                <a16:creationId xmlns:a16="http://schemas.microsoft.com/office/drawing/2014/main" id="{FCC613F3-6DE6-45F1-AE6F-8E3714D763B9}"/>
              </a:ext>
            </a:extLst>
          </p:cNvPr>
          <p:cNvSpPr/>
          <p:nvPr/>
        </p:nvSpPr>
        <p:spPr>
          <a:xfrm>
            <a:off x="-17599" y="6739423"/>
            <a:ext cx="7001203" cy="246221"/>
          </a:xfrm>
          <a:prstGeom prst="rect">
            <a:avLst/>
          </a:prstGeom>
        </p:spPr>
        <p:txBody>
          <a:bodyPr wrap="square">
            <a:spAutoFit/>
          </a:bodyPr>
          <a:lstStyle/>
          <a:p>
            <a:r>
              <a:rPr lang="en-US" sz="1000" i="1" dirty="0">
                <a:solidFill>
                  <a:schemeClr val="tx1">
                    <a:lumMod val="50000"/>
                  </a:schemeClr>
                </a:solidFill>
              </a:rPr>
              <a:t>Q5: Have you ever met the person(s) in real life who treated you in an unsafe or uncivil manner when you were online? </a:t>
            </a:r>
          </a:p>
        </p:txBody>
      </p:sp>
      <p:grpSp>
        <p:nvGrpSpPr>
          <p:cNvPr id="5" name="Group 4">
            <a:extLst>
              <a:ext uri="{FF2B5EF4-FFF2-40B4-BE49-F238E27FC236}">
                <a16:creationId xmlns:a16="http://schemas.microsoft.com/office/drawing/2014/main" id="{CF3352E4-551D-4E17-B178-B0887EC9B2BB}"/>
              </a:ext>
            </a:extLst>
          </p:cNvPr>
          <p:cNvGrpSpPr/>
          <p:nvPr/>
        </p:nvGrpSpPr>
        <p:grpSpPr>
          <a:xfrm>
            <a:off x="10231766" y="-18594"/>
            <a:ext cx="2130153" cy="501823"/>
            <a:chOff x="10231766" y="-18594"/>
            <a:chExt cx="2130153" cy="501823"/>
          </a:xfrm>
        </p:grpSpPr>
        <p:sp>
          <p:nvSpPr>
            <p:cNvPr id="6" name="TextBox 5">
              <a:extLst>
                <a:ext uri="{FF2B5EF4-FFF2-40B4-BE49-F238E27FC236}">
                  <a16:creationId xmlns:a16="http://schemas.microsoft.com/office/drawing/2014/main" id="{FCF974BB-40CA-4157-945F-82B72145D996}"/>
                </a:ext>
              </a:extLst>
            </p:cNvPr>
            <p:cNvSpPr txBox="1"/>
            <p:nvPr/>
          </p:nvSpPr>
          <p:spPr>
            <a:xfrm>
              <a:off x="10231766" y="-18594"/>
              <a:ext cx="1611916"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Adults &amp; Teens</a:t>
              </a:r>
            </a:p>
          </p:txBody>
        </p:sp>
        <p:grpSp>
          <p:nvGrpSpPr>
            <p:cNvPr id="7" name="Group 6">
              <a:extLst>
                <a:ext uri="{FF2B5EF4-FFF2-40B4-BE49-F238E27FC236}">
                  <a16:creationId xmlns:a16="http://schemas.microsoft.com/office/drawing/2014/main" id="{E359A1AE-6557-4EA4-98D6-853AC785D142}"/>
                </a:ext>
              </a:extLst>
            </p:cNvPr>
            <p:cNvGrpSpPr>
              <a:grpSpLocks noChangeAspect="1"/>
            </p:cNvGrpSpPr>
            <p:nvPr/>
          </p:nvGrpSpPr>
          <p:grpSpPr>
            <a:xfrm>
              <a:off x="11628902" y="26029"/>
              <a:ext cx="733017" cy="457200"/>
              <a:chOff x="7382861" y="3386137"/>
              <a:chExt cx="1832542" cy="1143000"/>
            </a:xfrm>
          </p:grpSpPr>
          <p:pic>
            <p:nvPicPr>
              <p:cNvPr id="8" name="Picture 7">
                <a:extLst>
                  <a:ext uri="{FF2B5EF4-FFF2-40B4-BE49-F238E27FC236}">
                    <a16:creationId xmlns:a16="http://schemas.microsoft.com/office/drawing/2014/main" id="{0B3138DE-F4EB-4137-9425-9CF551608756}"/>
                  </a:ext>
                </a:extLst>
              </p:cNvPr>
              <p:cNvPicPr>
                <a:picLocks noChangeAspect="1"/>
              </p:cNvPicPr>
              <p:nvPr/>
            </p:nvPicPr>
            <p:blipFill>
              <a:blip r:embed="rId3">
                <a:duotone>
                  <a:schemeClr val="accent4">
                    <a:shade val="45000"/>
                    <a:satMod val="135000"/>
                  </a:schemeClr>
                  <a:prstClr val="white"/>
                </a:duotone>
              </a:blip>
              <a:stretch>
                <a:fillRect/>
              </a:stretch>
            </p:blipFill>
            <p:spPr>
              <a:xfrm>
                <a:off x="8414101" y="3541077"/>
                <a:ext cx="801302" cy="822960"/>
              </a:xfrm>
              <a:prstGeom prst="rect">
                <a:avLst/>
              </a:prstGeom>
            </p:spPr>
          </p:pic>
          <p:pic>
            <p:nvPicPr>
              <p:cNvPr id="9" name="Picture 4" descr="https://d30y9cdsu7xlg0.cloudfront.net/png/35475-200.png">
                <a:extLst>
                  <a:ext uri="{FF2B5EF4-FFF2-40B4-BE49-F238E27FC236}">
                    <a16:creationId xmlns:a16="http://schemas.microsoft.com/office/drawing/2014/main" id="{74D09C06-8020-4F8B-BECD-EA6CF16BED76}"/>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2861" y="3386137"/>
                <a:ext cx="1143000" cy="1143000"/>
              </a:xfrm>
              <a:prstGeom prst="rect">
                <a:avLst/>
              </a:prstGeom>
              <a:noFill/>
              <a:extLst>
                <a:ext uri="{909E8E84-426E-40DD-AFC4-6F175D3DCCD1}">
                  <a14:hiddenFill xmlns:a14="http://schemas.microsoft.com/office/drawing/2010/main">
                    <a:solidFill>
                      <a:srgbClr val="FFFFFF"/>
                    </a:solidFill>
                  </a14:hiddenFill>
                </a:ext>
              </a:extLst>
            </p:spPr>
          </p:pic>
        </p:grpSp>
      </p:grpSp>
      <p:graphicFrame>
        <p:nvGraphicFramePr>
          <p:cNvPr id="15" name="Chart 14">
            <a:extLst>
              <a:ext uri="{FF2B5EF4-FFF2-40B4-BE49-F238E27FC236}">
                <a16:creationId xmlns:a16="http://schemas.microsoft.com/office/drawing/2014/main" id="{BD1CE59D-6F01-4D09-A625-12D343A84A8C}"/>
              </a:ext>
            </a:extLst>
          </p:cNvPr>
          <p:cNvGraphicFramePr/>
          <p:nvPr>
            <p:extLst>
              <p:ext uri="{D42A27DB-BD31-4B8C-83A1-F6EECF244321}">
                <p14:modId xmlns:p14="http://schemas.microsoft.com/office/powerpoint/2010/main" val="2642964760"/>
              </p:ext>
            </p:extLst>
          </p:nvPr>
        </p:nvGraphicFramePr>
        <p:xfrm>
          <a:off x="344603" y="1566267"/>
          <a:ext cx="11284299" cy="5022673"/>
        </p:xfrm>
        <a:graphic>
          <a:graphicData uri="http://schemas.openxmlformats.org/drawingml/2006/chart">
            <c:chart xmlns:c="http://schemas.openxmlformats.org/drawingml/2006/chart" xmlns:r="http://schemas.openxmlformats.org/officeDocument/2006/relationships" r:id="rId5"/>
          </a:graphicData>
        </a:graphic>
      </p:graphicFrame>
      <p:sp>
        <p:nvSpPr>
          <p:cNvPr id="10" name="Speech Bubble: Rectangle with Corners Rounded 9">
            <a:extLst>
              <a:ext uri="{FF2B5EF4-FFF2-40B4-BE49-F238E27FC236}">
                <a16:creationId xmlns:a16="http://schemas.microsoft.com/office/drawing/2014/main" id="{1D2368B5-A7F2-4A9E-803E-78A992077706}"/>
              </a:ext>
            </a:extLst>
          </p:cNvPr>
          <p:cNvSpPr/>
          <p:nvPr/>
        </p:nvSpPr>
        <p:spPr bwMode="auto">
          <a:xfrm>
            <a:off x="3167742" y="4285037"/>
            <a:ext cx="1436915" cy="713433"/>
          </a:xfrm>
          <a:prstGeom prst="wedgeRoundRectCallout">
            <a:avLst>
              <a:gd name="adj1" fmla="val -17553"/>
              <a:gd name="adj2" fmla="val 38716"/>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Behavioral risks</a:t>
            </a:r>
          </a:p>
        </p:txBody>
      </p:sp>
      <p:sp>
        <p:nvSpPr>
          <p:cNvPr id="12" name="Speech Bubble: Rectangle with Corners Rounded 11">
            <a:extLst>
              <a:ext uri="{FF2B5EF4-FFF2-40B4-BE49-F238E27FC236}">
                <a16:creationId xmlns:a16="http://schemas.microsoft.com/office/drawing/2014/main" id="{1A0912B5-BD21-4E88-9E84-480EAE218E68}"/>
              </a:ext>
            </a:extLst>
          </p:cNvPr>
          <p:cNvSpPr/>
          <p:nvPr/>
        </p:nvSpPr>
        <p:spPr bwMode="auto">
          <a:xfrm>
            <a:off x="9671539" y="3068763"/>
            <a:ext cx="1711625" cy="604915"/>
          </a:xfrm>
          <a:prstGeom prst="wedgeRoundRectCallout">
            <a:avLst>
              <a:gd name="adj1" fmla="val 2111"/>
              <a:gd name="adj2" fmla="val 93953"/>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More likely to be anonymous</a:t>
            </a:r>
          </a:p>
        </p:txBody>
      </p:sp>
      <p:sp>
        <p:nvSpPr>
          <p:cNvPr id="13" name="Left Brace 12">
            <a:extLst>
              <a:ext uri="{FF2B5EF4-FFF2-40B4-BE49-F238E27FC236}">
                <a16:creationId xmlns:a16="http://schemas.microsoft.com/office/drawing/2014/main" id="{03A58672-87B7-402D-8C1F-F1765CC603D6}"/>
              </a:ext>
            </a:extLst>
          </p:cNvPr>
          <p:cNvSpPr/>
          <p:nvPr/>
        </p:nvSpPr>
        <p:spPr>
          <a:xfrm rot="5400000">
            <a:off x="3698843" y="4491326"/>
            <a:ext cx="334074" cy="1188721"/>
          </a:xfrm>
          <a:prstGeom prst="leftBrac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9FC0A336-0DD3-42D6-B477-29206A455A79}"/>
              </a:ext>
            </a:extLst>
          </p:cNvPr>
          <p:cNvSpPr txBox="1"/>
          <p:nvPr/>
        </p:nvSpPr>
        <p:spPr>
          <a:xfrm>
            <a:off x="6733363" y="2121523"/>
            <a:ext cx="3226909" cy="738664"/>
          </a:xfrm>
          <a:prstGeom prst="rect">
            <a:avLst/>
          </a:prstGeom>
          <a:solidFill>
            <a:schemeClr val="tx1"/>
          </a:solidFill>
          <a:ln>
            <a:solidFill>
              <a:schemeClr val="bg1"/>
            </a:solidFill>
          </a:ln>
        </p:spPr>
        <p:txBody>
          <a:bodyPr wrap="none" lIns="182880" tIns="146304" rIns="182880" bIns="146304" rtlCol="0">
            <a:spAutoFit/>
          </a:bodyPr>
          <a:lstStyle/>
          <a:p>
            <a:pPr>
              <a:lnSpc>
                <a:spcPct val="90000"/>
              </a:lnSpc>
            </a:pPr>
            <a:r>
              <a:rPr lang="en-US" sz="1600" dirty="0">
                <a:solidFill>
                  <a:schemeClr val="tx1">
                    <a:lumMod val="50000"/>
                  </a:schemeClr>
                </a:solidFill>
              </a:rPr>
              <a:t>Teens total – 60% (YOY </a:t>
            </a:r>
            <a:r>
              <a:rPr lang="en-US" sz="1600" dirty="0">
                <a:solidFill>
                  <a:schemeClr val="tx1">
                    <a:lumMod val="50000"/>
                  </a:schemeClr>
                </a:solidFill>
                <a:latin typeface="Wingdings 3" panose="05040102010807070707" pitchFamily="18" charset="2"/>
              </a:rPr>
              <a:t>p</a:t>
            </a:r>
            <a:r>
              <a:rPr lang="en-US" sz="1600" dirty="0">
                <a:solidFill>
                  <a:schemeClr val="tx1">
                    <a:lumMod val="50000"/>
                  </a:schemeClr>
                </a:solidFill>
              </a:rPr>
              <a:t>+2%)</a:t>
            </a:r>
          </a:p>
          <a:p>
            <a:pPr>
              <a:lnSpc>
                <a:spcPct val="90000"/>
              </a:lnSpc>
            </a:pPr>
            <a:r>
              <a:rPr lang="en-US" sz="1600" dirty="0">
                <a:solidFill>
                  <a:schemeClr val="tx1">
                    <a:lumMod val="50000"/>
                  </a:schemeClr>
                </a:solidFill>
              </a:rPr>
              <a:t>Adults total - 46% (YOY </a:t>
            </a:r>
            <a:r>
              <a:rPr lang="en-US" sz="1600" dirty="0">
                <a:solidFill>
                  <a:schemeClr val="tx1">
                    <a:lumMod val="50000"/>
                  </a:schemeClr>
                </a:solidFill>
                <a:latin typeface="Wingdings 3" panose="05040102010807070707" pitchFamily="18" charset="2"/>
              </a:rPr>
              <a:t>p</a:t>
            </a:r>
            <a:r>
              <a:rPr lang="en-US" sz="1600" dirty="0">
                <a:solidFill>
                  <a:schemeClr val="tx1">
                    <a:lumMod val="50000"/>
                  </a:schemeClr>
                </a:solidFill>
              </a:rPr>
              <a:t>+3%)</a:t>
            </a:r>
          </a:p>
        </p:txBody>
      </p:sp>
    </p:spTree>
    <p:extLst>
      <p:ext uri="{BB962C8B-B14F-4D97-AF65-F5344CB8AC3E}">
        <p14:creationId xmlns:p14="http://schemas.microsoft.com/office/powerpoint/2010/main" val="871872849"/>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C79E-5220-4FF2-93A9-0106367B26C7}"/>
              </a:ext>
            </a:extLst>
          </p:cNvPr>
          <p:cNvSpPr>
            <a:spLocks noGrp="1"/>
          </p:cNvSpPr>
          <p:nvPr>
            <p:ph type="title"/>
          </p:nvPr>
        </p:nvSpPr>
        <p:spPr/>
        <p:txBody>
          <a:bodyPr/>
          <a:lstStyle/>
          <a:p>
            <a:r>
              <a:rPr lang="en-US" dirty="0"/>
              <a:t>The likelihood of having met the perpetrator differed by risk category</a:t>
            </a:r>
            <a:br>
              <a:rPr lang="en-US" sz="2000" dirty="0"/>
            </a:br>
            <a:r>
              <a:rPr lang="en-US" sz="2000" dirty="0"/>
              <a:t>Among Teens, behavioral risks were associated with a higher likelihood of having previously met the perpetrator</a:t>
            </a:r>
            <a:endParaRPr lang="en-US" dirty="0"/>
          </a:p>
        </p:txBody>
      </p:sp>
      <p:sp>
        <p:nvSpPr>
          <p:cNvPr id="3" name="Slide Number Placeholder 2">
            <a:extLst>
              <a:ext uri="{FF2B5EF4-FFF2-40B4-BE49-F238E27FC236}">
                <a16:creationId xmlns:a16="http://schemas.microsoft.com/office/drawing/2014/main" id="{43ECA47D-AB6C-4EA7-8A70-F1948A7C63FD}"/>
              </a:ext>
            </a:extLst>
          </p:cNvPr>
          <p:cNvSpPr>
            <a:spLocks noGrp="1"/>
          </p:cNvSpPr>
          <p:nvPr>
            <p:ph type="sldNum" sz="quarter" idx="4"/>
          </p:nvPr>
        </p:nvSpPr>
        <p:spPr/>
        <p:txBody>
          <a:bodyPr/>
          <a:lstStyle/>
          <a:p>
            <a:fld id="{7EFC24D6-DB8F-6B44-BA5A-9BEC68C15CAA}" type="slidenum">
              <a:rPr lang="en-US" smtClean="0"/>
              <a:pPr/>
              <a:t>52</a:t>
            </a:fld>
            <a:endParaRPr lang="en-US" dirty="0"/>
          </a:p>
        </p:txBody>
      </p:sp>
      <p:grpSp>
        <p:nvGrpSpPr>
          <p:cNvPr id="6" name="Group 5">
            <a:extLst>
              <a:ext uri="{FF2B5EF4-FFF2-40B4-BE49-F238E27FC236}">
                <a16:creationId xmlns:a16="http://schemas.microsoft.com/office/drawing/2014/main" id="{B743D952-A3FD-4551-9844-B2AEA55A0E70}"/>
              </a:ext>
            </a:extLst>
          </p:cNvPr>
          <p:cNvGrpSpPr/>
          <p:nvPr/>
        </p:nvGrpSpPr>
        <p:grpSpPr>
          <a:xfrm>
            <a:off x="10231766" y="-18594"/>
            <a:ext cx="2130153" cy="501823"/>
            <a:chOff x="10231766" y="-18594"/>
            <a:chExt cx="2130153" cy="501823"/>
          </a:xfrm>
        </p:grpSpPr>
        <p:sp>
          <p:nvSpPr>
            <p:cNvPr id="7" name="TextBox 6">
              <a:extLst>
                <a:ext uri="{FF2B5EF4-FFF2-40B4-BE49-F238E27FC236}">
                  <a16:creationId xmlns:a16="http://schemas.microsoft.com/office/drawing/2014/main" id="{746EBFA7-0936-4A70-B6AC-2671BE8FE919}"/>
                </a:ext>
              </a:extLst>
            </p:cNvPr>
            <p:cNvSpPr txBox="1"/>
            <p:nvPr/>
          </p:nvSpPr>
          <p:spPr>
            <a:xfrm>
              <a:off x="10231766" y="-18594"/>
              <a:ext cx="1611916"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Adults &amp; Teens</a:t>
              </a:r>
            </a:p>
          </p:txBody>
        </p:sp>
        <p:grpSp>
          <p:nvGrpSpPr>
            <p:cNvPr id="8" name="Group 7">
              <a:extLst>
                <a:ext uri="{FF2B5EF4-FFF2-40B4-BE49-F238E27FC236}">
                  <a16:creationId xmlns:a16="http://schemas.microsoft.com/office/drawing/2014/main" id="{605CC886-264D-4236-A749-A05B10795C1D}"/>
                </a:ext>
              </a:extLst>
            </p:cNvPr>
            <p:cNvGrpSpPr>
              <a:grpSpLocks noChangeAspect="1"/>
            </p:cNvGrpSpPr>
            <p:nvPr/>
          </p:nvGrpSpPr>
          <p:grpSpPr>
            <a:xfrm>
              <a:off x="11628902" y="26029"/>
              <a:ext cx="733017" cy="457200"/>
              <a:chOff x="7382861" y="3386137"/>
              <a:chExt cx="1832542" cy="1143000"/>
            </a:xfrm>
          </p:grpSpPr>
          <p:pic>
            <p:nvPicPr>
              <p:cNvPr id="9" name="Picture 8">
                <a:extLst>
                  <a:ext uri="{FF2B5EF4-FFF2-40B4-BE49-F238E27FC236}">
                    <a16:creationId xmlns:a16="http://schemas.microsoft.com/office/drawing/2014/main" id="{547B43F0-8097-406B-AF75-656FD3B61CCE}"/>
                  </a:ext>
                </a:extLst>
              </p:cNvPr>
              <p:cNvPicPr>
                <a:picLocks noChangeAspect="1"/>
              </p:cNvPicPr>
              <p:nvPr/>
            </p:nvPicPr>
            <p:blipFill>
              <a:blip r:embed="rId3">
                <a:duotone>
                  <a:schemeClr val="accent4">
                    <a:shade val="45000"/>
                    <a:satMod val="135000"/>
                  </a:schemeClr>
                  <a:prstClr val="white"/>
                </a:duotone>
              </a:blip>
              <a:stretch>
                <a:fillRect/>
              </a:stretch>
            </p:blipFill>
            <p:spPr>
              <a:xfrm>
                <a:off x="8414101" y="3541077"/>
                <a:ext cx="801302" cy="822960"/>
              </a:xfrm>
              <a:prstGeom prst="rect">
                <a:avLst/>
              </a:prstGeom>
            </p:spPr>
          </p:pic>
          <p:pic>
            <p:nvPicPr>
              <p:cNvPr id="10" name="Picture 4" descr="https://d30y9cdsu7xlg0.cloudfront.net/png/35475-200.png">
                <a:extLst>
                  <a:ext uri="{FF2B5EF4-FFF2-40B4-BE49-F238E27FC236}">
                    <a16:creationId xmlns:a16="http://schemas.microsoft.com/office/drawing/2014/main" id="{06CFEB5E-7D5B-4AFD-A72F-B83FF7DA756F}"/>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2861" y="3386137"/>
                <a:ext cx="1143000" cy="11430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1" name="TextBox 10">
            <a:extLst>
              <a:ext uri="{FF2B5EF4-FFF2-40B4-BE49-F238E27FC236}">
                <a16:creationId xmlns:a16="http://schemas.microsoft.com/office/drawing/2014/main" id="{27A05163-BF18-4249-943B-10AF7EDB10EB}"/>
              </a:ext>
            </a:extLst>
          </p:cNvPr>
          <p:cNvSpPr txBox="1"/>
          <p:nvPr/>
        </p:nvSpPr>
        <p:spPr>
          <a:xfrm>
            <a:off x="-40640" y="6591992"/>
            <a:ext cx="3044744"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Q5a: When did you meet the person in real life? </a:t>
            </a:r>
          </a:p>
        </p:txBody>
      </p:sp>
      <p:graphicFrame>
        <p:nvGraphicFramePr>
          <p:cNvPr id="14" name="Chart 13">
            <a:extLst>
              <a:ext uri="{FF2B5EF4-FFF2-40B4-BE49-F238E27FC236}">
                <a16:creationId xmlns:a16="http://schemas.microsoft.com/office/drawing/2014/main" id="{FF4BD7B5-DE6F-45EB-BF29-5F6D512F1445}"/>
              </a:ext>
            </a:extLst>
          </p:cNvPr>
          <p:cNvGraphicFramePr/>
          <p:nvPr>
            <p:extLst>
              <p:ext uri="{D42A27DB-BD31-4B8C-83A1-F6EECF244321}">
                <p14:modId xmlns:p14="http://schemas.microsoft.com/office/powerpoint/2010/main" val="420413351"/>
              </p:ext>
            </p:extLst>
          </p:nvPr>
        </p:nvGraphicFramePr>
        <p:xfrm>
          <a:off x="274639" y="1212849"/>
          <a:ext cx="10180001" cy="5379143"/>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9">
            <a:extLst>
              <a:ext uri="{FF2B5EF4-FFF2-40B4-BE49-F238E27FC236}">
                <a16:creationId xmlns:a16="http://schemas.microsoft.com/office/drawing/2014/main" id="{F317C5B7-80B3-436D-A67F-FE452D8389CA}"/>
              </a:ext>
            </a:extLst>
          </p:cNvPr>
          <p:cNvGrpSpPr/>
          <p:nvPr/>
        </p:nvGrpSpPr>
        <p:grpSpPr>
          <a:xfrm>
            <a:off x="9708662" y="1485260"/>
            <a:ext cx="1859280" cy="4443330"/>
            <a:chOff x="10226822" y="1343020"/>
            <a:chExt cx="1859280" cy="4443330"/>
          </a:xfrm>
        </p:grpSpPr>
        <p:sp>
          <p:nvSpPr>
            <p:cNvPr id="18" name="TextBox 17">
              <a:extLst>
                <a:ext uri="{FF2B5EF4-FFF2-40B4-BE49-F238E27FC236}">
                  <a16:creationId xmlns:a16="http://schemas.microsoft.com/office/drawing/2014/main" id="{B59329BA-49C0-4DDD-A4F3-B29883041F15}"/>
                </a:ext>
              </a:extLst>
            </p:cNvPr>
            <p:cNvSpPr txBox="1"/>
            <p:nvPr/>
          </p:nvSpPr>
          <p:spPr>
            <a:xfrm>
              <a:off x="10226822" y="1343020"/>
              <a:ext cx="1859280" cy="1181862"/>
            </a:xfrm>
            <a:prstGeom prst="rect">
              <a:avLst/>
            </a:prstGeom>
            <a:noFill/>
          </p:spPr>
          <p:txBody>
            <a:bodyPr wrap="square" lIns="182880" tIns="146304" rIns="182880" bIns="146304" rtlCol="0">
              <a:spAutoFit/>
            </a:bodyPr>
            <a:lstStyle/>
            <a:p>
              <a:pPr algn="ctr">
                <a:lnSpc>
                  <a:spcPct val="90000"/>
                </a:lnSpc>
              </a:pPr>
              <a:r>
                <a:rPr lang="en-US" sz="1600" dirty="0">
                  <a:solidFill>
                    <a:schemeClr val="tx1">
                      <a:lumMod val="50000"/>
                    </a:schemeClr>
                  </a:solidFill>
                </a:rPr>
                <a:t>Adults were more likely to have met the person before*</a:t>
              </a:r>
            </a:p>
          </p:txBody>
        </p:sp>
        <p:sp>
          <p:nvSpPr>
            <p:cNvPr id="19" name="TextBox 18">
              <a:extLst>
                <a:ext uri="{FF2B5EF4-FFF2-40B4-BE49-F238E27FC236}">
                  <a16:creationId xmlns:a16="http://schemas.microsoft.com/office/drawing/2014/main" id="{8666FDBD-9F99-4C6D-B03A-E2244D7DFB67}"/>
                </a:ext>
              </a:extLst>
            </p:cNvPr>
            <p:cNvSpPr txBox="1"/>
            <p:nvPr/>
          </p:nvSpPr>
          <p:spPr>
            <a:xfrm>
              <a:off x="10226822" y="4604488"/>
              <a:ext cx="1859280" cy="1181862"/>
            </a:xfrm>
            <a:prstGeom prst="rect">
              <a:avLst/>
            </a:prstGeom>
            <a:noFill/>
          </p:spPr>
          <p:txBody>
            <a:bodyPr wrap="square" lIns="182880" tIns="146304" rIns="182880" bIns="146304" rtlCol="0">
              <a:spAutoFit/>
            </a:bodyPr>
            <a:lstStyle/>
            <a:p>
              <a:pPr algn="ctr">
                <a:lnSpc>
                  <a:spcPct val="90000"/>
                </a:lnSpc>
              </a:pPr>
              <a:r>
                <a:rPr lang="en-US" sz="1600" dirty="0">
                  <a:solidFill>
                    <a:schemeClr val="tx1">
                      <a:lumMod val="50000"/>
                    </a:schemeClr>
                  </a:solidFill>
                </a:rPr>
                <a:t>Teens were more likely to have met the person before</a:t>
              </a:r>
            </a:p>
          </p:txBody>
        </p:sp>
      </p:grpSp>
      <p:cxnSp>
        <p:nvCxnSpPr>
          <p:cNvPr id="21" name="Straight Connector 20">
            <a:extLst>
              <a:ext uri="{FF2B5EF4-FFF2-40B4-BE49-F238E27FC236}">
                <a16:creationId xmlns:a16="http://schemas.microsoft.com/office/drawing/2014/main" id="{5158BC1E-3AAD-45D0-8B8A-EF51C7EBCE0A}"/>
              </a:ext>
            </a:extLst>
          </p:cNvPr>
          <p:cNvCxnSpPr>
            <a:cxnSpLocks/>
          </p:cNvCxnSpPr>
          <p:nvPr/>
        </p:nvCxnSpPr>
        <p:spPr>
          <a:xfrm>
            <a:off x="1742214" y="2620383"/>
            <a:ext cx="9896848" cy="0"/>
          </a:xfrm>
          <a:prstGeom prst="line">
            <a:avLst/>
          </a:prstGeom>
          <a:ln>
            <a:solidFill>
              <a:schemeClr val="bg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20F209A-0D0B-44A4-ABA1-FAD9552E6A71}"/>
              </a:ext>
            </a:extLst>
          </p:cNvPr>
          <p:cNvCxnSpPr>
            <a:cxnSpLocks/>
          </p:cNvCxnSpPr>
          <p:nvPr/>
        </p:nvCxnSpPr>
        <p:spPr>
          <a:xfrm>
            <a:off x="1742214" y="4164703"/>
            <a:ext cx="9896848" cy="0"/>
          </a:xfrm>
          <a:prstGeom prst="line">
            <a:avLst/>
          </a:prstGeom>
          <a:ln>
            <a:solidFill>
              <a:schemeClr val="bg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4A65AF8-9816-445A-BA07-88F6BA44ABFC}"/>
              </a:ext>
            </a:extLst>
          </p:cNvPr>
          <p:cNvSpPr txBox="1"/>
          <p:nvPr/>
        </p:nvSpPr>
        <p:spPr>
          <a:xfrm>
            <a:off x="9708662" y="2929885"/>
            <a:ext cx="1859280" cy="960263"/>
          </a:xfrm>
          <a:prstGeom prst="rect">
            <a:avLst/>
          </a:prstGeom>
          <a:noFill/>
        </p:spPr>
        <p:txBody>
          <a:bodyPr wrap="square" lIns="182880" tIns="146304" rIns="182880" bIns="146304" rtlCol="0">
            <a:spAutoFit/>
          </a:bodyPr>
          <a:lstStyle/>
          <a:p>
            <a:pPr algn="ctr">
              <a:lnSpc>
                <a:spcPct val="90000"/>
              </a:lnSpc>
            </a:pPr>
            <a:r>
              <a:rPr lang="en-US" sz="1600" dirty="0">
                <a:solidFill>
                  <a:schemeClr val="tx1">
                    <a:lumMod val="50000"/>
                  </a:schemeClr>
                </a:solidFill>
              </a:rPr>
              <a:t>Equally likely to have met the person before</a:t>
            </a:r>
          </a:p>
        </p:txBody>
      </p:sp>
      <p:sp>
        <p:nvSpPr>
          <p:cNvPr id="17" name="Speech Bubble: Rectangle with Corners Rounded 16">
            <a:extLst>
              <a:ext uri="{FF2B5EF4-FFF2-40B4-BE49-F238E27FC236}">
                <a16:creationId xmlns:a16="http://schemas.microsoft.com/office/drawing/2014/main" id="{D5773BD8-CD25-470E-A380-9BFF05DAFBDB}"/>
              </a:ext>
            </a:extLst>
          </p:cNvPr>
          <p:cNvSpPr/>
          <p:nvPr/>
        </p:nvSpPr>
        <p:spPr bwMode="auto">
          <a:xfrm>
            <a:off x="9957782" y="4223495"/>
            <a:ext cx="1361039" cy="573744"/>
          </a:xfrm>
          <a:prstGeom prst="wedgeRoundRectCallout">
            <a:avLst>
              <a:gd name="adj1" fmla="val -82853"/>
              <a:gd name="adj2" fmla="val 16401"/>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a:lnSpc>
                <a:spcPct val="90000"/>
              </a:lnSpc>
            </a:pPr>
            <a:r>
              <a:rPr lang="en-US" sz="1200" dirty="0">
                <a:solidFill>
                  <a:schemeClr val="tx1"/>
                </a:solidFill>
              </a:rPr>
              <a:t>Behavioral risks</a:t>
            </a:r>
          </a:p>
        </p:txBody>
      </p:sp>
    </p:spTree>
    <p:extLst>
      <p:ext uri="{BB962C8B-B14F-4D97-AF65-F5344CB8AC3E}">
        <p14:creationId xmlns:p14="http://schemas.microsoft.com/office/powerpoint/2010/main" val="2462059321"/>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549B7A7F-0E31-4503-8DE5-E8114B326F39}"/>
              </a:ext>
            </a:extLst>
          </p:cNvPr>
          <p:cNvGraphicFramePr/>
          <p:nvPr>
            <p:extLst>
              <p:ext uri="{D42A27DB-BD31-4B8C-83A1-F6EECF244321}">
                <p14:modId xmlns:p14="http://schemas.microsoft.com/office/powerpoint/2010/main" val="1292869664"/>
              </p:ext>
            </p:extLst>
          </p:nvPr>
        </p:nvGraphicFramePr>
        <p:xfrm>
          <a:off x="442127" y="1212850"/>
          <a:ext cx="11284299" cy="533654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B64C79E-5220-4FF2-93A9-0106367B26C7}"/>
              </a:ext>
            </a:extLst>
          </p:cNvPr>
          <p:cNvSpPr>
            <a:spLocks noGrp="1"/>
          </p:cNvSpPr>
          <p:nvPr>
            <p:ph type="title"/>
          </p:nvPr>
        </p:nvSpPr>
        <p:spPr/>
        <p:txBody>
          <a:bodyPr/>
          <a:lstStyle/>
          <a:p>
            <a:r>
              <a:rPr lang="en-US" dirty="0"/>
              <a:t>Teens encountered risks more recently than Adults</a:t>
            </a:r>
          </a:p>
        </p:txBody>
      </p:sp>
      <p:sp>
        <p:nvSpPr>
          <p:cNvPr id="3" name="Slide Number Placeholder 2">
            <a:extLst>
              <a:ext uri="{FF2B5EF4-FFF2-40B4-BE49-F238E27FC236}">
                <a16:creationId xmlns:a16="http://schemas.microsoft.com/office/drawing/2014/main" id="{43ECA47D-AB6C-4EA7-8A70-F1948A7C63FD}"/>
              </a:ext>
            </a:extLst>
          </p:cNvPr>
          <p:cNvSpPr>
            <a:spLocks noGrp="1"/>
          </p:cNvSpPr>
          <p:nvPr>
            <p:ph type="sldNum" sz="quarter" idx="4"/>
          </p:nvPr>
        </p:nvSpPr>
        <p:spPr/>
        <p:txBody>
          <a:bodyPr/>
          <a:lstStyle/>
          <a:p>
            <a:fld id="{7EFC24D6-DB8F-6B44-BA5A-9BEC68C15CAA}" type="slidenum">
              <a:rPr lang="en-US" smtClean="0"/>
              <a:pPr/>
              <a:t>53</a:t>
            </a:fld>
            <a:endParaRPr lang="en-US" dirty="0"/>
          </a:p>
        </p:txBody>
      </p:sp>
      <p:grpSp>
        <p:nvGrpSpPr>
          <p:cNvPr id="6" name="Group 5">
            <a:extLst>
              <a:ext uri="{FF2B5EF4-FFF2-40B4-BE49-F238E27FC236}">
                <a16:creationId xmlns:a16="http://schemas.microsoft.com/office/drawing/2014/main" id="{B743D952-A3FD-4551-9844-B2AEA55A0E70}"/>
              </a:ext>
            </a:extLst>
          </p:cNvPr>
          <p:cNvGrpSpPr/>
          <p:nvPr/>
        </p:nvGrpSpPr>
        <p:grpSpPr>
          <a:xfrm>
            <a:off x="10231766" y="-18594"/>
            <a:ext cx="2130153" cy="501823"/>
            <a:chOff x="10231766" y="-18594"/>
            <a:chExt cx="2130153" cy="501823"/>
          </a:xfrm>
        </p:grpSpPr>
        <p:sp>
          <p:nvSpPr>
            <p:cNvPr id="7" name="TextBox 6">
              <a:extLst>
                <a:ext uri="{FF2B5EF4-FFF2-40B4-BE49-F238E27FC236}">
                  <a16:creationId xmlns:a16="http://schemas.microsoft.com/office/drawing/2014/main" id="{746EBFA7-0936-4A70-B6AC-2671BE8FE919}"/>
                </a:ext>
              </a:extLst>
            </p:cNvPr>
            <p:cNvSpPr txBox="1"/>
            <p:nvPr/>
          </p:nvSpPr>
          <p:spPr>
            <a:xfrm>
              <a:off x="10231766" y="-18594"/>
              <a:ext cx="1611916"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Adults &amp; Teens</a:t>
              </a:r>
            </a:p>
          </p:txBody>
        </p:sp>
        <p:grpSp>
          <p:nvGrpSpPr>
            <p:cNvPr id="8" name="Group 7">
              <a:extLst>
                <a:ext uri="{FF2B5EF4-FFF2-40B4-BE49-F238E27FC236}">
                  <a16:creationId xmlns:a16="http://schemas.microsoft.com/office/drawing/2014/main" id="{605CC886-264D-4236-A749-A05B10795C1D}"/>
                </a:ext>
              </a:extLst>
            </p:cNvPr>
            <p:cNvGrpSpPr>
              <a:grpSpLocks noChangeAspect="1"/>
            </p:cNvGrpSpPr>
            <p:nvPr/>
          </p:nvGrpSpPr>
          <p:grpSpPr>
            <a:xfrm>
              <a:off x="11628902" y="26029"/>
              <a:ext cx="733017" cy="457200"/>
              <a:chOff x="7382861" y="3386137"/>
              <a:chExt cx="1832542" cy="1143000"/>
            </a:xfrm>
          </p:grpSpPr>
          <p:pic>
            <p:nvPicPr>
              <p:cNvPr id="9" name="Picture 8">
                <a:extLst>
                  <a:ext uri="{FF2B5EF4-FFF2-40B4-BE49-F238E27FC236}">
                    <a16:creationId xmlns:a16="http://schemas.microsoft.com/office/drawing/2014/main" id="{547B43F0-8097-406B-AF75-656FD3B61CCE}"/>
                  </a:ext>
                </a:extLst>
              </p:cNvPr>
              <p:cNvPicPr>
                <a:picLocks noChangeAspect="1"/>
              </p:cNvPicPr>
              <p:nvPr/>
            </p:nvPicPr>
            <p:blipFill>
              <a:blip r:embed="rId4">
                <a:duotone>
                  <a:schemeClr val="accent4">
                    <a:shade val="45000"/>
                    <a:satMod val="135000"/>
                  </a:schemeClr>
                  <a:prstClr val="white"/>
                </a:duotone>
              </a:blip>
              <a:stretch>
                <a:fillRect/>
              </a:stretch>
            </p:blipFill>
            <p:spPr>
              <a:xfrm>
                <a:off x="8414101" y="3541077"/>
                <a:ext cx="801302" cy="822960"/>
              </a:xfrm>
              <a:prstGeom prst="rect">
                <a:avLst/>
              </a:prstGeom>
            </p:spPr>
          </p:pic>
          <p:pic>
            <p:nvPicPr>
              <p:cNvPr id="10" name="Picture 4" descr="https://d30y9cdsu7xlg0.cloudfront.net/png/35475-200.png">
                <a:extLst>
                  <a:ext uri="{FF2B5EF4-FFF2-40B4-BE49-F238E27FC236}">
                    <a16:creationId xmlns:a16="http://schemas.microsoft.com/office/drawing/2014/main" id="{06CFEB5E-7D5B-4AFD-A72F-B83FF7DA756F}"/>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2861" y="3386137"/>
                <a:ext cx="1143000" cy="11430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1" name="TextBox 10">
            <a:extLst>
              <a:ext uri="{FF2B5EF4-FFF2-40B4-BE49-F238E27FC236}">
                <a16:creationId xmlns:a16="http://schemas.microsoft.com/office/drawing/2014/main" id="{2B03B7D5-41A7-480F-856A-51816F855EAC}"/>
              </a:ext>
            </a:extLst>
          </p:cNvPr>
          <p:cNvSpPr txBox="1"/>
          <p:nvPr/>
        </p:nvSpPr>
        <p:spPr>
          <a:xfrm>
            <a:off x="-40527" y="6588003"/>
            <a:ext cx="3628237"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Q6: When was the last time these events happened to you?</a:t>
            </a:r>
          </a:p>
        </p:txBody>
      </p:sp>
      <p:sp>
        <p:nvSpPr>
          <p:cNvPr id="13" name="Speech Bubble: Rectangle with Corners Rounded 12">
            <a:extLst>
              <a:ext uri="{FF2B5EF4-FFF2-40B4-BE49-F238E27FC236}">
                <a16:creationId xmlns:a16="http://schemas.microsoft.com/office/drawing/2014/main" id="{26EAFE35-7942-4113-86F6-2D0BDEE8A54E}"/>
              </a:ext>
            </a:extLst>
          </p:cNvPr>
          <p:cNvSpPr/>
          <p:nvPr/>
        </p:nvSpPr>
        <p:spPr bwMode="auto">
          <a:xfrm>
            <a:off x="528322" y="5340171"/>
            <a:ext cx="1462688" cy="1087120"/>
          </a:xfrm>
          <a:prstGeom prst="wedgeRoundRectCallout">
            <a:avLst>
              <a:gd name="adj1" fmla="val 78290"/>
              <a:gd name="adj2" fmla="val -19847"/>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a:lnSpc>
                <a:spcPct val="90000"/>
              </a:lnSpc>
            </a:pPr>
            <a:r>
              <a:rPr lang="en-US" sz="1200" dirty="0">
                <a:solidFill>
                  <a:schemeClr val="tx1"/>
                </a:solidFill>
              </a:rPr>
              <a:t>Risks shown in order from highest to lowest incidence</a:t>
            </a:r>
          </a:p>
        </p:txBody>
      </p:sp>
      <p:grpSp>
        <p:nvGrpSpPr>
          <p:cNvPr id="21" name="Group 20">
            <a:extLst>
              <a:ext uri="{FF2B5EF4-FFF2-40B4-BE49-F238E27FC236}">
                <a16:creationId xmlns:a16="http://schemas.microsoft.com/office/drawing/2014/main" id="{DCAE4DDF-8D2A-412B-B0B0-4486C4C8B1C7}"/>
              </a:ext>
            </a:extLst>
          </p:cNvPr>
          <p:cNvGrpSpPr/>
          <p:nvPr/>
        </p:nvGrpSpPr>
        <p:grpSpPr>
          <a:xfrm>
            <a:off x="1036321" y="2056197"/>
            <a:ext cx="1628049" cy="750886"/>
            <a:chOff x="1249495" y="3819628"/>
            <a:chExt cx="1628049" cy="750886"/>
          </a:xfrm>
        </p:grpSpPr>
        <p:grpSp>
          <p:nvGrpSpPr>
            <p:cNvPr id="19" name="Group 18">
              <a:extLst>
                <a:ext uri="{FF2B5EF4-FFF2-40B4-BE49-F238E27FC236}">
                  <a16:creationId xmlns:a16="http://schemas.microsoft.com/office/drawing/2014/main" id="{AF74AE3F-E01F-4F2F-98DD-7CFD4825BB4C}"/>
                </a:ext>
              </a:extLst>
            </p:cNvPr>
            <p:cNvGrpSpPr/>
            <p:nvPr/>
          </p:nvGrpSpPr>
          <p:grpSpPr>
            <a:xfrm>
              <a:off x="1249495" y="4046071"/>
              <a:ext cx="274691" cy="279061"/>
              <a:chOff x="1401895" y="4046071"/>
              <a:chExt cx="274691" cy="279061"/>
            </a:xfrm>
          </p:grpSpPr>
          <p:cxnSp>
            <p:nvCxnSpPr>
              <p:cNvPr id="5" name="Straight Connector 4">
                <a:extLst>
                  <a:ext uri="{FF2B5EF4-FFF2-40B4-BE49-F238E27FC236}">
                    <a16:creationId xmlns:a16="http://schemas.microsoft.com/office/drawing/2014/main" id="{70981BA3-18C8-43DE-A71A-C6DBA374CFBB}"/>
                  </a:ext>
                </a:extLst>
              </p:cNvPr>
              <p:cNvCxnSpPr>
                <a:cxnSpLocks/>
              </p:cNvCxnSpPr>
              <p:nvPr/>
            </p:nvCxnSpPr>
            <p:spPr>
              <a:xfrm>
                <a:off x="1401895" y="4325132"/>
                <a:ext cx="274319" cy="0"/>
              </a:xfrm>
              <a:prstGeom prst="line">
                <a:avLst/>
              </a:prstGeom>
              <a:ln w="38100" cap="rnd">
                <a:solidFill>
                  <a:srgbClr val="0072C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8ADABEE-3EB4-4A4E-B806-EF46D4CAC7D3}"/>
                  </a:ext>
                </a:extLst>
              </p:cNvPr>
              <p:cNvCxnSpPr>
                <a:cxnSpLocks/>
              </p:cNvCxnSpPr>
              <p:nvPr/>
            </p:nvCxnSpPr>
            <p:spPr>
              <a:xfrm>
                <a:off x="1402267" y="4046071"/>
                <a:ext cx="274319" cy="0"/>
              </a:xfrm>
              <a:prstGeom prst="line">
                <a:avLst/>
              </a:prstGeom>
              <a:ln w="38100" cap="rnd">
                <a:solidFill>
                  <a:srgbClr val="00205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15BDF0A8-CF7F-48AC-8652-2106977E060D}"/>
                </a:ext>
              </a:extLst>
            </p:cNvPr>
            <p:cNvSpPr txBox="1"/>
            <p:nvPr/>
          </p:nvSpPr>
          <p:spPr>
            <a:xfrm>
              <a:off x="1437592" y="4108849"/>
              <a:ext cx="1394549" cy="461665"/>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Teens &gt; month</a:t>
              </a:r>
            </a:p>
          </p:txBody>
        </p:sp>
        <p:sp>
          <p:nvSpPr>
            <p:cNvPr id="20" name="TextBox 19">
              <a:extLst>
                <a:ext uri="{FF2B5EF4-FFF2-40B4-BE49-F238E27FC236}">
                  <a16:creationId xmlns:a16="http://schemas.microsoft.com/office/drawing/2014/main" id="{3C240570-75E3-4C22-B01B-89038CDB62A7}"/>
                </a:ext>
              </a:extLst>
            </p:cNvPr>
            <p:cNvSpPr txBox="1"/>
            <p:nvPr/>
          </p:nvSpPr>
          <p:spPr>
            <a:xfrm>
              <a:off x="1437406" y="3819628"/>
              <a:ext cx="1440138" cy="461665"/>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Adults &gt; month</a:t>
              </a:r>
            </a:p>
          </p:txBody>
        </p:sp>
      </p:grpSp>
      <p:grpSp>
        <p:nvGrpSpPr>
          <p:cNvPr id="22" name="Group 21">
            <a:extLst>
              <a:ext uri="{FF2B5EF4-FFF2-40B4-BE49-F238E27FC236}">
                <a16:creationId xmlns:a16="http://schemas.microsoft.com/office/drawing/2014/main" id="{922DA0A3-14FE-4848-80E6-BF41A9644FFF}"/>
              </a:ext>
            </a:extLst>
          </p:cNvPr>
          <p:cNvGrpSpPr/>
          <p:nvPr/>
        </p:nvGrpSpPr>
        <p:grpSpPr>
          <a:xfrm>
            <a:off x="1036321" y="3976769"/>
            <a:ext cx="1807323" cy="750888"/>
            <a:chOff x="1229361" y="3824369"/>
            <a:chExt cx="1807323" cy="750888"/>
          </a:xfrm>
        </p:grpSpPr>
        <p:grpSp>
          <p:nvGrpSpPr>
            <p:cNvPr id="23" name="Group 22">
              <a:extLst>
                <a:ext uri="{FF2B5EF4-FFF2-40B4-BE49-F238E27FC236}">
                  <a16:creationId xmlns:a16="http://schemas.microsoft.com/office/drawing/2014/main" id="{60B1D88A-D1B1-41BB-AE3F-629568E6A596}"/>
                </a:ext>
              </a:extLst>
            </p:cNvPr>
            <p:cNvGrpSpPr/>
            <p:nvPr/>
          </p:nvGrpSpPr>
          <p:grpSpPr>
            <a:xfrm>
              <a:off x="1229361" y="4064154"/>
              <a:ext cx="274319" cy="298695"/>
              <a:chOff x="1381761" y="4064154"/>
              <a:chExt cx="274319" cy="298695"/>
            </a:xfrm>
          </p:grpSpPr>
          <p:cxnSp>
            <p:nvCxnSpPr>
              <p:cNvPr id="26" name="Straight Connector 25">
                <a:extLst>
                  <a:ext uri="{FF2B5EF4-FFF2-40B4-BE49-F238E27FC236}">
                    <a16:creationId xmlns:a16="http://schemas.microsoft.com/office/drawing/2014/main" id="{518351B6-C5DC-4B69-B42F-CE5C7BA39C63}"/>
                  </a:ext>
                </a:extLst>
              </p:cNvPr>
              <p:cNvCxnSpPr>
                <a:cxnSpLocks/>
              </p:cNvCxnSpPr>
              <p:nvPr/>
            </p:nvCxnSpPr>
            <p:spPr>
              <a:xfrm>
                <a:off x="1381761" y="4362849"/>
                <a:ext cx="274319" cy="0"/>
              </a:xfrm>
              <a:prstGeom prst="line">
                <a:avLst/>
              </a:prstGeom>
              <a:ln w="63500" cap="rnd">
                <a:solidFill>
                  <a:srgbClr val="0072C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3C8F882-9540-40A9-A594-7942D5D7A48C}"/>
                  </a:ext>
                </a:extLst>
              </p:cNvPr>
              <p:cNvCxnSpPr>
                <a:cxnSpLocks/>
              </p:cNvCxnSpPr>
              <p:nvPr/>
            </p:nvCxnSpPr>
            <p:spPr>
              <a:xfrm>
                <a:off x="1381761" y="4064154"/>
                <a:ext cx="274319" cy="0"/>
              </a:xfrm>
              <a:prstGeom prst="line">
                <a:avLst/>
              </a:prstGeom>
              <a:ln w="63500" cap="rnd">
                <a:solidFill>
                  <a:srgbClr val="00205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1AA435DE-9293-447F-AB17-FB07937A2ED0}"/>
                </a:ext>
              </a:extLst>
            </p:cNvPr>
            <p:cNvSpPr txBox="1"/>
            <p:nvPr/>
          </p:nvSpPr>
          <p:spPr>
            <a:xfrm>
              <a:off x="1417458" y="3824369"/>
              <a:ext cx="1619226" cy="461665"/>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Adults past month</a:t>
              </a:r>
            </a:p>
          </p:txBody>
        </p:sp>
        <p:sp>
          <p:nvSpPr>
            <p:cNvPr id="25" name="TextBox 24">
              <a:extLst>
                <a:ext uri="{FF2B5EF4-FFF2-40B4-BE49-F238E27FC236}">
                  <a16:creationId xmlns:a16="http://schemas.microsoft.com/office/drawing/2014/main" id="{D859AAFD-747D-463F-BB1F-27E41ABF3D1D}"/>
                </a:ext>
              </a:extLst>
            </p:cNvPr>
            <p:cNvSpPr txBox="1"/>
            <p:nvPr/>
          </p:nvSpPr>
          <p:spPr>
            <a:xfrm>
              <a:off x="1417458" y="4113592"/>
              <a:ext cx="1573636" cy="461665"/>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Teens past month</a:t>
              </a:r>
            </a:p>
          </p:txBody>
        </p:sp>
      </p:grpSp>
    </p:spTree>
    <p:extLst>
      <p:ext uri="{BB962C8B-B14F-4D97-AF65-F5344CB8AC3E}">
        <p14:creationId xmlns:p14="http://schemas.microsoft.com/office/powerpoint/2010/main" val="4188585285"/>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C79E-5220-4FF2-93A9-0106367B26C7}"/>
              </a:ext>
            </a:extLst>
          </p:cNvPr>
          <p:cNvSpPr>
            <a:spLocks noGrp="1"/>
          </p:cNvSpPr>
          <p:nvPr>
            <p:ph type="title"/>
          </p:nvPr>
        </p:nvSpPr>
        <p:spPr/>
        <p:txBody>
          <a:bodyPr/>
          <a:lstStyle/>
          <a:p>
            <a:r>
              <a:rPr lang="en-US" dirty="0"/>
              <a:t>Teens reported a higher frequency of risks</a:t>
            </a:r>
          </a:p>
        </p:txBody>
      </p:sp>
      <p:sp>
        <p:nvSpPr>
          <p:cNvPr id="3" name="Slide Number Placeholder 2">
            <a:extLst>
              <a:ext uri="{FF2B5EF4-FFF2-40B4-BE49-F238E27FC236}">
                <a16:creationId xmlns:a16="http://schemas.microsoft.com/office/drawing/2014/main" id="{43ECA47D-AB6C-4EA7-8A70-F1948A7C63FD}"/>
              </a:ext>
            </a:extLst>
          </p:cNvPr>
          <p:cNvSpPr>
            <a:spLocks noGrp="1"/>
          </p:cNvSpPr>
          <p:nvPr>
            <p:ph type="sldNum" sz="quarter" idx="4"/>
          </p:nvPr>
        </p:nvSpPr>
        <p:spPr/>
        <p:txBody>
          <a:bodyPr/>
          <a:lstStyle/>
          <a:p>
            <a:fld id="{7EFC24D6-DB8F-6B44-BA5A-9BEC68C15CAA}" type="slidenum">
              <a:rPr lang="en-US" smtClean="0"/>
              <a:pPr/>
              <a:t>54</a:t>
            </a:fld>
            <a:endParaRPr lang="en-US" dirty="0"/>
          </a:p>
        </p:txBody>
      </p:sp>
      <p:grpSp>
        <p:nvGrpSpPr>
          <p:cNvPr id="6" name="Group 5">
            <a:extLst>
              <a:ext uri="{FF2B5EF4-FFF2-40B4-BE49-F238E27FC236}">
                <a16:creationId xmlns:a16="http://schemas.microsoft.com/office/drawing/2014/main" id="{B743D952-A3FD-4551-9844-B2AEA55A0E70}"/>
              </a:ext>
            </a:extLst>
          </p:cNvPr>
          <p:cNvGrpSpPr/>
          <p:nvPr/>
        </p:nvGrpSpPr>
        <p:grpSpPr>
          <a:xfrm>
            <a:off x="10231766" y="-18594"/>
            <a:ext cx="2130153" cy="501823"/>
            <a:chOff x="10231766" y="-18594"/>
            <a:chExt cx="2130153" cy="501823"/>
          </a:xfrm>
        </p:grpSpPr>
        <p:sp>
          <p:nvSpPr>
            <p:cNvPr id="7" name="TextBox 6">
              <a:extLst>
                <a:ext uri="{FF2B5EF4-FFF2-40B4-BE49-F238E27FC236}">
                  <a16:creationId xmlns:a16="http://schemas.microsoft.com/office/drawing/2014/main" id="{746EBFA7-0936-4A70-B6AC-2671BE8FE919}"/>
                </a:ext>
              </a:extLst>
            </p:cNvPr>
            <p:cNvSpPr txBox="1"/>
            <p:nvPr/>
          </p:nvSpPr>
          <p:spPr>
            <a:xfrm>
              <a:off x="10231766" y="-18594"/>
              <a:ext cx="1611916"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Adults &amp; Teens</a:t>
              </a:r>
            </a:p>
          </p:txBody>
        </p:sp>
        <p:grpSp>
          <p:nvGrpSpPr>
            <p:cNvPr id="8" name="Group 7">
              <a:extLst>
                <a:ext uri="{FF2B5EF4-FFF2-40B4-BE49-F238E27FC236}">
                  <a16:creationId xmlns:a16="http://schemas.microsoft.com/office/drawing/2014/main" id="{605CC886-264D-4236-A749-A05B10795C1D}"/>
                </a:ext>
              </a:extLst>
            </p:cNvPr>
            <p:cNvGrpSpPr>
              <a:grpSpLocks noChangeAspect="1"/>
            </p:cNvGrpSpPr>
            <p:nvPr/>
          </p:nvGrpSpPr>
          <p:grpSpPr>
            <a:xfrm>
              <a:off x="11628902" y="26029"/>
              <a:ext cx="733017" cy="457200"/>
              <a:chOff x="7382861" y="3386137"/>
              <a:chExt cx="1832542" cy="1143000"/>
            </a:xfrm>
          </p:grpSpPr>
          <p:pic>
            <p:nvPicPr>
              <p:cNvPr id="9" name="Picture 8">
                <a:extLst>
                  <a:ext uri="{FF2B5EF4-FFF2-40B4-BE49-F238E27FC236}">
                    <a16:creationId xmlns:a16="http://schemas.microsoft.com/office/drawing/2014/main" id="{547B43F0-8097-406B-AF75-656FD3B61CCE}"/>
                  </a:ext>
                </a:extLst>
              </p:cNvPr>
              <p:cNvPicPr>
                <a:picLocks noChangeAspect="1"/>
              </p:cNvPicPr>
              <p:nvPr/>
            </p:nvPicPr>
            <p:blipFill>
              <a:blip r:embed="rId3">
                <a:duotone>
                  <a:schemeClr val="accent4">
                    <a:shade val="45000"/>
                    <a:satMod val="135000"/>
                  </a:schemeClr>
                  <a:prstClr val="white"/>
                </a:duotone>
              </a:blip>
              <a:stretch>
                <a:fillRect/>
              </a:stretch>
            </p:blipFill>
            <p:spPr>
              <a:xfrm>
                <a:off x="8414101" y="3541077"/>
                <a:ext cx="801302" cy="822960"/>
              </a:xfrm>
              <a:prstGeom prst="rect">
                <a:avLst/>
              </a:prstGeom>
            </p:spPr>
          </p:pic>
          <p:pic>
            <p:nvPicPr>
              <p:cNvPr id="10" name="Picture 4" descr="https://d30y9cdsu7xlg0.cloudfront.net/png/35475-200.png">
                <a:extLst>
                  <a:ext uri="{FF2B5EF4-FFF2-40B4-BE49-F238E27FC236}">
                    <a16:creationId xmlns:a16="http://schemas.microsoft.com/office/drawing/2014/main" id="{06CFEB5E-7D5B-4AFD-A72F-B83FF7DA756F}"/>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2861" y="3386137"/>
                <a:ext cx="1143000" cy="11430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1" name="TextBox 10">
            <a:extLst>
              <a:ext uri="{FF2B5EF4-FFF2-40B4-BE49-F238E27FC236}">
                <a16:creationId xmlns:a16="http://schemas.microsoft.com/office/drawing/2014/main" id="{D5F61D37-7DC9-4285-B242-DEB384C453BE}"/>
              </a:ext>
            </a:extLst>
          </p:cNvPr>
          <p:cNvSpPr txBox="1"/>
          <p:nvPr/>
        </p:nvSpPr>
        <p:spPr>
          <a:xfrm>
            <a:off x="-40191" y="6636352"/>
            <a:ext cx="5728171"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Q7: How often do you experience these events when you are interacting with other people online?</a:t>
            </a:r>
          </a:p>
        </p:txBody>
      </p:sp>
      <p:graphicFrame>
        <p:nvGraphicFramePr>
          <p:cNvPr id="12" name="Chart 11">
            <a:extLst>
              <a:ext uri="{FF2B5EF4-FFF2-40B4-BE49-F238E27FC236}">
                <a16:creationId xmlns:a16="http://schemas.microsoft.com/office/drawing/2014/main" id="{6717C5CA-EC8F-4757-A897-C4DD027C2B80}"/>
              </a:ext>
            </a:extLst>
          </p:cNvPr>
          <p:cNvGraphicFramePr/>
          <p:nvPr>
            <p:extLst>
              <p:ext uri="{D42A27DB-BD31-4B8C-83A1-F6EECF244321}">
                <p14:modId xmlns:p14="http://schemas.microsoft.com/office/powerpoint/2010/main" val="3267430723"/>
              </p:ext>
            </p:extLst>
          </p:nvPr>
        </p:nvGraphicFramePr>
        <p:xfrm>
          <a:off x="462447" y="1219194"/>
          <a:ext cx="11284299" cy="5336540"/>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a:extLst>
              <a:ext uri="{FF2B5EF4-FFF2-40B4-BE49-F238E27FC236}">
                <a16:creationId xmlns:a16="http://schemas.microsoft.com/office/drawing/2014/main" id="{2D995B60-802E-43C9-8F66-13DD760560F6}"/>
              </a:ext>
            </a:extLst>
          </p:cNvPr>
          <p:cNvGrpSpPr/>
          <p:nvPr/>
        </p:nvGrpSpPr>
        <p:grpSpPr>
          <a:xfrm>
            <a:off x="579307" y="2060938"/>
            <a:ext cx="2265375" cy="1140607"/>
            <a:chOff x="1229361" y="3824369"/>
            <a:chExt cx="1642827" cy="1140607"/>
          </a:xfrm>
        </p:grpSpPr>
        <p:grpSp>
          <p:nvGrpSpPr>
            <p:cNvPr id="17" name="Group 16">
              <a:extLst>
                <a:ext uri="{FF2B5EF4-FFF2-40B4-BE49-F238E27FC236}">
                  <a16:creationId xmlns:a16="http://schemas.microsoft.com/office/drawing/2014/main" id="{916E781A-1CBE-4A9B-8CE1-E074FE07DB3A}"/>
                </a:ext>
              </a:extLst>
            </p:cNvPr>
            <p:cNvGrpSpPr/>
            <p:nvPr/>
          </p:nvGrpSpPr>
          <p:grpSpPr>
            <a:xfrm>
              <a:off x="1229361" y="4045042"/>
              <a:ext cx="198934" cy="538480"/>
              <a:chOff x="1381761" y="4045042"/>
              <a:chExt cx="198934" cy="538480"/>
            </a:xfrm>
          </p:grpSpPr>
          <p:cxnSp>
            <p:nvCxnSpPr>
              <p:cNvPr id="20" name="Straight Connector 19">
                <a:extLst>
                  <a:ext uri="{FF2B5EF4-FFF2-40B4-BE49-F238E27FC236}">
                    <a16:creationId xmlns:a16="http://schemas.microsoft.com/office/drawing/2014/main" id="{CCED5D38-5E72-4B88-8247-0475444FAED3}"/>
                  </a:ext>
                </a:extLst>
              </p:cNvPr>
              <p:cNvCxnSpPr>
                <a:cxnSpLocks/>
              </p:cNvCxnSpPr>
              <p:nvPr/>
            </p:nvCxnSpPr>
            <p:spPr>
              <a:xfrm>
                <a:off x="1381761" y="4583522"/>
                <a:ext cx="198934" cy="0"/>
              </a:xfrm>
              <a:prstGeom prst="line">
                <a:avLst/>
              </a:prstGeom>
              <a:ln w="38100" cap="rnd">
                <a:solidFill>
                  <a:srgbClr val="0072C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7628055-DAE9-40CF-8308-EC567D353DFE}"/>
                  </a:ext>
                </a:extLst>
              </p:cNvPr>
              <p:cNvCxnSpPr>
                <a:cxnSpLocks/>
              </p:cNvCxnSpPr>
              <p:nvPr/>
            </p:nvCxnSpPr>
            <p:spPr>
              <a:xfrm>
                <a:off x="1381761" y="4045042"/>
                <a:ext cx="198934" cy="0"/>
              </a:xfrm>
              <a:prstGeom prst="line">
                <a:avLst/>
              </a:prstGeom>
              <a:ln w="38100" cap="rnd">
                <a:solidFill>
                  <a:srgbClr val="00205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E2F3A9AF-B70C-4C23-A1F5-0953D5A87B93}"/>
                </a:ext>
              </a:extLst>
            </p:cNvPr>
            <p:cNvSpPr txBox="1"/>
            <p:nvPr/>
          </p:nvSpPr>
          <p:spPr>
            <a:xfrm>
              <a:off x="1417458" y="3824369"/>
              <a:ext cx="1447448" cy="627864"/>
            </a:xfrm>
            <a:prstGeom prst="rect">
              <a:avLst/>
            </a:prstGeom>
            <a:noFill/>
          </p:spPr>
          <p:txBody>
            <a:bodyPr wrap="square" lIns="182880" tIns="146304" rIns="182880" bIns="146304" rtlCol="0">
              <a:spAutoFit/>
            </a:bodyPr>
            <a:lstStyle/>
            <a:p>
              <a:pPr>
                <a:lnSpc>
                  <a:spcPct val="90000"/>
                </a:lnSpc>
              </a:pPr>
              <a:r>
                <a:rPr lang="en-US" sz="1200" dirty="0">
                  <a:solidFill>
                    <a:schemeClr val="tx1">
                      <a:lumMod val="50000"/>
                    </a:schemeClr>
                  </a:solidFill>
                </a:rPr>
                <a:t>Adults: Occasionally/sometimes</a:t>
              </a:r>
            </a:p>
          </p:txBody>
        </p:sp>
        <p:sp>
          <p:nvSpPr>
            <p:cNvPr id="19" name="TextBox 18">
              <a:extLst>
                <a:ext uri="{FF2B5EF4-FFF2-40B4-BE49-F238E27FC236}">
                  <a16:creationId xmlns:a16="http://schemas.microsoft.com/office/drawing/2014/main" id="{7E077B93-293D-4906-B819-362C4509A6CF}"/>
                </a:ext>
              </a:extLst>
            </p:cNvPr>
            <p:cNvSpPr txBox="1"/>
            <p:nvPr/>
          </p:nvSpPr>
          <p:spPr>
            <a:xfrm>
              <a:off x="1417458" y="4337112"/>
              <a:ext cx="1454730" cy="627864"/>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Teens: </a:t>
              </a:r>
            </a:p>
            <a:p>
              <a:pPr>
                <a:lnSpc>
                  <a:spcPct val="90000"/>
                </a:lnSpc>
              </a:pPr>
              <a:r>
                <a:rPr lang="en-US" sz="1200" dirty="0">
                  <a:solidFill>
                    <a:schemeClr val="tx1">
                      <a:lumMod val="50000"/>
                    </a:schemeClr>
                  </a:solidFill>
                </a:rPr>
                <a:t>Occasionally/sometimes</a:t>
              </a:r>
            </a:p>
          </p:txBody>
        </p:sp>
      </p:grpSp>
      <p:grpSp>
        <p:nvGrpSpPr>
          <p:cNvPr id="22" name="Group 21">
            <a:extLst>
              <a:ext uri="{FF2B5EF4-FFF2-40B4-BE49-F238E27FC236}">
                <a16:creationId xmlns:a16="http://schemas.microsoft.com/office/drawing/2014/main" id="{B3958799-B65E-4786-9044-1DF8BE0BA69F}"/>
              </a:ext>
            </a:extLst>
          </p:cNvPr>
          <p:cNvGrpSpPr/>
          <p:nvPr/>
        </p:nvGrpSpPr>
        <p:grpSpPr>
          <a:xfrm>
            <a:off x="579307" y="3887464"/>
            <a:ext cx="2261464" cy="1140607"/>
            <a:chOff x="1229361" y="3824369"/>
            <a:chExt cx="1639991" cy="1140607"/>
          </a:xfrm>
        </p:grpSpPr>
        <p:grpSp>
          <p:nvGrpSpPr>
            <p:cNvPr id="23" name="Group 22">
              <a:extLst>
                <a:ext uri="{FF2B5EF4-FFF2-40B4-BE49-F238E27FC236}">
                  <a16:creationId xmlns:a16="http://schemas.microsoft.com/office/drawing/2014/main" id="{4A2C528F-D595-455A-8E61-C0CE9E087A3D}"/>
                </a:ext>
              </a:extLst>
            </p:cNvPr>
            <p:cNvGrpSpPr/>
            <p:nvPr/>
          </p:nvGrpSpPr>
          <p:grpSpPr>
            <a:xfrm>
              <a:off x="1229361" y="4065362"/>
              <a:ext cx="198934" cy="508000"/>
              <a:chOff x="1381761" y="4065362"/>
              <a:chExt cx="198934" cy="508000"/>
            </a:xfrm>
          </p:grpSpPr>
          <p:cxnSp>
            <p:nvCxnSpPr>
              <p:cNvPr id="26" name="Straight Connector 25">
                <a:extLst>
                  <a:ext uri="{FF2B5EF4-FFF2-40B4-BE49-F238E27FC236}">
                    <a16:creationId xmlns:a16="http://schemas.microsoft.com/office/drawing/2014/main" id="{8A933D5C-0748-494D-B907-1C4B50C02371}"/>
                  </a:ext>
                </a:extLst>
              </p:cNvPr>
              <p:cNvCxnSpPr>
                <a:cxnSpLocks/>
              </p:cNvCxnSpPr>
              <p:nvPr/>
            </p:nvCxnSpPr>
            <p:spPr>
              <a:xfrm>
                <a:off x="1381761" y="4573362"/>
                <a:ext cx="198934" cy="0"/>
              </a:xfrm>
              <a:prstGeom prst="line">
                <a:avLst/>
              </a:prstGeom>
              <a:ln w="63500" cap="rnd">
                <a:solidFill>
                  <a:srgbClr val="0072C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E01F942-E062-412E-BBEE-144FEDA3C99B}"/>
                  </a:ext>
                </a:extLst>
              </p:cNvPr>
              <p:cNvCxnSpPr>
                <a:cxnSpLocks/>
              </p:cNvCxnSpPr>
              <p:nvPr/>
            </p:nvCxnSpPr>
            <p:spPr>
              <a:xfrm>
                <a:off x="1381761" y="4065362"/>
                <a:ext cx="198934" cy="0"/>
              </a:xfrm>
              <a:prstGeom prst="line">
                <a:avLst/>
              </a:prstGeom>
              <a:ln w="63500" cap="rnd">
                <a:solidFill>
                  <a:srgbClr val="00205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32E3CBB4-A9B5-4589-BE18-DCAD817B847D}"/>
                </a:ext>
              </a:extLst>
            </p:cNvPr>
            <p:cNvSpPr txBox="1"/>
            <p:nvPr/>
          </p:nvSpPr>
          <p:spPr>
            <a:xfrm>
              <a:off x="1417458" y="3824369"/>
              <a:ext cx="1447448" cy="627864"/>
            </a:xfrm>
            <a:prstGeom prst="rect">
              <a:avLst/>
            </a:prstGeom>
            <a:noFill/>
          </p:spPr>
          <p:txBody>
            <a:bodyPr wrap="square" lIns="182880" tIns="146304" rIns="182880" bIns="146304" rtlCol="0">
              <a:spAutoFit/>
            </a:bodyPr>
            <a:lstStyle/>
            <a:p>
              <a:pPr>
                <a:lnSpc>
                  <a:spcPct val="90000"/>
                </a:lnSpc>
              </a:pPr>
              <a:r>
                <a:rPr lang="en-US" sz="1200" dirty="0">
                  <a:solidFill>
                    <a:schemeClr val="tx1">
                      <a:lumMod val="50000"/>
                    </a:schemeClr>
                  </a:solidFill>
                </a:rPr>
                <a:t>Adults: </a:t>
              </a:r>
            </a:p>
            <a:p>
              <a:pPr>
                <a:lnSpc>
                  <a:spcPct val="90000"/>
                </a:lnSpc>
              </a:pPr>
              <a:r>
                <a:rPr lang="en-US" sz="1200" dirty="0">
                  <a:solidFill>
                    <a:schemeClr val="tx1">
                      <a:lumMod val="50000"/>
                    </a:schemeClr>
                  </a:solidFill>
                </a:rPr>
                <a:t>Every/almost every time</a:t>
              </a:r>
            </a:p>
          </p:txBody>
        </p:sp>
        <p:sp>
          <p:nvSpPr>
            <p:cNvPr id="25" name="TextBox 24">
              <a:extLst>
                <a:ext uri="{FF2B5EF4-FFF2-40B4-BE49-F238E27FC236}">
                  <a16:creationId xmlns:a16="http://schemas.microsoft.com/office/drawing/2014/main" id="{8C007DCF-5C44-4AA7-B1EB-5C06595D0754}"/>
                </a:ext>
              </a:extLst>
            </p:cNvPr>
            <p:cNvSpPr txBox="1"/>
            <p:nvPr/>
          </p:nvSpPr>
          <p:spPr>
            <a:xfrm>
              <a:off x="1417458" y="4337112"/>
              <a:ext cx="1451894" cy="627864"/>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Teens: </a:t>
              </a:r>
            </a:p>
            <a:p>
              <a:pPr>
                <a:lnSpc>
                  <a:spcPct val="90000"/>
                </a:lnSpc>
              </a:pPr>
              <a:r>
                <a:rPr lang="en-US" sz="1200" dirty="0">
                  <a:solidFill>
                    <a:schemeClr val="tx1">
                      <a:lumMod val="50000"/>
                    </a:schemeClr>
                  </a:solidFill>
                </a:rPr>
                <a:t>Every/almost every time</a:t>
              </a:r>
            </a:p>
          </p:txBody>
        </p:sp>
      </p:grpSp>
    </p:spTree>
    <p:extLst>
      <p:ext uri="{BB962C8B-B14F-4D97-AF65-F5344CB8AC3E}">
        <p14:creationId xmlns:p14="http://schemas.microsoft.com/office/powerpoint/2010/main" val="1067086479"/>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C79E-5220-4FF2-93A9-0106367B26C7}"/>
              </a:ext>
            </a:extLst>
          </p:cNvPr>
          <p:cNvSpPr>
            <a:spLocks noGrp="1"/>
          </p:cNvSpPr>
          <p:nvPr>
            <p:ph type="title"/>
          </p:nvPr>
        </p:nvSpPr>
        <p:spPr/>
        <p:txBody>
          <a:bodyPr/>
          <a:lstStyle/>
          <a:p>
            <a:r>
              <a:rPr lang="en-US" dirty="0"/>
              <a:t>Teens placed their faith &amp; trust in parents to keep them safe</a:t>
            </a:r>
            <a:br>
              <a:rPr lang="en-US" dirty="0"/>
            </a:br>
            <a:r>
              <a:rPr lang="en-US" sz="2000" dirty="0"/>
              <a:t>Adults looked to the national government and ISPs to keep them safe online</a:t>
            </a:r>
            <a:endParaRPr lang="en-US" dirty="0"/>
          </a:p>
        </p:txBody>
      </p:sp>
      <p:sp>
        <p:nvSpPr>
          <p:cNvPr id="3" name="Slide Number Placeholder 2">
            <a:extLst>
              <a:ext uri="{FF2B5EF4-FFF2-40B4-BE49-F238E27FC236}">
                <a16:creationId xmlns:a16="http://schemas.microsoft.com/office/drawing/2014/main" id="{43ECA47D-AB6C-4EA7-8A70-F1948A7C63FD}"/>
              </a:ext>
            </a:extLst>
          </p:cNvPr>
          <p:cNvSpPr>
            <a:spLocks noGrp="1"/>
          </p:cNvSpPr>
          <p:nvPr>
            <p:ph type="sldNum" sz="quarter" idx="4"/>
          </p:nvPr>
        </p:nvSpPr>
        <p:spPr/>
        <p:txBody>
          <a:bodyPr/>
          <a:lstStyle/>
          <a:p>
            <a:fld id="{7EFC24D6-DB8F-6B44-BA5A-9BEC68C15CAA}" type="slidenum">
              <a:rPr lang="en-US" smtClean="0"/>
              <a:pPr/>
              <a:t>55</a:t>
            </a:fld>
            <a:endParaRPr lang="en-US" dirty="0"/>
          </a:p>
        </p:txBody>
      </p:sp>
      <p:grpSp>
        <p:nvGrpSpPr>
          <p:cNvPr id="6" name="Group 5">
            <a:extLst>
              <a:ext uri="{FF2B5EF4-FFF2-40B4-BE49-F238E27FC236}">
                <a16:creationId xmlns:a16="http://schemas.microsoft.com/office/drawing/2014/main" id="{B743D952-A3FD-4551-9844-B2AEA55A0E70}"/>
              </a:ext>
            </a:extLst>
          </p:cNvPr>
          <p:cNvGrpSpPr/>
          <p:nvPr/>
        </p:nvGrpSpPr>
        <p:grpSpPr>
          <a:xfrm>
            <a:off x="10231766" y="-18594"/>
            <a:ext cx="2130153" cy="501823"/>
            <a:chOff x="10231766" y="-18594"/>
            <a:chExt cx="2130153" cy="501823"/>
          </a:xfrm>
        </p:grpSpPr>
        <p:sp>
          <p:nvSpPr>
            <p:cNvPr id="7" name="TextBox 6">
              <a:extLst>
                <a:ext uri="{FF2B5EF4-FFF2-40B4-BE49-F238E27FC236}">
                  <a16:creationId xmlns:a16="http://schemas.microsoft.com/office/drawing/2014/main" id="{746EBFA7-0936-4A70-B6AC-2671BE8FE919}"/>
                </a:ext>
              </a:extLst>
            </p:cNvPr>
            <p:cNvSpPr txBox="1"/>
            <p:nvPr/>
          </p:nvSpPr>
          <p:spPr>
            <a:xfrm>
              <a:off x="10231766" y="-18594"/>
              <a:ext cx="1611916"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Adults &amp; Teens</a:t>
              </a:r>
            </a:p>
          </p:txBody>
        </p:sp>
        <p:grpSp>
          <p:nvGrpSpPr>
            <p:cNvPr id="8" name="Group 7">
              <a:extLst>
                <a:ext uri="{FF2B5EF4-FFF2-40B4-BE49-F238E27FC236}">
                  <a16:creationId xmlns:a16="http://schemas.microsoft.com/office/drawing/2014/main" id="{605CC886-264D-4236-A749-A05B10795C1D}"/>
                </a:ext>
              </a:extLst>
            </p:cNvPr>
            <p:cNvGrpSpPr>
              <a:grpSpLocks noChangeAspect="1"/>
            </p:cNvGrpSpPr>
            <p:nvPr/>
          </p:nvGrpSpPr>
          <p:grpSpPr>
            <a:xfrm>
              <a:off x="11628902" y="26029"/>
              <a:ext cx="733017" cy="457200"/>
              <a:chOff x="7382861" y="3386137"/>
              <a:chExt cx="1832542" cy="1143000"/>
            </a:xfrm>
          </p:grpSpPr>
          <p:pic>
            <p:nvPicPr>
              <p:cNvPr id="9" name="Picture 8">
                <a:extLst>
                  <a:ext uri="{FF2B5EF4-FFF2-40B4-BE49-F238E27FC236}">
                    <a16:creationId xmlns:a16="http://schemas.microsoft.com/office/drawing/2014/main" id="{547B43F0-8097-406B-AF75-656FD3B61CCE}"/>
                  </a:ext>
                </a:extLst>
              </p:cNvPr>
              <p:cNvPicPr>
                <a:picLocks noChangeAspect="1"/>
              </p:cNvPicPr>
              <p:nvPr/>
            </p:nvPicPr>
            <p:blipFill>
              <a:blip r:embed="rId3">
                <a:duotone>
                  <a:schemeClr val="accent4">
                    <a:shade val="45000"/>
                    <a:satMod val="135000"/>
                  </a:schemeClr>
                  <a:prstClr val="white"/>
                </a:duotone>
              </a:blip>
              <a:stretch>
                <a:fillRect/>
              </a:stretch>
            </p:blipFill>
            <p:spPr>
              <a:xfrm>
                <a:off x="8414101" y="3541077"/>
                <a:ext cx="801302" cy="822960"/>
              </a:xfrm>
              <a:prstGeom prst="rect">
                <a:avLst/>
              </a:prstGeom>
            </p:spPr>
          </p:pic>
          <p:pic>
            <p:nvPicPr>
              <p:cNvPr id="10" name="Picture 4" descr="https://d30y9cdsu7xlg0.cloudfront.net/png/35475-200.png">
                <a:extLst>
                  <a:ext uri="{FF2B5EF4-FFF2-40B4-BE49-F238E27FC236}">
                    <a16:creationId xmlns:a16="http://schemas.microsoft.com/office/drawing/2014/main" id="{06CFEB5E-7D5B-4AFD-A72F-B83FF7DA756F}"/>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2861" y="3386137"/>
                <a:ext cx="1143000" cy="1143000"/>
              </a:xfrm>
              <a:prstGeom prst="rect">
                <a:avLst/>
              </a:prstGeom>
              <a:noFill/>
              <a:extLst>
                <a:ext uri="{909E8E84-426E-40DD-AFC4-6F175D3DCCD1}">
                  <a14:hiddenFill xmlns:a14="http://schemas.microsoft.com/office/drawing/2010/main">
                    <a:solidFill>
                      <a:srgbClr val="FFFFFF"/>
                    </a:solidFill>
                  </a14:hiddenFill>
                </a:ext>
              </a:extLst>
            </p:spPr>
          </p:pic>
        </p:grpSp>
      </p:grpSp>
      <p:graphicFrame>
        <p:nvGraphicFramePr>
          <p:cNvPr id="12" name="Chart 11">
            <a:extLst>
              <a:ext uri="{FF2B5EF4-FFF2-40B4-BE49-F238E27FC236}">
                <a16:creationId xmlns:a16="http://schemas.microsoft.com/office/drawing/2014/main" id="{18F3DE22-CC7C-49C8-BD99-B549971DCD16}"/>
              </a:ext>
            </a:extLst>
          </p:cNvPr>
          <p:cNvGraphicFramePr/>
          <p:nvPr>
            <p:extLst>
              <p:ext uri="{D42A27DB-BD31-4B8C-83A1-F6EECF244321}">
                <p14:modId xmlns:p14="http://schemas.microsoft.com/office/powerpoint/2010/main" val="3237128815"/>
              </p:ext>
            </p:extLst>
          </p:nvPr>
        </p:nvGraphicFramePr>
        <p:xfrm>
          <a:off x="264266" y="1482095"/>
          <a:ext cx="5943600" cy="47358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DF721419-D953-4A68-8746-B610BD2735BC}"/>
              </a:ext>
            </a:extLst>
          </p:cNvPr>
          <p:cNvGraphicFramePr>
            <a:graphicFrameLocks/>
          </p:cNvGraphicFramePr>
          <p:nvPr>
            <p:extLst>
              <p:ext uri="{D42A27DB-BD31-4B8C-83A1-F6EECF244321}">
                <p14:modId xmlns:p14="http://schemas.microsoft.com/office/powerpoint/2010/main" val="1865219590"/>
              </p:ext>
            </p:extLst>
          </p:nvPr>
        </p:nvGraphicFramePr>
        <p:xfrm>
          <a:off x="6285240" y="1479803"/>
          <a:ext cx="5943600" cy="4736592"/>
        </p:xfrm>
        <a:graphic>
          <a:graphicData uri="http://schemas.openxmlformats.org/drawingml/2006/chart">
            <c:chart xmlns:c="http://schemas.openxmlformats.org/drawingml/2006/chart" xmlns:r="http://schemas.openxmlformats.org/officeDocument/2006/relationships" r:id="rId6"/>
          </a:graphicData>
        </a:graphic>
      </p:graphicFrame>
      <p:grpSp>
        <p:nvGrpSpPr>
          <p:cNvPr id="14" name="Group 13">
            <a:extLst>
              <a:ext uri="{FF2B5EF4-FFF2-40B4-BE49-F238E27FC236}">
                <a16:creationId xmlns:a16="http://schemas.microsoft.com/office/drawing/2014/main" id="{7F2FBE14-B6B1-43BA-96A2-AC8D8F788595}"/>
              </a:ext>
            </a:extLst>
          </p:cNvPr>
          <p:cNvGrpSpPr/>
          <p:nvPr/>
        </p:nvGrpSpPr>
        <p:grpSpPr>
          <a:xfrm>
            <a:off x="20096" y="6563734"/>
            <a:ext cx="6840430" cy="444346"/>
            <a:chOff x="274638" y="6410479"/>
            <a:chExt cx="6840430" cy="444346"/>
          </a:xfrm>
        </p:grpSpPr>
        <p:sp>
          <p:nvSpPr>
            <p:cNvPr id="15" name="Rectangle 14">
              <a:extLst>
                <a:ext uri="{FF2B5EF4-FFF2-40B4-BE49-F238E27FC236}">
                  <a16:creationId xmlns:a16="http://schemas.microsoft.com/office/drawing/2014/main" id="{9B59C332-ACA4-4B8F-983F-C3A3AAE4E6A3}"/>
                </a:ext>
              </a:extLst>
            </p:cNvPr>
            <p:cNvSpPr/>
            <p:nvPr/>
          </p:nvSpPr>
          <p:spPr>
            <a:xfrm>
              <a:off x="274639" y="6410479"/>
              <a:ext cx="6840429" cy="246221"/>
            </a:xfrm>
            <a:prstGeom prst="rect">
              <a:avLst/>
            </a:prstGeom>
          </p:spPr>
          <p:txBody>
            <a:bodyPr wrap="square">
              <a:spAutoFit/>
            </a:bodyPr>
            <a:lstStyle/>
            <a:p>
              <a:r>
                <a:rPr lang="en-US" sz="1000" i="1" dirty="0">
                  <a:solidFill>
                    <a:schemeClr val="tx1">
                      <a:lumMod val="50000"/>
                    </a:schemeClr>
                  </a:solidFill>
                </a:rPr>
                <a:t> 8a: In your opinion, which group or organization is most responsible for keeping individuals and families safer online? </a:t>
              </a:r>
            </a:p>
          </p:txBody>
        </p:sp>
        <p:sp>
          <p:nvSpPr>
            <p:cNvPr id="16" name="Rectangle 15">
              <a:extLst>
                <a:ext uri="{FF2B5EF4-FFF2-40B4-BE49-F238E27FC236}">
                  <a16:creationId xmlns:a16="http://schemas.microsoft.com/office/drawing/2014/main" id="{416B93D7-92C1-4BD0-8E31-5A730751D514}"/>
                </a:ext>
              </a:extLst>
            </p:cNvPr>
            <p:cNvSpPr/>
            <p:nvPr/>
          </p:nvSpPr>
          <p:spPr>
            <a:xfrm>
              <a:off x="274638" y="6608604"/>
              <a:ext cx="6840429" cy="246221"/>
            </a:xfrm>
            <a:prstGeom prst="rect">
              <a:avLst/>
            </a:prstGeom>
          </p:spPr>
          <p:txBody>
            <a:bodyPr wrap="square">
              <a:spAutoFit/>
            </a:bodyPr>
            <a:lstStyle/>
            <a:p>
              <a:r>
                <a:rPr lang="en-US" sz="1000" i="1" dirty="0">
                  <a:solidFill>
                    <a:schemeClr val="tx1">
                      <a:lumMod val="50000"/>
                    </a:schemeClr>
                  </a:solidFill>
                </a:rPr>
                <a:t> 8b: In your opinion, which group or organization do you trust most to keep individuals and families safer online? </a:t>
              </a:r>
            </a:p>
          </p:txBody>
        </p:sp>
      </p:grpSp>
    </p:spTree>
    <p:extLst>
      <p:ext uri="{BB962C8B-B14F-4D97-AF65-F5344CB8AC3E}">
        <p14:creationId xmlns:p14="http://schemas.microsoft.com/office/powerpoint/2010/main" val="701278691"/>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Teens were more likely to find and ask for help</a:t>
            </a:r>
            <a:br>
              <a:rPr lang="en-US" dirty="0"/>
            </a:br>
            <a:r>
              <a:rPr lang="en-US" sz="2000" dirty="0"/>
              <a:t>40% of Adults did not ask for help</a:t>
            </a:r>
            <a:endParaRPr lang="en-US" dirty="0"/>
          </a:p>
        </p:txBody>
      </p:sp>
      <p:sp>
        <p:nvSpPr>
          <p:cNvPr id="3" name="Slide Number Placeholder 2"/>
          <p:cNvSpPr>
            <a:spLocks noGrp="1"/>
          </p:cNvSpPr>
          <p:nvPr>
            <p:ph type="sldNum" sz="quarter" idx="4"/>
          </p:nvPr>
        </p:nvSpPr>
        <p:spPr/>
        <p:txBody>
          <a:bodyPr/>
          <a:lstStyle/>
          <a:p>
            <a:fld id="{7EFC24D6-DB8F-6B44-BA5A-9BEC68C15CAA}" type="slidenum">
              <a:rPr lang="en-US" smtClean="0"/>
              <a:pPr/>
              <a:t>56</a:t>
            </a:fld>
            <a:endParaRPr lang="en-US" dirty="0"/>
          </a:p>
        </p:txBody>
      </p:sp>
      <p:grpSp>
        <p:nvGrpSpPr>
          <p:cNvPr id="4" name="Group 3">
            <a:extLst>
              <a:ext uri="{FF2B5EF4-FFF2-40B4-BE49-F238E27FC236}">
                <a16:creationId xmlns:a16="http://schemas.microsoft.com/office/drawing/2014/main" id="{2F285A94-7481-461C-B795-CA4CD4EE2D15}"/>
              </a:ext>
            </a:extLst>
          </p:cNvPr>
          <p:cNvGrpSpPr/>
          <p:nvPr/>
        </p:nvGrpSpPr>
        <p:grpSpPr>
          <a:xfrm>
            <a:off x="234444" y="1396422"/>
            <a:ext cx="12008929" cy="4873752"/>
            <a:chOff x="264588" y="1537094"/>
            <a:chExt cx="12008929" cy="4873752"/>
          </a:xfrm>
        </p:grpSpPr>
        <p:graphicFrame>
          <p:nvGraphicFramePr>
            <p:cNvPr id="9" name="Chart 8"/>
            <p:cNvGraphicFramePr>
              <a:graphicFrameLocks noChangeAspect="1"/>
            </p:cNvGraphicFramePr>
            <p:nvPr>
              <p:extLst>
                <p:ext uri="{D42A27DB-BD31-4B8C-83A1-F6EECF244321}">
                  <p14:modId xmlns:p14="http://schemas.microsoft.com/office/powerpoint/2010/main" val="40641243"/>
                </p:ext>
              </p:extLst>
            </p:nvPr>
          </p:nvGraphicFramePr>
          <p:xfrm>
            <a:off x="264588" y="1539928"/>
            <a:ext cx="3931920" cy="48709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68628D2A-1C1E-4F25-9BF3-73604000EC78}"/>
                </a:ext>
              </a:extLst>
            </p:cNvPr>
            <p:cNvGraphicFramePr>
              <a:graphicFrameLocks/>
            </p:cNvGraphicFramePr>
            <p:nvPr>
              <p:extLst>
                <p:ext uri="{D42A27DB-BD31-4B8C-83A1-F6EECF244321}">
                  <p14:modId xmlns:p14="http://schemas.microsoft.com/office/powerpoint/2010/main" val="2189726616"/>
                </p:ext>
              </p:extLst>
            </p:nvPr>
          </p:nvGraphicFramePr>
          <p:xfrm>
            <a:off x="4303093" y="1537094"/>
            <a:ext cx="3931920" cy="48737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7A61A09A-1033-48D3-914C-2E1FCB7FFD53}"/>
                </a:ext>
              </a:extLst>
            </p:cNvPr>
            <p:cNvGraphicFramePr>
              <a:graphicFrameLocks noChangeAspect="1"/>
            </p:cNvGraphicFramePr>
            <p:nvPr>
              <p:extLst>
                <p:ext uri="{D42A27DB-BD31-4B8C-83A1-F6EECF244321}">
                  <p14:modId xmlns:p14="http://schemas.microsoft.com/office/powerpoint/2010/main" val="287428473"/>
                </p:ext>
              </p:extLst>
            </p:nvPr>
          </p:nvGraphicFramePr>
          <p:xfrm>
            <a:off x="8341597" y="1539928"/>
            <a:ext cx="3931920" cy="4870918"/>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5" name="Group 4">
            <a:extLst>
              <a:ext uri="{FF2B5EF4-FFF2-40B4-BE49-F238E27FC236}">
                <a16:creationId xmlns:a16="http://schemas.microsoft.com/office/drawing/2014/main" id="{A230B527-B2E3-44C5-868B-151CF2943DD0}"/>
              </a:ext>
            </a:extLst>
          </p:cNvPr>
          <p:cNvGrpSpPr/>
          <p:nvPr/>
        </p:nvGrpSpPr>
        <p:grpSpPr>
          <a:xfrm>
            <a:off x="-10048" y="6398464"/>
            <a:ext cx="10099890" cy="581165"/>
            <a:chOff x="-10048" y="6398464"/>
            <a:chExt cx="10099890" cy="581165"/>
          </a:xfrm>
        </p:grpSpPr>
        <p:sp>
          <p:nvSpPr>
            <p:cNvPr id="14" name="Rectangle 13"/>
            <p:cNvSpPr/>
            <p:nvPr/>
          </p:nvSpPr>
          <p:spPr>
            <a:xfrm>
              <a:off x="-10048" y="6398464"/>
              <a:ext cx="10096542" cy="246221"/>
            </a:xfrm>
            <a:prstGeom prst="rect">
              <a:avLst/>
            </a:prstGeom>
          </p:spPr>
          <p:txBody>
            <a:bodyPr wrap="square">
              <a:spAutoFit/>
            </a:bodyPr>
            <a:lstStyle/>
            <a:p>
              <a:r>
                <a:rPr lang="en-US" sz="1000" i="1" dirty="0">
                  <a:solidFill>
                    <a:schemeClr val="tx1">
                      <a:lumMod val="50000"/>
                    </a:schemeClr>
                  </a:solidFill>
                </a:rPr>
                <a:t>  Q10: How confident are you in your ability to manage uncivil behavior online?</a:t>
              </a:r>
            </a:p>
          </p:txBody>
        </p:sp>
        <p:sp>
          <p:nvSpPr>
            <p:cNvPr id="25" name="Rectangle 24">
              <a:extLst>
                <a:ext uri="{FF2B5EF4-FFF2-40B4-BE49-F238E27FC236}">
                  <a16:creationId xmlns:a16="http://schemas.microsoft.com/office/drawing/2014/main" id="{FB71986B-1DB1-4310-9DBD-703AB86E23E1}"/>
                </a:ext>
              </a:extLst>
            </p:cNvPr>
            <p:cNvSpPr/>
            <p:nvPr/>
          </p:nvSpPr>
          <p:spPr>
            <a:xfrm>
              <a:off x="-8374" y="6562154"/>
              <a:ext cx="10096542" cy="246221"/>
            </a:xfrm>
            <a:prstGeom prst="rect">
              <a:avLst/>
            </a:prstGeom>
          </p:spPr>
          <p:txBody>
            <a:bodyPr wrap="square">
              <a:spAutoFit/>
            </a:bodyPr>
            <a:lstStyle/>
            <a:p>
              <a:r>
                <a:rPr lang="en-US" sz="1000" i="1" dirty="0">
                  <a:solidFill>
                    <a:schemeClr val="tx1">
                      <a:lumMod val="50000"/>
                    </a:schemeClr>
                  </a:solidFill>
                </a:rPr>
                <a:t>  Q11: If you need help, do you know where to get help to manage online risks or uncivil behavior online?</a:t>
              </a:r>
            </a:p>
          </p:txBody>
        </p:sp>
        <p:sp>
          <p:nvSpPr>
            <p:cNvPr id="12" name="Rectangle 11">
              <a:extLst>
                <a:ext uri="{FF2B5EF4-FFF2-40B4-BE49-F238E27FC236}">
                  <a16:creationId xmlns:a16="http://schemas.microsoft.com/office/drawing/2014/main" id="{8719125A-9923-4BEC-81BB-DC5D827DB07A}"/>
                </a:ext>
              </a:extLst>
            </p:cNvPr>
            <p:cNvSpPr/>
            <p:nvPr/>
          </p:nvSpPr>
          <p:spPr>
            <a:xfrm>
              <a:off x="-6700" y="6733408"/>
              <a:ext cx="10096542" cy="246221"/>
            </a:xfrm>
            <a:prstGeom prst="rect">
              <a:avLst/>
            </a:prstGeom>
          </p:spPr>
          <p:txBody>
            <a:bodyPr wrap="square">
              <a:spAutoFit/>
            </a:bodyPr>
            <a:lstStyle/>
            <a:p>
              <a:r>
                <a:rPr lang="en-US" sz="1000" i="1" dirty="0">
                  <a:solidFill>
                    <a:schemeClr val="tx1">
                      <a:lumMod val="50000"/>
                    </a:schemeClr>
                  </a:solidFill>
                </a:rPr>
                <a:t>  Q11a: How difficult was it to get help when you were treated in an unsafe or uncivil manner?</a:t>
              </a:r>
            </a:p>
          </p:txBody>
        </p:sp>
      </p:grpSp>
      <p:grpSp>
        <p:nvGrpSpPr>
          <p:cNvPr id="15" name="Group 14">
            <a:extLst>
              <a:ext uri="{FF2B5EF4-FFF2-40B4-BE49-F238E27FC236}">
                <a16:creationId xmlns:a16="http://schemas.microsoft.com/office/drawing/2014/main" id="{47EEC00D-E6B2-44ED-BF25-DA00A0B16EC2}"/>
              </a:ext>
            </a:extLst>
          </p:cNvPr>
          <p:cNvGrpSpPr/>
          <p:nvPr/>
        </p:nvGrpSpPr>
        <p:grpSpPr>
          <a:xfrm>
            <a:off x="10231766" y="-18594"/>
            <a:ext cx="2130153" cy="501823"/>
            <a:chOff x="10231766" y="-18594"/>
            <a:chExt cx="2130153" cy="501823"/>
          </a:xfrm>
        </p:grpSpPr>
        <p:sp>
          <p:nvSpPr>
            <p:cNvPr id="17" name="TextBox 16">
              <a:extLst>
                <a:ext uri="{FF2B5EF4-FFF2-40B4-BE49-F238E27FC236}">
                  <a16:creationId xmlns:a16="http://schemas.microsoft.com/office/drawing/2014/main" id="{A0A2C02C-E99A-4B79-94C9-F8F2368370C4}"/>
                </a:ext>
              </a:extLst>
            </p:cNvPr>
            <p:cNvSpPr txBox="1"/>
            <p:nvPr/>
          </p:nvSpPr>
          <p:spPr>
            <a:xfrm>
              <a:off x="10231766" y="-18594"/>
              <a:ext cx="1611916"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Adults &amp; Teens</a:t>
              </a:r>
            </a:p>
          </p:txBody>
        </p:sp>
        <p:grpSp>
          <p:nvGrpSpPr>
            <p:cNvPr id="18" name="Group 17">
              <a:extLst>
                <a:ext uri="{FF2B5EF4-FFF2-40B4-BE49-F238E27FC236}">
                  <a16:creationId xmlns:a16="http://schemas.microsoft.com/office/drawing/2014/main" id="{0C1BC88D-8413-4430-9869-BDB19507D80A}"/>
                </a:ext>
              </a:extLst>
            </p:cNvPr>
            <p:cNvGrpSpPr>
              <a:grpSpLocks noChangeAspect="1"/>
            </p:cNvGrpSpPr>
            <p:nvPr/>
          </p:nvGrpSpPr>
          <p:grpSpPr>
            <a:xfrm>
              <a:off x="11628902" y="26029"/>
              <a:ext cx="733017" cy="457200"/>
              <a:chOff x="7382861" y="3386137"/>
              <a:chExt cx="1832542" cy="1143000"/>
            </a:xfrm>
          </p:grpSpPr>
          <p:pic>
            <p:nvPicPr>
              <p:cNvPr id="19" name="Picture 18">
                <a:extLst>
                  <a:ext uri="{FF2B5EF4-FFF2-40B4-BE49-F238E27FC236}">
                    <a16:creationId xmlns:a16="http://schemas.microsoft.com/office/drawing/2014/main" id="{97480C9E-0ED3-4F00-A9C6-0A7DDC99A88F}"/>
                  </a:ext>
                </a:extLst>
              </p:cNvPr>
              <p:cNvPicPr>
                <a:picLocks noChangeAspect="1"/>
              </p:cNvPicPr>
              <p:nvPr/>
            </p:nvPicPr>
            <p:blipFill>
              <a:blip r:embed="rId6">
                <a:duotone>
                  <a:schemeClr val="accent4">
                    <a:shade val="45000"/>
                    <a:satMod val="135000"/>
                  </a:schemeClr>
                  <a:prstClr val="white"/>
                </a:duotone>
              </a:blip>
              <a:stretch>
                <a:fillRect/>
              </a:stretch>
            </p:blipFill>
            <p:spPr>
              <a:xfrm>
                <a:off x="8414101" y="3541077"/>
                <a:ext cx="801302" cy="822960"/>
              </a:xfrm>
              <a:prstGeom prst="rect">
                <a:avLst/>
              </a:prstGeom>
            </p:spPr>
          </p:pic>
          <p:pic>
            <p:nvPicPr>
              <p:cNvPr id="21" name="Picture 4" descr="https://d30y9cdsu7xlg0.cloudfront.net/png/35475-200.png">
                <a:extLst>
                  <a:ext uri="{FF2B5EF4-FFF2-40B4-BE49-F238E27FC236}">
                    <a16:creationId xmlns:a16="http://schemas.microsoft.com/office/drawing/2014/main" id="{75EA9867-3493-4E12-B44D-2EC4CA6B5271}"/>
                  </a:ext>
                </a:extLst>
              </p:cNvPr>
              <p:cNvPicPr>
                <a:picLocks noChangeAspect="1" noChangeArrowheads="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2861" y="3386137"/>
                <a:ext cx="1143000" cy="11430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979184793"/>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549B7A7F-0E31-4503-8DE5-E8114B326F39}"/>
              </a:ext>
            </a:extLst>
          </p:cNvPr>
          <p:cNvGraphicFramePr/>
          <p:nvPr>
            <p:extLst>
              <p:ext uri="{D42A27DB-BD31-4B8C-83A1-F6EECF244321}">
                <p14:modId xmlns:p14="http://schemas.microsoft.com/office/powerpoint/2010/main" val="3121890759"/>
              </p:ext>
            </p:extLst>
          </p:nvPr>
        </p:nvGraphicFramePr>
        <p:xfrm>
          <a:off x="3241040" y="1420118"/>
          <a:ext cx="8800358" cy="506323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B64C79E-5220-4FF2-93A9-0106367B26C7}"/>
              </a:ext>
            </a:extLst>
          </p:cNvPr>
          <p:cNvSpPr>
            <a:spLocks noGrp="1"/>
          </p:cNvSpPr>
          <p:nvPr>
            <p:ph type="title"/>
          </p:nvPr>
        </p:nvSpPr>
        <p:spPr/>
        <p:txBody>
          <a:bodyPr/>
          <a:lstStyle/>
          <a:p>
            <a:r>
              <a:rPr lang="en-US" dirty="0"/>
              <a:t>Teens defended themselves and other people better than Adults</a:t>
            </a:r>
          </a:p>
        </p:txBody>
      </p:sp>
      <p:sp>
        <p:nvSpPr>
          <p:cNvPr id="3" name="Slide Number Placeholder 2">
            <a:extLst>
              <a:ext uri="{FF2B5EF4-FFF2-40B4-BE49-F238E27FC236}">
                <a16:creationId xmlns:a16="http://schemas.microsoft.com/office/drawing/2014/main" id="{43ECA47D-AB6C-4EA7-8A70-F1948A7C63FD}"/>
              </a:ext>
            </a:extLst>
          </p:cNvPr>
          <p:cNvSpPr>
            <a:spLocks noGrp="1"/>
          </p:cNvSpPr>
          <p:nvPr>
            <p:ph type="sldNum" sz="quarter" idx="4"/>
          </p:nvPr>
        </p:nvSpPr>
        <p:spPr/>
        <p:txBody>
          <a:bodyPr/>
          <a:lstStyle/>
          <a:p>
            <a:fld id="{7EFC24D6-DB8F-6B44-BA5A-9BEC68C15CAA}" type="slidenum">
              <a:rPr lang="en-US" smtClean="0"/>
              <a:pPr/>
              <a:t>57</a:t>
            </a:fld>
            <a:endParaRPr lang="en-US" dirty="0"/>
          </a:p>
        </p:txBody>
      </p:sp>
      <p:grpSp>
        <p:nvGrpSpPr>
          <p:cNvPr id="6" name="Group 5">
            <a:extLst>
              <a:ext uri="{FF2B5EF4-FFF2-40B4-BE49-F238E27FC236}">
                <a16:creationId xmlns:a16="http://schemas.microsoft.com/office/drawing/2014/main" id="{B743D952-A3FD-4551-9844-B2AEA55A0E70}"/>
              </a:ext>
            </a:extLst>
          </p:cNvPr>
          <p:cNvGrpSpPr/>
          <p:nvPr/>
        </p:nvGrpSpPr>
        <p:grpSpPr>
          <a:xfrm>
            <a:off x="10231766" y="-18594"/>
            <a:ext cx="2130153" cy="501823"/>
            <a:chOff x="10231766" y="-18594"/>
            <a:chExt cx="2130153" cy="501823"/>
          </a:xfrm>
        </p:grpSpPr>
        <p:sp>
          <p:nvSpPr>
            <p:cNvPr id="7" name="TextBox 6">
              <a:extLst>
                <a:ext uri="{FF2B5EF4-FFF2-40B4-BE49-F238E27FC236}">
                  <a16:creationId xmlns:a16="http://schemas.microsoft.com/office/drawing/2014/main" id="{746EBFA7-0936-4A70-B6AC-2671BE8FE919}"/>
                </a:ext>
              </a:extLst>
            </p:cNvPr>
            <p:cNvSpPr txBox="1"/>
            <p:nvPr/>
          </p:nvSpPr>
          <p:spPr>
            <a:xfrm>
              <a:off x="10231766" y="-18594"/>
              <a:ext cx="1611916"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Adults &amp; Teens</a:t>
              </a:r>
            </a:p>
          </p:txBody>
        </p:sp>
        <p:grpSp>
          <p:nvGrpSpPr>
            <p:cNvPr id="8" name="Group 7">
              <a:extLst>
                <a:ext uri="{FF2B5EF4-FFF2-40B4-BE49-F238E27FC236}">
                  <a16:creationId xmlns:a16="http://schemas.microsoft.com/office/drawing/2014/main" id="{605CC886-264D-4236-A749-A05B10795C1D}"/>
                </a:ext>
              </a:extLst>
            </p:cNvPr>
            <p:cNvGrpSpPr>
              <a:grpSpLocks noChangeAspect="1"/>
            </p:cNvGrpSpPr>
            <p:nvPr/>
          </p:nvGrpSpPr>
          <p:grpSpPr>
            <a:xfrm>
              <a:off x="11628902" y="26029"/>
              <a:ext cx="733017" cy="457200"/>
              <a:chOff x="7382861" y="3386137"/>
              <a:chExt cx="1832542" cy="1143000"/>
            </a:xfrm>
          </p:grpSpPr>
          <p:pic>
            <p:nvPicPr>
              <p:cNvPr id="9" name="Picture 8">
                <a:extLst>
                  <a:ext uri="{FF2B5EF4-FFF2-40B4-BE49-F238E27FC236}">
                    <a16:creationId xmlns:a16="http://schemas.microsoft.com/office/drawing/2014/main" id="{547B43F0-8097-406B-AF75-656FD3B61CCE}"/>
                  </a:ext>
                </a:extLst>
              </p:cNvPr>
              <p:cNvPicPr>
                <a:picLocks noChangeAspect="1"/>
              </p:cNvPicPr>
              <p:nvPr/>
            </p:nvPicPr>
            <p:blipFill>
              <a:blip r:embed="rId4">
                <a:duotone>
                  <a:schemeClr val="accent4">
                    <a:shade val="45000"/>
                    <a:satMod val="135000"/>
                  </a:schemeClr>
                  <a:prstClr val="white"/>
                </a:duotone>
              </a:blip>
              <a:stretch>
                <a:fillRect/>
              </a:stretch>
            </p:blipFill>
            <p:spPr>
              <a:xfrm>
                <a:off x="8414101" y="3541077"/>
                <a:ext cx="801302" cy="822960"/>
              </a:xfrm>
              <a:prstGeom prst="rect">
                <a:avLst/>
              </a:prstGeom>
            </p:spPr>
          </p:pic>
          <p:pic>
            <p:nvPicPr>
              <p:cNvPr id="10" name="Picture 4" descr="https://d30y9cdsu7xlg0.cloudfront.net/png/35475-200.png">
                <a:extLst>
                  <a:ext uri="{FF2B5EF4-FFF2-40B4-BE49-F238E27FC236}">
                    <a16:creationId xmlns:a16="http://schemas.microsoft.com/office/drawing/2014/main" id="{06CFEB5E-7D5B-4AFD-A72F-B83FF7DA756F}"/>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2861" y="3386137"/>
                <a:ext cx="1143000" cy="11430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 name="TextBox 3">
            <a:extLst>
              <a:ext uri="{FF2B5EF4-FFF2-40B4-BE49-F238E27FC236}">
                <a16:creationId xmlns:a16="http://schemas.microsoft.com/office/drawing/2014/main" id="{0C9651C8-8663-463D-A93F-FC8F45BC8B0A}"/>
              </a:ext>
            </a:extLst>
          </p:cNvPr>
          <p:cNvSpPr txBox="1"/>
          <p:nvPr/>
        </p:nvSpPr>
        <p:spPr>
          <a:xfrm>
            <a:off x="132081" y="1105158"/>
            <a:ext cx="3205655" cy="5849294"/>
          </a:xfrm>
          <a:prstGeom prst="rect">
            <a:avLst/>
          </a:prstGeom>
          <a:noFill/>
        </p:spPr>
        <p:txBody>
          <a:bodyPr wrap="square" lIns="182880" tIns="146304" rIns="182880" bIns="146304" rtlCol="0">
            <a:spAutoFit/>
          </a:bodyPr>
          <a:lstStyle/>
          <a:p>
            <a:pPr>
              <a:lnSpc>
                <a:spcPct val="90000"/>
              </a:lnSpc>
            </a:pPr>
            <a:r>
              <a:rPr lang="en-US" sz="1600" b="1" dirty="0">
                <a:solidFill>
                  <a:schemeClr val="tx1">
                    <a:lumMod val="50000"/>
                  </a:schemeClr>
                </a:solidFill>
              </a:rPr>
              <a:t>Actions taken </a:t>
            </a:r>
          </a:p>
          <a:p>
            <a:pPr>
              <a:lnSpc>
                <a:spcPct val="90000"/>
              </a:lnSpc>
            </a:pPr>
            <a:r>
              <a:rPr lang="en-US" sz="1100" dirty="0">
                <a:solidFill>
                  <a:schemeClr val="tx1">
                    <a:lumMod val="50000"/>
                  </a:schemeClr>
                </a:solidFill>
              </a:rPr>
              <a:t>(ranked in order of incidence)</a:t>
            </a:r>
          </a:p>
          <a:p>
            <a:pPr marL="228600" indent="-228600">
              <a:lnSpc>
                <a:spcPct val="90000"/>
              </a:lnSpc>
              <a:buFont typeface="+mj-lt"/>
              <a:buAutoNum type="arabicPeriod"/>
            </a:pPr>
            <a:r>
              <a:rPr lang="en-US" sz="1100" dirty="0">
                <a:solidFill>
                  <a:schemeClr val="tx1">
                    <a:lumMod val="50000"/>
                  </a:schemeClr>
                </a:solidFill>
              </a:rPr>
              <a:t>Reduced the amount of personal information I share online</a:t>
            </a:r>
          </a:p>
          <a:p>
            <a:pPr marL="228600" indent="-228600">
              <a:lnSpc>
                <a:spcPct val="90000"/>
              </a:lnSpc>
              <a:buFont typeface="+mj-lt"/>
              <a:buAutoNum type="arabicPeriod"/>
            </a:pPr>
            <a:r>
              <a:rPr lang="en-US" sz="1100" dirty="0">
                <a:solidFill>
                  <a:schemeClr val="tx1">
                    <a:lumMod val="50000"/>
                  </a:schemeClr>
                </a:solidFill>
              </a:rPr>
              <a:t>I used tighter privacy settings on social media</a:t>
            </a:r>
          </a:p>
          <a:p>
            <a:pPr marL="228600" indent="-228600">
              <a:lnSpc>
                <a:spcPct val="90000"/>
              </a:lnSpc>
              <a:buFont typeface="+mj-lt"/>
              <a:buAutoNum type="arabicPeriod"/>
            </a:pPr>
            <a:r>
              <a:rPr lang="en-US" sz="1100" dirty="0">
                <a:solidFill>
                  <a:schemeClr val="tx1">
                    <a:lumMod val="50000"/>
                  </a:schemeClr>
                </a:solidFill>
              </a:rPr>
              <a:t>I stood up for myself</a:t>
            </a:r>
          </a:p>
          <a:p>
            <a:pPr marL="228600" indent="-228600">
              <a:lnSpc>
                <a:spcPct val="90000"/>
              </a:lnSpc>
              <a:buFont typeface="+mj-lt"/>
              <a:buAutoNum type="arabicPeriod"/>
            </a:pPr>
            <a:r>
              <a:rPr lang="en-US" sz="1100" dirty="0">
                <a:solidFill>
                  <a:schemeClr val="tx1">
                    <a:lumMod val="50000"/>
                  </a:schemeClr>
                </a:solidFill>
              </a:rPr>
              <a:t>I paused before replying to someone I disagreed with online</a:t>
            </a:r>
          </a:p>
          <a:p>
            <a:pPr marL="228600" indent="-228600">
              <a:lnSpc>
                <a:spcPct val="90000"/>
              </a:lnSpc>
              <a:buFont typeface="+mj-lt"/>
              <a:buAutoNum type="arabicPeriod"/>
            </a:pPr>
            <a:r>
              <a:rPr lang="en-US" sz="1100" dirty="0">
                <a:solidFill>
                  <a:schemeClr val="tx1">
                    <a:lumMod val="50000"/>
                  </a:schemeClr>
                </a:solidFill>
              </a:rPr>
              <a:t>Reduced the amount of time I spent on social media</a:t>
            </a:r>
          </a:p>
          <a:p>
            <a:pPr marL="228600" indent="-228600">
              <a:lnSpc>
                <a:spcPct val="90000"/>
              </a:lnSpc>
              <a:buFont typeface="+mj-lt"/>
              <a:buAutoNum type="arabicPeriod"/>
            </a:pPr>
            <a:r>
              <a:rPr lang="en-US" sz="1100" dirty="0">
                <a:solidFill>
                  <a:schemeClr val="tx1">
                    <a:lumMod val="50000"/>
                  </a:schemeClr>
                </a:solidFill>
              </a:rPr>
              <a:t>I defended someone who was treated unsafe or uncivil online</a:t>
            </a:r>
          </a:p>
          <a:p>
            <a:pPr marL="228600" indent="-228600">
              <a:lnSpc>
                <a:spcPct val="90000"/>
              </a:lnSpc>
              <a:buFont typeface="+mj-lt"/>
              <a:buAutoNum type="arabicPeriod"/>
            </a:pPr>
            <a:r>
              <a:rPr lang="en-US" sz="1100" dirty="0">
                <a:solidFill>
                  <a:schemeClr val="tx1">
                    <a:lumMod val="50000"/>
                  </a:schemeClr>
                </a:solidFill>
              </a:rPr>
              <a:t>Stopped using or canceled some of my social media accounts</a:t>
            </a:r>
          </a:p>
          <a:p>
            <a:pPr marL="228600" indent="-228600">
              <a:lnSpc>
                <a:spcPct val="90000"/>
              </a:lnSpc>
              <a:buFont typeface="+mj-lt"/>
              <a:buAutoNum type="arabicPeriod"/>
            </a:pPr>
            <a:r>
              <a:rPr lang="en-US" sz="1100" dirty="0">
                <a:solidFill>
                  <a:schemeClr val="tx1">
                    <a:lumMod val="50000"/>
                  </a:schemeClr>
                </a:solidFill>
              </a:rPr>
              <a:t>I spent less time online</a:t>
            </a:r>
          </a:p>
          <a:p>
            <a:pPr marL="228600" indent="-228600">
              <a:lnSpc>
                <a:spcPct val="90000"/>
              </a:lnSpc>
              <a:buFont typeface="+mj-lt"/>
              <a:buAutoNum type="arabicPeriod"/>
            </a:pPr>
            <a:r>
              <a:rPr lang="en-US" sz="1100" dirty="0">
                <a:solidFill>
                  <a:schemeClr val="tx1">
                    <a:lumMod val="50000"/>
                  </a:schemeClr>
                </a:solidFill>
              </a:rPr>
              <a:t>I treated the other person with dignity and respect</a:t>
            </a:r>
          </a:p>
          <a:p>
            <a:pPr marL="228600" indent="-228600">
              <a:lnSpc>
                <a:spcPct val="90000"/>
              </a:lnSpc>
              <a:buFont typeface="+mj-lt"/>
              <a:buAutoNum type="arabicPeriod"/>
            </a:pPr>
            <a:r>
              <a:rPr lang="en-US" sz="1100" dirty="0">
                <a:solidFill>
                  <a:schemeClr val="tx1">
                    <a:lumMod val="50000"/>
                  </a:schemeClr>
                </a:solidFill>
              </a:rPr>
              <a:t>I showed respect for other people's point of view</a:t>
            </a:r>
          </a:p>
          <a:p>
            <a:pPr marL="228600" indent="-228600">
              <a:lnSpc>
                <a:spcPct val="90000"/>
              </a:lnSpc>
              <a:buFont typeface="+mj-lt"/>
              <a:buAutoNum type="arabicPeriod"/>
            </a:pPr>
            <a:r>
              <a:rPr lang="en-US" sz="1100" dirty="0">
                <a:solidFill>
                  <a:schemeClr val="tx1">
                    <a:lumMod val="50000"/>
                  </a:schemeClr>
                </a:solidFill>
              </a:rPr>
              <a:t>I confronted the person or persons in real life</a:t>
            </a:r>
          </a:p>
          <a:p>
            <a:pPr marL="228600" indent="-228600">
              <a:lnSpc>
                <a:spcPct val="90000"/>
              </a:lnSpc>
              <a:buFont typeface="+mj-lt"/>
              <a:buAutoNum type="arabicPeriod"/>
            </a:pPr>
            <a:r>
              <a:rPr lang="en-US" sz="1100" dirty="0">
                <a:solidFill>
                  <a:schemeClr val="tx1">
                    <a:lumMod val="50000"/>
                  </a:schemeClr>
                </a:solidFill>
              </a:rPr>
              <a:t>I retaliated by being uncivil to the person who was uncivil to me</a:t>
            </a:r>
          </a:p>
          <a:p>
            <a:pPr marL="228600" indent="-228600">
              <a:lnSpc>
                <a:spcPct val="90000"/>
              </a:lnSpc>
              <a:buFont typeface="+mj-lt"/>
              <a:buAutoNum type="arabicPeriod"/>
            </a:pPr>
            <a:r>
              <a:rPr lang="en-US" sz="1100" dirty="0">
                <a:solidFill>
                  <a:schemeClr val="tx1">
                    <a:lumMod val="50000"/>
                  </a:schemeClr>
                </a:solidFill>
              </a:rPr>
              <a:t>Contacted the police</a:t>
            </a:r>
          </a:p>
          <a:p>
            <a:pPr marL="228600" indent="-228600">
              <a:lnSpc>
                <a:spcPct val="90000"/>
              </a:lnSpc>
              <a:buFont typeface="+mj-lt"/>
              <a:buAutoNum type="arabicPeriod"/>
            </a:pPr>
            <a:r>
              <a:rPr lang="en-US" sz="1100" dirty="0">
                <a:solidFill>
                  <a:schemeClr val="tx1">
                    <a:lumMod val="50000"/>
                  </a:schemeClr>
                </a:solidFill>
              </a:rPr>
              <a:t>Contacted a teacher or school administrator</a:t>
            </a:r>
          </a:p>
          <a:p>
            <a:pPr marL="228600" indent="-228600">
              <a:lnSpc>
                <a:spcPct val="90000"/>
              </a:lnSpc>
              <a:buFont typeface="+mj-lt"/>
              <a:buAutoNum type="arabicPeriod"/>
            </a:pPr>
            <a:r>
              <a:rPr lang="en-US" sz="1100" dirty="0">
                <a:solidFill>
                  <a:schemeClr val="tx1">
                    <a:lumMod val="50000"/>
                  </a:schemeClr>
                </a:solidFill>
              </a:rPr>
              <a:t>Asked my parents for help</a:t>
            </a:r>
          </a:p>
          <a:p>
            <a:pPr marL="228600" indent="-228600">
              <a:lnSpc>
                <a:spcPct val="90000"/>
              </a:lnSpc>
              <a:buFont typeface="+mj-lt"/>
              <a:buAutoNum type="arabicPeriod"/>
            </a:pPr>
            <a:r>
              <a:rPr lang="en-US" sz="1100" dirty="0">
                <a:solidFill>
                  <a:schemeClr val="tx1">
                    <a:lumMod val="50000"/>
                  </a:schemeClr>
                </a:solidFill>
              </a:rPr>
              <a:t>I spent more time online</a:t>
            </a:r>
          </a:p>
          <a:p>
            <a:pPr marL="228600" indent="-228600">
              <a:lnSpc>
                <a:spcPct val="90000"/>
              </a:lnSpc>
              <a:buFont typeface="+mj-lt"/>
              <a:buAutoNum type="arabicPeriod"/>
            </a:pPr>
            <a:r>
              <a:rPr lang="en-US" sz="1100" dirty="0">
                <a:solidFill>
                  <a:schemeClr val="tx1">
                    <a:lumMod val="50000"/>
                  </a:schemeClr>
                </a:solidFill>
              </a:rPr>
              <a:t>Asked for help from an adult</a:t>
            </a:r>
          </a:p>
          <a:p>
            <a:pPr marL="228600" indent="-228600">
              <a:lnSpc>
                <a:spcPct val="90000"/>
              </a:lnSpc>
              <a:buFont typeface="+mj-lt"/>
              <a:buAutoNum type="arabicPeriod"/>
            </a:pPr>
            <a:r>
              <a:rPr lang="en-US" sz="1100" dirty="0">
                <a:solidFill>
                  <a:schemeClr val="tx1">
                    <a:lumMod val="50000"/>
                  </a:schemeClr>
                </a:solidFill>
              </a:rPr>
              <a:t>Another action</a:t>
            </a:r>
          </a:p>
          <a:p>
            <a:pPr marL="228600" indent="-228600">
              <a:lnSpc>
                <a:spcPct val="90000"/>
              </a:lnSpc>
              <a:buFont typeface="+mj-lt"/>
              <a:buAutoNum type="arabicPeriod"/>
            </a:pPr>
            <a:r>
              <a:rPr lang="en-US" sz="1100" dirty="0">
                <a:solidFill>
                  <a:schemeClr val="tx1">
                    <a:lumMod val="50000"/>
                  </a:schemeClr>
                </a:solidFill>
              </a:rPr>
              <a:t>Increased the amount of time I spent on social media</a:t>
            </a:r>
          </a:p>
          <a:p>
            <a:pPr marL="228600" indent="-228600">
              <a:lnSpc>
                <a:spcPct val="90000"/>
              </a:lnSpc>
              <a:buFont typeface="+mj-lt"/>
              <a:buAutoNum type="arabicPeriod"/>
            </a:pPr>
            <a:r>
              <a:rPr lang="en-US" sz="1100" dirty="0">
                <a:solidFill>
                  <a:schemeClr val="tx1">
                    <a:lumMod val="50000"/>
                  </a:schemeClr>
                </a:solidFill>
              </a:rPr>
              <a:t>Contacted a human resources representative</a:t>
            </a:r>
          </a:p>
          <a:p>
            <a:pPr>
              <a:lnSpc>
                <a:spcPct val="90000"/>
              </a:lnSpc>
            </a:pPr>
            <a:endParaRPr lang="en-US" sz="1100" dirty="0">
              <a:solidFill>
                <a:schemeClr val="tx1">
                  <a:lumMod val="50000"/>
                </a:schemeClr>
              </a:solidFill>
            </a:endParaRPr>
          </a:p>
        </p:txBody>
      </p:sp>
      <p:grpSp>
        <p:nvGrpSpPr>
          <p:cNvPr id="5" name="Group 4">
            <a:extLst>
              <a:ext uri="{FF2B5EF4-FFF2-40B4-BE49-F238E27FC236}">
                <a16:creationId xmlns:a16="http://schemas.microsoft.com/office/drawing/2014/main" id="{2A47695F-B202-476A-99D3-2237007C74C6}"/>
              </a:ext>
            </a:extLst>
          </p:cNvPr>
          <p:cNvGrpSpPr/>
          <p:nvPr/>
        </p:nvGrpSpPr>
        <p:grpSpPr>
          <a:xfrm>
            <a:off x="6888479" y="2965250"/>
            <a:ext cx="3261361" cy="796345"/>
            <a:chOff x="7892184" y="2156831"/>
            <a:chExt cx="2965934" cy="796345"/>
          </a:xfrm>
        </p:grpSpPr>
        <p:sp>
          <p:nvSpPr>
            <p:cNvPr id="13" name="Speech Bubble: Rectangle with Corners Rounded 12">
              <a:extLst>
                <a:ext uri="{FF2B5EF4-FFF2-40B4-BE49-F238E27FC236}">
                  <a16:creationId xmlns:a16="http://schemas.microsoft.com/office/drawing/2014/main" id="{26EAFE35-7942-4113-86F6-2D0BDEE8A54E}"/>
                </a:ext>
              </a:extLst>
            </p:cNvPr>
            <p:cNvSpPr/>
            <p:nvPr/>
          </p:nvSpPr>
          <p:spPr bwMode="auto">
            <a:xfrm>
              <a:off x="8343867" y="2156831"/>
              <a:ext cx="2514251" cy="796345"/>
            </a:xfrm>
            <a:prstGeom prst="wedgeRoundRectCallout">
              <a:avLst>
                <a:gd name="adj1" fmla="val 38745"/>
                <a:gd name="adj2" fmla="val 22209"/>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a:lnSpc>
                  <a:spcPct val="90000"/>
                </a:lnSpc>
              </a:pPr>
              <a:r>
                <a:rPr lang="en-US" sz="1200" dirty="0">
                  <a:solidFill>
                    <a:schemeClr val="tx1"/>
                  </a:solidFill>
                </a:rPr>
                <a:t>34% of Teens stood up for themselves and 27% came to someone’s defense – both significantly higher than Adults</a:t>
              </a:r>
            </a:p>
          </p:txBody>
        </p:sp>
        <p:cxnSp>
          <p:nvCxnSpPr>
            <p:cNvPr id="14" name="Straight Arrow Connector 13">
              <a:extLst>
                <a:ext uri="{FF2B5EF4-FFF2-40B4-BE49-F238E27FC236}">
                  <a16:creationId xmlns:a16="http://schemas.microsoft.com/office/drawing/2014/main" id="{751C3ACB-074E-43BB-944E-1406FEBF8617}"/>
                </a:ext>
              </a:extLst>
            </p:cNvPr>
            <p:cNvCxnSpPr>
              <a:cxnSpLocks/>
            </p:cNvCxnSpPr>
            <p:nvPr/>
          </p:nvCxnSpPr>
          <p:spPr>
            <a:xfrm flipH="1">
              <a:off x="7892184" y="2596789"/>
              <a:ext cx="451683" cy="104867"/>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74B5835B-DD34-404C-8FAE-C9FE2EA56291}"/>
              </a:ext>
            </a:extLst>
          </p:cNvPr>
          <p:cNvSpPr txBox="1"/>
          <p:nvPr/>
        </p:nvSpPr>
        <p:spPr>
          <a:xfrm>
            <a:off x="-40191" y="6636352"/>
            <a:ext cx="6039154"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Q12: Have you ever taken any of the following actions after being treated in an uncivil manner online?</a:t>
            </a:r>
          </a:p>
        </p:txBody>
      </p:sp>
      <p:sp>
        <p:nvSpPr>
          <p:cNvPr id="18" name="TextBox 17">
            <a:extLst>
              <a:ext uri="{FF2B5EF4-FFF2-40B4-BE49-F238E27FC236}">
                <a16:creationId xmlns:a16="http://schemas.microsoft.com/office/drawing/2014/main" id="{90B01438-C9D5-4DD2-A2E3-09648FFE3158}"/>
              </a:ext>
            </a:extLst>
          </p:cNvPr>
          <p:cNvSpPr txBox="1"/>
          <p:nvPr/>
        </p:nvSpPr>
        <p:spPr>
          <a:xfrm>
            <a:off x="6311520" y="1996663"/>
            <a:ext cx="3988336" cy="738664"/>
          </a:xfrm>
          <a:prstGeom prst="rect">
            <a:avLst/>
          </a:prstGeom>
          <a:solidFill>
            <a:schemeClr val="tx1"/>
          </a:solidFill>
          <a:ln>
            <a:solidFill>
              <a:schemeClr val="bg1"/>
            </a:solidFill>
          </a:ln>
        </p:spPr>
        <p:txBody>
          <a:bodyPr wrap="none" lIns="182880" tIns="146304" rIns="182880" bIns="146304" rtlCol="0">
            <a:spAutoFit/>
          </a:bodyPr>
          <a:lstStyle/>
          <a:p>
            <a:pPr>
              <a:lnSpc>
                <a:spcPct val="90000"/>
              </a:lnSpc>
            </a:pPr>
            <a:r>
              <a:rPr lang="en-US" sz="1600" dirty="0">
                <a:solidFill>
                  <a:schemeClr val="tx1">
                    <a:lumMod val="50000"/>
                  </a:schemeClr>
                </a:solidFill>
              </a:rPr>
              <a:t>Adults - any action – 84% (YOY </a:t>
            </a:r>
            <a:r>
              <a:rPr lang="en-US" sz="1600" dirty="0">
                <a:solidFill>
                  <a:schemeClr val="tx1">
                    <a:lumMod val="50000"/>
                  </a:schemeClr>
                </a:solidFill>
                <a:latin typeface="Wingdings 3" panose="05040102010807070707" pitchFamily="18" charset="2"/>
              </a:rPr>
              <a:t>p</a:t>
            </a:r>
            <a:r>
              <a:rPr lang="en-US" sz="1600" dirty="0">
                <a:solidFill>
                  <a:schemeClr val="tx1">
                    <a:lumMod val="50000"/>
                  </a:schemeClr>
                </a:solidFill>
              </a:rPr>
              <a:t>+7%)*</a:t>
            </a:r>
          </a:p>
          <a:p>
            <a:pPr>
              <a:lnSpc>
                <a:spcPct val="90000"/>
              </a:lnSpc>
            </a:pPr>
            <a:r>
              <a:rPr lang="en-US" sz="1600" dirty="0">
                <a:solidFill>
                  <a:schemeClr val="tx1">
                    <a:lumMod val="50000"/>
                  </a:schemeClr>
                </a:solidFill>
              </a:rPr>
              <a:t>Teens - any action – 90% (YOY </a:t>
            </a:r>
            <a:r>
              <a:rPr lang="en-US" sz="1600" dirty="0">
                <a:solidFill>
                  <a:schemeClr val="tx1">
                    <a:lumMod val="50000"/>
                  </a:schemeClr>
                </a:solidFill>
                <a:latin typeface="Wingdings 3" panose="05040102010807070707" pitchFamily="18" charset="2"/>
              </a:rPr>
              <a:t>p</a:t>
            </a:r>
            <a:r>
              <a:rPr lang="en-US" sz="1600" dirty="0">
                <a:solidFill>
                  <a:schemeClr val="tx1">
                    <a:lumMod val="50000"/>
                  </a:schemeClr>
                </a:solidFill>
              </a:rPr>
              <a:t>+5%)*</a:t>
            </a:r>
          </a:p>
        </p:txBody>
      </p:sp>
      <p:sp>
        <p:nvSpPr>
          <p:cNvPr id="20" name="Speech Bubble: Rectangle with Corners Rounded 19">
            <a:extLst>
              <a:ext uri="{FF2B5EF4-FFF2-40B4-BE49-F238E27FC236}">
                <a16:creationId xmlns:a16="http://schemas.microsoft.com/office/drawing/2014/main" id="{40E5E620-ACCB-4617-8FCC-6137B5972066}"/>
              </a:ext>
            </a:extLst>
          </p:cNvPr>
          <p:cNvSpPr/>
          <p:nvPr/>
        </p:nvSpPr>
        <p:spPr bwMode="auto">
          <a:xfrm>
            <a:off x="9634340" y="4206240"/>
            <a:ext cx="2209342" cy="573028"/>
          </a:xfrm>
          <a:prstGeom prst="wedgeRoundRectCallout">
            <a:avLst>
              <a:gd name="adj1" fmla="val -40812"/>
              <a:gd name="adj2" fmla="val 66408"/>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a:lnSpc>
                <a:spcPct val="90000"/>
              </a:lnSpc>
            </a:pPr>
            <a:r>
              <a:rPr lang="en-US" sz="1200" dirty="0">
                <a:solidFill>
                  <a:schemeClr val="tx1"/>
                </a:solidFill>
              </a:rPr>
              <a:t>10% of Teens asked for help from parents &amp; teachers. </a:t>
            </a:r>
          </a:p>
        </p:txBody>
      </p:sp>
      <p:cxnSp>
        <p:nvCxnSpPr>
          <p:cNvPr id="23" name="Straight Arrow Connector 22">
            <a:extLst>
              <a:ext uri="{FF2B5EF4-FFF2-40B4-BE49-F238E27FC236}">
                <a16:creationId xmlns:a16="http://schemas.microsoft.com/office/drawing/2014/main" id="{D31AB278-1799-47C7-B678-55AC50CEE72E}"/>
              </a:ext>
            </a:extLst>
          </p:cNvPr>
          <p:cNvCxnSpPr>
            <a:cxnSpLocks/>
            <a:stCxn id="13" idx="1"/>
          </p:cNvCxnSpPr>
          <p:nvPr/>
        </p:nvCxnSpPr>
        <p:spPr>
          <a:xfrm flipH="1" flipV="1">
            <a:off x="5855209" y="2851627"/>
            <a:ext cx="1529944" cy="511796"/>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563B9BB-4D08-496B-BA47-59F1AA6C5863}"/>
              </a:ext>
            </a:extLst>
          </p:cNvPr>
          <p:cNvSpPr txBox="1"/>
          <p:nvPr/>
        </p:nvSpPr>
        <p:spPr>
          <a:xfrm>
            <a:off x="7866968" y="1035724"/>
            <a:ext cx="4264629" cy="433965"/>
          </a:xfrm>
          <a:prstGeom prst="rect">
            <a:avLst/>
          </a:prstGeom>
          <a:noFill/>
        </p:spPr>
        <p:txBody>
          <a:bodyPr wrap="none" lIns="182880" tIns="146304" rIns="182880" bIns="146304" rtlCol="0">
            <a:spAutoFit/>
          </a:bodyPr>
          <a:lstStyle/>
          <a:p>
            <a:pPr>
              <a:lnSpc>
                <a:spcPct val="90000"/>
              </a:lnSpc>
            </a:pPr>
            <a:r>
              <a:rPr lang="en-US" sz="1000" dirty="0">
                <a:solidFill>
                  <a:schemeClr val="tx1">
                    <a:lumMod val="50000"/>
                  </a:schemeClr>
                </a:solidFill>
              </a:rPr>
              <a:t>*7 new actions taken were added in 2017 accounting for the increase</a:t>
            </a:r>
          </a:p>
        </p:txBody>
      </p:sp>
    </p:spTree>
    <p:extLst>
      <p:ext uri="{BB962C8B-B14F-4D97-AF65-F5344CB8AC3E}">
        <p14:creationId xmlns:p14="http://schemas.microsoft.com/office/powerpoint/2010/main" val="642030914"/>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C79E-5220-4FF2-93A9-0106367B26C7}"/>
              </a:ext>
            </a:extLst>
          </p:cNvPr>
          <p:cNvSpPr>
            <a:spLocks noGrp="1"/>
          </p:cNvSpPr>
          <p:nvPr>
            <p:ph type="title"/>
          </p:nvPr>
        </p:nvSpPr>
        <p:spPr/>
        <p:txBody>
          <a:bodyPr/>
          <a:lstStyle/>
          <a:p>
            <a:r>
              <a:rPr lang="en-US" dirty="0"/>
              <a:t>Teens defended themselves and other people better than Adults</a:t>
            </a:r>
          </a:p>
        </p:txBody>
      </p:sp>
      <p:sp>
        <p:nvSpPr>
          <p:cNvPr id="3" name="Slide Number Placeholder 2">
            <a:extLst>
              <a:ext uri="{FF2B5EF4-FFF2-40B4-BE49-F238E27FC236}">
                <a16:creationId xmlns:a16="http://schemas.microsoft.com/office/drawing/2014/main" id="{43ECA47D-AB6C-4EA7-8A70-F1948A7C63FD}"/>
              </a:ext>
            </a:extLst>
          </p:cNvPr>
          <p:cNvSpPr>
            <a:spLocks noGrp="1"/>
          </p:cNvSpPr>
          <p:nvPr>
            <p:ph type="sldNum" sz="quarter" idx="4"/>
          </p:nvPr>
        </p:nvSpPr>
        <p:spPr/>
        <p:txBody>
          <a:bodyPr/>
          <a:lstStyle/>
          <a:p>
            <a:fld id="{7EFC24D6-DB8F-6B44-BA5A-9BEC68C15CAA}" type="slidenum">
              <a:rPr lang="en-US" smtClean="0"/>
              <a:pPr/>
              <a:t>58</a:t>
            </a:fld>
            <a:endParaRPr lang="en-US" dirty="0"/>
          </a:p>
        </p:txBody>
      </p:sp>
      <p:grpSp>
        <p:nvGrpSpPr>
          <p:cNvPr id="6" name="Group 5">
            <a:extLst>
              <a:ext uri="{FF2B5EF4-FFF2-40B4-BE49-F238E27FC236}">
                <a16:creationId xmlns:a16="http://schemas.microsoft.com/office/drawing/2014/main" id="{B743D952-A3FD-4551-9844-B2AEA55A0E70}"/>
              </a:ext>
            </a:extLst>
          </p:cNvPr>
          <p:cNvGrpSpPr/>
          <p:nvPr/>
        </p:nvGrpSpPr>
        <p:grpSpPr>
          <a:xfrm>
            <a:off x="10231766" y="-18594"/>
            <a:ext cx="2130153" cy="501823"/>
            <a:chOff x="10231766" y="-18594"/>
            <a:chExt cx="2130153" cy="501823"/>
          </a:xfrm>
        </p:grpSpPr>
        <p:sp>
          <p:nvSpPr>
            <p:cNvPr id="7" name="TextBox 6">
              <a:extLst>
                <a:ext uri="{FF2B5EF4-FFF2-40B4-BE49-F238E27FC236}">
                  <a16:creationId xmlns:a16="http://schemas.microsoft.com/office/drawing/2014/main" id="{746EBFA7-0936-4A70-B6AC-2671BE8FE919}"/>
                </a:ext>
              </a:extLst>
            </p:cNvPr>
            <p:cNvSpPr txBox="1"/>
            <p:nvPr/>
          </p:nvSpPr>
          <p:spPr>
            <a:xfrm>
              <a:off x="10231766" y="-18594"/>
              <a:ext cx="1611916"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Adults &amp; Teens</a:t>
              </a:r>
            </a:p>
          </p:txBody>
        </p:sp>
        <p:grpSp>
          <p:nvGrpSpPr>
            <p:cNvPr id="8" name="Group 7">
              <a:extLst>
                <a:ext uri="{FF2B5EF4-FFF2-40B4-BE49-F238E27FC236}">
                  <a16:creationId xmlns:a16="http://schemas.microsoft.com/office/drawing/2014/main" id="{605CC886-264D-4236-A749-A05B10795C1D}"/>
                </a:ext>
              </a:extLst>
            </p:cNvPr>
            <p:cNvGrpSpPr>
              <a:grpSpLocks noChangeAspect="1"/>
            </p:cNvGrpSpPr>
            <p:nvPr/>
          </p:nvGrpSpPr>
          <p:grpSpPr>
            <a:xfrm>
              <a:off x="11628902" y="26029"/>
              <a:ext cx="733017" cy="457200"/>
              <a:chOff x="7382861" y="3386137"/>
              <a:chExt cx="1832542" cy="1143000"/>
            </a:xfrm>
          </p:grpSpPr>
          <p:pic>
            <p:nvPicPr>
              <p:cNvPr id="9" name="Picture 8">
                <a:extLst>
                  <a:ext uri="{FF2B5EF4-FFF2-40B4-BE49-F238E27FC236}">
                    <a16:creationId xmlns:a16="http://schemas.microsoft.com/office/drawing/2014/main" id="{547B43F0-8097-406B-AF75-656FD3B61CCE}"/>
                  </a:ext>
                </a:extLst>
              </p:cNvPr>
              <p:cNvPicPr>
                <a:picLocks noChangeAspect="1"/>
              </p:cNvPicPr>
              <p:nvPr/>
            </p:nvPicPr>
            <p:blipFill>
              <a:blip r:embed="rId3">
                <a:duotone>
                  <a:schemeClr val="accent4">
                    <a:shade val="45000"/>
                    <a:satMod val="135000"/>
                  </a:schemeClr>
                  <a:prstClr val="white"/>
                </a:duotone>
              </a:blip>
              <a:stretch>
                <a:fillRect/>
              </a:stretch>
            </p:blipFill>
            <p:spPr>
              <a:xfrm>
                <a:off x="8414101" y="3541077"/>
                <a:ext cx="801302" cy="822960"/>
              </a:xfrm>
              <a:prstGeom prst="rect">
                <a:avLst/>
              </a:prstGeom>
            </p:spPr>
          </p:pic>
          <p:pic>
            <p:nvPicPr>
              <p:cNvPr id="10" name="Picture 4" descr="https://d30y9cdsu7xlg0.cloudfront.net/png/35475-200.png">
                <a:extLst>
                  <a:ext uri="{FF2B5EF4-FFF2-40B4-BE49-F238E27FC236}">
                    <a16:creationId xmlns:a16="http://schemas.microsoft.com/office/drawing/2014/main" id="{06CFEB5E-7D5B-4AFD-A72F-B83FF7DA756F}"/>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2861" y="3386137"/>
                <a:ext cx="1143000" cy="11430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5" name="TextBox 14">
            <a:extLst>
              <a:ext uri="{FF2B5EF4-FFF2-40B4-BE49-F238E27FC236}">
                <a16:creationId xmlns:a16="http://schemas.microsoft.com/office/drawing/2014/main" id="{E8C89B55-C35B-4E04-93EE-1C886A807D61}"/>
              </a:ext>
            </a:extLst>
          </p:cNvPr>
          <p:cNvSpPr txBox="1"/>
          <p:nvPr/>
        </p:nvSpPr>
        <p:spPr>
          <a:xfrm>
            <a:off x="0" y="6493398"/>
            <a:ext cx="7711085" cy="572464"/>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Q12a: Below are different ways you could respond to online risks or uncivil behavior. How often do you ACTIVELY TRY to…</a:t>
            </a:r>
          </a:p>
          <a:p>
            <a:pPr>
              <a:lnSpc>
                <a:spcPct val="90000"/>
              </a:lnSpc>
            </a:pPr>
            <a:r>
              <a:rPr lang="en-US" sz="1000" i="1" dirty="0">
                <a:solidFill>
                  <a:schemeClr val="tx1">
                    <a:lumMod val="50000"/>
                  </a:schemeClr>
                </a:solidFill>
              </a:rPr>
              <a:t>Q12b: How often do you witness other people ACTIVELY TRYING to respond to online risks or uncivil behavior in the following ways?</a:t>
            </a:r>
          </a:p>
        </p:txBody>
      </p:sp>
      <p:grpSp>
        <p:nvGrpSpPr>
          <p:cNvPr id="36" name="Group 35">
            <a:extLst>
              <a:ext uri="{FF2B5EF4-FFF2-40B4-BE49-F238E27FC236}">
                <a16:creationId xmlns:a16="http://schemas.microsoft.com/office/drawing/2014/main" id="{3A2501B1-0918-4AE1-814D-0DC6E3934054}"/>
              </a:ext>
            </a:extLst>
          </p:cNvPr>
          <p:cNvGrpSpPr/>
          <p:nvPr/>
        </p:nvGrpSpPr>
        <p:grpSpPr>
          <a:xfrm>
            <a:off x="269276" y="1663520"/>
            <a:ext cx="4289764" cy="4933050"/>
            <a:chOff x="685836" y="1663520"/>
            <a:chExt cx="4289764" cy="4933050"/>
          </a:xfrm>
        </p:grpSpPr>
        <p:sp>
          <p:nvSpPr>
            <p:cNvPr id="26" name="TextBox 25">
              <a:extLst>
                <a:ext uri="{FF2B5EF4-FFF2-40B4-BE49-F238E27FC236}">
                  <a16:creationId xmlns:a16="http://schemas.microsoft.com/office/drawing/2014/main" id="{12F52A57-5BEA-463D-9286-ECAA87923069}"/>
                </a:ext>
              </a:extLst>
            </p:cNvPr>
            <p:cNvSpPr txBox="1"/>
            <p:nvPr/>
          </p:nvSpPr>
          <p:spPr>
            <a:xfrm>
              <a:off x="686409" y="1663520"/>
              <a:ext cx="1871346" cy="517065"/>
            </a:xfrm>
            <a:prstGeom prst="rect">
              <a:avLst/>
            </a:prstGeom>
            <a:noFill/>
          </p:spPr>
          <p:txBody>
            <a:bodyPr wrap="none" lIns="182880" tIns="146304" rIns="182880" bIns="146304" rtlCol="0" anchor="ctr">
              <a:spAutoFit/>
            </a:bodyPr>
            <a:lstStyle/>
            <a:p>
              <a:pPr algn="ctr">
                <a:lnSpc>
                  <a:spcPct val="90000"/>
                </a:lnSpc>
              </a:pPr>
              <a:r>
                <a:rPr lang="en-US" sz="1600" u="sng" dirty="0">
                  <a:solidFill>
                    <a:schemeClr val="tx1">
                      <a:lumMod val="50000"/>
                    </a:schemeClr>
                  </a:solidFill>
                </a:rPr>
                <a:t>What I do online</a:t>
              </a:r>
            </a:p>
          </p:txBody>
        </p:sp>
        <p:sp>
          <p:nvSpPr>
            <p:cNvPr id="27" name="TextBox 26">
              <a:extLst>
                <a:ext uri="{FF2B5EF4-FFF2-40B4-BE49-F238E27FC236}">
                  <a16:creationId xmlns:a16="http://schemas.microsoft.com/office/drawing/2014/main" id="{1B79327F-8265-4BFD-9384-DCFC7DB3EA11}"/>
                </a:ext>
              </a:extLst>
            </p:cNvPr>
            <p:cNvSpPr txBox="1"/>
            <p:nvPr/>
          </p:nvSpPr>
          <p:spPr>
            <a:xfrm>
              <a:off x="689709" y="4157148"/>
              <a:ext cx="3219279" cy="517065"/>
            </a:xfrm>
            <a:prstGeom prst="rect">
              <a:avLst/>
            </a:prstGeom>
            <a:noFill/>
          </p:spPr>
          <p:txBody>
            <a:bodyPr wrap="none" lIns="182880" tIns="146304" rIns="182880" bIns="146304" rtlCol="0" anchor="ctr">
              <a:spAutoFit/>
            </a:bodyPr>
            <a:lstStyle/>
            <a:p>
              <a:pPr algn="ctr">
                <a:lnSpc>
                  <a:spcPct val="90000"/>
                </a:lnSpc>
              </a:pPr>
              <a:r>
                <a:rPr lang="en-US" sz="1600" u="sng" dirty="0">
                  <a:solidFill>
                    <a:schemeClr val="tx1">
                      <a:lumMod val="50000"/>
                    </a:schemeClr>
                  </a:solidFill>
                </a:rPr>
                <a:t>What I witness others do online</a:t>
              </a:r>
            </a:p>
          </p:txBody>
        </p:sp>
        <p:sp>
          <p:nvSpPr>
            <p:cNvPr id="29" name="TextBox 28">
              <a:extLst>
                <a:ext uri="{FF2B5EF4-FFF2-40B4-BE49-F238E27FC236}">
                  <a16:creationId xmlns:a16="http://schemas.microsoft.com/office/drawing/2014/main" id="{720EF0EE-C04D-4F5D-8D67-6E151D4CAC15}"/>
                </a:ext>
              </a:extLst>
            </p:cNvPr>
            <p:cNvSpPr txBox="1"/>
            <p:nvPr/>
          </p:nvSpPr>
          <p:spPr>
            <a:xfrm>
              <a:off x="691199" y="1992872"/>
              <a:ext cx="3958776" cy="1777923"/>
            </a:xfrm>
            <a:prstGeom prst="rect">
              <a:avLst/>
            </a:prstGeom>
            <a:noFill/>
          </p:spPr>
          <p:txBody>
            <a:bodyPr wrap="none" lIns="182880" tIns="146304" rIns="182880" bIns="146304" rtlCol="0">
              <a:spAutoFit/>
            </a:bodyPr>
            <a:lstStyle/>
            <a:p>
              <a:pPr>
                <a:lnSpc>
                  <a:spcPct val="90000"/>
                </a:lnSpc>
                <a:spcAft>
                  <a:spcPts val="1000"/>
                </a:spcAft>
              </a:pPr>
              <a:r>
                <a:rPr lang="en-US" sz="1400" dirty="0">
                  <a:solidFill>
                    <a:schemeClr val="tx1">
                      <a:lumMod val="50000"/>
                    </a:schemeClr>
                  </a:solidFill>
                </a:rPr>
                <a:t>Treat other people with respect and dignity</a:t>
              </a:r>
            </a:p>
            <a:p>
              <a:pPr>
                <a:lnSpc>
                  <a:spcPct val="90000"/>
                </a:lnSpc>
                <a:spcAft>
                  <a:spcPts val="1000"/>
                </a:spcAft>
              </a:pPr>
              <a:r>
                <a:rPr lang="en-US" sz="1400" dirty="0">
                  <a:solidFill>
                    <a:schemeClr val="tx1">
                      <a:lumMod val="50000"/>
                    </a:schemeClr>
                  </a:solidFill>
                </a:rPr>
                <a:t>Show respect for other people's point of view</a:t>
              </a:r>
            </a:p>
            <a:p>
              <a:pPr>
                <a:lnSpc>
                  <a:spcPct val="90000"/>
                </a:lnSpc>
                <a:spcAft>
                  <a:spcPts val="1000"/>
                </a:spcAft>
              </a:pPr>
              <a:r>
                <a:rPr lang="en-US" sz="1400" dirty="0">
                  <a:solidFill>
                    <a:schemeClr val="tx1">
                      <a:lumMod val="50000"/>
                    </a:schemeClr>
                  </a:solidFill>
                </a:rPr>
                <a:t>Pause before replying</a:t>
              </a:r>
            </a:p>
            <a:p>
              <a:pPr>
                <a:lnSpc>
                  <a:spcPct val="90000"/>
                </a:lnSpc>
                <a:spcAft>
                  <a:spcPts val="1000"/>
                </a:spcAft>
              </a:pPr>
              <a:r>
                <a:rPr lang="en-US" sz="1400" dirty="0">
                  <a:solidFill>
                    <a:schemeClr val="tx1">
                      <a:lumMod val="50000"/>
                    </a:schemeClr>
                  </a:solidFill>
                </a:rPr>
                <a:t>Stand up for myself</a:t>
              </a:r>
            </a:p>
            <a:p>
              <a:pPr>
                <a:lnSpc>
                  <a:spcPct val="90000"/>
                </a:lnSpc>
                <a:spcAft>
                  <a:spcPts val="1000"/>
                </a:spcAft>
              </a:pPr>
              <a:r>
                <a:rPr lang="en-US" sz="1400" dirty="0">
                  <a:solidFill>
                    <a:schemeClr val="tx1">
                      <a:lumMod val="50000"/>
                    </a:schemeClr>
                  </a:solidFill>
                </a:rPr>
                <a:t>Stand up for other people</a:t>
              </a:r>
            </a:p>
          </p:txBody>
        </p:sp>
        <p:sp>
          <p:nvSpPr>
            <p:cNvPr id="31" name="TextBox 30">
              <a:extLst>
                <a:ext uri="{FF2B5EF4-FFF2-40B4-BE49-F238E27FC236}">
                  <a16:creationId xmlns:a16="http://schemas.microsoft.com/office/drawing/2014/main" id="{9D1FBE73-9FDA-4EEF-981B-B1AEBD796A62}"/>
                </a:ext>
              </a:extLst>
            </p:cNvPr>
            <p:cNvSpPr txBox="1"/>
            <p:nvPr/>
          </p:nvSpPr>
          <p:spPr>
            <a:xfrm>
              <a:off x="685836" y="4496508"/>
              <a:ext cx="4289764" cy="2100062"/>
            </a:xfrm>
            <a:prstGeom prst="rect">
              <a:avLst/>
            </a:prstGeom>
            <a:noFill/>
          </p:spPr>
          <p:txBody>
            <a:bodyPr wrap="none" lIns="182880" tIns="146304" rIns="182880" bIns="146304" rtlCol="0">
              <a:spAutoFit/>
            </a:bodyPr>
            <a:lstStyle/>
            <a:p>
              <a:pPr>
                <a:lnSpc>
                  <a:spcPct val="90000"/>
                </a:lnSpc>
                <a:spcAft>
                  <a:spcPts val="1000"/>
                </a:spcAft>
              </a:pPr>
              <a:r>
                <a:rPr lang="en-US" sz="1400" dirty="0">
                  <a:solidFill>
                    <a:schemeClr val="tx1">
                      <a:lumMod val="50000"/>
                    </a:schemeClr>
                  </a:solidFill>
                </a:rPr>
                <a:t>Other people are treated with respect and dignity</a:t>
              </a:r>
            </a:p>
            <a:p>
              <a:pPr>
                <a:lnSpc>
                  <a:spcPct val="90000"/>
                </a:lnSpc>
                <a:spcAft>
                  <a:spcPts val="1000"/>
                </a:spcAft>
              </a:pPr>
              <a:r>
                <a:rPr lang="en-US" sz="1400" dirty="0">
                  <a:solidFill>
                    <a:schemeClr val="tx1">
                      <a:lumMod val="50000"/>
                    </a:schemeClr>
                  </a:solidFill>
                </a:rPr>
                <a:t>People show respect for opposing POV</a:t>
              </a:r>
            </a:p>
            <a:p>
              <a:pPr>
                <a:lnSpc>
                  <a:spcPct val="90000"/>
                </a:lnSpc>
                <a:spcAft>
                  <a:spcPts val="1000"/>
                </a:spcAft>
              </a:pPr>
              <a:r>
                <a:rPr lang="en-US" sz="1400" dirty="0">
                  <a:solidFill>
                    <a:schemeClr val="tx1">
                      <a:lumMod val="50000"/>
                    </a:schemeClr>
                  </a:solidFill>
                </a:rPr>
                <a:t>People demonstrate thoughtful consideration </a:t>
              </a:r>
            </a:p>
            <a:p>
              <a:pPr>
                <a:lnSpc>
                  <a:spcPct val="90000"/>
                </a:lnSpc>
                <a:spcAft>
                  <a:spcPts val="1000"/>
                </a:spcAft>
              </a:pPr>
              <a:r>
                <a:rPr lang="en-US" sz="1400" dirty="0">
                  <a:solidFill>
                    <a:schemeClr val="tx1">
                      <a:lumMod val="50000"/>
                    </a:schemeClr>
                  </a:solidFill>
                </a:rPr>
                <a:t>People stand up for themselves</a:t>
              </a:r>
            </a:p>
            <a:p>
              <a:pPr>
                <a:lnSpc>
                  <a:spcPct val="90000"/>
                </a:lnSpc>
                <a:spcAft>
                  <a:spcPts val="1000"/>
                </a:spcAft>
              </a:pPr>
              <a:r>
                <a:rPr lang="en-US" sz="1400" dirty="0">
                  <a:solidFill>
                    <a:schemeClr val="tx1">
                      <a:lumMod val="50000"/>
                    </a:schemeClr>
                  </a:solidFill>
                </a:rPr>
                <a:t>People stand up for others</a:t>
              </a:r>
            </a:p>
            <a:p>
              <a:pPr>
                <a:lnSpc>
                  <a:spcPct val="90000"/>
                </a:lnSpc>
              </a:pPr>
              <a:endParaRPr lang="en-US" sz="1400" dirty="0">
                <a:solidFill>
                  <a:schemeClr val="tx1">
                    <a:lumMod val="50000"/>
                  </a:schemeClr>
                </a:solidFill>
              </a:endParaRPr>
            </a:p>
          </p:txBody>
        </p:sp>
      </p:grpSp>
      <p:grpSp>
        <p:nvGrpSpPr>
          <p:cNvPr id="38" name="Group 37">
            <a:extLst>
              <a:ext uri="{FF2B5EF4-FFF2-40B4-BE49-F238E27FC236}">
                <a16:creationId xmlns:a16="http://schemas.microsoft.com/office/drawing/2014/main" id="{1FCB558A-3CA5-4625-BE36-02F522A3F1CE}"/>
              </a:ext>
            </a:extLst>
          </p:cNvPr>
          <p:cNvGrpSpPr/>
          <p:nvPr/>
        </p:nvGrpSpPr>
        <p:grpSpPr>
          <a:xfrm>
            <a:off x="4683834" y="998289"/>
            <a:ext cx="7530284" cy="5372522"/>
            <a:chOff x="4511114" y="998289"/>
            <a:chExt cx="7530284" cy="5372522"/>
          </a:xfrm>
        </p:grpSpPr>
        <p:grpSp>
          <p:nvGrpSpPr>
            <p:cNvPr id="35" name="Group 34">
              <a:extLst>
                <a:ext uri="{FF2B5EF4-FFF2-40B4-BE49-F238E27FC236}">
                  <a16:creationId xmlns:a16="http://schemas.microsoft.com/office/drawing/2014/main" id="{A7E7E123-E3D5-4185-A6CB-C5247FEC7166}"/>
                </a:ext>
              </a:extLst>
            </p:cNvPr>
            <p:cNvGrpSpPr/>
            <p:nvPr/>
          </p:nvGrpSpPr>
          <p:grpSpPr>
            <a:xfrm>
              <a:off x="4511114" y="998289"/>
              <a:ext cx="6899482" cy="5372522"/>
              <a:chOff x="4998794" y="998289"/>
              <a:chExt cx="6899482" cy="5372522"/>
            </a:xfrm>
          </p:grpSpPr>
          <p:sp>
            <p:nvSpPr>
              <p:cNvPr id="32" name="TextBox 31">
                <a:extLst>
                  <a:ext uri="{FF2B5EF4-FFF2-40B4-BE49-F238E27FC236}">
                    <a16:creationId xmlns:a16="http://schemas.microsoft.com/office/drawing/2014/main" id="{0E211377-C88E-4084-A7C3-D4210156910A}"/>
                  </a:ext>
                </a:extLst>
              </p:cNvPr>
              <p:cNvSpPr txBox="1"/>
              <p:nvPr/>
            </p:nvSpPr>
            <p:spPr>
              <a:xfrm>
                <a:off x="7376551" y="998289"/>
                <a:ext cx="2400336" cy="517065"/>
              </a:xfrm>
              <a:prstGeom prst="rect">
                <a:avLst/>
              </a:prstGeom>
              <a:noFill/>
            </p:spPr>
            <p:txBody>
              <a:bodyPr wrap="none" lIns="182880" tIns="146304" rIns="182880" bIns="146304" rtlCol="0" anchor="ctr">
                <a:spAutoFit/>
              </a:bodyPr>
              <a:lstStyle/>
              <a:p>
                <a:pPr algn="ctr">
                  <a:lnSpc>
                    <a:spcPct val="90000"/>
                  </a:lnSpc>
                </a:pPr>
                <a:r>
                  <a:rPr lang="en-US" sz="1600" dirty="0">
                    <a:solidFill>
                      <a:schemeClr val="tx1">
                        <a:lumMod val="50000"/>
                      </a:schemeClr>
                    </a:solidFill>
                  </a:rPr>
                  <a:t>Always/sometimes (%)</a:t>
                </a:r>
              </a:p>
            </p:txBody>
          </p:sp>
          <p:grpSp>
            <p:nvGrpSpPr>
              <p:cNvPr id="34" name="Group 33">
                <a:extLst>
                  <a:ext uri="{FF2B5EF4-FFF2-40B4-BE49-F238E27FC236}">
                    <a16:creationId xmlns:a16="http://schemas.microsoft.com/office/drawing/2014/main" id="{676AE8B8-CC70-4BD3-85A1-002A9A4D6173}"/>
                  </a:ext>
                </a:extLst>
              </p:cNvPr>
              <p:cNvGrpSpPr/>
              <p:nvPr/>
            </p:nvGrpSpPr>
            <p:grpSpPr>
              <a:xfrm>
                <a:off x="4998794" y="1417664"/>
                <a:ext cx="6899482" cy="4953147"/>
                <a:chOff x="4998794" y="1417664"/>
                <a:chExt cx="6899482" cy="4953147"/>
              </a:xfrm>
            </p:grpSpPr>
            <p:grpSp>
              <p:nvGrpSpPr>
                <p:cNvPr id="30" name="Group 29">
                  <a:extLst>
                    <a:ext uri="{FF2B5EF4-FFF2-40B4-BE49-F238E27FC236}">
                      <a16:creationId xmlns:a16="http://schemas.microsoft.com/office/drawing/2014/main" id="{76F60761-3089-41A8-800F-EE9762CB94FA}"/>
                    </a:ext>
                  </a:extLst>
                </p:cNvPr>
                <p:cNvGrpSpPr/>
                <p:nvPr/>
              </p:nvGrpSpPr>
              <p:grpSpPr>
                <a:xfrm>
                  <a:off x="4998794" y="1417664"/>
                  <a:ext cx="6899482" cy="4953147"/>
                  <a:chOff x="3850714" y="1417664"/>
                  <a:chExt cx="6899482" cy="4953147"/>
                </a:xfrm>
              </p:grpSpPr>
              <p:graphicFrame>
                <p:nvGraphicFramePr>
                  <p:cNvPr id="17" name="Chart 16">
                    <a:extLst>
                      <a:ext uri="{FF2B5EF4-FFF2-40B4-BE49-F238E27FC236}">
                        <a16:creationId xmlns:a16="http://schemas.microsoft.com/office/drawing/2014/main" id="{630E91A0-9FA5-42FF-820A-3A66078CB09D}"/>
                      </a:ext>
                    </a:extLst>
                  </p:cNvPr>
                  <p:cNvGraphicFramePr>
                    <a:graphicFrameLocks/>
                  </p:cNvGraphicFramePr>
                  <p:nvPr>
                    <p:extLst>
                      <p:ext uri="{D42A27DB-BD31-4B8C-83A1-F6EECF244321}">
                        <p14:modId xmlns:p14="http://schemas.microsoft.com/office/powerpoint/2010/main" val="3088631645"/>
                      </p:ext>
                    </p:extLst>
                  </p:nvPr>
                </p:nvGraphicFramePr>
                <p:xfrm>
                  <a:off x="3855542" y="1425283"/>
                  <a:ext cx="3433316" cy="2427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a:extLst>
                      <a:ext uri="{FF2B5EF4-FFF2-40B4-BE49-F238E27FC236}">
                        <a16:creationId xmlns:a16="http://schemas.microsoft.com/office/drawing/2014/main" id="{59442F11-05D1-448B-9391-DD0585F71A62}"/>
                      </a:ext>
                    </a:extLst>
                  </p:cNvPr>
                  <p:cNvGraphicFramePr>
                    <a:graphicFrameLocks/>
                  </p:cNvGraphicFramePr>
                  <p:nvPr>
                    <p:extLst>
                      <p:ext uri="{D42A27DB-BD31-4B8C-83A1-F6EECF244321}">
                        <p14:modId xmlns:p14="http://schemas.microsoft.com/office/powerpoint/2010/main" val="3153854572"/>
                      </p:ext>
                    </p:extLst>
                  </p:nvPr>
                </p:nvGraphicFramePr>
                <p:xfrm>
                  <a:off x="7312052" y="1417664"/>
                  <a:ext cx="3438144" cy="242281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Chart 23">
                    <a:extLst>
                      <a:ext uri="{FF2B5EF4-FFF2-40B4-BE49-F238E27FC236}">
                        <a16:creationId xmlns:a16="http://schemas.microsoft.com/office/drawing/2014/main" id="{BFC6FDD8-4255-4809-BB0A-04FBDD2ADBEA}"/>
                      </a:ext>
                    </a:extLst>
                  </p:cNvPr>
                  <p:cNvGraphicFramePr>
                    <a:graphicFrameLocks/>
                  </p:cNvGraphicFramePr>
                  <p:nvPr>
                    <p:extLst>
                      <p:ext uri="{D42A27DB-BD31-4B8C-83A1-F6EECF244321}">
                        <p14:modId xmlns:p14="http://schemas.microsoft.com/office/powerpoint/2010/main" val="1872283971"/>
                      </p:ext>
                    </p:extLst>
                  </p:nvPr>
                </p:nvGraphicFramePr>
                <p:xfrm>
                  <a:off x="7312052" y="3945483"/>
                  <a:ext cx="3438144" cy="242281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Chart 24">
                    <a:extLst>
                      <a:ext uri="{FF2B5EF4-FFF2-40B4-BE49-F238E27FC236}">
                        <a16:creationId xmlns:a16="http://schemas.microsoft.com/office/drawing/2014/main" id="{A626A972-7BA5-4EFF-A623-0E297F2C2B3E}"/>
                      </a:ext>
                    </a:extLst>
                  </p:cNvPr>
                  <p:cNvGraphicFramePr>
                    <a:graphicFrameLocks/>
                  </p:cNvGraphicFramePr>
                  <p:nvPr>
                    <p:extLst>
                      <p:ext uri="{D42A27DB-BD31-4B8C-83A1-F6EECF244321}">
                        <p14:modId xmlns:p14="http://schemas.microsoft.com/office/powerpoint/2010/main" val="366194548"/>
                      </p:ext>
                    </p:extLst>
                  </p:nvPr>
                </p:nvGraphicFramePr>
                <p:xfrm>
                  <a:off x="3850714" y="3942971"/>
                  <a:ext cx="3438144" cy="2427840"/>
                </p:xfrm>
                <a:graphic>
                  <a:graphicData uri="http://schemas.openxmlformats.org/drawingml/2006/chart">
                    <c:chart xmlns:c="http://schemas.openxmlformats.org/drawingml/2006/chart" xmlns:r="http://schemas.openxmlformats.org/officeDocument/2006/relationships" r:id="rId8"/>
                  </a:graphicData>
                </a:graphic>
              </p:graphicFrame>
            </p:grpSp>
            <p:sp>
              <p:nvSpPr>
                <p:cNvPr id="33" name="Speech Bubble: Rectangle with Corners Rounded 32">
                  <a:extLst>
                    <a:ext uri="{FF2B5EF4-FFF2-40B4-BE49-F238E27FC236}">
                      <a16:creationId xmlns:a16="http://schemas.microsoft.com/office/drawing/2014/main" id="{647E22E8-D4F0-48F2-980C-DFA92411C309}"/>
                    </a:ext>
                  </a:extLst>
                </p:cNvPr>
                <p:cNvSpPr/>
                <p:nvPr/>
              </p:nvSpPr>
              <p:spPr bwMode="auto">
                <a:xfrm>
                  <a:off x="7472048" y="3981498"/>
                  <a:ext cx="2209342" cy="573028"/>
                </a:xfrm>
                <a:prstGeom prst="wedgeRoundRectCallout">
                  <a:avLst>
                    <a:gd name="adj1" fmla="val 58979"/>
                    <a:gd name="adj2" fmla="val -25790"/>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a:lnSpc>
                      <a:spcPct val="90000"/>
                    </a:lnSpc>
                  </a:pPr>
                  <a:r>
                    <a:rPr lang="en-US" sz="1200" dirty="0">
                      <a:solidFill>
                        <a:schemeClr val="tx1"/>
                      </a:solidFill>
                    </a:rPr>
                    <a:t>Teens witnessed more good behavior than Adults</a:t>
                  </a:r>
                </a:p>
              </p:txBody>
            </p:sp>
          </p:grpSp>
        </p:grpSp>
        <p:sp>
          <p:nvSpPr>
            <p:cNvPr id="37" name="Speech Bubble: Rectangle with Corners Rounded 36">
              <a:extLst>
                <a:ext uri="{FF2B5EF4-FFF2-40B4-BE49-F238E27FC236}">
                  <a16:creationId xmlns:a16="http://schemas.microsoft.com/office/drawing/2014/main" id="{3A221EBF-9368-42B3-8964-FFB72B38741D}"/>
                </a:ext>
              </a:extLst>
            </p:cNvPr>
            <p:cNvSpPr/>
            <p:nvPr/>
          </p:nvSpPr>
          <p:spPr bwMode="auto">
            <a:xfrm>
              <a:off x="10680359" y="3358866"/>
              <a:ext cx="1361039" cy="943132"/>
            </a:xfrm>
            <a:prstGeom prst="wedgeRoundRectCallout">
              <a:avLst>
                <a:gd name="adj1" fmla="val -54487"/>
                <a:gd name="adj2" fmla="val -60262"/>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a:lnSpc>
                  <a:spcPct val="90000"/>
                </a:lnSpc>
              </a:pPr>
              <a:r>
                <a:rPr lang="en-US" sz="1200" dirty="0">
                  <a:solidFill>
                    <a:schemeClr val="tx1"/>
                  </a:solidFill>
                </a:rPr>
                <a:t>Teens were stronger on standing up to bad behavior</a:t>
              </a:r>
            </a:p>
          </p:txBody>
        </p:sp>
      </p:grpSp>
      <p:sp>
        <p:nvSpPr>
          <p:cNvPr id="4" name="TextBox 3">
            <a:extLst>
              <a:ext uri="{FF2B5EF4-FFF2-40B4-BE49-F238E27FC236}">
                <a16:creationId xmlns:a16="http://schemas.microsoft.com/office/drawing/2014/main" id="{C1C57000-5B10-4CAE-A149-35A096B89BEF}"/>
              </a:ext>
            </a:extLst>
          </p:cNvPr>
          <p:cNvSpPr txBox="1"/>
          <p:nvPr/>
        </p:nvSpPr>
        <p:spPr>
          <a:xfrm>
            <a:off x="276850" y="1223111"/>
            <a:ext cx="3865097" cy="572464"/>
          </a:xfrm>
          <a:prstGeom prst="rect">
            <a:avLst/>
          </a:prstGeom>
          <a:noFill/>
        </p:spPr>
        <p:txBody>
          <a:bodyPr wrap="none" lIns="182880" tIns="146304" rIns="182880" bIns="146304" rtlCol="0">
            <a:spAutoFit/>
          </a:bodyPr>
          <a:lstStyle/>
          <a:p>
            <a:pPr>
              <a:lnSpc>
                <a:spcPct val="90000"/>
              </a:lnSpc>
            </a:pPr>
            <a:r>
              <a:rPr lang="en-US" sz="2000" dirty="0">
                <a:solidFill>
                  <a:schemeClr val="tx1">
                    <a:lumMod val="50000"/>
                  </a:schemeClr>
                </a:solidFill>
              </a:rPr>
              <a:t>Digital Civility Challenge items </a:t>
            </a:r>
          </a:p>
        </p:txBody>
      </p:sp>
    </p:spTree>
    <p:extLst>
      <p:ext uri="{BB962C8B-B14F-4D97-AF65-F5344CB8AC3E}">
        <p14:creationId xmlns:p14="http://schemas.microsoft.com/office/powerpoint/2010/main" val="1741845529"/>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C79E-5220-4FF2-93A9-0106367B26C7}"/>
              </a:ext>
            </a:extLst>
          </p:cNvPr>
          <p:cNvSpPr>
            <a:spLocks noGrp="1"/>
          </p:cNvSpPr>
          <p:nvPr>
            <p:ph type="title"/>
          </p:nvPr>
        </p:nvSpPr>
        <p:spPr/>
        <p:txBody>
          <a:bodyPr/>
          <a:lstStyle/>
          <a:p>
            <a:r>
              <a:rPr lang="en-US" dirty="0"/>
              <a:t>Teens had higher awareness of the Civility Challenge than Adults</a:t>
            </a:r>
          </a:p>
        </p:txBody>
      </p:sp>
      <p:sp>
        <p:nvSpPr>
          <p:cNvPr id="3" name="Slide Number Placeholder 2">
            <a:extLst>
              <a:ext uri="{FF2B5EF4-FFF2-40B4-BE49-F238E27FC236}">
                <a16:creationId xmlns:a16="http://schemas.microsoft.com/office/drawing/2014/main" id="{43ECA47D-AB6C-4EA7-8A70-F1948A7C63FD}"/>
              </a:ext>
            </a:extLst>
          </p:cNvPr>
          <p:cNvSpPr>
            <a:spLocks noGrp="1"/>
          </p:cNvSpPr>
          <p:nvPr>
            <p:ph type="sldNum" sz="quarter" idx="4"/>
          </p:nvPr>
        </p:nvSpPr>
        <p:spPr/>
        <p:txBody>
          <a:bodyPr/>
          <a:lstStyle/>
          <a:p>
            <a:fld id="{7EFC24D6-DB8F-6B44-BA5A-9BEC68C15CAA}" type="slidenum">
              <a:rPr lang="en-US" smtClean="0"/>
              <a:pPr/>
              <a:t>59</a:t>
            </a:fld>
            <a:endParaRPr lang="en-US" dirty="0"/>
          </a:p>
        </p:txBody>
      </p:sp>
      <p:grpSp>
        <p:nvGrpSpPr>
          <p:cNvPr id="6" name="Group 5">
            <a:extLst>
              <a:ext uri="{FF2B5EF4-FFF2-40B4-BE49-F238E27FC236}">
                <a16:creationId xmlns:a16="http://schemas.microsoft.com/office/drawing/2014/main" id="{B743D952-A3FD-4551-9844-B2AEA55A0E70}"/>
              </a:ext>
            </a:extLst>
          </p:cNvPr>
          <p:cNvGrpSpPr/>
          <p:nvPr/>
        </p:nvGrpSpPr>
        <p:grpSpPr>
          <a:xfrm>
            <a:off x="10231766" y="-18594"/>
            <a:ext cx="2130153" cy="501823"/>
            <a:chOff x="10231766" y="-18594"/>
            <a:chExt cx="2130153" cy="501823"/>
          </a:xfrm>
        </p:grpSpPr>
        <p:sp>
          <p:nvSpPr>
            <p:cNvPr id="7" name="TextBox 6">
              <a:extLst>
                <a:ext uri="{FF2B5EF4-FFF2-40B4-BE49-F238E27FC236}">
                  <a16:creationId xmlns:a16="http://schemas.microsoft.com/office/drawing/2014/main" id="{746EBFA7-0936-4A70-B6AC-2671BE8FE919}"/>
                </a:ext>
              </a:extLst>
            </p:cNvPr>
            <p:cNvSpPr txBox="1"/>
            <p:nvPr/>
          </p:nvSpPr>
          <p:spPr>
            <a:xfrm>
              <a:off x="10231766" y="-18594"/>
              <a:ext cx="1611916"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Adults &amp; Teens</a:t>
              </a:r>
            </a:p>
          </p:txBody>
        </p:sp>
        <p:grpSp>
          <p:nvGrpSpPr>
            <p:cNvPr id="8" name="Group 7">
              <a:extLst>
                <a:ext uri="{FF2B5EF4-FFF2-40B4-BE49-F238E27FC236}">
                  <a16:creationId xmlns:a16="http://schemas.microsoft.com/office/drawing/2014/main" id="{605CC886-264D-4236-A749-A05B10795C1D}"/>
                </a:ext>
              </a:extLst>
            </p:cNvPr>
            <p:cNvGrpSpPr>
              <a:grpSpLocks noChangeAspect="1"/>
            </p:cNvGrpSpPr>
            <p:nvPr/>
          </p:nvGrpSpPr>
          <p:grpSpPr>
            <a:xfrm>
              <a:off x="11628902" y="26029"/>
              <a:ext cx="733017" cy="457200"/>
              <a:chOff x="7382861" y="3386137"/>
              <a:chExt cx="1832542" cy="1143000"/>
            </a:xfrm>
          </p:grpSpPr>
          <p:pic>
            <p:nvPicPr>
              <p:cNvPr id="9" name="Picture 8">
                <a:extLst>
                  <a:ext uri="{FF2B5EF4-FFF2-40B4-BE49-F238E27FC236}">
                    <a16:creationId xmlns:a16="http://schemas.microsoft.com/office/drawing/2014/main" id="{547B43F0-8097-406B-AF75-656FD3B61CCE}"/>
                  </a:ext>
                </a:extLst>
              </p:cNvPr>
              <p:cNvPicPr>
                <a:picLocks noChangeAspect="1"/>
              </p:cNvPicPr>
              <p:nvPr/>
            </p:nvPicPr>
            <p:blipFill>
              <a:blip r:embed="rId3">
                <a:duotone>
                  <a:schemeClr val="accent4">
                    <a:shade val="45000"/>
                    <a:satMod val="135000"/>
                  </a:schemeClr>
                  <a:prstClr val="white"/>
                </a:duotone>
              </a:blip>
              <a:stretch>
                <a:fillRect/>
              </a:stretch>
            </p:blipFill>
            <p:spPr>
              <a:xfrm>
                <a:off x="8414101" y="3541077"/>
                <a:ext cx="801302" cy="822960"/>
              </a:xfrm>
              <a:prstGeom prst="rect">
                <a:avLst/>
              </a:prstGeom>
            </p:spPr>
          </p:pic>
          <p:pic>
            <p:nvPicPr>
              <p:cNvPr id="10" name="Picture 4" descr="https://d30y9cdsu7xlg0.cloudfront.net/png/35475-200.png">
                <a:extLst>
                  <a:ext uri="{FF2B5EF4-FFF2-40B4-BE49-F238E27FC236}">
                    <a16:creationId xmlns:a16="http://schemas.microsoft.com/office/drawing/2014/main" id="{06CFEB5E-7D5B-4AFD-A72F-B83FF7DA756F}"/>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2861" y="3386137"/>
                <a:ext cx="1143000" cy="11430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1" name="TextBox 10">
            <a:extLst>
              <a:ext uri="{FF2B5EF4-FFF2-40B4-BE49-F238E27FC236}">
                <a16:creationId xmlns:a16="http://schemas.microsoft.com/office/drawing/2014/main" id="{975B93CB-BE79-4E32-A0CE-67E8A2D3461D}"/>
              </a:ext>
            </a:extLst>
          </p:cNvPr>
          <p:cNvSpPr txBox="1"/>
          <p:nvPr/>
        </p:nvSpPr>
        <p:spPr>
          <a:xfrm>
            <a:off x="-41102" y="6596846"/>
            <a:ext cx="4407297"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Q12d: How familiar are you with the Microsoft Digital Civility Challenge?</a:t>
            </a:r>
          </a:p>
        </p:txBody>
      </p:sp>
      <p:graphicFrame>
        <p:nvGraphicFramePr>
          <p:cNvPr id="12" name="Chart 11">
            <a:extLst>
              <a:ext uri="{FF2B5EF4-FFF2-40B4-BE49-F238E27FC236}">
                <a16:creationId xmlns:a16="http://schemas.microsoft.com/office/drawing/2014/main" id="{4327826F-C928-4F84-B63B-7325DC7D6A08}"/>
              </a:ext>
            </a:extLst>
          </p:cNvPr>
          <p:cNvGraphicFramePr/>
          <p:nvPr>
            <p:extLst>
              <p:ext uri="{D42A27DB-BD31-4B8C-83A1-F6EECF244321}">
                <p14:modId xmlns:p14="http://schemas.microsoft.com/office/powerpoint/2010/main" val="159548362"/>
              </p:ext>
            </p:extLst>
          </p:nvPr>
        </p:nvGraphicFramePr>
        <p:xfrm>
          <a:off x="1188720" y="1574801"/>
          <a:ext cx="9662159" cy="47548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355142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112370"/>
            <a:ext cx="11887200" cy="5186035"/>
          </a:xfrm>
        </p:spPr>
        <p:txBody>
          <a:bodyPr/>
          <a:lstStyle/>
          <a:p>
            <a:r>
              <a:rPr lang="en-US" sz="2800" dirty="0">
                <a:solidFill>
                  <a:srgbClr val="0072C6"/>
                </a:solidFill>
                <a:latin typeface="+mn-lt"/>
              </a:rPr>
              <a:t>The DCI held steady at 65%</a:t>
            </a:r>
          </a:p>
          <a:p>
            <a:pPr lvl="1"/>
            <a:r>
              <a:rPr lang="en-US" sz="2000" dirty="0">
                <a:solidFill>
                  <a:srgbClr val="002050"/>
                </a:solidFill>
              </a:rPr>
              <a:t>The addition of new risks and countries had a small impact on YOY trends. DCI would have fallen three points to 62% without the changes. </a:t>
            </a:r>
          </a:p>
          <a:p>
            <a:pPr lvl="1"/>
            <a:r>
              <a:rPr lang="en-US" sz="2000" dirty="0">
                <a:solidFill>
                  <a:srgbClr val="002050"/>
                </a:solidFill>
              </a:rPr>
              <a:t>Wave 1 countries experienced a four point decline in DCI falling from 65% to 61% without including the new risks.</a:t>
            </a:r>
          </a:p>
          <a:p>
            <a:pPr lvl="1"/>
            <a:r>
              <a:rPr lang="en-US" sz="2000" dirty="0">
                <a:solidFill>
                  <a:srgbClr val="002050"/>
                </a:solidFill>
              </a:rPr>
              <a:t>Category and individual risk levels were held steady with Unwanted Contact being the top risk (41%) followed by Hoaxes, scams, frauds (27%). Intrusive risks continued as the top risk category up 6 points to 56%, with the rise driven by the addition of Hoaxes, scams and frauds.</a:t>
            </a:r>
          </a:p>
          <a:p>
            <a:pPr lvl="1"/>
            <a:endParaRPr lang="en-US" sz="1000" dirty="0">
              <a:solidFill>
                <a:srgbClr val="002050"/>
              </a:solidFill>
            </a:endParaRPr>
          </a:p>
          <a:p>
            <a:r>
              <a:rPr lang="en-US" sz="2800" dirty="0">
                <a:solidFill>
                  <a:srgbClr val="0072C6"/>
                </a:solidFill>
                <a:latin typeface="+mn-lt"/>
              </a:rPr>
              <a:t>Recency and concern about risks fell</a:t>
            </a:r>
          </a:p>
          <a:p>
            <a:pPr lvl="1"/>
            <a:r>
              <a:rPr lang="en-US" sz="2000" dirty="0">
                <a:solidFill>
                  <a:srgbClr val="002050"/>
                </a:solidFill>
              </a:rPr>
              <a:t>The percentage of people who reported the most recent risk happened within the past month fell from 38% to 29%. There was a coincident drop in concern with 12% fewer people being more concerned while 9% more said they were less concerned.</a:t>
            </a:r>
          </a:p>
          <a:p>
            <a:pPr lvl="1"/>
            <a:r>
              <a:rPr lang="en-US" sz="2000" dirty="0">
                <a:solidFill>
                  <a:srgbClr val="002050"/>
                </a:solidFill>
              </a:rPr>
              <a:t>The most worrisome risks were Hoaxes, scams, frauds (28%) and damage to person reputation (25%) and online harassment (21%).</a:t>
            </a:r>
          </a:p>
          <a:p>
            <a:endParaRPr lang="en-US" sz="1000" dirty="0">
              <a:solidFill>
                <a:srgbClr val="0072C6"/>
              </a:solidFill>
              <a:latin typeface="+mn-lt"/>
            </a:endParaRPr>
          </a:p>
          <a:p>
            <a:pPr lvl="1"/>
            <a:endParaRPr lang="en-US" sz="1000" dirty="0">
              <a:solidFill>
                <a:srgbClr val="002050"/>
              </a:solidFill>
            </a:endParaRPr>
          </a:p>
        </p:txBody>
      </p:sp>
      <p:sp>
        <p:nvSpPr>
          <p:cNvPr id="3" name="Title 2"/>
          <p:cNvSpPr>
            <a:spLocks noGrp="1"/>
          </p:cNvSpPr>
          <p:nvPr>
            <p:ph type="title"/>
          </p:nvPr>
        </p:nvSpPr>
        <p:spPr/>
        <p:txBody>
          <a:bodyPr/>
          <a:lstStyle/>
          <a:p>
            <a:r>
              <a:rPr lang="en-US" dirty="0"/>
              <a:t>1. Key Findings</a:t>
            </a:r>
          </a:p>
        </p:txBody>
      </p:sp>
      <p:sp>
        <p:nvSpPr>
          <p:cNvPr id="4" name="Slide Number Placeholder 3"/>
          <p:cNvSpPr>
            <a:spLocks noGrp="1"/>
          </p:cNvSpPr>
          <p:nvPr>
            <p:ph type="sldNum" sz="quarter" idx="4"/>
          </p:nvPr>
        </p:nvSpPr>
        <p:spPr/>
        <p:txBody>
          <a:bodyPr/>
          <a:lstStyle/>
          <a:p>
            <a:fld id="{7EFC24D6-DB8F-6B44-BA5A-9BEC68C15CAA}" type="slidenum">
              <a:rPr lang="en-US" smtClean="0"/>
              <a:pPr/>
              <a:t>6</a:t>
            </a:fld>
            <a:endParaRPr lang="en-US" dirty="0"/>
          </a:p>
        </p:txBody>
      </p:sp>
    </p:spTree>
    <p:extLst>
      <p:ext uri="{BB962C8B-B14F-4D97-AF65-F5344CB8AC3E}">
        <p14:creationId xmlns:p14="http://schemas.microsoft.com/office/powerpoint/2010/main" val="1697216597"/>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Gender</a:t>
            </a:r>
            <a:br>
              <a:rPr lang="en-US" dirty="0"/>
            </a:br>
            <a:r>
              <a:rPr lang="en-US" sz="4400" dirty="0"/>
              <a:t>Highlights</a:t>
            </a:r>
            <a:endParaRPr lang="en-US" dirty="0"/>
          </a:p>
        </p:txBody>
      </p:sp>
      <p:sp>
        <p:nvSpPr>
          <p:cNvPr id="2" name="Slide Number Placeholder 1"/>
          <p:cNvSpPr>
            <a:spLocks noGrp="1"/>
          </p:cNvSpPr>
          <p:nvPr>
            <p:ph type="sldNum" sz="quarter" idx="4"/>
          </p:nvPr>
        </p:nvSpPr>
        <p:spPr>
          <a:xfrm>
            <a:off x="9327163" y="6483350"/>
            <a:ext cx="2901950" cy="371475"/>
          </a:xfrm>
        </p:spPr>
        <p:txBody>
          <a:bodyPr/>
          <a:lstStyle/>
          <a:p>
            <a:fld id="{7EFC24D6-DB8F-6B44-BA5A-9BEC68C15CAA}" type="slidenum">
              <a:rPr lang="en-US" smtClean="0"/>
              <a:pPr/>
              <a:t>60</a:t>
            </a:fld>
            <a:endParaRPr lang="en-US" dirty="0"/>
          </a:p>
        </p:txBody>
      </p:sp>
    </p:spTree>
    <p:extLst>
      <p:ext uri="{BB962C8B-B14F-4D97-AF65-F5344CB8AC3E}">
        <p14:creationId xmlns:p14="http://schemas.microsoft.com/office/powerpoint/2010/main" val="2924665456"/>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4482C-AC05-4AC2-9E30-DB738D0CE61E}"/>
              </a:ext>
            </a:extLst>
          </p:cNvPr>
          <p:cNvSpPr>
            <a:spLocks noGrp="1"/>
          </p:cNvSpPr>
          <p:nvPr>
            <p:ph type="title"/>
          </p:nvPr>
        </p:nvSpPr>
        <p:spPr/>
        <p:txBody>
          <a:bodyPr/>
          <a:lstStyle/>
          <a:p>
            <a:r>
              <a:rPr lang="en-US" dirty="0"/>
              <a:t>Lifetime risk increased among females and their friends &amp; family</a:t>
            </a:r>
            <a:br>
              <a:rPr lang="en-US" dirty="0"/>
            </a:br>
            <a:r>
              <a:rPr lang="en-US" sz="2000" dirty="0"/>
              <a:t>The introduction of new Intrusive risks pushed female scores higher</a:t>
            </a:r>
          </a:p>
        </p:txBody>
      </p:sp>
      <p:sp>
        <p:nvSpPr>
          <p:cNvPr id="3" name="Slide Number Placeholder 2">
            <a:extLst>
              <a:ext uri="{FF2B5EF4-FFF2-40B4-BE49-F238E27FC236}">
                <a16:creationId xmlns:a16="http://schemas.microsoft.com/office/drawing/2014/main" id="{29C5A94A-365F-4A2D-BFFE-77DA53749CE0}"/>
              </a:ext>
            </a:extLst>
          </p:cNvPr>
          <p:cNvSpPr>
            <a:spLocks noGrp="1"/>
          </p:cNvSpPr>
          <p:nvPr>
            <p:ph type="sldNum" sz="quarter" idx="4"/>
          </p:nvPr>
        </p:nvSpPr>
        <p:spPr/>
        <p:txBody>
          <a:bodyPr/>
          <a:lstStyle/>
          <a:p>
            <a:fld id="{7EFC24D6-DB8F-6B44-BA5A-9BEC68C15CAA}" type="slidenum">
              <a:rPr lang="en-US" smtClean="0"/>
              <a:pPr/>
              <a:t>61</a:t>
            </a:fld>
            <a:endParaRPr lang="en-US" dirty="0"/>
          </a:p>
        </p:txBody>
      </p:sp>
      <p:graphicFrame>
        <p:nvGraphicFramePr>
          <p:cNvPr id="15" name="Chart 14">
            <a:extLst>
              <a:ext uri="{FF2B5EF4-FFF2-40B4-BE49-F238E27FC236}">
                <a16:creationId xmlns:a16="http://schemas.microsoft.com/office/drawing/2014/main" id="{0DE5D8F6-8F84-4C47-9876-162B896F3927}"/>
              </a:ext>
            </a:extLst>
          </p:cNvPr>
          <p:cNvGraphicFramePr/>
          <p:nvPr>
            <p:extLst>
              <p:ext uri="{D42A27DB-BD31-4B8C-83A1-F6EECF244321}">
                <p14:modId xmlns:p14="http://schemas.microsoft.com/office/powerpoint/2010/main" val="2657288540"/>
              </p:ext>
            </p:extLst>
          </p:nvPr>
        </p:nvGraphicFramePr>
        <p:xfrm>
          <a:off x="1188720" y="1574801"/>
          <a:ext cx="9662159"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E347D15-40CC-416D-8F1C-2C6AB4742948}"/>
              </a:ext>
            </a:extLst>
          </p:cNvPr>
          <p:cNvSpPr txBox="1"/>
          <p:nvPr/>
        </p:nvSpPr>
        <p:spPr>
          <a:xfrm>
            <a:off x="9237775" y="2448922"/>
            <a:ext cx="1072601" cy="461665"/>
          </a:xfrm>
          <a:prstGeom prst="rect">
            <a:avLst/>
          </a:prstGeom>
          <a:noFill/>
        </p:spPr>
        <p:txBody>
          <a:bodyPr wrap="none" lIns="182880" tIns="146304" rIns="182880" bIns="146304" rtlCol="0">
            <a:spAutoFit/>
          </a:bodyPr>
          <a:lstStyle/>
          <a:p>
            <a:pPr>
              <a:lnSpc>
                <a:spcPct val="90000"/>
              </a:lnSpc>
            </a:pPr>
            <a:r>
              <a:rPr lang="en-US" sz="1200" dirty="0"/>
              <a:t>YOY </a:t>
            </a:r>
            <a:r>
              <a:rPr lang="en-US" sz="1200" dirty="0">
                <a:latin typeface="Wingdings 3" panose="05040102010807070707" pitchFamily="18" charset="2"/>
              </a:rPr>
              <a:t>p</a:t>
            </a:r>
            <a:r>
              <a:rPr lang="en-US" sz="1200" dirty="0"/>
              <a:t> +6</a:t>
            </a:r>
          </a:p>
        </p:txBody>
      </p:sp>
      <p:sp>
        <p:nvSpPr>
          <p:cNvPr id="19" name="TextBox 18">
            <a:extLst>
              <a:ext uri="{FF2B5EF4-FFF2-40B4-BE49-F238E27FC236}">
                <a16:creationId xmlns:a16="http://schemas.microsoft.com/office/drawing/2014/main" id="{9BDF908F-A514-47DF-82DB-B43D793A88CD}"/>
              </a:ext>
            </a:extLst>
          </p:cNvPr>
          <p:cNvSpPr txBox="1"/>
          <p:nvPr/>
        </p:nvSpPr>
        <p:spPr>
          <a:xfrm>
            <a:off x="4889812" y="3017519"/>
            <a:ext cx="1072601" cy="461665"/>
          </a:xfrm>
          <a:prstGeom prst="rect">
            <a:avLst/>
          </a:prstGeom>
          <a:noFill/>
        </p:spPr>
        <p:txBody>
          <a:bodyPr wrap="none" lIns="182880" tIns="146304" rIns="182880" bIns="146304" rtlCol="0">
            <a:spAutoFit/>
          </a:bodyPr>
          <a:lstStyle/>
          <a:p>
            <a:pPr>
              <a:lnSpc>
                <a:spcPct val="90000"/>
              </a:lnSpc>
            </a:pPr>
            <a:r>
              <a:rPr lang="en-US" sz="1200" dirty="0"/>
              <a:t>YOY </a:t>
            </a:r>
            <a:r>
              <a:rPr lang="en-US" sz="1200" dirty="0">
                <a:latin typeface="Wingdings 3" panose="05040102010807070707" pitchFamily="18" charset="2"/>
              </a:rPr>
              <a:t>p</a:t>
            </a:r>
            <a:r>
              <a:rPr lang="en-US" sz="1200" dirty="0"/>
              <a:t> +3</a:t>
            </a:r>
          </a:p>
        </p:txBody>
      </p:sp>
      <p:sp>
        <p:nvSpPr>
          <p:cNvPr id="20" name="TextBox 19">
            <a:extLst>
              <a:ext uri="{FF2B5EF4-FFF2-40B4-BE49-F238E27FC236}">
                <a16:creationId xmlns:a16="http://schemas.microsoft.com/office/drawing/2014/main" id="{73F0DD05-F2C2-487E-AB4C-C521C80CAB84}"/>
              </a:ext>
            </a:extLst>
          </p:cNvPr>
          <p:cNvSpPr txBox="1"/>
          <p:nvPr/>
        </p:nvSpPr>
        <p:spPr>
          <a:xfrm>
            <a:off x="2970301" y="2960117"/>
            <a:ext cx="1072601" cy="461665"/>
          </a:xfrm>
          <a:prstGeom prst="rect">
            <a:avLst/>
          </a:prstGeom>
          <a:noFill/>
        </p:spPr>
        <p:txBody>
          <a:bodyPr wrap="none" lIns="182880" tIns="146304" rIns="182880" bIns="146304" rtlCol="0">
            <a:spAutoFit/>
          </a:bodyPr>
          <a:lstStyle/>
          <a:p>
            <a:pPr>
              <a:lnSpc>
                <a:spcPct val="90000"/>
              </a:lnSpc>
            </a:pPr>
            <a:r>
              <a:rPr lang="en-US" sz="1200" dirty="0"/>
              <a:t>YOY </a:t>
            </a:r>
            <a:r>
              <a:rPr lang="en-US" sz="1200" dirty="0">
                <a:latin typeface="Wingdings 3" panose="05040102010807070707" pitchFamily="18" charset="2"/>
              </a:rPr>
              <a:t>p</a:t>
            </a:r>
            <a:r>
              <a:rPr lang="en-US" sz="1200" dirty="0"/>
              <a:t> +3</a:t>
            </a:r>
          </a:p>
        </p:txBody>
      </p:sp>
      <p:sp>
        <p:nvSpPr>
          <p:cNvPr id="21" name="TextBox 20">
            <a:extLst>
              <a:ext uri="{FF2B5EF4-FFF2-40B4-BE49-F238E27FC236}">
                <a16:creationId xmlns:a16="http://schemas.microsoft.com/office/drawing/2014/main" id="{AD50975D-A066-4F4D-8BAE-81320050E1EF}"/>
              </a:ext>
            </a:extLst>
          </p:cNvPr>
          <p:cNvSpPr txBox="1"/>
          <p:nvPr/>
        </p:nvSpPr>
        <p:spPr>
          <a:xfrm>
            <a:off x="1775452" y="3010207"/>
            <a:ext cx="1027717" cy="461665"/>
          </a:xfrm>
          <a:prstGeom prst="rect">
            <a:avLst/>
          </a:prstGeom>
          <a:noFill/>
        </p:spPr>
        <p:txBody>
          <a:bodyPr wrap="none" lIns="182880" tIns="146304" rIns="182880" bIns="146304" rtlCol="0">
            <a:spAutoFit/>
          </a:bodyPr>
          <a:lstStyle/>
          <a:p>
            <a:pPr>
              <a:lnSpc>
                <a:spcPct val="90000"/>
              </a:lnSpc>
            </a:pPr>
            <a:r>
              <a:rPr lang="en-US" sz="1200" dirty="0"/>
              <a:t>YOY </a:t>
            </a:r>
            <a:r>
              <a:rPr lang="en-US" sz="1200" dirty="0">
                <a:latin typeface="Wingdings 3" panose="05040102010807070707" pitchFamily="18" charset="2"/>
              </a:rPr>
              <a:t>p</a:t>
            </a:r>
            <a:r>
              <a:rPr lang="en-US" sz="1200" dirty="0"/>
              <a:t> -1</a:t>
            </a:r>
          </a:p>
        </p:txBody>
      </p:sp>
      <p:sp>
        <p:nvSpPr>
          <p:cNvPr id="22" name="Rectangle 21">
            <a:extLst>
              <a:ext uri="{FF2B5EF4-FFF2-40B4-BE49-F238E27FC236}">
                <a16:creationId xmlns:a16="http://schemas.microsoft.com/office/drawing/2014/main" id="{F8F31F97-40B2-4E0D-AA6F-D608D6C68A7A}"/>
              </a:ext>
            </a:extLst>
          </p:cNvPr>
          <p:cNvSpPr/>
          <p:nvPr/>
        </p:nvSpPr>
        <p:spPr>
          <a:xfrm>
            <a:off x="-17598" y="6739423"/>
            <a:ext cx="6216650" cy="246221"/>
          </a:xfrm>
          <a:prstGeom prst="rect">
            <a:avLst/>
          </a:prstGeom>
        </p:spPr>
        <p:txBody>
          <a:bodyPr>
            <a:spAutoFit/>
          </a:bodyPr>
          <a:lstStyle/>
          <a:p>
            <a:r>
              <a:rPr lang="en-US" sz="1000" i="1" dirty="0">
                <a:solidFill>
                  <a:schemeClr val="tx1">
                    <a:lumMod val="50000"/>
                  </a:schemeClr>
                </a:solidFill>
              </a:rPr>
              <a:t>Q2: Which of these has ever happened to you or to a friend/family member ONLINE?</a:t>
            </a:r>
          </a:p>
        </p:txBody>
      </p:sp>
      <p:grpSp>
        <p:nvGrpSpPr>
          <p:cNvPr id="13" name="Group 12">
            <a:extLst>
              <a:ext uri="{FF2B5EF4-FFF2-40B4-BE49-F238E27FC236}">
                <a16:creationId xmlns:a16="http://schemas.microsoft.com/office/drawing/2014/main" id="{73522D8E-68D7-4B6D-BB47-6BC126D61EF0}"/>
              </a:ext>
            </a:extLst>
          </p:cNvPr>
          <p:cNvGrpSpPr/>
          <p:nvPr/>
        </p:nvGrpSpPr>
        <p:grpSpPr>
          <a:xfrm>
            <a:off x="10766545" y="11659"/>
            <a:ext cx="1586314" cy="489365"/>
            <a:chOff x="10766545" y="11659"/>
            <a:chExt cx="1586314" cy="489365"/>
          </a:xfrm>
        </p:grpSpPr>
        <p:sp>
          <p:nvSpPr>
            <p:cNvPr id="14" name="TextBox 13">
              <a:extLst>
                <a:ext uri="{FF2B5EF4-FFF2-40B4-BE49-F238E27FC236}">
                  <a16:creationId xmlns:a16="http://schemas.microsoft.com/office/drawing/2014/main" id="{00A2E711-385B-4BCA-A129-1032D95825E1}"/>
                </a:ext>
              </a:extLst>
            </p:cNvPr>
            <p:cNvSpPr txBox="1"/>
            <p:nvPr/>
          </p:nvSpPr>
          <p:spPr>
            <a:xfrm>
              <a:off x="10766545" y="11659"/>
              <a:ext cx="951222"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Gender</a:t>
              </a:r>
            </a:p>
          </p:txBody>
        </p:sp>
        <p:grpSp>
          <p:nvGrpSpPr>
            <p:cNvPr id="16" name="Group 15">
              <a:extLst>
                <a:ext uri="{FF2B5EF4-FFF2-40B4-BE49-F238E27FC236}">
                  <a16:creationId xmlns:a16="http://schemas.microsoft.com/office/drawing/2014/main" id="{FC3AE638-2B53-465D-A3B1-16553C4E5F6B}"/>
                </a:ext>
              </a:extLst>
            </p:cNvPr>
            <p:cNvGrpSpPr>
              <a:grpSpLocks noChangeAspect="1"/>
            </p:cNvGrpSpPr>
            <p:nvPr/>
          </p:nvGrpSpPr>
          <p:grpSpPr>
            <a:xfrm>
              <a:off x="11621339" y="81889"/>
              <a:ext cx="731520" cy="377715"/>
              <a:chOff x="2461533" y="4904256"/>
              <a:chExt cx="1871022" cy="966089"/>
            </a:xfrm>
          </p:grpSpPr>
          <p:pic>
            <p:nvPicPr>
              <p:cNvPr id="17" name="Picture 16">
                <a:extLst>
                  <a:ext uri="{FF2B5EF4-FFF2-40B4-BE49-F238E27FC236}">
                    <a16:creationId xmlns:a16="http://schemas.microsoft.com/office/drawing/2014/main" id="{D1BA4F8C-2898-4B00-8B3A-1F4FB74E5524}"/>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Lst>
              </a:blip>
              <a:stretch>
                <a:fillRect/>
              </a:stretch>
            </p:blipFill>
            <p:spPr>
              <a:xfrm>
                <a:off x="3418155" y="4904256"/>
                <a:ext cx="914400" cy="914400"/>
              </a:xfrm>
              <a:prstGeom prst="rect">
                <a:avLst/>
              </a:prstGeom>
            </p:spPr>
          </p:pic>
          <p:pic>
            <p:nvPicPr>
              <p:cNvPr id="18" name="Picture 17" descr="... , face, human, man, profile, user, women icon | Icon search engine">
                <a:extLst>
                  <a:ext uri="{FF2B5EF4-FFF2-40B4-BE49-F238E27FC236}">
                    <a16:creationId xmlns:a16="http://schemas.microsoft.com/office/drawing/2014/main" id="{F7D7E07A-5211-4B33-88CB-9206635DE34E}"/>
                  </a:ext>
                </a:extLst>
              </p:cNvPr>
              <p:cNvPicPr>
                <a:picLocks noChangeAspect="1"/>
              </p:cNvPicPr>
              <p:nvPr/>
            </p:nvPicPr>
            <p:blipFill>
              <a:blip r:embed="rId6">
                <a:duotone>
                  <a:schemeClr val="accent4">
                    <a:shade val="45000"/>
                    <a:satMod val="135000"/>
                  </a:schemeClr>
                  <a:prstClr val="white"/>
                </a:duotone>
              </a:blip>
              <a:stretch>
                <a:fillRect/>
              </a:stretch>
            </p:blipFill>
            <p:spPr>
              <a:xfrm>
                <a:off x="2461533" y="4955945"/>
                <a:ext cx="914400" cy="914400"/>
              </a:xfrm>
              <a:prstGeom prst="rect">
                <a:avLst/>
              </a:prstGeom>
            </p:spPr>
          </p:pic>
        </p:grpSp>
      </p:grpSp>
      <p:sp>
        <p:nvSpPr>
          <p:cNvPr id="23" name="TextBox 22">
            <a:extLst>
              <a:ext uri="{FF2B5EF4-FFF2-40B4-BE49-F238E27FC236}">
                <a16:creationId xmlns:a16="http://schemas.microsoft.com/office/drawing/2014/main" id="{52B731BB-CF54-4FDB-B54F-19AA060ECF88}"/>
              </a:ext>
            </a:extLst>
          </p:cNvPr>
          <p:cNvSpPr txBox="1"/>
          <p:nvPr/>
        </p:nvSpPr>
        <p:spPr>
          <a:xfrm>
            <a:off x="8047625" y="2493119"/>
            <a:ext cx="1027717" cy="461665"/>
          </a:xfrm>
          <a:prstGeom prst="rect">
            <a:avLst/>
          </a:prstGeom>
          <a:noFill/>
        </p:spPr>
        <p:txBody>
          <a:bodyPr wrap="none" lIns="182880" tIns="146304" rIns="182880" bIns="146304" rtlCol="0">
            <a:spAutoFit/>
          </a:bodyPr>
          <a:lstStyle/>
          <a:p>
            <a:pPr>
              <a:lnSpc>
                <a:spcPct val="90000"/>
              </a:lnSpc>
            </a:pPr>
            <a:r>
              <a:rPr lang="en-US" sz="1200" dirty="0"/>
              <a:t>YOY </a:t>
            </a:r>
            <a:r>
              <a:rPr lang="en-US" sz="1200" dirty="0">
                <a:latin typeface="Wingdings 3" panose="05040102010807070707" pitchFamily="18" charset="2"/>
              </a:rPr>
              <a:t>p</a:t>
            </a:r>
            <a:r>
              <a:rPr lang="en-US" sz="1200" dirty="0"/>
              <a:t> -1</a:t>
            </a:r>
          </a:p>
        </p:txBody>
      </p:sp>
      <p:sp>
        <p:nvSpPr>
          <p:cNvPr id="24" name="TextBox 23">
            <a:extLst>
              <a:ext uri="{FF2B5EF4-FFF2-40B4-BE49-F238E27FC236}">
                <a16:creationId xmlns:a16="http://schemas.microsoft.com/office/drawing/2014/main" id="{FBB911BF-0B42-4B0F-B71B-561950C9BF0F}"/>
              </a:ext>
            </a:extLst>
          </p:cNvPr>
          <p:cNvSpPr txBox="1"/>
          <p:nvPr/>
        </p:nvSpPr>
        <p:spPr>
          <a:xfrm>
            <a:off x="6109118" y="2941067"/>
            <a:ext cx="1072601" cy="461665"/>
          </a:xfrm>
          <a:prstGeom prst="rect">
            <a:avLst/>
          </a:prstGeom>
          <a:noFill/>
        </p:spPr>
        <p:txBody>
          <a:bodyPr wrap="none" lIns="182880" tIns="146304" rIns="182880" bIns="146304" rtlCol="0">
            <a:spAutoFit/>
          </a:bodyPr>
          <a:lstStyle/>
          <a:p>
            <a:pPr>
              <a:lnSpc>
                <a:spcPct val="90000"/>
              </a:lnSpc>
            </a:pPr>
            <a:r>
              <a:rPr lang="en-US" sz="1200" dirty="0"/>
              <a:t>YOY </a:t>
            </a:r>
            <a:r>
              <a:rPr lang="en-US" sz="1200" dirty="0">
                <a:latin typeface="Wingdings 3" panose="05040102010807070707" pitchFamily="18" charset="2"/>
              </a:rPr>
              <a:t>p</a:t>
            </a:r>
            <a:r>
              <a:rPr lang="en-US" sz="1200" dirty="0"/>
              <a:t> +6</a:t>
            </a:r>
          </a:p>
        </p:txBody>
      </p:sp>
    </p:spTree>
    <p:extLst>
      <p:ext uri="{BB962C8B-B14F-4D97-AF65-F5344CB8AC3E}">
        <p14:creationId xmlns:p14="http://schemas.microsoft.com/office/powerpoint/2010/main" val="2505401771"/>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Females reported higher levels of Unwanted Contact &amp; Misogyny</a:t>
            </a:r>
            <a:endParaRPr lang="en-US" sz="2000" dirty="0"/>
          </a:p>
        </p:txBody>
      </p:sp>
      <p:sp>
        <p:nvSpPr>
          <p:cNvPr id="3" name="Slide Number Placeholder 2"/>
          <p:cNvSpPr>
            <a:spLocks noGrp="1"/>
          </p:cNvSpPr>
          <p:nvPr>
            <p:ph type="sldNum" sz="quarter" idx="4"/>
          </p:nvPr>
        </p:nvSpPr>
        <p:spPr>
          <a:xfrm>
            <a:off x="9327163" y="6483350"/>
            <a:ext cx="2901950" cy="371475"/>
          </a:xfrm>
        </p:spPr>
        <p:txBody>
          <a:bodyPr/>
          <a:lstStyle/>
          <a:p>
            <a:fld id="{7EFC24D6-DB8F-6B44-BA5A-9BEC68C15CAA}" type="slidenum">
              <a:rPr lang="en-US" smtClean="0"/>
              <a:pPr/>
              <a:t>62</a:t>
            </a:fld>
            <a:endParaRPr lang="en-US" dirty="0"/>
          </a:p>
        </p:txBody>
      </p:sp>
      <p:sp>
        <p:nvSpPr>
          <p:cNvPr id="11" name="TextBox 10"/>
          <p:cNvSpPr txBox="1"/>
          <p:nvPr/>
        </p:nvSpPr>
        <p:spPr>
          <a:xfrm>
            <a:off x="6208535" y="3719142"/>
            <a:ext cx="3768339" cy="544765"/>
          </a:xfrm>
          <a:prstGeom prst="rect">
            <a:avLst/>
          </a:prstGeom>
          <a:noFill/>
        </p:spPr>
        <p:txBody>
          <a:bodyPr wrap="none" lIns="182880" tIns="146304" rIns="182880" bIns="146304" rtlCol="0">
            <a:spAutoFit/>
          </a:bodyPr>
          <a:lstStyle/>
          <a:p>
            <a:pPr>
              <a:lnSpc>
                <a:spcPct val="90000"/>
              </a:lnSpc>
            </a:pPr>
            <a:r>
              <a:rPr lang="en-US" b="1" dirty="0">
                <a:gradFill>
                  <a:gsLst>
                    <a:gs pos="2917">
                      <a:schemeClr val="tx1"/>
                    </a:gs>
                    <a:gs pos="30000">
                      <a:schemeClr val="tx1"/>
                    </a:gs>
                  </a:gsLst>
                  <a:lin ang="5400000" scaled="0"/>
                </a:gradFill>
              </a:rPr>
              <a:t>Reputation damaged – 43% </a:t>
            </a:r>
            <a:r>
              <a:rPr lang="en-US" sz="1200" b="1" dirty="0">
                <a:gradFill>
                  <a:gsLst>
                    <a:gs pos="2917">
                      <a:schemeClr val="tx1"/>
                    </a:gs>
                    <a:gs pos="30000">
                      <a:schemeClr val="tx1"/>
                    </a:gs>
                  </a:gsLst>
                  <a:lin ang="5400000" scaled="0"/>
                </a:gradFill>
              </a:rPr>
              <a:t>(net)</a:t>
            </a:r>
          </a:p>
        </p:txBody>
      </p:sp>
      <p:sp>
        <p:nvSpPr>
          <p:cNvPr id="16" name="TextBox 15"/>
          <p:cNvSpPr txBox="1"/>
          <p:nvPr/>
        </p:nvSpPr>
        <p:spPr>
          <a:xfrm>
            <a:off x="612096" y="3719142"/>
            <a:ext cx="3026213" cy="544765"/>
          </a:xfrm>
          <a:prstGeom prst="rect">
            <a:avLst/>
          </a:prstGeom>
          <a:noFill/>
        </p:spPr>
        <p:txBody>
          <a:bodyPr wrap="none" lIns="182880" tIns="146304" rIns="182880" bIns="146304" rtlCol="0">
            <a:spAutoFit/>
          </a:bodyPr>
          <a:lstStyle/>
          <a:p>
            <a:pPr>
              <a:lnSpc>
                <a:spcPct val="90000"/>
              </a:lnSpc>
            </a:pPr>
            <a:r>
              <a:rPr lang="en-US" b="1" dirty="0">
                <a:gradFill>
                  <a:gsLst>
                    <a:gs pos="2917">
                      <a:schemeClr val="tx1"/>
                    </a:gs>
                    <a:gs pos="30000">
                      <a:schemeClr val="tx1"/>
                    </a:gs>
                  </a:gsLst>
                  <a:lin ang="5400000" scaled="0"/>
                </a:gradFill>
              </a:rPr>
              <a:t>Sexual threats – 44% </a:t>
            </a:r>
            <a:r>
              <a:rPr lang="en-US" sz="1200" b="1" dirty="0">
                <a:gradFill>
                  <a:gsLst>
                    <a:gs pos="2917">
                      <a:schemeClr val="tx1"/>
                    </a:gs>
                    <a:gs pos="30000">
                      <a:schemeClr val="tx1"/>
                    </a:gs>
                  </a:gsLst>
                  <a:lin ang="5400000" scaled="0"/>
                </a:gradFill>
              </a:rPr>
              <a:t>(net)</a:t>
            </a:r>
          </a:p>
        </p:txBody>
      </p:sp>
      <p:sp>
        <p:nvSpPr>
          <p:cNvPr id="27" name="Rectangle 26"/>
          <p:cNvSpPr/>
          <p:nvPr/>
        </p:nvSpPr>
        <p:spPr>
          <a:xfrm>
            <a:off x="-17598" y="6739423"/>
            <a:ext cx="6216650" cy="246221"/>
          </a:xfrm>
          <a:prstGeom prst="rect">
            <a:avLst/>
          </a:prstGeom>
        </p:spPr>
        <p:txBody>
          <a:bodyPr>
            <a:spAutoFit/>
          </a:bodyPr>
          <a:lstStyle/>
          <a:p>
            <a:r>
              <a:rPr lang="en-US" sz="1000" i="1" dirty="0">
                <a:solidFill>
                  <a:schemeClr val="tx1">
                    <a:lumMod val="50000"/>
                  </a:schemeClr>
                </a:solidFill>
              </a:rPr>
              <a:t>Q2: Which of these has ever happened to you or to a friend/family member ONLINE?</a:t>
            </a:r>
          </a:p>
        </p:txBody>
      </p:sp>
      <p:sp>
        <p:nvSpPr>
          <p:cNvPr id="33" name="TextBox 32"/>
          <p:cNvSpPr txBox="1"/>
          <p:nvPr/>
        </p:nvSpPr>
        <p:spPr>
          <a:xfrm>
            <a:off x="4512380" y="1446118"/>
            <a:ext cx="1299799" cy="1428734"/>
          </a:xfrm>
          <a:prstGeom prst="rect">
            <a:avLst/>
          </a:prstGeom>
          <a:noFill/>
        </p:spPr>
        <p:txBody>
          <a:bodyPr wrap="none" lIns="182880" tIns="146304" rIns="182880" bIns="146304" rtlCol="0">
            <a:spAutoFit/>
          </a:bodyPr>
          <a:lstStyle/>
          <a:p>
            <a:pPr algn="ctr">
              <a:lnSpc>
                <a:spcPct val="90000"/>
              </a:lnSpc>
            </a:pPr>
            <a:r>
              <a:rPr lang="en-US" b="1" dirty="0">
                <a:gradFill>
                  <a:gsLst>
                    <a:gs pos="2917">
                      <a:schemeClr val="tx1"/>
                    </a:gs>
                    <a:gs pos="30000">
                      <a:schemeClr val="tx1"/>
                    </a:gs>
                  </a:gsLst>
                  <a:lin ang="5400000" scaled="0"/>
                </a:gradFill>
              </a:rPr>
              <a:t>Behavioral – 37%</a:t>
            </a:r>
          </a:p>
          <a:p>
            <a:pPr algn="ctr">
              <a:lnSpc>
                <a:spcPct val="90000"/>
              </a:lnSpc>
            </a:pPr>
            <a:r>
              <a:rPr lang="en-US" sz="1600" b="1" dirty="0">
                <a:gradFill>
                  <a:gsLst>
                    <a:gs pos="2917">
                      <a:schemeClr val="tx1"/>
                    </a:gs>
                    <a:gs pos="30000">
                      <a:schemeClr val="tx1"/>
                    </a:gs>
                  </a:gsLst>
                  <a:lin ang="5400000" scaled="0"/>
                </a:gradFill>
              </a:rPr>
              <a:t>(0% YOY)</a:t>
            </a:r>
          </a:p>
        </p:txBody>
      </p:sp>
      <p:grpSp>
        <p:nvGrpSpPr>
          <p:cNvPr id="9" name="Group 8">
            <a:extLst>
              <a:ext uri="{FF2B5EF4-FFF2-40B4-BE49-F238E27FC236}">
                <a16:creationId xmlns:a16="http://schemas.microsoft.com/office/drawing/2014/main" id="{F4023C03-12A4-478F-A59B-F3F547E1158C}"/>
              </a:ext>
            </a:extLst>
          </p:cNvPr>
          <p:cNvGrpSpPr/>
          <p:nvPr/>
        </p:nvGrpSpPr>
        <p:grpSpPr>
          <a:xfrm>
            <a:off x="73279" y="1377680"/>
            <a:ext cx="12289917" cy="5036741"/>
            <a:chOff x="73279" y="1498256"/>
            <a:chExt cx="12289917" cy="5036741"/>
          </a:xfrm>
        </p:grpSpPr>
        <p:grpSp>
          <p:nvGrpSpPr>
            <p:cNvPr id="8" name="Group 7">
              <a:extLst>
                <a:ext uri="{FF2B5EF4-FFF2-40B4-BE49-F238E27FC236}">
                  <a16:creationId xmlns:a16="http://schemas.microsoft.com/office/drawing/2014/main" id="{BE9C4A41-683D-4353-BF09-451B9E3E58FF}"/>
                </a:ext>
              </a:extLst>
            </p:cNvPr>
            <p:cNvGrpSpPr/>
            <p:nvPr/>
          </p:nvGrpSpPr>
          <p:grpSpPr>
            <a:xfrm>
              <a:off x="73279" y="1962106"/>
              <a:ext cx="12289917" cy="4572891"/>
              <a:chOff x="73279" y="1680758"/>
              <a:chExt cx="12289917" cy="4572891"/>
            </a:xfrm>
          </p:grpSpPr>
          <p:graphicFrame>
            <p:nvGraphicFramePr>
              <p:cNvPr id="39" name="Chart 38"/>
              <p:cNvGraphicFramePr/>
              <p:nvPr>
                <p:extLst>
                  <p:ext uri="{D42A27DB-BD31-4B8C-83A1-F6EECF244321}">
                    <p14:modId xmlns:p14="http://schemas.microsoft.com/office/powerpoint/2010/main" val="1301545699"/>
                  </p:ext>
                </p:extLst>
              </p:nvPr>
            </p:nvGraphicFramePr>
            <p:xfrm>
              <a:off x="73279" y="1680758"/>
              <a:ext cx="301752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Chart 39">
                <a:extLst>
                  <a:ext uri="{FF2B5EF4-FFF2-40B4-BE49-F238E27FC236}">
                    <a16:creationId xmlns:a16="http://schemas.microsoft.com/office/drawing/2014/main" id="{A26B68B6-9A32-4DB9-AC59-0859AEEC267A}"/>
                  </a:ext>
                </a:extLst>
              </p:cNvPr>
              <p:cNvGraphicFramePr/>
              <p:nvPr>
                <p:extLst>
                  <p:ext uri="{D42A27DB-BD31-4B8C-83A1-F6EECF244321}">
                    <p14:modId xmlns:p14="http://schemas.microsoft.com/office/powerpoint/2010/main" val="2756630408"/>
                  </p:ext>
                </p:extLst>
              </p:nvPr>
            </p:nvGraphicFramePr>
            <p:xfrm>
              <a:off x="3164078" y="1680758"/>
              <a:ext cx="3017520" cy="457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Chart 40">
                <a:extLst>
                  <a:ext uri="{FF2B5EF4-FFF2-40B4-BE49-F238E27FC236}">
                    <a16:creationId xmlns:a16="http://schemas.microsoft.com/office/drawing/2014/main" id="{1BDFC3D7-4FDB-49B1-B5B8-7684608E933A}"/>
                  </a:ext>
                </a:extLst>
              </p:cNvPr>
              <p:cNvGraphicFramePr/>
              <p:nvPr>
                <p:extLst>
                  <p:ext uri="{D42A27DB-BD31-4B8C-83A1-F6EECF244321}">
                    <p14:modId xmlns:p14="http://schemas.microsoft.com/office/powerpoint/2010/main" val="1036852064"/>
                  </p:ext>
                </p:extLst>
              </p:nvPr>
            </p:nvGraphicFramePr>
            <p:xfrm>
              <a:off x="6254877" y="1681649"/>
              <a:ext cx="3017520" cy="45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2" name="Chart 41">
                <a:extLst>
                  <a:ext uri="{FF2B5EF4-FFF2-40B4-BE49-F238E27FC236}">
                    <a16:creationId xmlns:a16="http://schemas.microsoft.com/office/drawing/2014/main" id="{F95CEA00-075E-4E43-ADB8-34B7C0A70042}"/>
                  </a:ext>
                </a:extLst>
              </p:cNvPr>
              <p:cNvGraphicFramePr/>
              <p:nvPr>
                <p:extLst>
                  <p:ext uri="{D42A27DB-BD31-4B8C-83A1-F6EECF244321}">
                    <p14:modId xmlns:p14="http://schemas.microsoft.com/office/powerpoint/2010/main" val="2292463029"/>
                  </p:ext>
                </p:extLst>
              </p:nvPr>
            </p:nvGraphicFramePr>
            <p:xfrm>
              <a:off x="9345676" y="1680758"/>
              <a:ext cx="3017520" cy="4572000"/>
            </p:xfrm>
            <a:graphic>
              <a:graphicData uri="http://schemas.openxmlformats.org/drawingml/2006/chart">
                <c:chart xmlns:c="http://schemas.openxmlformats.org/drawingml/2006/chart" xmlns:r="http://schemas.openxmlformats.org/officeDocument/2006/relationships" r:id="rId6"/>
              </a:graphicData>
            </a:graphic>
          </p:graphicFrame>
        </p:grpSp>
        <p:sp>
          <p:nvSpPr>
            <p:cNvPr id="7" name="TextBox 6">
              <a:extLst>
                <a:ext uri="{FF2B5EF4-FFF2-40B4-BE49-F238E27FC236}">
                  <a16:creationId xmlns:a16="http://schemas.microsoft.com/office/drawing/2014/main" id="{D220EFA1-DE01-409A-B1CB-FCA6F6F5EE4B}"/>
                </a:ext>
              </a:extLst>
            </p:cNvPr>
            <p:cNvSpPr txBox="1"/>
            <p:nvPr/>
          </p:nvSpPr>
          <p:spPr>
            <a:xfrm>
              <a:off x="76168" y="1498256"/>
              <a:ext cx="2012244" cy="517065"/>
            </a:xfrm>
            <a:prstGeom prst="rect">
              <a:avLst/>
            </a:prstGeom>
            <a:noFill/>
          </p:spPr>
          <p:txBody>
            <a:bodyPr wrap="square" lIns="182880" tIns="146304" rIns="182880" bIns="146304" rtlCol="0">
              <a:spAutoFit/>
            </a:bodyPr>
            <a:lstStyle/>
            <a:p>
              <a:pPr>
                <a:lnSpc>
                  <a:spcPct val="90000"/>
                </a:lnSpc>
              </a:pPr>
              <a:r>
                <a:rPr lang="en-US" sz="1600" dirty="0">
                  <a:solidFill>
                    <a:schemeClr val="tx1">
                      <a:lumMod val="50000"/>
                    </a:schemeClr>
                  </a:solidFill>
                </a:rPr>
                <a:t>Happened to me</a:t>
              </a:r>
            </a:p>
          </p:txBody>
        </p:sp>
      </p:grpSp>
      <p:grpSp>
        <p:nvGrpSpPr>
          <p:cNvPr id="23" name="Group 22">
            <a:extLst>
              <a:ext uri="{FF2B5EF4-FFF2-40B4-BE49-F238E27FC236}">
                <a16:creationId xmlns:a16="http://schemas.microsoft.com/office/drawing/2014/main" id="{7E021FA2-B8ED-49D8-8258-57F7D2A85FB4}"/>
              </a:ext>
            </a:extLst>
          </p:cNvPr>
          <p:cNvGrpSpPr/>
          <p:nvPr/>
        </p:nvGrpSpPr>
        <p:grpSpPr>
          <a:xfrm>
            <a:off x="10766545" y="11659"/>
            <a:ext cx="1586314" cy="489365"/>
            <a:chOff x="10766545" y="11659"/>
            <a:chExt cx="1586314" cy="489365"/>
          </a:xfrm>
        </p:grpSpPr>
        <p:sp>
          <p:nvSpPr>
            <p:cNvPr id="24" name="TextBox 23">
              <a:extLst>
                <a:ext uri="{FF2B5EF4-FFF2-40B4-BE49-F238E27FC236}">
                  <a16:creationId xmlns:a16="http://schemas.microsoft.com/office/drawing/2014/main" id="{F5B73373-B5D3-4B14-940F-EB21E5BDA2DD}"/>
                </a:ext>
              </a:extLst>
            </p:cNvPr>
            <p:cNvSpPr txBox="1"/>
            <p:nvPr/>
          </p:nvSpPr>
          <p:spPr>
            <a:xfrm>
              <a:off x="10766545" y="11659"/>
              <a:ext cx="951222"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Gender</a:t>
              </a:r>
            </a:p>
          </p:txBody>
        </p:sp>
        <p:grpSp>
          <p:nvGrpSpPr>
            <p:cNvPr id="25" name="Group 24">
              <a:extLst>
                <a:ext uri="{FF2B5EF4-FFF2-40B4-BE49-F238E27FC236}">
                  <a16:creationId xmlns:a16="http://schemas.microsoft.com/office/drawing/2014/main" id="{436404AC-9278-4553-962D-E9D62ED875F5}"/>
                </a:ext>
              </a:extLst>
            </p:cNvPr>
            <p:cNvGrpSpPr>
              <a:grpSpLocks noChangeAspect="1"/>
            </p:cNvGrpSpPr>
            <p:nvPr/>
          </p:nvGrpSpPr>
          <p:grpSpPr>
            <a:xfrm>
              <a:off x="11621339" y="81889"/>
              <a:ext cx="731520" cy="377715"/>
              <a:chOff x="2461533" y="4904256"/>
              <a:chExt cx="1871022" cy="966089"/>
            </a:xfrm>
          </p:grpSpPr>
          <p:pic>
            <p:nvPicPr>
              <p:cNvPr id="26" name="Picture 25">
                <a:extLst>
                  <a:ext uri="{FF2B5EF4-FFF2-40B4-BE49-F238E27FC236}">
                    <a16:creationId xmlns:a16="http://schemas.microsoft.com/office/drawing/2014/main" id="{A46027FB-41D9-41DB-8F79-09868620FA38}"/>
                  </a:ext>
                </a:extLst>
              </p:cNvPr>
              <p:cNvPicPr>
                <a:picLocks noChangeAspect="1"/>
              </p:cNvPicPr>
              <p:nvPr/>
            </p:nvPicPr>
            <p:blipFill>
              <a:blip r:embed="rId7">
                <a:duotone>
                  <a:schemeClr val="accent4">
                    <a:shade val="45000"/>
                    <a:satMod val="135000"/>
                  </a:schemeClr>
                  <a:prstClr val="white"/>
                </a:duotone>
                <a:extLst>
                  <a:ext uri="{BEBA8EAE-BF5A-486C-A8C5-ECC9F3942E4B}">
                    <a14:imgProps xmlns:a14="http://schemas.microsoft.com/office/drawing/2010/main">
                      <a14:imgLayer r:embed="rId8">
                        <a14:imgEffect>
                          <a14:artisticGlowEdges/>
                        </a14:imgEffect>
                      </a14:imgLayer>
                    </a14:imgProps>
                  </a:ext>
                </a:extLst>
              </a:blip>
              <a:stretch>
                <a:fillRect/>
              </a:stretch>
            </p:blipFill>
            <p:spPr>
              <a:xfrm>
                <a:off x="3418155" y="4904256"/>
                <a:ext cx="914400" cy="914400"/>
              </a:xfrm>
              <a:prstGeom prst="rect">
                <a:avLst/>
              </a:prstGeom>
            </p:spPr>
          </p:pic>
          <p:pic>
            <p:nvPicPr>
              <p:cNvPr id="28" name="Picture 27" descr="... , face, human, man, profile, user, women icon | Icon search engine">
                <a:extLst>
                  <a:ext uri="{FF2B5EF4-FFF2-40B4-BE49-F238E27FC236}">
                    <a16:creationId xmlns:a16="http://schemas.microsoft.com/office/drawing/2014/main" id="{6D88BCDF-EB83-4944-B44B-D8E696429B43}"/>
                  </a:ext>
                </a:extLst>
              </p:cNvPr>
              <p:cNvPicPr>
                <a:picLocks noChangeAspect="1"/>
              </p:cNvPicPr>
              <p:nvPr/>
            </p:nvPicPr>
            <p:blipFill>
              <a:blip r:embed="rId9">
                <a:duotone>
                  <a:schemeClr val="accent4">
                    <a:shade val="45000"/>
                    <a:satMod val="135000"/>
                  </a:schemeClr>
                  <a:prstClr val="white"/>
                </a:duotone>
              </a:blip>
              <a:stretch>
                <a:fillRect/>
              </a:stretch>
            </p:blipFill>
            <p:spPr>
              <a:xfrm>
                <a:off x="2461533" y="4955945"/>
                <a:ext cx="914400" cy="914400"/>
              </a:xfrm>
              <a:prstGeom prst="rect">
                <a:avLst/>
              </a:prstGeom>
            </p:spPr>
          </p:pic>
        </p:grpSp>
      </p:grpSp>
    </p:spTree>
    <p:extLst>
      <p:ext uri="{BB962C8B-B14F-4D97-AF65-F5344CB8AC3E}">
        <p14:creationId xmlns:p14="http://schemas.microsoft.com/office/powerpoint/2010/main" val="2322388252"/>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C79E-5220-4FF2-93A9-0106367B26C7}"/>
              </a:ext>
            </a:extLst>
          </p:cNvPr>
          <p:cNvSpPr>
            <a:spLocks noGrp="1"/>
          </p:cNvSpPr>
          <p:nvPr>
            <p:ph type="title"/>
          </p:nvPr>
        </p:nvSpPr>
        <p:spPr/>
        <p:txBody>
          <a:bodyPr/>
          <a:lstStyle/>
          <a:p>
            <a:r>
              <a:rPr lang="en-US" dirty="0"/>
              <a:t>Overall concern was higher for Females vs. Males</a:t>
            </a:r>
            <a:br>
              <a:rPr lang="en-US" dirty="0"/>
            </a:br>
            <a:r>
              <a:rPr lang="en-US" sz="2000" dirty="0"/>
              <a:t>Concerns about Harassment and Sexual risks were higher for Females </a:t>
            </a:r>
            <a:endParaRPr lang="en-US" dirty="0"/>
          </a:p>
        </p:txBody>
      </p:sp>
      <p:sp>
        <p:nvSpPr>
          <p:cNvPr id="3" name="Slide Number Placeholder 2">
            <a:extLst>
              <a:ext uri="{FF2B5EF4-FFF2-40B4-BE49-F238E27FC236}">
                <a16:creationId xmlns:a16="http://schemas.microsoft.com/office/drawing/2014/main" id="{43ECA47D-AB6C-4EA7-8A70-F1948A7C63FD}"/>
              </a:ext>
            </a:extLst>
          </p:cNvPr>
          <p:cNvSpPr>
            <a:spLocks noGrp="1"/>
          </p:cNvSpPr>
          <p:nvPr>
            <p:ph type="sldNum" sz="quarter" idx="4"/>
          </p:nvPr>
        </p:nvSpPr>
        <p:spPr/>
        <p:txBody>
          <a:bodyPr/>
          <a:lstStyle/>
          <a:p>
            <a:fld id="{7EFC24D6-DB8F-6B44-BA5A-9BEC68C15CAA}" type="slidenum">
              <a:rPr lang="en-US" smtClean="0"/>
              <a:pPr/>
              <a:t>63</a:t>
            </a:fld>
            <a:endParaRPr lang="en-US" dirty="0"/>
          </a:p>
        </p:txBody>
      </p:sp>
      <p:sp>
        <p:nvSpPr>
          <p:cNvPr id="10" name="Rectangle 9">
            <a:extLst>
              <a:ext uri="{FF2B5EF4-FFF2-40B4-BE49-F238E27FC236}">
                <a16:creationId xmlns:a16="http://schemas.microsoft.com/office/drawing/2014/main" id="{B9359898-3394-4F03-A888-D0B873BEEFFC}"/>
              </a:ext>
            </a:extLst>
          </p:cNvPr>
          <p:cNvSpPr/>
          <p:nvPr/>
        </p:nvSpPr>
        <p:spPr>
          <a:xfrm>
            <a:off x="-20096" y="6751811"/>
            <a:ext cx="6840429" cy="246221"/>
          </a:xfrm>
          <a:prstGeom prst="rect">
            <a:avLst/>
          </a:prstGeom>
        </p:spPr>
        <p:txBody>
          <a:bodyPr wrap="square">
            <a:spAutoFit/>
          </a:bodyPr>
          <a:lstStyle/>
          <a:p>
            <a:r>
              <a:rPr lang="en-US" sz="1000" i="1" dirty="0">
                <a:solidFill>
                  <a:schemeClr val="tx1">
                    <a:lumMod val="50000"/>
                  </a:schemeClr>
                </a:solidFill>
              </a:rPr>
              <a:t> Q4: Which of these online risks, if any do you personally worry about the most? i.e., select top 3 risks, if any</a:t>
            </a:r>
          </a:p>
        </p:txBody>
      </p:sp>
      <p:graphicFrame>
        <p:nvGraphicFramePr>
          <p:cNvPr id="19" name="Chart 18">
            <a:extLst>
              <a:ext uri="{FF2B5EF4-FFF2-40B4-BE49-F238E27FC236}">
                <a16:creationId xmlns:a16="http://schemas.microsoft.com/office/drawing/2014/main" id="{E1CE6E51-61FD-4FEA-9563-E0DBFA33622E}"/>
              </a:ext>
            </a:extLst>
          </p:cNvPr>
          <p:cNvGraphicFramePr/>
          <p:nvPr>
            <p:extLst>
              <p:ext uri="{D42A27DB-BD31-4B8C-83A1-F6EECF244321}">
                <p14:modId xmlns:p14="http://schemas.microsoft.com/office/powerpoint/2010/main" val="390295562"/>
              </p:ext>
            </p:extLst>
          </p:nvPr>
        </p:nvGraphicFramePr>
        <p:xfrm>
          <a:off x="1189782" y="1460852"/>
          <a:ext cx="4589311"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a:extLst>
              <a:ext uri="{FF2B5EF4-FFF2-40B4-BE49-F238E27FC236}">
                <a16:creationId xmlns:a16="http://schemas.microsoft.com/office/drawing/2014/main" id="{0120D5FA-A5E3-4E75-B7E9-CD91BA518308}"/>
              </a:ext>
            </a:extLst>
          </p:cNvPr>
          <p:cNvSpPr/>
          <p:nvPr/>
        </p:nvSpPr>
        <p:spPr>
          <a:xfrm>
            <a:off x="-10048" y="6617945"/>
            <a:ext cx="6216650" cy="246221"/>
          </a:xfrm>
          <a:prstGeom prst="rect">
            <a:avLst/>
          </a:prstGeom>
        </p:spPr>
        <p:txBody>
          <a:bodyPr>
            <a:spAutoFit/>
          </a:bodyPr>
          <a:lstStyle/>
          <a:p>
            <a:r>
              <a:rPr lang="en-US" sz="1000" i="1" dirty="0">
                <a:solidFill>
                  <a:schemeClr val="tx1">
                    <a:lumMod val="50000"/>
                  </a:schemeClr>
                </a:solidFill>
              </a:rPr>
              <a:t> Q3: Overall, are you more or less concerned about the online risks as described in the previous question?</a:t>
            </a:r>
          </a:p>
        </p:txBody>
      </p:sp>
      <p:pic>
        <p:nvPicPr>
          <p:cNvPr id="11" name="Picture 10">
            <a:extLst>
              <a:ext uri="{FF2B5EF4-FFF2-40B4-BE49-F238E27FC236}">
                <a16:creationId xmlns:a16="http://schemas.microsoft.com/office/drawing/2014/main" id="{72BF008A-9863-4304-9CB5-3E8820201D3D}"/>
              </a:ext>
            </a:extLst>
          </p:cNvPr>
          <p:cNvPicPr>
            <a:picLocks noChangeAspect="1"/>
          </p:cNvPicPr>
          <p:nvPr/>
        </p:nvPicPr>
        <p:blipFill>
          <a:blip r:embed="rId4"/>
          <a:stretch>
            <a:fillRect/>
          </a:stretch>
        </p:blipFill>
        <p:spPr>
          <a:xfrm>
            <a:off x="6409126" y="1459586"/>
            <a:ext cx="5334141" cy="4937760"/>
          </a:xfrm>
          <a:prstGeom prst="rect">
            <a:avLst/>
          </a:prstGeom>
        </p:spPr>
      </p:pic>
      <p:grpSp>
        <p:nvGrpSpPr>
          <p:cNvPr id="15" name="Group 14">
            <a:extLst>
              <a:ext uri="{FF2B5EF4-FFF2-40B4-BE49-F238E27FC236}">
                <a16:creationId xmlns:a16="http://schemas.microsoft.com/office/drawing/2014/main" id="{31A7B355-211D-4109-9669-1844793D41DB}"/>
              </a:ext>
            </a:extLst>
          </p:cNvPr>
          <p:cNvGrpSpPr/>
          <p:nvPr/>
        </p:nvGrpSpPr>
        <p:grpSpPr>
          <a:xfrm>
            <a:off x="10766545" y="11659"/>
            <a:ext cx="1586314" cy="489365"/>
            <a:chOff x="10766545" y="11659"/>
            <a:chExt cx="1586314" cy="489365"/>
          </a:xfrm>
        </p:grpSpPr>
        <p:sp>
          <p:nvSpPr>
            <p:cNvPr id="16" name="TextBox 15">
              <a:extLst>
                <a:ext uri="{FF2B5EF4-FFF2-40B4-BE49-F238E27FC236}">
                  <a16:creationId xmlns:a16="http://schemas.microsoft.com/office/drawing/2014/main" id="{8A4D5AB4-5D2D-4CF1-A851-971B79496897}"/>
                </a:ext>
              </a:extLst>
            </p:cNvPr>
            <p:cNvSpPr txBox="1"/>
            <p:nvPr/>
          </p:nvSpPr>
          <p:spPr>
            <a:xfrm>
              <a:off x="10766545" y="11659"/>
              <a:ext cx="951222"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Gender</a:t>
              </a:r>
            </a:p>
          </p:txBody>
        </p:sp>
        <p:grpSp>
          <p:nvGrpSpPr>
            <p:cNvPr id="17" name="Group 16">
              <a:extLst>
                <a:ext uri="{FF2B5EF4-FFF2-40B4-BE49-F238E27FC236}">
                  <a16:creationId xmlns:a16="http://schemas.microsoft.com/office/drawing/2014/main" id="{0B5E4320-6752-498F-AF2C-2655F92A8C66}"/>
                </a:ext>
              </a:extLst>
            </p:cNvPr>
            <p:cNvGrpSpPr>
              <a:grpSpLocks noChangeAspect="1"/>
            </p:cNvGrpSpPr>
            <p:nvPr/>
          </p:nvGrpSpPr>
          <p:grpSpPr>
            <a:xfrm>
              <a:off x="11621339" y="81889"/>
              <a:ext cx="731520" cy="377715"/>
              <a:chOff x="2461533" y="4904256"/>
              <a:chExt cx="1871022" cy="966089"/>
            </a:xfrm>
          </p:grpSpPr>
          <p:pic>
            <p:nvPicPr>
              <p:cNvPr id="18" name="Picture 17">
                <a:extLst>
                  <a:ext uri="{FF2B5EF4-FFF2-40B4-BE49-F238E27FC236}">
                    <a16:creationId xmlns:a16="http://schemas.microsoft.com/office/drawing/2014/main" id="{0780431E-6E9D-4708-99CD-1BF9479C90C4}"/>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artisticGlowEdges/>
                        </a14:imgEffect>
                      </a14:imgLayer>
                    </a14:imgProps>
                  </a:ext>
                </a:extLst>
              </a:blip>
              <a:stretch>
                <a:fillRect/>
              </a:stretch>
            </p:blipFill>
            <p:spPr>
              <a:xfrm>
                <a:off x="3418155" y="4904256"/>
                <a:ext cx="914400" cy="914400"/>
              </a:xfrm>
              <a:prstGeom prst="rect">
                <a:avLst/>
              </a:prstGeom>
            </p:spPr>
          </p:pic>
          <p:pic>
            <p:nvPicPr>
              <p:cNvPr id="21" name="Picture 20" descr="... , face, human, man, profile, user, women icon | Icon search engine">
                <a:extLst>
                  <a:ext uri="{FF2B5EF4-FFF2-40B4-BE49-F238E27FC236}">
                    <a16:creationId xmlns:a16="http://schemas.microsoft.com/office/drawing/2014/main" id="{6B8FAC5A-0372-45F7-99A5-A0CC9B80F79D}"/>
                  </a:ext>
                </a:extLst>
              </p:cNvPr>
              <p:cNvPicPr>
                <a:picLocks noChangeAspect="1"/>
              </p:cNvPicPr>
              <p:nvPr/>
            </p:nvPicPr>
            <p:blipFill>
              <a:blip r:embed="rId7">
                <a:duotone>
                  <a:schemeClr val="accent4">
                    <a:shade val="45000"/>
                    <a:satMod val="135000"/>
                  </a:schemeClr>
                  <a:prstClr val="white"/>
                </a:duotone>
              </a:blip>
              <a:stretch>
                <a:fillRect/>
              </a:stretch>
            </p:blipFill>
            <p:spPr>
              <a:xfrm>
                <a:off x="2461533" y="4955945"/>
                <a:ext cx="914400" cy="914400"/>
              </a:xfrm>
              <a:prstGeom prst="rect">
                <a:avLst/>
              </a:prstGeom>
            </p:spPr>
          </p:pic>
        </p:grpSp>
      </p:grpSp>
    </p:spTree>
    <p:extLst>
      <p:ext uri="{BB962C8B-B14F-4D97-AF65-F5344CB8AC3E}">
        <p14:creationId xmlns:p14="http://schemas.microsoft.com/office/powerpoint/2010/main" val="1622594939"/>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C79E-5220-4FF2-93A9-0106367B26C7}"/>
              </a:ext>
            </a:extLst>
          </p:cNvPr>
          <p:cNvSpPr>
            <a:spLocks noGrp="1"/>
          </p:cNvSpPr>
          <p:nvPr>
            <p:ph type="title"/>
          </p:nvPr>
        </p:nvSpPr>
        <p:spPr/>
        <p:txBody>
          <a:bodyPr/>
          <a:lstStyle/>
          <a:p>
            <a:r>
              <a:rPr lang="en-US" dirty="0"/>
              <a:t>Females met the offender most often when Personal Rep was at stake</a:t>
            </a:r>
            <a:br>
              <a:rPr lang="en-US" dirty="0"/>
            </a:br>
            <a:r>
              <a:rPr lang="en-US" sz="2000" dirty="0"/>
              <a:t>Males met the offender most often when work reputation was at stake</a:t>
            </a:r>
          </a:p>
        </p:txBody>
      </p:sp>
      <p:sp>
        <p:nvSpPr>
          <p:cNvPr id="3" name="Slide Number Placeholder 2">
            <a:extLst>
              <a:ext uri="{FF2B5EF4-FFF2-40B4-BE49-F238E27FC236}">
                <a16:creationId xmlns:a16="http://schemas.microsoft.com/office/drawing/2014/main" id="{43ECA47D-AB6C-4EA7-8A70-F1948A7C63FD}"/>
              </a:ext>
            </a:extLst>
          </p:cNvPr>
          <p:cNvSpPr>
            <a:spLocks noGrp="1"/>
          </p:cNvSpPr>
          <p:nvPr>
            <p:ph type="sldNum" sz="quarter" idx="4"/>
          </p:nvPr>
        </p:nvSpPr>
        <p:spPr/>
        <p:txBody>
          <a:bodyPr/>
          <a:lstStyle/>
          <a:p>
            <a:fld id="{7EFC24D6-DB8F-6B44-BA5A-9BEC68C15CAA}" type="slidenum">
              <a:rPr lang="en-US" smtClean="0"/>
              <a:pPr/>
              <a:t>64</a:t>
            </a:fld>
            <a:endParaRPr lang="en-US" dirty="0"/>
          </a:p>
        </p:txBody>
      </p:sp>
      <p:sp>
        <p:nvSpPr>
          <p:cNvPr id="4" name="Rectangle 3">
            <a:extLst>
              <a:ext uri="{FF2B5EF4-FFF2-40B4-BE49-F238E27FC236}">
                <a16:creationId xmlns:a16="http://schemas.microsoft.com/office/drawing/2014/main" id="{FCC613F3-6DE6-45F1-AE6F-8E3714D763B9}"/>
              </a:ext>
            </a:extLst>
          </p:cNvPr>
          <p:cNvSpPr/>
          <p:nvPr/>
        </p:nvSpPr>
        <p:spPr>
          <a:xfrm>
            <a:off x="-17599" y="6739423"/>
            <a:ext cx="7001203" cy="246221"/>
          </a:xfrm>
          <a:prstGeom prst="rect">
            <a:avLst/>
          </a:prstGeom>
        </p:spPr>
        <p:txBody>
          <a:bodyPr wrap="square">
            <a:spAutoFit/>
          </a:bodyPr>
          <a:lstStyle/>
          <a:p>
            <a:r>
              <a:rPr lang="en-US" sz="1000" i="1" dirty="0">
                <a:solidFill>
                  <a:schemeClr val="tx1">
                    <a:lumMod val="50000"/>
                  </a:schemeClr>
                </a:solidFill>
              </a:rPr>
              <a:t>Q5: Have you ever met the person(s) in real life who treated you in an unsafe or uncivil manner when you were online? </a:t>
            </a:r>
          </a:p>
        </p:txBody>
      </p:sp>
      <p:graphicFrame>
        <p:nvGraphicFramePr>
          <p:cNvPr id="15" name="Chart 14">
            <a:extLst>
              <a:ext uri="{FF2B5EF4-FFF2-40B4-BE49-F238E27FC236}">
                <a16:creationId xmlns:a16="http://schemas.microsoft.com/office/drawing/2014/main" id="{BD1CE59D-6F01-4D09-A625-12D343A84A8C}"/>
              </a:ext>
            </a:extLst>
          </p:cNvPr>
          <p:cNvGraphicFramePr/>
          <p:nvPr>
            <p:extLst/>
          </p:nvPr>
        </p:nvGraphicFramePr>
        <p:xfrm>
          <a:off x="344603" y="1566267"/>
          <a:ext cx="11284299" cy="5022673"/>
        </p:xfrm>
        <a:graphic>
          <a:graphicData uri="http://schemas.openxmlformats.org/drawingml/2006/chart">
            <c:chart xmlns:c="http://schemas.openxmlformats.org/drawingml/2006/chart" xmlns:r="http://schemas.openxmlformats.org/officeDocument/2006/relationships" r:id="rId3"/>
          </a:graphicData>
        </a:graphic>
      </p:graphicFrame>
      <p:sp>
        <p:nvSpPr>
          <p:cNvPr id="10" name="Speech Bubble: Rectangle with Corners Rounded 9">
            <a:extLst>
              <a:ext uri="{FF2B5EF4-FFF2-40B4-BE49-F238E27FC236}">
                <a16:creationId xmlns:a16="http://schemas.microsoft.com/office/drawing/2014/main" id="{1D2368B5-A7F2-4A9E-803E-78A992077706}"/>
              </a:ext>
            </a:extLst>
          </p:cNvPr>
          <p:cNvSpPr/>
          <p:nvPr/>
        </p:nvSpPr>
        <p:spPr bwMode="auto">
          <a:xfrm>
            <a:off x="145645" y="4998720"/>
            <a:ext cx="1474037" cy="690881"/>
          </a:xfrm>
          <a:prstGeom prst="wedgeRoundRectCallout">
            <a:avLst>
              <a:gd name="adj1" fmla="val 64385"/>
              <a:gd name="adj2" fmla="val 29244"/>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Risks in order of highest incidence to lowest</a:t>
            </a:r>
          </a:p>
        </p:txBody>
      </p:sp>
      <p:sp>
        <p:nvSpPr>
          <p:cNvPr id="14" name="Speech Bubble: Rectangle with Corners Rounded 13">
            <a:extLst>
              <a:ext uri="{FF2B5EF4-FFF2-40B4-BE49-F238E27FC236}">
                <a16:creationId xmlns:a16="http://schemas.microsoft.com/office/drawing/2014/main" id="{CEC44D40-DC7D-4D9E-BFA3-4D75D920CEC4}"/>
              </a:ext>
            </a:extLst>
          </p:cNvPr>
          <p:cNvSpPr/>
          <p:nvPr/>
        </p:nvSpPr>
        <p:spPr bwMode="auto">
          <a:xfrm>
            <a:off x="10231767" y="1482094"/>
            <a:ext cx="1625736" cy="812801"/>
          </a:xfrm>
          <a:prstGeom prst="wedgeRoundRectCallout">
            <a:avLst>
              <a:gd name="adj1" fmla="val -43140"/>
              <a:gd name="adj2" fmla="val 81964"/>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Largest gap between Females and Males was Sextortion</a:t>
            </a:r>
          </a:p>
        </p:txBody>
      </p:sp>
      <p:sp>
        <p:nvSpPr>
          <p:cNvPr id="16" name="Speech Bubble: Rectangle with Corners Rounded 15">
            <a:extLst>
              <a:ext uri="{FF2B5EF4-FFF2-40B4-BE49-F238E27FC236}">
                <a16:creationId xmlns:a16="http://schemas.microsoft.com/office/drawing/2014/main" id="{91FBE2C9-BEBF-4B70-AB58-88D20D837CE1}"/>
              </a:ext>
            </a:extLst>
          </p:cNvPr>
          <p:cNvSpPr/>
          <p:nvPr/>
        </p:nvSpPr>
        <p:spPr bwMode="auto">
          <a:xfrm>
            <a:off x="7833360" y="1056640"/>
            <a:ext cx="2200691" cy="768895"/>
          </a:xfrm>
          <a:prstGeom prst="wedgeRoundRectCallout">
            <a:avLst>
              <a:gd name="adj1" fmla="val -19705"/>
              <a:gd name="adj2" fmla="val 41009"/>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Meeting in real life was most common when personal or work reputations were at risk</a:t>
            </a:r>
          </a:p>
        </p:txBody>
      </p:sp>
      <p:cxnSp>
        <p:nvCxnSpPr>
          <p:cNvPr id="17" name="Straight Arrow Connector 16">
            <a:extLst>
              <a:ext uri="{FF2B5EF4-FFF2-40B4-BE49-F238E27FC236}">
                <a16:creationId xmlns:a16="http://schemas.microsoft.com/office/drawing/2014/main" id="{DC54F5C6-A0E4-4D5F-9A8D-D949A58062B9}"/>
              </a:ext>
            </a:extLst>
          </p:cNvPr>
          <p:cNvCxnSpPr>
            <a:cxnSpLocks/>
            <a:stCxn id="16" idx="4"/>
          </p:cNvCxnSpPr>
          <p:nvPr/>
        </p:nvCxnSpPr>
        <p:spPr>
          <a:xfrm flipH="1">
            <a:off x="8442961" y="1756404"/>
            <a:ext cx="57098" cy="264872"/>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20C2470-DA7E-4A1D-B28F-EBAE17243E74}"/>
              </a:ext>
            </a:extLst>
          </p:cNvPr>
          <p:cNvCxnSpPr>
            <a:cxnSpLocks/>
          </p:cNvCxnSpPr>
          <p:nvPr/>
        </p:nvCxnSpPr>
        <p:spPr>
          <a:xfrm>
            <a:off x="9215120" y="1742719"/>
            <a:ext cx="112043" cy="278557"/>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7EEB0577-259F-471D-AFA7-63A11E78A980}"/>
              </a:ext>
            </a:extLst>
          </p:cNvPr>
          <p:cNvGrpSpPr/>
          <p:nvPr/>
        </p:nvGrpSpPr>
        <p:grpSpPr>
          <a:xfrm>
            <a:off x="10766545" y="11659"/>
            <a:ext cx="1586314" cy="489365"/>
            <a:chOff x="10766545" y="11659"/>
            <a:chExt cx="1586314" cy="489365"/>
          </a:xfrm>
        </p:grpSpPr>
        <p:sp>
          <p:nvSpPr>
            <p:cNvPr id="30" name="TextBox 29">
              <a:extLst>
                <a:ext uri="{FF2B5EF4-FFF2-40B4-BE49-F238E27FC236}">
                  <a16:creationId xmlns:a16="http://schemas.microsoft.com/office/drawing/2014/main" id="{4EB85941-8B27-452E-80E9-5F019ECE64D1}"/>
                </a:ext>
              </a:extLst>
            </p:cNvPr>
            <p:cNvSpPr txBox="1"/>
            <p:nvPr/>
          </p:nvSpPr>
          <p:spPr>
            <a:xfrm>
              <a:off x="10766545" y="11659"/>
              <a:ext cx="951222"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Gender</a:t>
              </a:r>
            </a:p>
          </p:txBody>
        </p:sp>
        <p:grpSp>
          <p:nvGrpSpPr>
            <p:cNvPr id="31" name="Group 30">
              <a:extLst>
                <a:ext uri="{FF2B5EF4-FFF2-40B4-BE49-F238E27FC236}">
                  <a16:creationId xmlns:a16="http://schemas.microsoft.com/office/drawing/2014/main" id="{2037DE28-153D-456E-A3A0-EB488832F86A}"/>
                </a:ext>
              </a:extLst>
            </p:cNvPr>
            <p:cNvGrpSpPr>
              <a:grpSpLocks noChangeAspect="1"/>
            </p:cNvGrpSpPr>
            <p:nvPr/>
          </p:nvGrpSpPr>
          <p:grpSpPr>
            <a:xfrm>
              <a:off x="11621339" y="81889"/>
              <a:ext cx="731520" cy="377715"/>
              <a:chOff x="2461533" y="4904256"/>
              <a:chExt cx="1871022" cy="966089"/>
            </a:xfrm>
          </p:grpSpPr>
          <p:pic>
            <p:nvPicPr>
              <p:cNvPr id="32" name="Picture 31">
                <a:extLst>
                  <a:ext uri="{FF2B5EF4-FFF2-40B4-BE49-F238E27FC236}">
                    <a16:creationId xmlns:a16="http://schemas.microsoft.com/office/drawing/2014/main" id="{165BC056-0DF8-4446-A990-5B66C3C008FC}"/>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Lst>
              </a:blip>
              <a:stretch>
                <a:fillRect/>
              </a:stretch>
            </p:blipFill>
            <p:spPr>
              <a:xfrm>
                <a:off x="3418155" y="4904256"/>
                <a:ext cx="914400" cy="914400"/>
              </a:xfrm>
              <a:prstGeom prst="rect">
                <a:avLst/>
              </a:prstGeom>
            </p:spPr>
          </p:pic>
          <p:pic>
            <p:nvPicPr>
              <p:cNvPr id="33" name="Picture 32" descr="... , face, human, man, profile, user, women icon | Icon search engine">
                <a:extLst>
                  <a:ext uri="{FF2B5EF4-FFF2-40B4-BE49-F238E27FC236}">
                    <a16:creationId xmlns:a16="http://schemas.microsoft.com/office/drawing/2014/main" id="{C4D5B7DA-0914-47B6-ADD5-5FF9B0DDCFC5}"/>
                  </a:ext>
                </a:extLst>
              </p:cNvPr>
              <p:cNvPicPr>
                <a:picLocks noChangeAspect="1"/>
              </p:cNvPicPr>
              <p:nvPr/>
            </p:nvPicPr>
            <p:blipFill>
              <a:blip r:embed="rId6">
                <a:duotone>
                  <a:schemeClr val="accent4">
                    <a:shade val="45000"/>
                    <a:satMod val="135000"/>
                  </a:schemeClr>
                  <a:prstClr val="white"/>
                </a:duotone>
              </a:blip>
              <a:stretch>
                <a:fillRect/>
              </a:stretch>
            </p:blipFill>
            <p:spPr>
              <a:xfrm>
                <a:off x="2461533" y="4955945"/>
                <a:ext cx="914400" cy="914400"/>
              </a:xfrm>
              <a:prstGeom prst="rect">
                <a:avLst/>
              </a:prstGeom>
            </p:spPr>
          </p:pic>
        </p:grpSp>
      </p:grpSp>
      <p:sp>
        <p:nvSpPr>
          <p:cNvPr id="18" name="TextBox 17">
            <a:extLst>
              <a:ext uri="{FF2B5EF4-FFF2-40B4-BE49-F238E27FC236}">
                <a16:creationId xmlns:a16="http://schemas.microsoft.com/office/drawing/2014/main" id="{0DA63E7A-E362-43AF-80CB-814F6DF04FB9}"/>
              </a:ext>
            </a:extLst>
          </p:cNvPr>
          <p:cNvSpPr txBox="1"/>
          <p:nvPr/>
        </p:nvSpPr>
        <p:spPr>
          <a:xfrm>
            <a:off x="464298" y="1671599"/>
            <a:ext cx="3319883" cy="738664"/>
          </a:xfrm>
          <a:prstGeom prst="rect">
            <a:avLst/>
          </a:prstGeom>
          <a:solidFill>
            <a:schemeClr val="tx1"/>
          </a:solidFill>
          <a:ln>
            <a:solidFill>
              <a:schemeClr val="bg1"/>
            </a:solidFill>
          </a:ln>
        </p:spPr>
        <p:txBody>
          <a:bodyPr wrap="none" lIns="182880" tIns="146304" rIns="182880" bIns="146304" rtlCol="0">
            <a:spAutoFit/>
          </a:bodyPr>
          <a:lstStyle/>
          <a:p>
            <a:pPr>
              <a:lnSpc>
                <a:spcPct val="90000"/>
              </a:lnSpc>
            </a:pPr>
            <a:r>
              <a:rPr lang="en-US" sz="1600" dirty="0">
                <a:solidFill>
                  <a:schemeClr val="tx1">
                    <a:lumMod val="50000"/>
                  </a:schemeClr>
                </a:solidFill>
              </a:rPr>
              <a:t>Female total – 55% (YOY </a:t>
            </a:r>
            <a:r>
              <a:rPr lang="en-US" sz="1600" dirty="0">
                <a:solidFill>
                  <a:schemeClr val="tx1">
                    <a:lumMod val="50000"/>
                  </a:schemeClr>
                </a:solidFill>
                <a:latin typeface="Wingdings 3" panose="05040102010807070707" pitchFamily="18" charset="2"/>
              </a:rPr>
              <a:t>p</a:t>
            </a:r>
            <a:r>
              <a:rPr lang="en-US" sz="1600" dirty="0">
                <a:solidFill>
                  <a:schemeClr val="tx1">
                    <a:lumMod val="50000"/>
                  </a:schemeClr>
                </a:solidFill>
              </a:rPr>
              <a:t>+4%)</a:t>
            </a:r>
          </a:p>
          <a:p>
            <a:pPr>
              <a:lnSpc>
                <a:spcPct val="90000"/>
              </a:lnSpc>
            </a:pPr>
            <a:r>
              <a:rPr lang="en-US" sz="1600" dirty="0">
                <a:solidFill>
                  <a:schemeClr val="tx1">
                    <a:lumMod val="50000"/>
                  </a:schemeClr>
                </a:solidFill>
              </a:rPr>
              <a:t>Male total - 51% (YOY </a:t>
            </a:r>
            <a:r>
              <a:rPr lang="en-US" sz="1600" dirty="0">
                <a:solidFill>
                  <a:schemeClr val="tx1">
                    <a:lumMod val="50000"/>
                  </a:schemeClr>
                </a:solidFill>
                <a:latin typeface="Wingdings 3" panose="05040102010807070707" pitchFamily="18" charset="2"/>
              </a:rPr>
              <a:t>p</a:t>
            </a:r>
            <a:r>
              <a:rPr lang="en-US" sz="1600" dirty="0">
                <a:solidFill>
                  <a:schemeClr val="tx1">
                    <a:lumMod val="50000"/>
                  </a:schemeClr>
                </a:solidFill>
              </a:rPr>
              <a:t>0%)</a:t>
            </a:r>
          </a:p>
        </p:txBody>
      </p:sp>
    </p:spTree>
    <p:extLst>
      <p:ext uri="{BB962C8B-B14F-4D97-AF65-F5344CB8AC3E}">
        <p14:creationId xmlns:p14="http://schemas.microsoft.com/office/powerpoint/2010/main" val="1751051124"/>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549B7A7F-0E31-4503-8DE5-E8114B326F39}"/>
              </a:ext>
            </a:extLst>
          </p:cNvPr>
          <p:cNvGraphicFramePr/>
          <p:nvPr>
            <p:extLst/>
          </p:nvPr>
        </p:nvGraphicFramePr>
        <p:xfrm>
          <a:off x="442127" y="1212850"/>
          <a:ext cx="11284299" cy="533654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B64C79E-5220-4FF2-93A9-0106367B26C7}"/>
              </a:ext>
            </a:extLst>
          </p:cNvPr>
          <p:cNvSpPr>
            <a:spLocks noGrp="1"/>
          </p:cNvSpPr>
          <p:nvPr>
            <p:ph type="title"/>
          </p:nvPr>
        </p:nvSpPr>
        <p:spPr/>
        <p:txBody>
          <a:bodyPr/>
          <a:lstStyle/>
          <a:p>
            <a:r>
              <a:rPr lang="en-US" dirty="0"/>
              <a:t>Males encountered risks more recently than Females</a:t>
            </a:r>
          </a:p>
        </p:txBody>
      </p:sp>
      <p:sp>
        <p:nvSpPr>
          <p:cNvPr id="3" name="Slide Number Placeholder 2">
            <a:extLst>
              <a:ext uri="{FF2B5EF4-FFF2-40B4-BE49-F238E27FC236}">
                <a16:creationId xmlns:a16="http://schemas.microsoft.com/office/drawing/2014/main" id="{43ECA47D-AB6C-4EA7-8A70-F1948A7C63FD}"/>
              </a:ext>
            </a:extLst>
          </p:cNvPr>
          <p:cNvSpPr>
            <a:spLocks noGrp="1"/>
          </p:cNvSpPr>
          <p:nvPr>
            <p:ph type="sldNum" sz="quarter" idx="4"/>
          </p:nvPr>
        </p:nvSpPr>
        <p:spPr/>
        <p:txBody>
          <a:bodyPr/>
          <a:lstStyle/>
          <a:p>
            <a:fld id="{7EFC24D6-DB8F-6B44-BA5A-9BEC68C15CAA}" type="slidenum">
              <a:rPr lang="en-US" smtClean="0"/>
              <a:pPr/>
              <a:t>65</a:t>
            </a:fld>
            <a:endParaRPr lang="en-US" dirty="0"/>
          </a:p>
        </p:txBody>
      </p:sp>
      <p:sp>
        <p:nvSpPr>
          <p:cNvPr id="11" name="TextBox 10">
            <a:extLst>
              <a:ext uri="{FF2B5EF4-FFF2-40B4-BE49-F238E27FC236}">
                <a16:creationId xmlns:a16="http://schemas.microsoft.com/office/drawing/2014/main" id="{2B03B7D5-41A7-480F-856A-51816F855EAC}"/>
              </a:ext>
            </a:extLst>
          </p:cNvPr>
          <p:cNvSpPr txBox="1"/>
          <p:nvPr/>
        </p:nvSpPr>
        <p:spPr>
          <a:xfrm>
            <a:off x="-40527" y="6588003"/>
            <a:ext cx="3628237"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Q6: When was the last time these events happened to you?</a:t>
            </a:r>
          </a:p>
        </p:txBody>
      </p:sp>
      <p:sp>
        <p:nvSpPr>
          <p:cNvPr id="13" name="Speech Bubble: Rectangle with Corners Rounded 12">
            <a:extLst>
              <a:ext uri="{FF2B5EF4-FFF2-40B4-BE49-F238E27FC236}">
                <a16:creationId xmlns:a16="http://schemas.microsoft.com/office/drawing/2014/main" id="{26EAFE35-7942-4113-86F6-2D0BDEE8A54E}"/>
              </a:ext>
            </a:extLst>
          </p:cNvPr>
          <p:cNvSpPr/>
          <p:nvPr/>
        </p:nvSpPr>
        <p:spPr bwMode="auto">
          <a:xfrm>
            <a:off x="528322" y="5340171"/>
            <a:ext cx="1462688" cy="1087120"/>
          </a:xfrm>
          <a:prstGeom prst="wedgeRoundRectCallout">
            <a:avLst>
              <a:gd name="adj1" fmla="val 78290"/>
              <a:gd name="adj2" fmla="val -19847"/>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a:lnSpc>
                <a:spcPct val="90000"/>
              </a:lnSpc>
            </a:pPr>
            <a:r>
              <a:rPr lang="en-US" sz="1200" dirty="0">
                <a:solidFill>
                  <a:schemeClr val="tx1"/>
                </a:solidFill>
              </a:rPr>
              <a:t>Risks shown in order from highest to lowest incidence</a:t>
            </a:r>
          </a:p>
        </p:txBody>
      </p:sp>
      <p:grpSp>
        <p:nvGrpSpPr>
          <p:cNvPr id="21" name="Group 20">
            <a:extLst>
              <a:ext uri="{FF2B5EF4-FFF2-40B4-BE49-F238E27FC236}">
                <a16:creationId xmlns:a16="http://schemas.microsoft.com/office/drawing/2014/main" id="{DCAE4DDF-8D2A-412B-B0B0-4486C4C8B1C7}"/>
              </a:ext>
            </a:extLst>
          </p:cNvPr>
          <p:cNvGrpSpPr/>
          <p:nvPr/>
        </p:nvGrpSpPr>
        <p:grpSpPr>
          <a:xfrm>
            <a:off x="1036321" y="2056197"/>
            <a:ext cx="1679531" cy="750886"/>
            <a:chOff x="1249495" y="3819628"/>
            <a:chExt cx="1679531" cy="750886"/>
          </a:xfrm>
        </p:grpSpPr>
        <p:grpSp>
          <p:nvGrpSpPr>
            <p:cNvPr id="19" name="Group 18">
              <a:extLst>
                <a:ext uri="{FF2B5EF4-FFF2-40B4-BE49-F238E27FC236}">
                  <a16:creationId xmlns:a16="http://schemas.microsoft.com/office/drawing/2014/main" id="{AF74AE3F-E01F-4F2F-98DD-7CFD4825BB4C}"/>
                </a:ext>
              </a:extLst>
            </p:cNvPr>
            <p:cNvGrpSpPr/>
            <p:nvPr/>
          </p:nvGrpSpPr>
          <p:grpSpPr>
            <a:xfrm>
              <a:off x="1249495" y="4046071"/>
              <a:ext cx="274691" cy="279061"/>
              <a:chOff x="1401895" y="4046071"/>
              <a:chExt cx="274691" cy="279061"/>
            </a:xfrm>
          </p:grpSpPr>
          <p:cxnSp>
            <p:nvCxnSpPr>
              <p:cNvPr id="5" name="Straight Connector 4">
                <a:extLst>
                  <a:ext uri="{FF2B5EF4-FFF2-40B4-BE49-F238E27FC236}">
                    <a16:creationId xmlns:a16="http://schemas.microsoft.com/office/drawing/2014/main" id="{70981BA3-18C8-43DE-A71A-C6DBA374CFBB}"/>
                  </a:ext>
                </a:extLst>
              </p:cNvPr>
              <p:cNvCxnSpPr>
                <a:cxnSpLocks/>
              </p:cNvCxnSpPr>
              <p:nvPr/>
            </p:nvCxnSpPr>
            <p:spPr>
              <a:xfrm>
                <a:off x="1401895" y="4325132"/>
                <a:ext cx="274319" cy="0"/>
              </a:xfrm>
              <a:prstGeom prst="line">
                <a:avLst/>
              </a:prstGeom>
              <a:ln w="38100" cap="rnd">
                <a:solidFill>
                  <a:srgbClr val="0072C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8ADABEE-3EB4-4A4E-B806-EF46D4CAC7D3}"/>
                  </a:ext>
                </a:extLst>
              </p:cNvPr>
              <p:cNvCxnSpPr>
                <a:cxnSpLocks/>
              </p:cNvCxnSpPr>
              <p:nvPr/>
            </p:nvCxnSpPr>
            <p:spPr>
              <a:xfrm>
                <a:off x="1402267" y="4046071"/>
                <a:ext cx="274319" cy="0"/>
              </a:xfrm>
              <a:prstGeom prst="line">
                <a:avLst/>
              </a:prstGeom>
              <a:ln w="38100" cap="rnd">
                <a:solidFill>
                  <a:srgbClr val="00205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15BDF0A8-CF7F-48AC-8652-2106977E060D}"/>
                </a:ext>
              </a:extLst>
            </p:cNvPr>
            <p:cNvSpPr txBox="1"/>
            <p:nvPr/>
          </p:nvSpPr>
          <p:spPr>
            <a:xfrm>
              <a:off x="1437592" y="4108849"/>
              <a:ext cx="1491434" cy="461665"/>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Female &gt; month</a:t>
              </a:r>
            </a:p>
          </p:txBody>
        </p:sp>
        <p:sp>
          <p:nvSpPr>
            <p:cNvPr id="20" name="TextBox 19">
              <a:extLst>
                <a:ext uri="{FF2B5EF4-FFF2-40B4-BE49-F238E27FC236}">
                  <a16:creationId xmlns:a16="http://schemas.microsoft.com/office/drawing/2014/main" id="{3C240570-75E3-4C22-B01B-89038CDB62A7}"/>
                </a:ext>
              </a:extLst>
            </p:cNvPr>
            <p:cNvSpPr txBox="1"/>
            <p:nvPr/>
          </p:nvSpPr>
          <p:spPr>
            <a:xfrm>
              <a:off x="1437406" y="3819628"/>
              <a:ext cx="1340752" cy="461665"/>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Male &gt; month</a:t>
              </a:r>
            </a:p>
          </p:txBody>
        </p:sp>
      </p:grpSp>
      <p:grpSp>
        <p:nvGrpSpPr>
          <p:cNvPr id="22" name="Group 21">
            <a:extLst>
              <a:ext uri="{FF2B5EF4-FFF2-40B4-BE49-F238E27FC236}">
                <a16:creationId xmlns:a16="http://schemas.microsoft.com/office/drawing/2014/main" id="{922DA0A3-14FE-4848-80E6-BF41A9644FFF}"/>
              </a:ext>
            </a:extLst>
          </p:cNvPr>
          <p:cNvGrpSpPr/>
          <p:nvPr/>
        </p:nvGrpSpPr>
        <p:grpSpPr>
          <a:xfrm>
            <a:off x="1036321" y="3976769"/>
            <a:ext cx="1858619" cy="750888"/>
            <a:chOff x="1229361" y="3824369"/>
            <a:chExt cx="1858619" cy="750888"/>
          </a:xfrm>
        </p:grpSpPr>
        <p:grpSp>
          <p:nvGrpSpPr>
            <p:cNvPr id="23" name="Group 22">
              <a:extLst>
                <a:ext uri="{FF2B5EF4-FFF2-40B4-BE49-F238E27FC236}">
                  <a16:creationId xmlns:a16="http://schemas.microsoft.com/office/drawing/2014/main" id="{60B1D88A-D1B1-41BB-AE3F-629568E6A596}"/>
                </a:ext>
              </a:extLst>
            </p:cNvPr>
            <p:cNvGrpSpPr/>
            <p:nvPr/>
          </p:nvGrpSpPr>
          <p:grpSpPr>
            <a:xfrm>
              <a:off x="1229361" y="4064154"/>
              <a:ext cx="274319" cy="298695"/>
              <a:chOff x="1381761" y="4064154"/>
              <a:chExt cx="274319" cy="298695"/>
            </a:xfrm>
          </p:grpSpPr>
          <p:cxnSp>
            <p:nvCxnSpPr>
              <p:cNvPr id="26" name="Straight Connector 25">
                <a:extLst>
                  <a:ext uri="{FF2B5EF4-FFF2-40B4-BE49-F238E27FC236}">
                    <a16:creationId xmlns:a16="http://schemas.microsoft.com/office/drawing/2014/main" id="{518351B6-C5DC-4B69-B42F-CE5C7BA39C63}"/>
                  </a:ext>
                </a:extLst>
              </p:cNvPr>
              <p:cNvCxnSpPr>
                <a:cxnSpLocks/>
              </p:cNvCxnSpPr>
              <p:nvPr/>
            </p:nvCxnSpPr>
            <p:spPr>
              <a:xfrm>
                <a:off x="1381761" y="4362849"/>
                <a:ext cx="274319" cy="0"/>
              </a:xfrm>
              <a:prstGeom prst="line">
                <a:avLst/>
              </a:prstGeom>
              <a:ln w="63500" cap="rnd">
                <a:solidFill>
                  <a:srgbClr val="0072C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3C8F882-9540-40A9-A594-7942D5D7A48C}"/>
                  </a:ext>
                </a:extLst>
              </p:cNvPr>
              <p:cNvCxnSpPr>
                <a:cxnSpLocks/>
              </p:cNvCxnSpPr>
              <p:nvPr/>
            </p:nvCxnSpPr>
            <p:spPr>
              <a:xfrm>
                <a:off x="1381761" y="4064154"/>
                <a:ext cx="274319" cy="0"/>
              </a:xfrm>
              <a:prstGeom prst="line">
                <a:avLst/>
              </a:prstGeom>
              <a:ln w="63500" cap="rnd">
                <a:solidFill>
                  <a:srgbClr val="00205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1AA435DE-9293-447F-AB17-FB07937A2ED0}"/>
                </a:ext>
              </a:extLst>
            </p:cNvPr>
            <p:cNvSpPr txBox="1"/>
            <p:nvPr/>
          </p:nvSpPr>
          <p:spPr>
            <a:xfrm>
              <a:off x="1417458" y="3824369"/>
              <a:ext cx="1519840" cy="461665"/>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Male past month</a:t>
              </a:r>
            </a:p>
          </p:txBody>
        </p:sp>
        <p:sp>
          <p:nvSpPr>
            <p:cNvPr id="25" name="TextBox 24">
              <a:extLst>
                <a:ext uri="{FF2B5EF4-FFF2-40B4-BE49-F238E27FC236}">
                  <a16:creationId xmlns:a16="http://schemas.microsoft.com/office/drawing/2014/main" id="{D859AAFD-747D-463F-BB1F-27E41ABF3D1D}"/>
                </a:ext>
              </a:extLst>
            </p:cNvPr>
            <p:cNvSpPr txBox="1"/>
            <p:nvPr/>
          </p:nvSpPr>
          <p:spPr>
            <a:xfrm>
              <a:off x="1417458" y="4113592"/>
              <a:ext cx="1670522" cy="461665"/>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Female past month</a:t>
              </a:r>
            </a:p>
          </p:txBody>
        </p:sp>
      </p:grpSp>
      <p:grpSp>
        <p:nvGrpSpPr>
          <p:cNvPr id="28" name="Group 27">
            <a:extLst>
              <a:ext uri="{FF2B5EF4-FFF2-40B4-BE49-F238E27FC236}">
                <a16:creationId xmlns:a16="http://schemas.microsoft.com/office/drawing/2014/main" id="{3F69F85C-E92A-4E5B-8073-0FA1C8839EE0}"/>
              </a:ext>
            </a:extLst>
          </p:cNvPr>
          <p:cNvGrpSpPr/>
          <p:nvPr/>
        </p:nvGrpSpPr>
        <p:grpSpPr>
          <a:xfrm>
            <a:off x="10766545" y="11659"/>
            <a:ext cx="1586314" cy="489365"/>
            <a:chOff x="10766545" y="11659"/>
            <a:chExt cx="1586314" cy="489365"/>
          </a:xfrm>
        </p:grpSpPr>
        <p:sp>
          <p:nvSpPr>
            <p:cNvPr id="29" name="TextBox 28">
              <a:extLst>
                <a:ext uri="{FF2B5EF4-FFF2-40B4-BE49-F238E27FC236}">
                  <a16:creationId xmlns:a16="http://schemas.microsoft.com/office/drawing/2014/main" id="{0CA4C151-650D-442A-9402-322D42C07950}"/>
                </a:ext>
              </a:extLst>
            </p:cNvPr>
            <p:cNvSpPr txBox="1"/>
            <p:nvPr/>
          </p:nvSpPr>
          <p:spPr>
            <a:xfrm>
              <a:off x="10766545" y="11659"/>
              <a:ext cx="951222"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Gender</a:t>
              </a:r>
            </a:p>
          </p:txBody>
        </p:sp>
        <p:grpSp>
          <p:nvGrpSpPr>
            <p:cNvPr id="30" name="Group 29">
              <a:extLst>
                <a:ext uri="{FF2B5EF4-FFF2-40B4-BE49-F238E27FC236}">
                  <a16:creationId xmlns:a16="http://schemas.microsoft.com/office/drawing/2014/main" id="{F36C235D-3764-42CB-8BB3-07A55F75C414}"/>
                </a:ext>
              </a:extLst>
            </p:cNvPr>
            <p:cNvGrpSpPr>
              <a:grpSpLocks noChangeAspect="1"/>
            </p:cNvGrpSpPr>
            <p:nvPr/>
          </p:nvGrpSpPr>
          <p:grpSpPr>
            <a:xfrm>
              <a:off x="11621339" y="81889"/>
              <a:ext cx="731520" cy="377715"/>
              <a:chOff x="2461533" y="4904256"/>
              <a:chExt cx="1871022" cy="966089"/>
            </a:xfrm>
          </p:grpSpPr>
          <p:pic>
            <p:nvPicPr>
              <p:cNvPr id="31" name="Picture 30">
                <a:extLst>
                  <a:ext uri="{FF2B5EF4-FFF2-40B4-BE49-F238E27FC236}">
                    <a16:creationId xmlns:a16="http://schemas.microsoft.com/office/drawing/2014/main" id="{0BE7CCF0-40BD-451F-B016-DA974694BC54}"/>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Lst>
              </a:blip>
              <a:stretch>
                <a:fillRect/>
              </a:stretch>
            </p:blipFill>
            <p:spPr>
              <a:xfrm>
                <a:off x="3418155" y="4904256"/>
                <a:ext cx="914400" cy="914400"/>
              </a:xfrm>
              <a:prstGeom prst="rect">
                <a:avLst/>
              </a:prstGeom>
            </p:spPr>
          </p:pic>
          <p:pic>
            <p:nvPicPr>
              <p:cNvPr id="32" name="Picture 31" descr="... , face, human, man, profile, user, women icon | Icon search engine">
                <a:extLst>
                  <a:ext uri="{FF2B5EF4-FFF2-40B4-BE49-F238E27FC236}">
                    <a16:creationId xmlns:a16="http://schemas.microsoft.com/office/drawing/2014/main" id="{6DB8DC36-342B-4058-BE1D-6B1A5CE431E5}"/>
                  </a:ext>
                </a:extLst>
              </p:cNvPr>
              <p:cNvPicPr>
                <a:picLocks noChangeAspect="1"/>
              </p:cNvPicPr>
              <p:nvPr/>
            </p:nvPicPr>
            <p:blipFill>
              <a:blip r:embed="rId6">
                <a:duotone>
                  <a:schemeClr val="accent4">
                    <a:shade val="45000"/>
                    <a:satMod val="135000"/>
                  </a:schemeClr>
                  <a:prstClr val="white"/>
                </a:duotone>
              </a:blip>
              <a:stretch>
                <a:fillRect/>
              </a:stretch>
            </p:blipFill>
            <p:spPr>
              <a:xfrm>
                <a:off x="2461533" y="4955945"/>
                <a:ext cx="914400" cy="914400"/>
              </a:xfrm>
              <a:prstGeom prst="rect">
                <a:avLst/>
              </a:prstGeom>
            </p:spPr>
          </p:pic>
        </p:grpSp>
      </p:grpSp>
    </p:spTree>
    <p:extLst>
      <p:ext uri="{BB962C8B-B14F-4D97-AF65-F5344CB8AC3E}">
        <p14:creationId xmlns:p14="http://schemas.microsoft.com/office/powerpoint/2010/main" val="4288289057"/>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C79E-5220-4FF2-93A9-0106367B26C7}"/>
              </a:ext>
            </a:extLst>
          </p:cNvPr>
          <p:cNvSpPr>
            <a:spLocks noGrp="1"/>
          </p:cNvSpPr>
          <p:nvPr>
            <p:ph type="title"/>
          </p:nvPr>
        </p:nvSpPr>
        <p:spPr/>
        <p:txBody>
          <a:bodyPr/>
          <a:lstStyle/>
          <a:p>
            <a:r>
              <a:rPr lang="en-US" dirty="0"/>
              <a:t>Males reported a slightly higher frequency of risks</a:t>
            </a:r>
          </a:p>
        </p:txBody>
      </p:sp>
      <p:sp>
        <p:nvSpPr>
          <p:cNvPr id="3" name="Slide Number Placeholder 2">
            <a:extLst>
              <a:ext uri="{FF2B5EF4-FFF2-40B4-BE49-F238E27FC236}">
                <a16:creationId xmlns:a16="http://schemas.microsoft.com/office/drawing/2014/main" id="{43ECA47D-AB6C-4EA7-8A70-F1948A7C63FD}"/>
              </a:ext>
            </a:extLst>
          </p:cNvPr>
          <p:cNvSpPr>
            <a:spLocks noGrp="1"/>
          </p:cNvSpPr>
          <p:nvPr>
            <p:ph type="sldNum" sz="quarter" idx="4"/>
          </p:nvPr>
        </p:nvSpPr>
        <p:spPr/>
        <p:txBody>
          <a:bodyPr/>
          <a:lstStyle/>
          <a:p>
            <a:fld id="{7EFC24D6-DB8F-6B44-BA5A-9BEC68C15CAA}" type="slidenum">
              <a:rPr lang="en-US" smtClean="0"/>
              <a:pPr/>
              <a:t>66</a:t>
            </a:fld>
            <a:endParaRPr lang="en-US" dirty="0"/>
          </a:p>
        </p:txBody>
      </p:sp>
      <p:sp>
        <p:nvSpPr>
          <p:cNvPr id="11" name="TextBox 10">
            <a:extLst>
              <a:ext uri="{FF2B5EF4-FFF2-40B4-BE49-F238E27FC236}">
                <a16:creationId xmlns:a16="http://schemas.microsoft.com/office/drawing/2014/main" id="{D5F61D37-7DC9-4285-B242-DEB384C453BE}"/>
              </a:ext>
            </a:extLst>
          </p:cNvPr>
          <p:cNvSpPr txBox="1"/>
          <p:nvPr/>
        </p:nvSpPr>
        <p:spPr>
          <a:xfrm>
            <a:off x="-40191" y="6636352"/>
            <a:ext cx="5728171"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Q7: How often do you experience these events when you are interacting with other people online?</a:t>
            </a:r>
          </a:p>
        </p:txBody>
      </p:sp>
      <p:graphicFrame>
        <p:nvGraphicFramePr>
          <p:cNvPr id="12" name="Chart 11">
            <a:extLst>
              <a:ext uri="{FF2B5EF4-FFF2-40B4-BE49-F238E27FC236}">
                <a16:creationId xmlns:a16="http://schemas.microsoft.com/office/drawing/2014/main" id="{6717C5CA-EC8F-4757-A897-C4DD027C2B80}"/>
              </a:ext>
            </a:extLst>
          </p:cNvPr>
          <p:cNvGraphicFramePr/>
          <p:nvPr>
            <p:extLst>
              <p:ext uri="{D42A27DB-BD31-4B8C-83A1-F6EECF244321}">
                <p14:modId xmlns:p14="http://schemas.microsoft.com/office/powerpoint/2010/main" val="1653570786"/>
              </p:ext>
            </p:extLst>
          </p:nvPr>
        </p:nvGraphicFramePr>
        <p:xfrm>
          <a:off x="462447" y="1219194"/>
          <a:ext cx="11284299" cy="5336540"/>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a:extLst>
              <a:ext uri="{FF2B5EF4-FFF2-40B4-BE49-F238E27FC236}">
                <a16:creationId xmlns:a16="http://schemas.microsoft.com/office/drawing/2014/main" id="{2D995B60-802E-43C9-8F66-13DD760560F6}"/>
              </a:ext>
            </a:extLst>
          </p:cNvPr>
          <p:cNvGrpSpPr/>
          <p:nvPr/>
        </p:nvGrpSpPr>
        <p:grpSpPr>
          <a:xfrm>
            <a:off x="579307" y="2060938"/>
            <a:ext cx="2265375" cy="1140607"/>
            <a:chOff x="1229361" y="3824369"/>
            <a:chExt cx="1642827" cy="1140607"/>
          </a:xfrm>
        </p:grpSpPr>
        <p:grpSp>
          <p:nvGrpSpPr>
            <p:cNvPr id="17" name="Group 16">
              <a:extLst>
                <a:ext uri="{FF2B5EF4-FFF2-40B4-BE49-F238E27FC236}">
                  <a16:creationId xmlns:a16="http://schemas.microsoft.com/office/drawing/2014/main" id="{916E781A-1CBE-4A9B-8CE1-E074FE07DB3A}"/>
                </a:ext>
              </a:extLst>
            </p:cNvPr>
            <p:cNvGrpSpPr/>
            <p:nvPr/>
          </p:nvGrpSpPr>
          <p:grpSpPr>
            <a:xfrm>
              <a:off x="1229361" y="4045042"/>
              <a:ext cx="198934" cy="538480"/>
              <a:chOff x="1381761" y="4045042"/>
              <a:chExt cx="198934" cy="538480"/>
            </a:xfrm>
          </p:grpSpPr>
          <p:cxnSp>
            <p:nvCxnSpPr>
              <p:cNvPr id="20" name="Straight Connector 19">
                <a:extLst>
                  <a:ext uri="{FF2B5EF4-FFF2-40B4-BE49-F238E27FC236}">
                    <a16:creationId xmlns:a16="http://schemas.microsoft.com/office/drawing/2014/main" id="{CCED5D38-5E72-4B88-8247-0475444FAED3}"/>
                  </a:ext>
                </a:extLst>
              </p:cNvPr>
              <p:cNvCxnSpPr>
                <a:cxnSpLocks/>
              </p:cNvCxnSpPr>
              <p:nvPr/>
            </p:nvCxnSpPr>
            <p:spPr>
              <a:xfrm>
                <a:off x="1381761" y="4583522"/>
                <a:ext cx="198934" cy="0"/>
              </a:xfrm>
              <a:prstGeom prst="line">
                <a:avLst/>
              </a:prstGeom>
              <a:ln w="38100" cap="rnd">
                <a:solidFill>
                  <a:srgbClr val="0072C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7628055-DAE9-40CF-8308-EC567D353DFE}"/>
                  </a:ext>
                </a:extLst>
              </p:cNvPr>
              <p:cNvCxnSpPr>
                <a:cxnSpLocks/>
              </p:cNvCxnSpPr>
              <p:nvPr/>
            </p:nvCxnSpPr>
            <p:spPr>
              <a:xfrm>
                <a:off x="1381761" y="4045042"/>
                <a:ext cx="198934" cy="0"/>
              </a:xfrm>
              <a:prstGeom prst="line">
                <a:avLst/>
              </a:prstGeom>
              <a:ln w="38100" cap="rnd">
                <a:solidFill>
                  <a:srgbClr val="00205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E2F3A9AF-B70C-4C23-A1F5-0953D5A87B93}"/>
                </a:ext>
              </a:extLst>
            </p:cNvPr>
            <p:cNvSpPr txBox="1"/>
            <p:nvPr/>
          </p:nvSpPr>
          <p:spPr>
            <a:xfrm>
              <a:off x="1417458" y="3824369"/>
              <a:ext cx="1447448" cy="627864"/>
            </a:xfrm>
            <a:prstGeom prst="rect">
              <a:avLst/>
            </a:prstGeom>
            <a:noFill/>
          </p:spPr>
          <p:txBody>
            <a:bodyPr wrap="square" lIns="182880" tIns="146304" rIns="182880" bIns="146304" rtlCol="0">
              <a:spAutoFit/>
            </a:bodyPr>
            <a:lstStyle/>
            <a:p>
              <a:pPr>
                <a:lnSpc>
                  <a:spcPct val="90000"/>
                </a:lnSpc>
              </a:pPr>
              <a:r>
                <a:rPr lang="en-US" sz="1200" dirty="0">
                  <a:solidFill>
                    <a:schemeClr val="tx1">
                      <a:lumMod val="50000"/>
                    </a:schemeClr>
                  </a:solidFill>
                </a:rPr>
                <a:t>Male: Occasionally/sometimes</a:t>
              </a:r>
            </a:p>
          </p:txBody>
        </p:sp>
        <p:sp>
          <p:nvSpPr>
            <p:cNvPr id="19" name="TextBox 18">
              <a:extLst>
                <a:ext uri="{FF2B5EF4-FFF2-40B4-BE49-F238E27FC236}">
                  <a16:creationId xmlns:a16="http://schemas.microsoft.com/office/drawing/2014/main" id="{7E077B93-293D-4906-B819-362C4509A6CF}"/>
                </a:ext>
              </a:extLst>
            </p:cNvPr>
            <p:cNvSpPr txBox="1"/>
            <p:nvPr/>
          </p:nvSpPr>
          <p:spPr>
            <a:xfrm>
              <a:off x="1417458" y="4337112"/>
              <a:ext cx="1454730" cy="627864"/>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Female: </a:t>
              </a:r>
            </a:p>
            <a:p>
              <a:pPr>
                <a:lnSpc>
                  <a:spcPct val="90000"/>
                </a:lnSpc>
              </a:pPr>
              <a:r>
                <a:rPr lang="en-US" sz="1200" dirty="0">
                  <a:solidFill>
                    <a:schemeClr val="tx1">
                      <a:lumMod val="50000"/>
                    </a:schemeClr>
                  </a:solidFill>
                </a:rPr>
                <a:t>Occasionally/sometimes</a:t>
              </a:r>
            </a:p>
          </p:txBody>
        </p:sp>
      </p:grpSp>
      <p:grpSp>
        <p:nvGrpSpPr>
          <p:cNvPr id="22" name="Group 21">
            <a:extLst>
              <a:ext uri="{FF2B5EF4-FFF2-40B4-BE49-F238E27FC236}">
                <a16:creationId xmlns:a16="http://schemas.microsoft.com/office/drawing/2014/main" id="{B3958799-B65E-4786-9044-1DF8BE0BA69F}"/>
              </a:ext>
            </a:extLst>
          </p:cNvPr>
          <p:cNvGrpSpPr/>
          <p:nvPr/>
        </p:nvGrpSpPr>
        <p:grpSpPr>
          <a:xfrm>
            <a:off x="579307" y="3887464"/>
            <a:ext cx="2261464" cy="1140607"/>
            <a:chOff x="1229361" y="3824369"/>
            <a:chExt cx="1639991" cy="1140607"/>
          </a:xfrm>
        </p:grpSpPr>
        <p:grpSp>
          <p:nvGrpSpPr>
            <p:cNvPr id="23" name="Group 22">
              <a:extLst>
                <a:ext uri="{FF2B5EF4-FFF2-40B4-BE49-F238E27FC236}">
                  <a16:creationId xmlns:a16="http://schemas.microsoft.com/office/drawing/2014/main" id="{4A2C528F-D595-455A-8E61-C0CE9E087A3D}"/>
                </a:ext>
              </a:extLst>
            </p:cNvPr>
            <p:cNvGrpSpPr/>
            <p:nvPr/>
          </p:nvGrpSpPr>
          <p:grpSpPr>
            <a:xfrm>
              <a:off x="1229361" y="4065362"/>
              <a:ext cx="198934" cy="508000"/>
              <a:chOff x="1381761" y="4065362"/>
              <a:chExt cx="198934" cy="508000"/>
            </a:xfrm>
          </p:grpSpPr>
          <p:cxnSp>
            <p:nvCxnSpPr>
              <p:cNvPr id="26" name="Straight Connector 25">
                <a:extLst>
                  <a:ext uri="{FF2B5EF4-FFF2-40B4-BE49-F238E27FC236}">
                    <a16:creationId xmlns:a16="http://schemas.microsoft.com/office/drawing/2014/main" id="{8A933D5C-0748-494D-B907-1C4B50C02371}"/>
                  </a:ext>
                </a:extLst>
              </p:cNvPr>
              <p:cNvCxnSpPr>
                <a:cxnSpLocks/>
              </p:cNvCxnSpPr>
              <p:nvPr/>
            </p:nvCxnSpPr>
            <p:spPr>
              <a:xfrm>
                <a:off x="1381761" y="4573362"/>
                <a:ext cx="198934" cy="0"/>
              </a:xfrm>
              <a:prstGeom prst="line">
                <a:avLst/>
              </a:prstGeom>
              <a:ln w="63500" cap="rnd">
                <a:solidFill>
                  <a:srgbClr val="0072C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E01F942-E062-412E-BBEE-144FEDA3C99B}"/>
                  </a:ext>
                </a:extLst>
              </p:cNvPr>
              <p:cNvCxnSpPr>
                <a:cxnSpLocks/>
              </p:cNvCxnSpPr>
              <p:nvPr/>
            </p:nvCxnSpPr>
            <p:spPr>
              <a:xfrm>
                <a:off x="1381761" y="4065362"/>
                <a:ext cx="198934" cy="0"/>
              </a:xfrm>
              <a:prstGeom prst="line">
                <a:avLst/>
              </a:prstGeom>
              <a:ln w="63500" cap="rnd">
                <a:solidFill>
                  <a:srgbClr val="00205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32E3CBB4-A9B5-4589-BE18-DCAD817B847D}"/>
                </a:ext>
              </a:extLst>
            </p:cNvPr>
            <p:cNvSpPr txBox="1"/>
            <p:nvPr/>
          </p:nvSpPr>
          <p:spPr>
            <a:xfrm>
              <a:off x="1417458" y="3824369"/>
              <a:ext cx="1447448" cy="627864"/>
            </a:xfrm>
            <a:prstGeom prst="rect">
              <a:avLst/>
            </a:prstGeom>
            <a:noFill/>
          </p:spPr>
          <p:txBody>
            <a:bodyPr wrap="square" lIns="182880" tIns="146304" rIns="182880" bIns="146304" rtlCol="0">
              <a:spAutoFit/>
            </a:bodyPr>
            <a:lstStyle/>
            <a:p>
              <a:pPr>
                <a:lnSpc>
                  <a:spcPct val="90000"/>
                </a:lnSpc>
              </a:pPr>
              <a:r>
                <a:rPr lang="en-US" sz="1200" dirty="0">
                  <a:solidFill>
                    <a:schemeClr val="tx1">
                      <a:lumMod val="50000"/>
                    </a:schemeClr>
                  </a:solidFill>
                </a:rPr>
                <a:t>Male: </a:t>
              </a:r>
            </a:p>
            <a:p>
              <a:pPr>
                <a:lnSpc>
                  <a:spcPct val="90000"/>
                </a:lnSpc>
              </a:pPr>
              <a:r>
                <a:rPr lang="en-US" sz="1200" dirty="0">
                  <a:solidFill>
                    <a:schemeClr val="tx1">
                      <a:lumMod val="50000"/>
                    </a:schemeClr>
                  </a:solidFill>
                </a:rPr>
                <a:t>Every/almost every time</a:t>
              </a:r>
            </a:p>
          </p:txBody>
        </p:sp>
        <p:sp>
          <p:nvSpPr>
            <p:cNvPr id="25" name="TextBox 24">
              <a:extLst>
                <a:ext uri="{FF2B5EF4-FFF2-40B4-BE49-F238E27FC236}">
                  <a16:creationId xmlns:a16="http://schemas.microsoft.com/office/drawing/2014/main" id="{8C007DCF-5C44-4AA7-B1EB-5C06595D0754}"/>
                </a:ext>
              </a:extLst>
            </p:cNvPr>
            <p:cNvSpPr txBox="1"/>
            <p:nvPr/>
          </p:nvSpPr>
          <p:spPr>
            <a:xfrm>
              <a:off x="1417458" y="4337112"/>
              <a:ext cx="1451894" cy="627864"/>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Female: </a:t>
              </a:r>
            </a:p>
            <a:p>
              <a:pPr>
                <a:lnSpc>
                  <a:spcPct val="90000"/>
                </a:lnSpc>
              </a:pPr>
              <a:r>
                <a:rPr lang="en-US" sz="1200" dirty="0">
                  <a:solidFill>
                    <a:schemeClr val="tx1">
                      <a:lumMod val="50000"/>
                    </a:schemeClr>
                  </a:solidFill>
                </a:rPr>
                <a:t>Every/almost every time</a:t>
              </a:r>
            </a:p>
          </p:txBody>
        </p:sp>
      </p:grpSp>
      <p:grpSp>
        <p:nvGrpSpPr>
          <p:cNvPr id="28" name="Group 27">
            <a:extLst>
              <a:ext uri="{FF2B5EF4-FFF2-40B4-BE49-F238E27FC236}">
                <a16:creationId xmlns:a16="http://schemas.microsoft.com/office/drawing/2014/main" id="{811365DF-83AC-424B-8379-1E70EAC35FFB}"/>
              </a:ext>
            </a:extLst>
          </p:cNvPr>
          <p:cNvGrpSpPr/>
          <p:nvPr/>
        </p:nvGrpSpPr>
        <p:grpSpPr>
          <a:xfrm>
            <a:off x="10766545" y="11659"/>
            <a:ext cx="1586314" cy="489365"/>
            <a:chOff x="10766545" y="11659"/>
            <a:chExt cx="1586314" cy="489365"/>
          </a:xfrm>
        </p:grpSpPr>
        <p:sp>
          <p:nvSpPr>
            <p:cNvPr id="29" name="TextBox 28">
              <a:extLst>
                <a:ext uri="{FF2B5EF4-FFF2-40B4-BE49-F238E27FC236}">
                  <a16:creationId xmlns:a16="http://schemas.microsoft.com/office/drawing/2014/main" id="{E27E1695-A9B3-4BAA-87A3-5E0E6E9B3741}"/>
                </a:ext>
              </a:extLst>
            </p:cNvPr>
            <p:cNvSpPr txBox="1"/>
            <p:nvPr/>
          </p:nvSpPr>
          <p:spPr>
            <a:xfrm>
              <a:off x="10766545" y="11659"/>
              <a:ext cx="951222"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Gender</a:t>
              </a:r>
            </a:p>
          </p:txBody>
        </p:sp>
        <p:grpSp>
          <p:nvGrpSpPr>
            <p:cNvPr id="30" name="Group 29">
              <a:extLst>
                <a:ext uri="{FF2B5EF4-FFF2-40B4-BE49-F238E27FC236}">
                  <a16:creationId xmlns:a16="http://schemas.microsoft.com/office/drawing/2014/main" id="{07B8AFDE-809D-4796-9530-7A1175103C4C}"/>
                </a:ext>
              </a:extLst>
            </p:cNvPr>
            <p:cNvGrpSpPr>
              <a:grpSpLocks noChangeAspect="1"/>
            </p:cNvGrpSpPr>
            <p:nvPr/>
          </p:nvGrpSpPr>
          <p:grpSpPr>
            <a:xfrm>
              <a:off x="11621339" y="81889"/>
              <a:ext cx="731520" cy="377715"/>
              <a:chOff x="2461533" y="4904256"/>
              <a:chExt cx="1871022" cy="966089"/>
            </a:xfrm>
          </p:grpSpPr>
          <p:pic>
            <p:nvPicPr>
              <p:cNvPr id="31" name="Picture 30">
                <a:extLst>
                  <a:ext uri="{FF2B5EF4-FFF2-40B4-BE49-F238E27FC236}">
                    <a16:creationId xmlns:a16="http://schemas.microsoft.com/office/drawing/2014/main" id="{84F7F227-0E65-4A57-8F32-FDB5FC7F8ED2}"/>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Lst>
              </a:blip>
              <a:stretch>
                <a:fillRect/>
              </a:stretch>
            </p:blipFill>
            <p:spPr>
              <a:xfrm>
                <a:off x="3418155" y="4904256"/>
                <a:ext cx="914400" cy="914400"/>
              </a:xfrm>
              <a:prstGeom prst="rect">
                <a:avLst/>
              </a:prstGeom>
            </p:spPr>
          </p:pic>
          <p:pic>
            <p:nvPicPr>
              <p:cNvPr id="32" name="Picture 31" descr="... , face, human, man, profile, user, women icon | Icon search engine">
                <a:extLst>
                  <a:ext uri="{FF2B5EF4-FFF2-40B4-BE49-F238E27FC236}">
                    <a16:creationId xmlns:a16="http://schemas.microsoft.com/office/drawing/2014/main" id="{2A500F01-7508-4A81-8B7B-4BB6EE38D895}"/>
                  </a:ext>
                </a:extLst>
              </p:cNvPr>
              <p:cNvPicPr>
                <a:picLocks noChangeAspect="1"/>
              </p:cNvPicPr>
              <p:nvPr/>
            </p:nvPicPr>
            <p:blipFill>
              <a:blip r:embed="rId6">
                <a:duotone>
                  <a:schemeClr val="accent4">
                    <a:shade val="45000"/>
                    <a:satMod val="135000"/>
                  </a:schemeClr>
                  <a:prstClr val="white"/>
                </a:duotone>
              </a:blip>
              <a:stretch>
                <a:fillRect/>
              </a:stretch>
            </p:blipFill>
            <p:spPr>
              <a:xfrm>
                <a:off x="2461533" y="4955945"/>
                <a:ext cx="914400" cy="914400"/>
              </a:xfrm>
              <a:prstGeom prst="rect">
                <a:avLst/>
              </a:prstGeom>
            </p:spPr>
          </p:pic>
        </p:grpSp>
      </p:grpSp>
      <p:sp>
        <p:nvSpPr>
          <p:cNvPr id="33" name="Speech Bubble: Rectangle with Corners Rounded 32">
            <a:extLst>
              <a:ext uri="{FF2B5EF4-FFF2-40B4-BE49-F238E27FC236}">
                <a16:creationId xmlns:a16="http://schemas.microsoft.com/office/drawing/2014/main" id="{B105F434-F366-4619-80F7-B975733AE059}"/>
              </a:ext>
            </a:extLst>
          </p:cNvPr>
          <p:cNvSpPr/>
          <p:nvPr/>
        </p:nvSpPr>
        <p:spPr bwMode="auto">
          <a:xfrm>
            <a:off x="528322" y="5340171"/>
            <a:ext cx="1462688" cy="1087120"/>
          </a:xfrm>
          <a:prstGeom prst="wedgeRoundRectCallout">
            <a:avLst>
              <a:gd name="adj1" fmla="val 78290"/>
              <a:gd name="adj2" fmla="val -19847"/>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a:lnSpc>
                <a:spcPct val="90000"/>
              </a:lnSpc>
            </a:pPr>
            <a:r>
              <a:rPr lang="en-US" sz="1200" dirty="0">
                <a:solidFill>
                  <a:schemeClr val="tx1"/>
                </a:solidFill>
              </a:rPr>
              <a:t>Risks shown in order from highest to lowest incidence</a:t>
            </a:r>
          </a:p>
        </p:txBody>
      </p:sp>
    </p:spTree>
    <p:extLst>
      <p:ext uri="{BB962C8B-B14F-4D97-AF65-F5344CB8AC3E}">
        <p14:creationId xmlns:p14="http://schemas.microsoft.com/office/powerpoint/2010/main" val="3361872790"/>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C79E-5220-4FF2-93A9-0106367B26C7}"/>
              </a:ext>
            </a:extLst>
          </p:cNvPr>
          <p:cNvSpPr>
            <a:spLocks noGrp="1"/>
          </p:cNvSpPr>
          <p:nvPr>
            <p:ph type="title"/>
          </p:nvPr>
        </p:nvSpPr>
        <p:spPr/>
        <p:txBody>
          <a:bodyPr/>
          <a:lstStyle/>
          <a:p>
            <a:r>
              <a:rPr lang="en-US" dirty="0"/>
              <a:t>The top 11 consequences were higher for Females</a:t>
            </a:r>
            <a:br>
              <a:rPr lang="en-US" dirty="0"/>
            </a:br>
            <a:r>
              <a:rPr lang="en-US" sz="2000" dirty="0"/>
              <a:t>Loss of trust was much higher for Females than Males</a:t>
            </a:r>
          </a:p>
        </p:txBody>
      </p:sp>
      <p:sp>
        <p:nvSpPr>
          <p:cNvPr id="3" name="Slide Number Placeholder 2">
            <a:extLst>
              <a:ext uri="{FF2B5EF4-FFF2-40B4-BE49-F238E27FC236}">
                <a16:creationId xmlns:a16="http://schemas.microsoft.com/office/drawing/2014/main" id="{43ECA47D-AB6C-4EA7-8A70-F1948A7C63FD}"/>
              </a:ext>
            </a:extLst>
          </p:cNvPr>
          <p:cNvSpPr>
            <a:spLocks noGrp="1"/>
          </p:cNvSpPr>
          <p:nvPr>
            <p:ph type="sldNum" sz="quarter" idx="4"/>
          </p:nvPr>
        </p:nvSpPr>
        <p:spPr/>
        <p:txBody>
          <a:bodyPr/>
          <a:lstStyle/>
          <a:p>
            <a:fld id="{7EFC24D6-DB8F-6B44-BA5A-9BEC68C15CAA}" type="slidenum">
              <a:rPr lang="en-US" smtClean="0"/>
              <a:pPr/>
              <a:t>67</a:t>
            </a:fld>
            <a:endParaRPr lang="en-US" dirty="0"/>
          </a:p>
        </p:txBody>
      </p:sp>
      <p:sp>
        <p:nvSpPr>
          <p:cNvPr id="11" name="TextBox 10">
            <a:extLst>
              <a:ext uri="{FF2B5EF4-FFF2-40B4-BE49-F238E27FC236}">
                <a16:creationId xmlns:a16="http://schemas.microsoft.com/office/drawing/2014/main" id="{2B03B7D5-41A7-480F-856A-51816F855EAC}"/>
              </a:ext>
            </a:extLst>
          </p:cNvPr>
          <p:cNvSpPr txBox="1"/>
          <p:nvPr/>
        </p:nvSpPr>
        <p:spPr>
          <a:xfrm>
            <a:off x="-40527" y="6588003"/>
            <a:ext cx="8224046"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Q9: …Please tell us if any of the following has ever happened to you or to a friend/family member as a consequence of being treated uncivilly?</a:t>
            </a:r>
          </a:p>
        </p:txBody>
      </p:sp>
      <p:graphicFrame>
        <p:nvGraphicFramePr>
          <p:cNvPr id="12" name="Chart 11">
            <a:extLst>
              <a:ext uri="{FF2B5EF4-FFF2-40B4-BE49-F238E27FC236}">
                <a16:creationId xmlns:a16="http://schemas.microsoft.com/office/drawing/2014/main" id="{549B7A7F-0E31-4503-8DE5-E8114B326F39}"/>
              </a:ext>
            </a:extLst>
          </p:cNvPr>
          <p:cNvGraphicFramePr/>
          <p:nvPr>
            <p:extLst>
              <p:ext uri="{D42A27DB-BD31-4B8C-83A1-F6EECF244321}">
                <p14:modId xmlns:p14="http://schemas.microsoft.com/office/powerpoint/2010/main" val="1657274615"/>
              </p:ext>
            </p:extLst>
          </p:nvPr>
        </p:nvGraphicFramePr>
        <p:xfrm>
          <a:off x="3159761" y="1420118"/>
          <a:ext cx="9004442" cy="506323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C9651C8-8663-463D-A93F-FC8F45BC8B0A}"/>
              </a:ext>
            </a:extLst>
          </p:cNvPr>
          <p:cNvSpPr txBox="1"/>
          <p:nvPr/>
        </p:nvSpPr>
        <p:spPr>
          <a:xfrm>
            <a:off x="132082" y="1298198"/>
            <a:ext cx="3108958" cy="5392245"/>
          </a:xfrm>
          <a:prstGeom prst="rect">
            <a:avLst/>
          </a:prstGeom>
          <a:noFill/>
        </p:spPr>
        <p:txBody>
          <a:bodyPr wrap="square" lIns="182880" tIns="146304" rIns="182880" bIns="146304" rtlCol="0">
            <a:spAutoFit/>
          </a:bodyPr>
          <a:lstStyle/>
          <a:p>
            <a:pPr>
              <a:lnSpc>
                <a:spcPct val="90000"/>
              </a:lnSpc>
            </a:pPr>
            <a:r>
              <a:rPr lang="en-US" sz="1600" b="1" dirty="0">
                <a:solidFill>
                  <a:schemeClr val="tx1">
                    <a:lumMod val="50000"/>
                  </a:schemeClr>
                </a:solidFill>
              </a:rPr>
              <a:t>Consequences </a:t>
            </a:r>
          </a:p>
          <a:p>
            <a:pPr>
              <a:lnSpc>
                <a:spcPct val="90000"/>
              </a:lnSpc>
            </a:pPr>
            <a:r>
              <a:rPr lang="en-US" sz="1100" dirty="0">
                <a:solidFill>
                  <a:schemeClr val="tx1">
                    <a:lumMod val="50000"/>
                  </a:schemeClr>
                </a:solidFill>
              </a:rPr>
              <a:t>(ranked in order of incidence)</a:t>
            </a:r>
          </a:p>
          <a:p>
            <a:pPr marL="228600" indent="-228600">
              <a:lnSpc>
                <a:spcPct val="90000"/>
              </a:lnSpc>
              <a:buFont typeface="+mj-lt"/>
              <a:buAutoNum type="arabicPeriod"/>
            </a:pPr>
            <a:r>
              <a:rPr lang="en-US" sz="1100" dirty="0">
                <a:solidFill>
                  <a:schemeClr val="tx1">
                    <a:lumMod val="50000"/>
                  </a:schemeClr>
                </a:solidFill>
              </a:rPr>
              <a:t>Less trusting of other people online</a:t>
            </a:r>
          </a:p>
          <a:p>
            <a:pPr marL="228600" indent="-228600">
              <a:lnSpc>
                <a:spcPct val="90000"/>
              </a:lnSpc>
              <a:buFont typeface="+mj-lt"/>
              <a:buAutoNum type="arabicPeriod"/>
            </a:pPr>
            <a:r>
              <a:rPr lang="en-US" sz="1100" dirty="0">
                <a:solidFill>
                  <a:schemeClr val="tx1">
                    <a:lumMod val="50000"/>
                  </a:schemeClr>
                </a:solidFill>
              </a:rPr>
              <a:t>Less trusting of other people offline</a:t>
            </a:r>
          </a:p>
          <a:p>
            <a:pPr marL="228600" indent="-228600">
              <a:lnSpc>
                <a:spcPct val="90000"/>
              </a:lnSpc>
              <a:buFont typeface="+mj-lt"/>
              <a:buAutoNum type="arabicPeriod"/>
            </a:pPr>
            <a:r>
              <a:rPr lang="en-US" sz="1100" dirty="0">
                <a:solidFill>
                  <a:schemeClr val="tx1">
                    <a:lumMod val="50000"/>
                  </a:schemeClr>
                </a:solidFill>
              </a:rPr>
              <a:t>More constructive in my criticism</a:t>
            </a:r>
          </a:p>
          <a:p>
            <a:pPr marL="228600" indent="-228600">
              <a:lnSpc>
                <a:spcPct val="90000"/>
              </a:lnSpc>
              <a:buFont typeface="+mj-lt"/>
              <a:buAutoNum type="arabicPeriod"/>
            </a:pPr>
            <a:r>
              <a:rPr lang="en-US" sz="1100" dirty="0">
                <a:solidFill>
                  <a:schemeClr val="tx1">
                    <a:lumMod val="50000"/>
                  </a:schemeClr>
                </a:solidFill>
              </a:rPr>
              <a:t>Lost sleep</a:t>
            </a:r>
          </a:p>
          <a:p>
            <a:pPr marL="228600" indent="-228600">
              <a:lnSpc>
                <a:spcPct val="90000"/>
              </a:lnSpc>
              <a:buFont typeface="+mj-lt"/>
              <a:buAutoNum type="arabicPeriod"/>
            </a:pPr>
            <a:r>
              <a:rPr lang="en-US" sz="1100" dirty="0">
                <a:solidFill>
                  <a:schemeClr val="tx1">
                    <a:lumMod val="50000"/>
                  </a:schemeClr>
                </a:solidFill>
              </a:rPr>
              <a:t>My life became more stressful</a:t>
            </a:r>
          </a:p>
          <a:p>
            <a:pPr marL="228600" indent="-228600">
              <a:lnSpc>
                <a:spcPct val="90000"/>
              </a:lnSpc>
              <a:buFont typeface="+mj-lt"/>
              <a:buAutoNum type="arabicPeriod"/>
            </a:pPr>
            <a:r>
              <a:rPr lang="en-US" sz="1100" dirty="0">
                <a:solidFill>
                  <a:schemeClr val="tx1">
                    <a:lumMod val="50000"/>
                  </a:schemeClr>
                </a:solidFill>
              </a:rPr>
              <a:t>Was less likely to participate in social media, blogs and forums</a:t>
            </a:r>
          </a:p>
          <a:p>
            <a:pPr marL="228600" indent="-228600">
              <a:lnSpc>
                <a:spcPct val="90000"/>
              </a:lnSpc>
              <a:buFont typeface="+mj-lt"/>
              <a:buAutoNum type="arabicPeriod"/>
            </a:pPr>
            <a:r>
              <a:rPr lang="en-US" sz="1100" dirty="0">
                <a:solidFill>
                  <a:schemeClr val="tx1">
                    <a:lumMod val="50000"/>
                  </a:schemeClr>
                </a:solidFill>
              </a:rPr>
              <a:t>Lost a friend</a:t>
            </a:r>
          </a:p>
          <a:p>
            <a:pPr marL="228600" indent="-228600">
              <a:lnSpc>
                <a:spcPct val="90000"/>
              </a:lnSpc>
              <a:buFont typeface="+mj-lt"/>
              <a:buAutoNum type="arabicPeriod"/>
            </a:pPr>
            <a:r>
              <a:rPr lang="en-US" sz="1100" dirty="0">
                <a:solidFill>
                  <a:schemeClr val="tx1">
                    <a:lumMod val="50000"/>
                  </a:schemeClr>
                </a:solidFill>
              </a:rPr>
              <a:t>Spent time and energy avoiding the offender</a:t>
            </a:r>
          </a:p>
          <a:p>
            <a:pPr marL="228600" indent="-228600">
              <a:lnSpc>
                <a:spcPct val="90000"/>
              </a:lnSpc>
              <a:buFont typeface="+mj-lt"/>
              <a:buAutoNum type="arabicPeriod"/>
            </a:pPr>
            <a:r>
              <a:rPr lang="en-US" sz="1100" dirty="0">
                <a:solidFill>
                  <a:schemeClr val="tx1">
                    <a:lumMod val="50000"/>
                  </a:schemeClr>
                </a:solidFill>
              </a:rPr>
              <a:t>Became depressed</a:t>
            </a:r>
          </a:p>
          <a:p>
            <a:pPr marL="228600" indent="-228600">
              <a:lnSpc>
                <a:spcPct val="90000"/>
              </a:lnSpc>
              <a:buFont typeface="+mj-lt"/>
              <a:buAutoNum type="arabicPeriod"/>
            </a:pPr>
            <a:r>
              <a:rPr lang="en-US" sz="1100" dirty="0">
                <a:solidFill>
                  <a:schemeClr val="tx1">
                    <a:lumMod val="50000"/>
                  </a:schemeClr>
                </a:solidFill>
              </a:rPr>
              <a:t>Took out my frustration on another person</a:t>
            </a:r>
          </a:p>
          <a:p>
            <a:pPr marL="228600" indent="-228600">
              <a:lnSpc>
                <a:spcPct val="90000"/>
              </a:lnSpc>
              <a:buFont typeface="+mj-lt"/>
              <a:buAutoNum type="arabicPeriod"/>
            </a:pPr>
            <a:r>
              <a:rPr lang="en-US" sz="1100" dirty="0">
                <a:solidFill>
                  <a:schemeClr val="tx1">
                    <a:lumMod val="50000"/>
                  </a:schemeClr>
                </a:solidFill>
              </a:rPr>
              <a:t>Negatively affected my school performance</a:t>
            </a:r>
          </a:p>
          <a:p>
            <a:pPr marL="228600" indent="-228600">
              <a:lnSpc>
                <a:spcPct val="90000"/>
              </a:lnSpc>
              <a:buFont typeface="+mj-lt"/>
              <a:buAutoNum type="arabicPeriod"/>
            </a:pPr>
            <a:r>
              <a:rPr lang="en-US" sz="1100" dirty="0">
                <a:solidFill>
                  <a:schemeClr val="tx1">
                    <a:lumMod val="50000"/>
                  </a:schemeClr>
                </a:solidFill>
              </a:rPr>
              <a:t>Lost money</a:t>
            </a:r>
          </a:p>
          <a:p>
            <a:pPr marL="228600" indent="-228600">
              <a:lnSpc>
                <a:spcPct val="90000"/>
              </a:lnSpc>
              <a:buFont typeface="+mj-lt"/>
              <a:buAutoNum type="arabicPeriod"/>
            </a:pPr>
            <a:r>
              <a:rPr lang="en-US" sz="1100" dirty="0">
                <a:solidFill>
                  <a:schemeClr val="tx1">
                    <a:lumMod val="50000"/>
                  </a:schemeClr>
                </a:solidFill>
              </a:rPr>
              <a:t>Stopped communicating with another member of the family</a:t>
            </a:r>
          </a:p>
          <a:p>
            <a:pPr marL="228600" indent="-228600">
              <a:lnSpc>
                <a:spcPct val="90000"/>
              </a:lnSpc>
              <a:buFont typeface="+mj-lt"/>
              <a:buAutoNum type="arabicPeriod"/>
            </a:pPr>
            <a:r>
              <a:rPr lang="en-US" sz="1100" dirty="0">
                <a:solidFill>
                  <a:schemeClr val="tx1">
                    <a:lumMod val="50000"/>
                  </a:schemeClr>
                </a:solidFill>
              </a:rPr>
              <a:t>Personal reputation was damaged</a:t>
            </a:r>
          </a:p>
          <a:p>
            <a:pPr marL="228600" indent="-228600">
              <a:lnSpc>
                <a:spcPct val="90000"/>
              </a:lnSpc>
              <a:buFont typeface="+mj-lt"/>
              <a:buAutoNum type="arabicPeriod"/>
            </a:pPr>
            <a:r>
              <a:rPr lang="en-US" sz="1100" dirty="0">
                <a:solidFill>
                  <a:schemeClr val="tx1">
                    <a:lumMod val="50000"/>
                  </a:schemeClr>
                </a:solidFill>
              </a:rPr>
              <a:t>Intentionally spent less time at school</a:t>
            </a:r>
          </a:p>
          <a:p>
            <a:pPr marL="228600" indent="-228600">
              <a:lnSpc>
                <a:spcPct val="90000"/>
              </a:lnSpc>
              <a:buFont typeface="+mj-lt"/>
              <a:buAutoNum type="arabicPeriod"/>
            </a:pPr>
            <a:r>
              <a:rPr lang="en-US" sz="1100" dirty="0">
                <a:solidFill>
                  <a:schemeClr val="tx1">
                    <a:lumMod val="50000"/>
                  </a:schemeClr>
                </a:solidFill>
              </a:rPr>
              <a:t>Was bullied or harassed offline</a:t>
            </a:r>
          </a:p>
          <a:p>
            <a:pPr marL="228600" indent="-228600">
              <a:lnSpc>
                <a:spcPct val="90000"/>
              </a:lnSpc>
              <a:buFont typeface="+mj-lt"/>
              <a:buAutoNum type="arabicPeriod"/>
            </a:pPr>
            <a:r>
              <a:rPr lang="en-US" sz="1100" dirty="0">
                <a:solidFill>
                  <a:schemeClr val="tx1">
                    <a:lumMod val="50000"/>
                  </a:schemeClr>
                </a:solidFill>
              </a:rPr>
              <a:t>Negatively affected my work performance</a:t>
            </a:r>
          </a:p>
          <a:p>
            <a:pPr marL="228600" indent="-228600">
              <a:lnSpc>
                <a:spcPct val="90000"/>
              </a:lnSpc>
              <a:buFont typeface="+mj-lt"/>
              <a:buAutoNum type="arabicPeriod"/>
            </a:pPr>
            <a:r>
              <a:rPr lang="en-US" sz="1100" dirty="0">
                <a:solidFill>
                  <a:schemeClr val="tx1">
                    <a:lumMod val="50000"/>
                  </a:schemeClr>
                </a:solidFill>
              </a:rPr>
              <a:t>Intentionally spent less time at work</a:t>
            </a:r>
          </a:p>
          <a:p>
            <a:pPr marL="228600" indent="-228600">
              <a:lnSpc>
                <a:spcPct val="90000"/>
              </a:lnSpc>
              <a:buFont typeface="+mj-lt"/>
              <a:buAutoNum type="arabicPeriod"/>
            </a:pPr>
            <a:r>
              <a:rPr lang="en-US" sz="1100" dirty="0">
                <a:solidFill>
                  <a:schemeClr val="tx1">
                    <a:lumMod val="50000"/>
                  </a:schemeClr>
                </a:solidFill>
              </a:rPr>
              <a:t>Was physically threatened offline</a:t>
            </a:r>
          </a:p>
          <a:p>
            <a:pPr marL="228600" indent="-228600">
              <a:lnSpc>
                <a:spcPct val="90000"/>
              </a:lnSpc>
              <a:buFont typeface="+mj-lt"/>
              <a:buAutoNum type="arabicPeriod"/>
            </a:pPr>
            <a:r>
              <a:rPr lang="en-US" sz="1100" dirty="0">
                <a:solidFill>
                  <a:schemeClr val="tx1">
                    <a:lumMod val="50000"/>
                  </a:schemeClr>
                </a:solidFill>
              </a:rPr>
              <a:t>Took out my frustration on a co-worker or customer</a:t>
            </a:r>
          </a:p>
          <a:p>
            <a:pPr marL="228600" indent="-228600">
              <a:lnSpc>
                <a:spcPct val="90000"/>
              </a:lnSpc>
              <a:buFont typeface="+mj-lt"/>
              <a:buAutoNum type="arabicPeriod"/>
            </a:pPr>
            <a:r>
              <a:rPr lang="en-US" sz="1100" dirty="0">
                <a:solidFill>
                  <a:schemeClr val="tx1">
                    <a:lumMod val="50000"/>
                  </a:schemeClr>
                </a:solidFill>
              </a:rPr>
              <a:t>Had thoughts of suicide</a:t>
            </a:r>
          </a:p>
          <a:p>
            <a:pPr marL="228600" indent="-228600">
              <a:lnSpc>
                <a:spcPct val="90000"/>
              </a:lnSpc>
              <a:buFont typeface="+mj-lt"/>
              <a:buAutoNum type="arabicPeriod"/>
            </a:pPr>
            <a:r>
              <a:rPr lang="en-US" sz="1100" dirty="0">
                <a:solidFill>
                  <a:schemeClr val="tx1">
                    <a:lumMod val="50000"/>
                  </a:schemeClr>
                </a:solidFill>
              </a:rPr>
              <a:t>Was physically harmed offline</a:t>
            </a:r>
          </a:p>
          <a:p>
            <a:pPr marL="228600" indent="-228600">
              <a:lnSpc>
                <a:spcPct val="90000"/>
              </a:lnSpc>
              <a:buFont typeface="+mj-lt"/>
              <a:buAutoNum type="arabicPeriod"/>
            </a:pPr>
            <a:r>
              <a:rPr lang="en-US" sz="1100" dirty="0">
                <a:solidFill>
                  <a:schemeClr val="tx1">
                    <a:lumMod val="50000"/>
                  </a:schemeClr>
                </a:solidFill>
              </a:rPr>
              <a:t>Quit my job</a:t>
            </a:r>
          </a:p>
        </p:txBody>
      </p:sp>
      <p:sp>
        <p:nvSpPr>
          <p:cNvPr id="13" name="Speech Bubble: Rectangle with Corners Rounded 12">
            <a:extLst>
              <a:ext uri="{FF2B5EF4-FFF2-40B4-BE49-F238E27FC236}">
                <a16:creationId xmlns:a16="http://schemas.microsoft.com/office/drawing/2014/main" id="{26EAFE35-7942-4113-86F6-2D0BDEE8A54E}"/>
              </a:ext>
            </a:extLst>
          </p:cNvPr>
          <p:cNvSpPr/>
          <p:nvPr/>
        </p:nvSpPr>
        <p:spPr bwMode="auto">
          <a:xfrm>
            <a:off x="3241040" y="1843570"/>
            <a:ext cx="1463040" cy="894080"/>
          </a:xfrm>
          <a:prstGeom prst="wedgeRoundRectCallout">
            <a:avLst>
              <a:gd name="adj1" fmla="val 69301"/>
              <a:gd name="adj2" fmla="val 30164"/>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a:lnSpc>
                <a:spcPct val="90000"/>
              </a:lnSpc>
            </a:pPr>
            <a:r>
              <a:rPr lang="en-US" sz="1200" dirty="0">
                <a:solidFill>
                  <a:schemeClr val="tx1"/>
                </a:solidFill>
              </a:rPr>
              <a:t>Biggest gap between Females and Males was a loss of trust</a:t>
            </a:r>
          </a:p>
        </p:txBody>
      </p:sp>
      <p:sp>
        <p:nvSpPr>
          <p:cNvPr id="15" name="TextBox 14">
            <a:extLst>
              <a:ext uri="{FF2B5EF4-FFF2-40B4-BE49-F238E27FC236}">
                <a16:creationId xmlns:a16="http://schemas.microsoft.com/office/drawing/2014/main" id="{AFAF2C84-1873-4BF6-837B-046EF7FD5E87}"/>
              </a:ext>
            </a:extLst>
          </p:cNvPr>
          <p:cNvSpPr txBox="1"/>
          <p:nvPr/>
        </p:nvSpPr>
        <p:spPr>
          <a:xfrm>
            <a:off x="7479920" y="1957827"/>
            <a:ext cx="4607095" cy="738664"/>
          </a:xfrm>
          <a:prstGeom prst="rect">
            <a:avLst/>
          </a:prstGeom>
          <a:solidFill>
            <a:schemeClr val="tx1"/>
          </a:solidFill>
          <a:ln>
            <a:solidFill>
              <a:schemeClr val="bg1"/>
            </a:solidFill>
          </a:ln>
        </p:spPr>
        <p:txBody>
          <a:bodyPr wrap="none" lIns="182880" tIns="146304" rIns="182880" bIns="146304" rtlCol="0">
            <a:spAutoFit/>
          </a:bodyPr>
          <a:lstStyle/>
          <a:p>
            <a:pPr>
              <a:lnSpc>
                <a:spcPct val="90000"/>
              </a:lnSpc>
            </a:pPr>
            <a:r>
              <a:rPr lang="en-US" sz="1600" dirty="0">
                <a:solidFill>
                  <a:schemeClr val="tx1">
                    <a:lumMod val="50000"/>
                  </a:schemeClr>
                </a:solidFill>
              </a:rPr>
              <a:t>Male - any consequence – 66% (YOY </a:t>
            </a:r>
            <a:r>
              <a:rPr lang="en-US" sz="1600" dirty="0">
                <a:solidFill>
                  <a:schemeClr val="tx1">
                    <a:lumMod val="50000"/>
                  </a:schemeClr>
                </a:solidFill>
                <a:latin typeface="Wingdings 3" panose="05040102010807070707" pitchFamily="18" charset="2"/>
              </a:rPr>
              <a:t>p</a:t>
            </a:r>
            <a:r>
              <a:rPr lang="en-US" sz="1600" dirty="0">
                <a:solidFill>
                  <a:schemeClr val="tx1">
                    <a:lumMod val="50000"/>
                  </a:schemeClr>
                </a:solidFill>
              </a:rPr>
              <a:t>0%)</a:t>
            </a:r>
          </a:p>
          <a:p>
            <a:pPr>
              <a:lnSpc>
                <a:spcPct val="90000"/>
              </a:lnSpc>
            </a:pPr>
            <a:r>
              <a:rPr lang="en-US" sz="1600" dirty="0">
                <a:solidFill>
                  <a:schemeClr val="tx1">
                    <a:lumMod val="50000"/>
                  </a:schemeClr>
                </a:solidFill>
              </a:rPr>
              <a:t>Female - any consequence – 71% (YOY </a:t>
            </a:r>
            <a:r>
              <a:rPr lang="en-US" sz="1600" dirty="0">
                <a:solidFill>
                  <a:schemeClr val="tx1">
                    <a:lumMod val="50000"/>
                  </a:schemeClr>
                </a:solidFill>
                <a:latin typeface="Wingdings 3" panose="05040102010807070707" pitchFamily="18" charset="2"/>
              </a:rPr>
              <a:t>p</a:t>
            </a:r>
            <a:r>
              <a:rPr lang="en-US" sz="1600" dirty="0">
                <a:solidFill>
                  <a:schemeClr val="tx1">
                    <a:lumMod val="50000"/>
                  </a:schemeClr>
                </a:solidFill>
              </a:rPr>
              <a:t>+2%)</a:t>
            </a:r>
          </a:p>
        </p:txBody>
      </p:sp>
      <p:grpSp>
        <p:nvGrpSpPr>
          <p:cNvPr id="17" name="Group 16">
            <a:extLst>
              <a:ext uri="{FF2B5EF4-FFF2-40B4-BE49-F238E27FC236}">
                <a16:creationId xmlns:a16="http://schemas.microsoft.com/office/drawing/2014/main" id="{EE18BC00-69AB-4820-B7D8-8670E8D78015}"/>
              </a:ext>
            </a:extLst>
          </p:cNvPr>
          <p:cNvGrpSpPr/>
          <p:nvPr/>
        </p:nvGrpSpPr>
        <p:grpSpPr>
          <a:xfrm>
            <a:off x="10766545" y="11659"/>
            <a:ext cx="1586314" cy="489365"/>
            <a:chOff x="10766545" y="11659"/>
            <a:chExt cx="1586314" cy="489365"/>
          </a:xfrm>
        </p:grpSpPr>
        <p:sp>
          <p:nvSpPr>
            <p:cNvPr id="18" name="TextBox 17">
              <a:extLst>
                <a:ext uri="{FF2B5EF4-FFF2-40B4-BE49-F238E27FC236}">
                  <a16:creationId xmlns:a16="http://schemas.microsoft.com/office/drawing/2014/main" id="{91C49F31-46F4-4B35-8E36-1A71EC722216}"/>
                </a:ext>
              </a:extLst>
            </p:cNvPr>
            <p:cNvSpPr txBox="1"/>
            <p:nvPr/>
          </p:nvSpPr>
          <p:spPr>
            <a:xfrm>
              <a:off x="10766545" y="11659"/>
              <a:ext cx="951222"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Gender</a:t>
              </a:r>
            </a:p>
          </p:txBody>
        </p:sp>
        <p:grpSp>
          <p:nvGrpSpPr>
            <p:cNvPr id="19" name="Group 18">
              <a:extLst>
                <a:ext uri="{FF2B5EF4-FFF2-40B4-BE49-F238E27FC236}">
                  <a16:creationId xmlns:a16="http://schemas.microsoft.com/office/drawing/2014/main" id="{D6B9ABAE-7B59-479F-ACCE-BE3E13C0F123}"/>
                </a:ext>
              </a:extLst>
            </p:cNvPr>
            <p:cNvGrpSpPr>
              <a:grpSpLocks noChangeAspect="1"/>
            </p:cNvGrpSpPr>
            <p:nvPr/>
          </p:nvGrpSpPr>
          <p:grpSpPr>
            <a:xfrm>
              <a:off x="11621339" y="81889"/>
              <a:ext cx="731520" cy="377715"/>
              <a:chOff x="2461533" y="4904256"/>
              <a:chExt cx="1871022" cy="966089"/>
            </a:xfrm>
          </p:grpSpPr>
          <p:pic>
            <p:nvPicPr>
              <p:cNvPr id="20" name="Picture 19">
                <a:extLst>
                  <a:ext uri="{FF2B5EF4-FFF2-40B4-BE49-F238E27FC236}">
                    <a16:creationId xmlns:a16="http://schemas.microsoft.com/office/drawing/2014/main" id="{DC626CD5-AB8A-4161-A10F-718173C7F722}"/>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Lst>
              </a:blip>
              <a:stretch>
                <a:fillRect/>
              </a:stretch>
            </p:blipFill>
            <p:spPr>
              <a:xfrm>
                <a:off x="3418155" y="4904256"/>
                <a:ext cx="914400" cy="914400"/>
              </a:xfrm>
              <a:prstGeom prst="rect">
                <a:avLst/>
              </a:prstGeom>
            </p:spPr>
          </p:pic>
          <p:pic>
            <p:nvPicPr>
              <p:cNvPr id="21" name="Picture 20" descr="... , face, human, man, profile, user, women icon | Icon search engine">
                <a:extLst>
                  <a:ext uri="{FF2B5EF4-FFF2-40B4-BE49-F238E27FC236}">
                    <a16:creationId xmlns:a16="http://schemas.microsoft.com/office/drawing/2014/main" id="{7331D9FF-8609-48DA-B4A8-3B39700D411B}"/>
                  </a:ext>
                </a:extLst>
              </p:cNvPr>
              <p:cNvPicPr>
                <a:picLocks noChangeAspect="1"/>
              </p:cNvPicPr>
              <p:nvPr/>
            </p:nvPicPr>
            <p:blipFill>
              <a:blip r:embed="rId6">
                <a:duotone>
                  <a:schemeClr val="accent4">
                    <a:shade val="45000"/>
                    <a:satMod val="135000"/>
                  </a:schemeClr>
                  <a:prstClr val="white"/>
                </a:duotone>
              </a:blip>
              <a:stretch>
                <a:fillRect/>
              </a:stretch>
            </p:blipFill>
            <p:spPr>
              <a:xfrm>
                <a:off x="2461533" y="4955945"/>
                <a:ext cx="914400" cy="914400"/>
              </a:xfrm>
              <a:prstGeom prst="rect">
                <a:avLst/>
              </a:prstGeom>
            </p:spPr>
          </p:pic>
        </p:grpSp>
      </p:grpSp>
      <p:sp>
        <p:nvSpPr>
          <p:cNvPr id="22" name="Freeform: Shape 21">
            <a:extLst>
              <a:ext uri="{FF2B5EF4-FFF2-40B4-BE49-F238E27FC236}">
                <a16:creationId xmlns:a16="http://schemas.microsoft.com/office/drawing/2014/main" id="{269D65EF-F09E-4440-899C-C3F757C00A45}"/>
              </a:ext>
            </a:extLst>
          </p:cNvPr>
          <p:cNvSpPr/>
          <p:nvPr/>
        </p:nvSpPr>
        <p:spPr bwMode="auto">
          <a:xfrm>
            <a:off x="4958080" y="2062480"/>
            <a:ext cx="3281812" cy="2895999"/>
          </a:xfrm>
          <a:custGeom>
            <a:avLst/>
            <a:gdLst>
              <a:gd name="connsiteX0" fmla="*/ 0 w 3281812"/>
              <a:gd name="connsiteY0" fmla="*/ 0 h 2895999"/>
              <a:gd name="connsiteX1" fmla="*/ 0 w 3281812"/>
              <a:gd name="connsiteY1" fmla="*/ 0 h 2895999"/>
              <a:gd name="connsiteX2" fmla="*/ 20320 w 3281812"/>
              <a:gd name="connsiteY2" fmla="*/ 172720 h 2895999"/>
              <a:gd name="connsiteX3" fmla="*/ 40640 w 3281812"/>
              <a:gd name="connsiteY3" fmla="*/ 294640 h 2895999"/>
              <a:gd name="connsiteX4" fmla="*/ 60960 w 3281812"/>
              <a:gd name="connsiteY4" fmla="*/ 386080 h 2895999"/>
              <a:gd name="connsiteX5" fmla="*/ 81280 w 3281812"/>
              <a:gd name="connsiteY5" fmla="*/ 467360 h 2895999"/>
              <a:gd name="connsiteX6" fmla="*/ 101600 w 3281812"/>
              <a:gd name="connsiteY6" fmla="*/ 579120 h 2895999"/>
              <a:gd name="connsiteX7" fmla="*/ 91440 w 3281812"/>
              <a:gd name="connsiteY7" fmla="*/ 690880 h 2895999"/>
              <a:gd name="connsiteX8" fmla="*/ 60960 w 3281812"/>
              <a:gd name="connsiteY8" fmla="*/ 711200 h 2895999"/>
              <a:gd name="connsiteX9" fmla="*/ 50800 w 3281812"/>
              <a:gd name="connsiteY9" fmla="*/ 741680 h 2895999"/>
              <a:gd name="connsiteX10" fmla="*/ 20320 w 3281812"/>
              <a:gd name="connsiteY10" fmla="*/ 762000 h 2895999"/>
              <a:gd name="connsiteX11" fmla="*/ 10160 w 3281812"/>
              <a:gd name="connsiteY11" fmla="*/ 772160 h 2895999"/>
              <a:gd name="connsiteX12" fmla="*/ 10160 w 3281812"/>
              <a:gd name="connsiteY12" fmla="*/ 772160 h 2895999"/>
              <a:gd name="connsiteX13" fmla="*/ 30480 w 3281812"/>
              <a:gd name="connsiteY13" fmla="*/ 863600 h 2895999"/>
              <a:gd name="connsiteX14" fmla="*/ 60960 w 3281812"/>
              <a:gd name="connsiteY14" fmla="*/ 894080 h 2895999"/>
              <a:gd name="connsiteX15" fmla="*/ 71120 w 3281812"/>
              <a:gd name="connsiteY15" fmla="*/ 965200 h 2895999"/>
              <a:gd name="connsiteX16" fmla="*/ 81280 w 3281812"/>
              <a:gd name="connsiteY16" fmla="*/ 995680 h 2895999"/>
              <a:gd name="connsiteX17" fmla="*/ 121920 w 3281812"/>
              <a:gd name="connsiteY17" fmla="*/ 1097280 h 2895999"/>
              <a:gd name="connsiteX18" fmla="*/ 132080 w 3281812"/>
              <a:gd name="connsiteY18" fmla="*/ 1127760 h 2895999"/>
              <a:gd name="connsiteX19" fmla="*/ 142240 w 3281812"/>
              <a:gd name="connsiteY19" fmla="*/ 1168400 h 2895999"/>
              <a:gd name="connsiteX20" fmla="*/ 172720 w 3281812"/>
              <a:gd name="connsiteY20" fmla="*/ 1239520 h 2895999"/>
              <a:gd name="connsiteX21" fmla="*/ 193040 w 3281812"/>
              <a:gd name="connsiteY21" fmla="*/ 1280160 h 2895999"/>
              <a:gd name="connsiteX22" fmla="*/ 233680 w 3281812"/>
              <a:gd name="connsiteY22" fmla="*/ 1391920 h 2895999"/>
              <a:gd name="connsiteX23" fmla="*/ 254000 w 3281812"/>
              <a:gd name="connsiteY23" fmla="*/ 1432560 h 2895999"/>
              <a:gd name="connsiteX24" fmla="*/ 294640 w 3281812"/>
              <a:gd name="connsiteY24" fmla="*/ 1534160 h 2895999"/>
              <a:gd name="connsiteX25" fmla="*/ 325120 w 3281812"/>
              <a:gd name="connsiteY25" fmla="*/ 1686560 h 2895999"/>
              <a:gd name="connsiteX26" fmla="*/ 335280 w 3281812"/>
              <a:gd name="connsiteY26" fmla="*/ 1778000 h 2895999"/>
              <a:gd name="connsiteX27" fmla="*/ 345440 w 3281812"/>
              <a:gd name="connsiteY27" fmla="*/ 1808480 h 2895999"/>
              <a:gd name="connsiteX28" fmla="*/ 467360 w 3281812"/>
              <a:gd name="connsiteY28" fmla="*/ 1869440 h 2895999"/>
              <a:gd name="connsiteX29" fmla="*/ 528320 w 3281812"/>
              <a:gd name="connsiteY29" fmla="*/ 1879600 h 2895999"/>
              <a:gd name="connsiteX30" fmla="*/ 589280 w 3281812"/>
              <a:gd name="connsiteY30" fmla="*/ 1899920 h 2895999"/>
              <a:gd name="connsiteX31" fmla="*/ 670560 w 3281812"/>
              <a:gd name="connsiteY31" fmla="*/ 1920240 h 2895999"/>
              <a:gd name="connsiteX32" fmla="*/ 701040 w 3281812"/>
              <a:gd name="connsiteY32" fmla="*/ 1930400 h 2895999"/>
              <a:gd name="connsiteX33" fmla="*/ 762000 w 3281812"/>
              <a:gd name="connsiteY33" fmla="*/ 1960880 h 2895999"/>
              <a:gd name="connsiteX34" fmla="*/ 802640 w 3281812"/>
              <a:gd name="connsiteY34" fmla="*/ 1991360 h 2895999"/>
              <a:gd name="connsiteX35" fmla="*/ 843280 w 3281812"/>
              <a:gd name="connsiteY35" fmla="*/ 2001520 h 2895999"/>
              <a:gd name="connsiteX36" fmla="*/ 934720 w 3281812"/>
              <a:gd name="connsiteY36" fmla="*/ 2032000 h 2895999"/>
              <a:gd name="connsiteX37" fmla="*/ 965200 w 3281812"/>
              <a:gd name="connsiteY37" fmla="*/ 2042160 h 2895999"/>
              <a:gd name="connsiteX38" fmla="*/ 1026160 w 3281812"/>
              <a:gd name="connsiteY38" fmla="*/ 2052320 h 2895999"/>
              <a:gd name="connsiteX39" fmla="*/ 1087120 w 3281812"/>
              <a:gd name="connsiteY39" fmla="*/ 2072640 h 2895999"/>
              <a:gd name="connsiteX40" fmla="*/ 1117600 w 3281812"/>
              <a:gd name="connsiteY40" fmla="*/ 2082800 h 2895999"/>
              <a:gd name="connsiteX41" fmla="*/ 1198880 w 3281812"/>
              <a:gd name="connsiteY41" fmla="*/ 2113280 h 2895999"/>
              <a:gd name="connsiteX42" fmla="*/ 1412240 w 3281812"/>
              <a:gd name="connsiteY42" fmla="*/ 2123440 h 2895999"/>
              <a:gd name="connsiteX43" fmla="*/ 1442720 w 3281812"/>
              <a:gd name="connsiteY43" fmla="*/ 2133600 h 2895999"/>
              <a:gd name="connsiteX44" fmla="*/ 1524000 w 3281812"/>
              <a:gd name="connsiteY44" fmla="*/ 2143760 h 2895999"/>
              <a:gd name="connsiteX45" fmla="*/ 1554480 w 3281812"/>
              <a:gd name="connsiteY45" fmla="*/ 2164080 h 2895999"/>
              <a:gd name="connsiteX46" fmla="*/ 1584960 w 3281812"/>
              <a:gd name="connsiteY46" fmla="*/ 2174240 h 2895999"/>
              <a:gd name="connsiteX47" fmla="*/ 1615440 w 3281812"/>
              <a:gd name="connsiteY47" fmla="*/ 2204720 h 2895999"/>
              <a:gd name="connsiteX48" fmla="*/ 1656080 w 3281812"/>
              <a:gd name="connsiteY48" fmla="*/ 2265680 h 2895999"/>
              <a:gd name="connsiteX49" fmla="*/ 1747520 w 3281812"/>
              <a:gd name="connsiteY49" fmla="*/ 2377440 h 2895999"/>
              <a:gd name="connsiteX50" fmla="*/ 1767840 w 3281812"/>
              <a:gd name="connsiteY50" fmla="*/ 2407920 h 2895999"/>
              <a:gd name="connsiteX51" fmla="*/ 1788160 w 3281812"/>
              <a:gd name="connsiteY51" fmla="*/ 2438400 h 2895999"/>
              <a:gd name="connsiteX52" fmla="*/ 1798320 w 3281812"/>
              <a:gd name="connsiteY52" fmla="*/ 2468880 h 2895999"/>
              <a:gd name="connsiteX53" fmla="*/ 1828800 w 3281812"/>
              <a:gd name="connsiteY53" fmla="*/ 2479040 h 2895999"/>
              <a:gd name="connsiteX54" fmla="*/ 1889760 w 3281812"/>
              <a:gd name="connsiteY54" fmla="*/ 2519680 h 2895999"/>
              <a:gd name="connsiteX55" fmla="*/ 1960880 w 3281812"/>
              <a:gd name="connsiteY55" fmla="*/ 2540000 h 2895999"/>
              <a:gd name="connsiteX56" fmla="*/ 2011680 w 3281812"/>
              <a:gd name="connsiteY56" fmla="*/ 2570480 h 2895999"/>
              <a:gd name="connsiteX57" fmla="*/ 2072640 w 3281812"/>
              <a:gd name="connsiteY57" fmla="*/ 2661920 h 2895999"/>
              <a:gd name="connsiteX58" fmla="*/ 2092960 w 3281812"/>
              <a:gd name="connsiteY58" fmla="*/ 2692400 h 2895999"/>
              <a:gd name="connsiteX59" fmla="*/ 2153920 w 3281812"/>
              <a:gd name="connsiteY59" fmla="*/ 2733040 h 2895999"/>
              <a:gd name="connsiteX60" fmla="*/ 2214880 w 3281812"/>
              <a:gd name="connsiteY60" fmla="*/ 2753360 h 2895999"/>
              <a:gd name="connsiteX61" fmla="*/ 2245360 w 3281812"/>
              <a:gd name="connsiteY61" fmla="*/ 2763520 h 2895999"/>
              <a:gd name="connsiteX62" fmla="*/ 2316480 w 3281812"/>
              <a:gd name="connsiteY62" fmla="*/ 2773680 h 2895999"/>
              <a:gd name="connsiteX63" fmla="*/ 2387600 w 3281812"/>
              <a:gd name="connsiteY63" fmla="*/ 2794000 h 2895999"/>
              <a:gd name="connsiteX64" fmla="*/ 2509520 w 3281812"/>
              <a:gd name="connsiteY64" fmla="*/ 2834640 h 2895999"/>
              <a:gd name="connsiteX65" fmla="*/ 2712720 w 3281812"/>
              <a:gd name="connsiteY65" fmla="*/ 2824480 h 2895999"/>
              <a:gd name="connsiteX66" fmla="*/ 2773680 w 3281812"/>
              <a:gd name="connsiteY66" fmla="*/ 2804160 h 2895999"/>
              <a:gd name="connsiteX67" fmla="*/ 2804160 w 3281812"/>
              <a:gd name="connsiteY67" fmla="*/ 2794000 h 2895999"/>
              <a:gd name="connsiteX68" fmla="*/ 2997200 w 3281812"/>
              <a:gd name="connsiteY68" fmla="*/ 2814320 h 2895999"/>
              <a:gd name="connsiteX69" fmla="*/ 3027680 w 3281812"/>
              <a:gd name="connsiteY69" fmla="*/ 2824480 h 2895999"/>
              <a:gd name="connsiteX70" fmla="*/ 3108960 w 3281812"/>
              <a:gd name="connsiteY70" fmla="*/ 2844800 h 2895999"/>
              <a:gd name="connsiteX71" fmla="*/ 3129280 w 3281812"/>
              <a:gd name="connsiteY71" fmla="*/ 2875280 h 2895999"/>
              <a:gd name="connsiteX72" fmla="*/ 3159760 w 3281812"/>
              <a:gd name="connsiteY72" fmla="*/ 2895600 h 2895999"/>
              <a:gd name="connsiteX73" fmla="*/ 3251200 w 3281812"/>
              <a:gd name="connsiteY73" fmla="*/ 2875280 h 2895999"/>
              <a:gd name="connsiteX74" fmla="*/ 3271520 w 3281812"/>
              <a:gd name="connsiteY74" fmla="*/ 2844800 h 2895999"/>
              <a:gd name="connsiteX75" fmla="*/ 3271520 w 3281812"/>
              <a:gd name="connsiteY75" fmla="*/ 2783840 h 2895999"/>
              <a:gd name="connsiteX76" fmla="*/ 3241040 w 3281812"/>
              <a:gd name="connsiteY76" fmla="*/ 2763520 h 2895999"/>
              <a:gd name="connsiteX77" fmla="*/ 3210560 w 3281812"/>
              <a:gd name="connsiteY77" fmla="*/ 2753360 h 2895999"/>
              <a:gd name="connsiteX78" fmla="*/ 3210560 w 3281812"/>
              <a:gd name="connsiteY78" fmla="*/ 2722880 h 2895999"/>
              <a:gd name="connsiteX79" fmla="*/ 3230880 w 3281812"/>
              <a:gd name="connsiteY79" fmla="*/ 2743200 h 2895999"/>
              <a:gd name="connsiteX80" fmla="*/ 3139440 w 3281812"/>
              <a:gd name="connsiteY80" fmla="*/ 2611120 h 2895999"/>
              <a:gd name="connsiteX81" fmla="*/ 3108960 w 3281812"/>
              <a:gd name="connsiteY81" fmla="*/ 2580640 h 2895999"/>
              <a:gd name="connsiteX82" fmla="*/ 3078480 w 3281812"/>
              <a:gd name="connsiteY82" fmla="*/ 2560320 h 2895999"/>
              <a:gd name="connsiteX83" fmla="*/ 3027680 w 3281812"/>
              <a:gd name="connsiteY83" fmla="*/ 2499360 h 2895999"/>
              <a:gd name="connsiteX84" fmla="*/ 2926080 w 3281812"/>
              <a:gd name="connsiteY84" fmla="*/ 2479040 h 2895999"/>
              <a:gd name="connsiteX85" fmla="*/ 2834640 w 3281812"/>
              <a:gd name="connsiteY85" fmla="*/ 2448560 h 2895999"/>
              <a:gd name="connsiteX86" fmla="*/ 2794000 w 3281812"/>
              <a:gd name="connsiteY86" fmla="*/ 2438400 h 2895999"/>
              <a:gd name="connsiteX87" fmla="*/ 2682240 w 3281812"/>
              <a:gd name="connsiteY87" fmla="*/ 2418080 h 2895999"/>
              <a:gd name="connsiteX88" fmla="*/ 2672080 w 3281812"/>
              <a:gd name="connsiteY88" fmla="*/ 2387600 h 2895999"/>
              <a:gd name="connsiteX89" fmla="*/ 2661920 w 3281812"/>
              <a:gd name="connsiteY89" fmla="*/ 2346960 h 2895999"/>
              <a:gd name="connsiteX90" fmla="*/ 2631440 w 3281812"/>
              <a:gd name="connsiteY90" fmla="*/ 2326640 h 2895999"/>
              <a:gd name="connsiteX91" fmla="*/ 2570480 w 3281812"/>
              <a:gd name="connsiteY91" fmla="*/ 2306320 h 2895999"/>
              <a:gd name="connsiteX92" fmla="*/ 2519680 w 3281812"/>
              <a:gd name="connsiteY92" fmla="*/ 2286000 h 2895999"/>
              <a:gd name="connsiteX93" fmla="*/ 2397760 w 3281812"/>
              <a:gd name="connsiteY93" fmla="*/ 2245360 h 2895999"/>
              <a:gd name="connsiteX94" fmla="*/ 2367280 w 3281812"/>
              <a:gd name="connsiteY94" fmla="*/ 2235200 h 2895999"/>
              <a:gd name="connsiteX95" fmla="*/ 2336800 w 3281812"/>
              <a:gd name="connsiteY95" fmla="*/ 2225040 h 2895999"/>
              <a:gd name="connsiteX96" fmla="*/ 2255520 w 3281812"/>
              <a:gd name="connsiteY96" fmla="*/ 2194560 h 2895999"/>
              <a:gd name="connsiteX97" fmla="*/ 2143760 w 3281812"/>
              <a:gd name="connsiteY97" fmla="*/ 2184400 h 2895999"/>
              <a:gd name="connsiteX98" fmla="*/ 2113280 w 3281812"/>
              <a:gd name="connsiteY98" fmla="*/ 2164080 h 2895999"/>
              <a:gd name="connsiteX99" fmla="*/ 2082800 w 3281812"/>
              <a:gd name="connsiteY99" fmla="*/ 2153920 h 2895999"/>
              <a:gd name="connsiteX100" fmla="*/ 2052320 w 3281812"/>
              <a:gd name="connsiteY100" fmla="*/ 2123440 h 2895999"/>
              <a:gd name="connsiteX101" fmla="*/ 2021840 w 3281812"/>
              <a:gd name="connsiteY101" fmla="*/ 2113280 h 2895999"/>
              <a:gd name="connsiteX102" fmla="*/ 1930400 w 3281812"/>
              <a:gd name="connsiteY102" fmla="*/ 2082800 h 2895999"/>
              <a:gd name="connsiteX103" fmla="*/ 1869440 w 3281812"/>
              <a:gd name="connsiteY103" fmla="*/ 2042160 h 2895999"/>
              <a:gd name="connsiteX104" fmla="*/ 1838960 w 3281812"/>
              <a:gd name="connsiteY104" fmla="*/ 2021840 h 2895999"/>
              <a:gd name="connsiteX105" fmla="*/ 1828800 w 3281812"/>
              <a:gd name="connsiteY105" fmla="*/ 1971040 h 2895999"/>
              <a:gd name="connsiteX106" fmla="*/ 1808480 w 3281812"/>
              <a:gd name="connsiteY106" fmla="*/ 1940560 h 2895999"/>
              <a:gd name="connsiteX107" fmla="*/ 1727200 w 3281812"/>
              <a:gd name="connsiteY107" fmla="*/ 1879600 h 2895999"/>
              <a:gd name="connsiteX108" fmla="*/ 1686560 w 3281812"/>
              <a:gd name="connsiteY108" fmla="*/ 1788160 h 2895999"/>
              <a:gd name="connsiteX109" fmla="*/ 1656080 w 3281812"/>
              <a:gd name="connsiteY109" fmla="*/ 1778000 h 2895999"/>
              <a:gd name="connsiteX110" fmla="*/ 1615440 w 3281812"/>
              <a:gd name="connsiteY110" fmla="*/ 1747520 h 2895999"/>
              <a:gd name="connsiteX111" fmla="*/ 1564640 w 3281812"/>
              <a:gd name="connsiteY111" fmla="*/ 1717040 h 2895999"/>
              <a:gd name="connsiteX112" fmla="*/ 1524000 w 3281812"/>
              <a:gd name="connsiteY112" fmla="*/ 1656080 h 2895999"/>
              <a:gd name="connsiteX113" fmla="*/ 1493520 w 3281812"/>
              <a:gd name="connsiteY113" fmla="*/ 1635760 h 2895999"/>
              <a:gd name="connsiteX114" fmla="*/ 1432560 w 3281812"/>
              <a:gd name="connsiteY114" fmla="*/ 1615440 h 2895999"/>
              <a:gd name="connsiteX115" fmla="*/ 1402080 w 3281812"/>
              <a:gd name="connsiteY115" fmla="*/ 1584960 h 2895999"/>
              <a:gd name="connsiteX116" fmla="*/ 1381760 w 3281812"/>
              <a:gd name="connsiteY116" fmla="*/ 1554480 h 2895999"/>
              <a:gd name="connsiteX117" fmla="*/ 1320800 w 3281812"/>
              <a:gd name="connsiteY117" fmla="*/ 1513840 h 2895999"/>
              <a:gd name="connsiteX118" fmla="*/ 1249680 w 3281812"/>
              <a:gd name="connsiteY118" fmla="*/ 1493520 h 2895999"/>
              <a:gd name="connsiteX119" fmla="*/ 1148080 w 3281812"/>
              <a:gd name="connsiteY119" fmla="*/ 1473200 h 2895999"/>
              <a:gd name="connsiteX120" fmla="*/ 975360 w 3281812"/>
              <a:gd name="connsiteY120" fmla="*/ 1483360 h 2895999"/>
              <a:gd name="connsiteX121" fmla="*/ 965200 w 3281812"/>
              <a:gd name="connsiteY121" fmla="*/ 1513840 h 2895999"/>
              <a:gd name="connsiteX122" fmla="*/ 934720 w 3281812"/>
              <a:gd name="connsiteY122" fmla="*/ 1544320 h 2895999"/>
              <a:gd name="connsiteX123" fmla="*/ 853440 w 3281812"/>
              <a:gd name="connsiteY123" fmla="*/ 1584960 h 2895999"/>
              <a:gd name="connsiteX124" fmla="*/ 792480 w 3281812"/>
              <a:gd name="connsiteY124" fmla="*/ 1605280 h 2895999"/>
              <a:gd name="connsiteX125" fmla="*/ 762000 w 3281812"/>
              <a:gd name="connsiteY125" fmla="*/ 1625600 h 2895999"/>
              <a:gd name="connsiteX126" fmla="*/ 701040 w 3281812"/>
              <a:gd name="connsiteY126" fmla="*/ 1635760 h 2895999"/>
              <a:gd name="connsiteX127" fmla="*/ 650240 w 3281812"/>
              <a:gd name="connsiteY127" fmla="*/ 1645920 h 2895999"/>
              <a:gd name="connsiteX128" fmla="*/ 619760 w 3281812"/>
              <a:gd name="connsiteY128" fmla="*/ 1666240 h 2895999"/>
              <a:gd name="connsiteX129" fmla="*/ 609600 w 3281812"/>
              <a:gd name="connsiteY129" fmla="*/ 1635760 h 2895999"/>
              <a:gd name="connsiteX130" fmla="*/ 589280 w 3281812"/>
              <a:gd name="connsiteY130" fmla="*/ 1534160 h 2895999"/>
              <a:gd name="connsiteX131" fmla="*/ 568960 w 3281812"/>
              <a:gd name="connsiteY131" fmla="*/ 1503680 h 2895999"/>
              <a:gd name="connsiteX132" fmla="*/ 548640 w 3281812"/>
              <a:gd name="connsiteY132" fmla="*/ 1442720 h 2895999"/>
              <a:gd name="connsiteX133" fmla="*/ 528320 w 3281812"/>
              <a:gd name="connsiteY133" fmla="*/ 1412240 h 2895999"/>
              <a:gd name="connsiteX134" fmla="*/ 518160 w 3281812"/>
              <a:gd name="connsiteY134" fmla="*/ 1381760 h 2895999"/>
              <a:gd name="connsiteX135" fmla="*/ 477520 w 3281812"/>
              <a:gd name="connsiteY135" fmla="*/ 1320800 h 2895999"/>
              <a:gd name="connsiteX136" fmla="*/ 457200 w 3281812"/>
              <a:gd name="connsiteY136" fmla="*/ 1290320 h 2895999"/>
              <a:gd name="connsiteX137" fmla="*/ 426720 w 3281812"/>
              <a:gd name="connsiteY137" fmla="*/ 1229360 h 2895999"/>
              <a:gd name="connsiteX138" fmla="*/ 396240 w 3281812"/>
              <a:gd name="connsiteY138" fmla="*/ 1188720 h 2895999"/>
              <a:gd name="connsiteX139" fmla="*/ 365760 w 3281812"/>
              <a:gd name="connsiteY139" fmla="*/ 1178560 h 2895999"/>
              <a:gd name="connsiteX140" fmla="*/ 335280 w 3281812"/>
              <a:gd name="connsiteY140" fmla="*/ 1148080 h 2895999"/>
              <a:gd name="connsiteX141" fmla="*/ 294640 w 3281812"/>
              <a:gd name="connsiteY141" fmla="*/ 1087120 h 2895999"/>
              <a:gd name="connsiteX142" fmla="*/ 264160 w 3281812"/>
              <a:gd name="connsiteY142" fmla="*/ 1076960 h 2895999"/>
              <a:gd name="connsiteX143" fmla="*/ 243840 w 3281812"/>
              <a:gd name="connsiteY143" fmla="*/ 1046480 h 2895999"/>
              <a:gd name="connsiteX144" fmla="*/ 182880 w 3281812"/>
              <a:gd name="connsiteY144" fmla="*/ 995680 h 2895999"/>
              <a:gd name="connsiteX145" fmla="*/ 121920 w 3281812"/>
              <a:gd name="connsiteY145" fmla="*/ 924560 h 2895999"/>
              <a:gd name="connsiteX146" fmla="*/ 111760 w 3281812"/>
              <a:gd name="connsiteY146" fmla="*/ 894080 h 2895999"/>
              <a:gd name="connsiteX147" fmla="*/ 91440 w 3281812"/>
              <a:gd name="connsiteY147" fmla="*/ 863600 h 2895999"/>
              <a:gd name="connsiteX148" fmla="*/ 111760 w 3281812"/>
              <a:gd name="connsiteY148" fmla="*/ 924560 h 2895999"/>
              <a:gd name="connsiteX149" fmla="*/ 121920 w 3281812"/>
              <a:gd name="connsiteY149" fmla="*/ 965200 h 2895999"/>
              <a:gd name="connsiteX150" fmla="*/ 152400 w 3281812"/>
              <a:gd name="connsiteY150" fmla="*/ 1026160 h 2895999"/>
              <a:gd name="connsiteX151" fmla="*/ 223520 w 3281812"/>
              <a:gd name="connsiteY151" fmla="*/ 1066800 h 2895999"/>
              <a:gd name="connsiteX152" fmla="*/ 254000 w 3281812"/>
              <a:gd name="connsiteY152" fmla="*/ 1087120 h 2895999"/>
              <a:gd name="connsiteX153" fmla="*/ 314960 w 3281812"/>
              <a:gd name="connsiteY153" fmla="*/ 1107440 h 2895999"/>
              <a:gd name="connsiteX154" fmla="*/ 345440 w 3281812"/>
              <a:gd name="connsiteY154" fmla="*/ 1117600 h 2895999"/>
              <a:gd name="connsiteX155" fmla="*/ 325120 w 3281812"/>
              <a:gd name="connsiteY155" fmla="*/ 914400 h 2895999"/>
              <a:gd name="connsiteX156" fmla="*/ 304800 w 3281812"/>
              <a:gd name="connsiteY156" fmla="*/ 853440 h 2895999"/>
              <a:gd name="connsiteX157" fmla="*/ 294640 w 3281812"/>
              <a:gd name="connsiteY157" fmla="*/ 822960 h 2895999"/>
              <a:gd name="connsiteX158" fmla="*/ 213360 w 3281812"/>
              <a:gd name="connsiteY158" fmla="*/ 701040 h 2895999"/>
              <a:gd name="connsiteX159" fmla="*/ 193040 w 3281812"/>
              <a:gd name="connsiteY159" fmla="*/ 670560 h 2895999"/>
              <a:gd name="connsiteX160" fmla="*/ 172720 w 3281812"/>
              <a:gd name="connsiteY160" fmla="*/ 629920 h 2895999"/>
              <a:gd name="connsiteX161" fmla="*/ 121920 w 3281812"/>
              <a:gd name="connsiteY161" fmla="*/ 609600 h 2895999"/>
              <a:gd name="connsiteX162" fmla="*/ 121920 w 3281812"/>
              <a:gd name="connsiteY162" fmla="*/ 619760 h 2895999"/>
              <a:gd name="connsiteX163" fmla="*/ 172720 w 3281812"/>
              <a:gd name="connsiteY163" fmla="*/ 629920 h 2895999"/>
              <a:gd name="connsiteX164" fmla="*/ 172720 w 3281812"/>
              <a:gd name="connsiteY164" fmla="*/ 629920 h 2895999"/>
              <a:gd name="connsiteX165" fmla="*/ 193040 w 3281812"/>
              <a:gd name="connsiteY165" fmla="*/ 670560 h 289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3281812" h="2895999">
                <a:moveTo>
                  <a:pt x="0" y="0"/>
                </a:moveTo>
                <a:lnTo>
                  <a:pt x="0" y="0"/>
                </a:lnTo>
                <a:cubicBezTo>
                  <a:pt x="16108" y="193294"/>
                  <a:pt x="251" y="58995"/>
                  <a:pt x="20320" y="172720"/>
                </a:cubicBezTo>
                <a:cubicBezTo>
                  <a:pt x="27480" y="213294"/>
                  <a:pt x="30647" y="254670"/>
                  <a:pt x="40640" y="294640"/>
                </a:cubicBezTo>
                <a:cubicBezTo>
                  <a:pt x="75848" y="435472"/>
                  <a:pt x="22265" y="218400"/>
                  <a:pt x="60960" y="386080"/>
                </a:cubicBezTo>
                <a:cubicBezTo>
                  <a:pt x="67240" y="413292"/>
                  <a:pt x="75803" y="439975"/>
                  <a:pt x="81280" y="467360"/>
                </a:cubicBezTo>
                <a:cubicBezTo>
                  <a:pt x="95480" y="538360"/>
                  <a:pt x="88601" y="501126"/>
                  <a:pt x="101600" y="579120"/>
                </a:cubicBezTo>
                <a:cubicBezTo>
                  <a:pt x="98213" y="616373"/>
                  <a:pt x="102441" y="655127"/>
                  <a:pt x="91440" y="690880"/>
                </a:cubicBezTo>
                <a:cubicBezTo>
                  <a:pt x="87849" y="702551"/>
                  <a:pt x="68588" y="701665"/>
                  <a:pt x="60960" y="711200"/>
                </a:cubicBezTo>
                <a:cubicBezTo>
                  <a:pt x="54270" y="719563"/>
                  <a:pt x="57490" y="733317"/>
                  <a:pt x="50800" y="741680"/>
                </a:cubicBezTo>
                <a:cubicBezTo>
                  <a:pt x="43172" y="751215"/>
                  <a:pt x="30089" y="754674"/>
                  <a:pt x="20320" y="762000"/>
                </a:cubicBezTo>
                <a:cubicBezTo>
                  <a:pt x="16488" y="764874"/>
                  <a:pt x="13547" y="768773"/>
                  <a:pt x="10160" y="772160"/>
                </a:cubicBezTo>
                <a:lnTo>
                  <a:pt x="10160" y="772160"/>
                </a:lnTo>
                <a:cubicBezTo>
                  <a:pt x="16933" y="802640"/>
                  <a:pt x="18471" y="834778"/>
                  <a:pt x="30480" y="863600"/>
                </a:cubicBezTo>
                <a:cubicBezTo>
                  <a:pt x="36006" y="876863"/>
                  <a:pt x="55624" y="880739"/>
                  <a:pt x="60960" y="894080"/>
                </a:cubicBezTo>
                <a:cubicBezTo>
                  <a:pt x="69854" y="916315"/>
                  <a:pt x="66424" y="941718"/>
                  <a:pt x="71120" y="965200"/>
                </a:cubicBezTo>
                <a:cubicBezTo>
                  <a:pt x="73220" y="975702"/>
                  <a:pt x="77435" y="985684"/>
                  <a:pt x="81280" y="995680"/>
                </a:cubicBezTo>
                <a:cubicBezTo>
                  <a:pt x="94374" y="1029724"/>
                  <a:pt x="108826" y="1063236"/>
                  <a:pt x="121920" y="1097280"/>
                </a:cubicBezTo>
                <a:cubicBezTo>
                  <a:pt x="125765" y="1107276"/>
                  <a:pt x="129138" y="1117462"/>
                  <a:pt x="132080" y="1127760"/>
                </a:cubicBezTo>
                <a:cubicBezTo>
                  <a:pt x="135916" y="1141186"/>
                  <a:pt x="137468" y="1155277"/>
                  <a:pt x="142240" y="1168400"/>
                </a:cubicBezTo>
                <a:cubicBezTo>
                  <a:pt x="151054" y="1192639"/>
                  <a:pt x="162047" y="1216040"/>
                  <a:pt x="172720" y="1239520"/>
                </a:cubicBezTo>
                <a:cubicBezTo>
                  <a:pt x="178987" y="1253308"/>
                  <a:pt x="187415" y="1266098"/>
                  <a:pt x="193040" y="1280160"/>
                </a:cubicBezTo>
                <a:cubicBezTo>
                  <a:pt x="238095" y="1392797"/>
                  <a:pt x="189255" y="1291964"/>
                  <a:pt x="233680" y="1391920"/>
                </a:cubicBezTo>
                <a:cubicBezTo>
                  <a:pt x="239831" y="1405760"/>
                  <a:pt x="248824" y="1418326"/>
                  <a:pt x="254000" y="1432560"/>
                </a:cubicBezTo>
                <a:cubicBezTo>
                  <a:pt x="291879" y="1536728"/>
                  <a:pt x="253609" y="1472613"/>
                  <a:pt x="294640" y="1534160"/>
                </a:cubicBezTo>
                <a:cubicBezTo>
                  <a:pt x="316654" y="1622218"/>
                  <a:pt x="314538" y="1601903"/>
                  <a:pt x="325120" y="1686560"/>
                </a:cubicBezTo>
                <a:cubicBezTo>
                  <a:pt x="328924" y="1716991"/>
                  <a:pt x="330238" y="1747750"/>
                  <a:pt x="335280" y="1778000"/>
                </a:cubicBezTo>
                <a:cubicBezTo>
                  <a:pt x="337041" y="1788564"/>
                  <a:pt x="337867" y="1800907"/>
                  <a:pt x="345440" y="1808480"/>
                </a:cubicBezTo>
                <a:cubicBezTo>
                  <a:pt x="373525" y="1836565"/>
                  <a:pt x="427696" y="1862829"/>
                  <a:pt x="467360" y="1869440"/>
                </a:cubicBezTo>
                <a:cubicBezTo>
                  <a:pt x="487680" y="1872827"/>
                  <a:pt x="508335" y="1874604"/>
                  <a:pt x="528320" y="1879600"/>
                </a:cubicBezTo>
                <a:cubicBezTo>
                  <a:pt x="549100" y="1884795"/>
                  <a:pt x="568500" y="1894725"/>
                  <a:pt x="589280" y="1899920"/>
                </a:cubicBezTo>
                <a:cubicBezTo>
                  <a:pt x="616373" y="1906693"/>
                  <a:pt x="644066" y="1911409"/>
                  <a:pt x="670560" y="1920240"/>
                </a:cubicBezTo>
                <a:cubicBezTo>
                  <a:pt x="680720" y="1923627"/>
                  <a:pt x="691461" y="1925611"/>
                  <a:pt x="701040" y="1930400"/>
                </a:cubicBezTo>
                <a:cubicBezTo>
                  <a:pt x="779822" y="1969791"/>
                  <a:pt x="685388" y="1935343"/>
                  <a:pt x="762000" y="1960880"/>
                </a:cubicBezTo>
                <a:cubicBezTo>
                  <a:pt x="775547" y="1971040"/>
                  <a:pt x="787494" y="1983787"/>
                  <a:pt x="802640" y="1991360"/>
                </a:cubicBezTo>
                <a:cubicBezTo>
                  <a:pt x="815129" y="1997605"/>
                  <a:pt x="829905" y="1997508"/>
                  <a:pt x="843280" y="2001520"/>
                </a:cubicBezTo>
                <a:cubicBezTo>
                  <a:pt x="874054" y="2010752"/>
                  <a:pt x="904240" y="2021840"/>
                  <a:pt x="934720" y="2032000"/>
                </a:cubicBezTo>
                <a:cubicBezTo>
                  <a:pt x="944880" y="2035387"/>
                  <a:pt x="954636" y="2040399"/>
                  <a:pt x="965200" y="2042160"/>
                </a:cubicBezTo>
                <a:cubicBezTo>
                  <a:pt x="985520" y="2045547"/>
                  <a:pt x="1006175" y="2047324"/>
                  <a:pt x="1026160" y="2052320"/>
                </a:cubicBezTo>
                <a:cubicBezTo>
                  <a:pt x="1046940" y="2057515"/>
                  <a:pt x="1066800" y="2065867"/>
                  <a:pt x="1087120" y="2072640"/>
                </a:cubicBezTo>
                <a:cubicBezTo>
                  <a:pt x="1097280" y="2076027"/>
                  <a:pt x="1108689" y="2076859"/>
                  <a:pt x="1117600" y="2082800"/>
                </a:cubicBezTo>
                <a:cubicBezTo>
                  <a:pt x="1153185" y="2106523"/>
                  <a:pt x="1149207" y="2109459"/>
                  <a:pt x="1198880" y="2113280"/>
                </a:cubicBezTo>
                <a:cubicBezTo>
                  <a:pt x="1269871" y="2118741"/>
                  <a:pt x="1341120" y="2120053"/>
                  <a:pt x="1412240" y="2123440"/>
                </a:cubicBezTo>
                <a:cubicBezTo>
                  <a:pt x="1422400" y="2126827"/>
                  <a:pt x="1432183" y="2131684"/>
                  <a:pt x="1442720" y="2133600"/>
                </a:cubicBezTo>
                <a:cubicBezTo>
                  <a:pt x="1469584" y="2138484"/>
                  <a:pt x="1497658" y="2136576"/>
                  <a:pt x="1524000" y="2143760"/>
                </a:cubicBezTo>
                <a:cubicBezTo>
                  <a:pt x="1535781" y="2146973"/>
                  <a:pt x="1543558" y="2158619"/>
                  <a:pt x="1554480" y="2164080"/>
                </a:cubicBezTo>
                <a:cubicBezTo>
                  <a:pt x="1564059" y="2168869"/>
                  <a:pt x="1574800" y="2170853"/>
                  <a:pt x="1584960" y="2174240"/>
                </a:cubicBezTo>
                <a:cubicBezTo>
                  <a:pt x="1595120" y="2184400"/>
                  <a:pt x="1606619" y="2193378"/>
                  <a:pt x="1615440" y="2204720"/>
                </a:cubicBezTo>
                <a:cubicBezTo>
                  <a:pt x="1630433" y="2223997"/>
                  <a:pt x="1638811" y="2248411"/>
                  <a:pt x="1656080" y="2265680"/>
                </a:cubicBezTo>
                <a:cubicBezTo>
                  <a:pt x="1724149" y="2333749"/>
                  <a:pt x="1693596" y="2296555"/>
                  <a:pt x="1747520" y="2377440"/>
                </a:cubicBezTo>
                <a:lnTo>
                  <a:pt x="1767840" y="2407920"/>
                </a:lnTo>
                <a:cubicBezTo>
                  <a:pt x="1774613" y="2418080"/>
                  <a:pt x="1784299" y="2426816"/>
                  <a:pt x="1788160" y="2438400"/>
                </a:cubicBezTo>
                <a:cubicBezTo>
                  <a:pt x="1791547" y="2448560"/>
                  <a:pt x="1790747" y="2461307"/>
                  <a:pt x="1798320" y="2468880"/>
                </a:cubicBezTo>
                <a:cubicBezTo>
                  <a:pt x="1805893" y="2476453"/>
                  <a:pt x="1819438" y="2473839"/>
                  <a:pt x="1828800" y="2479040"/>
                </a:cubicBezTo>
                <a:cubicBezTo>
                  <a:pt x="1850148" y="2490900"/>
                  <a:pt x="1866068" y="2513757"/>
                  <a:pt x="1889760" y="2519680"/>
                </a:cubicBezTo>
                <a:cubicBezTo>
                  <a:pt x="1902781" y="2522935"/>
                  <a:pt x="1946304" y="2532712"/>
                  <a:pt x="1960880" y="2540000"/>
                </a:cubicBezTo>
                <a:cubicBezTo>
                  <a:pt x="1978543" y="2548831"/>
                  <a:pt x="1994747" y="2560320"/>
                  <a:pt x="2011680" y="2570480"/>
                </a:cubicBezTo>
                <a:lnTo>
                  <a:pt x="2072640" y="2661920"/>
                </a:lnTo>
                <a:cubicBezTo>
                  <a:pt x="2079413" y="2672080"/>
                  <a:pt x="2082800" y="2685627"/>
                  <a:pt x="2092960" y="2692400"/>
                </a:cubicBezTo>
                <a:cubicBezTo>
                  <a:pt x="2113280" y="2705947"/>
                  <a:pt x="2130752" y="2725317"/>
                  <a:pt x="2153920" y="2733040"/>
                </a:cubicBezTo>
                <a:lnTo>
                  <a:pt x="2214880" y="2753360"/>
                </a:lnTo>
                <a:cubicBezTo>
                  <a:pt x="2225040" y="2756747"/>
                  <a:pt x="2234758" y="2762005"/>
                  <a:pt x="2245360" y="2763520"/>
                </a:cubicBezTo>
                <a:cubicBezTo>
                  <a:pt x="2269067" y="2766907"/>
                  <a:pt x="2292919" y="2769396"/>
                  <a:pt x="2316480" y="2773680"/>
                </a:cubicBezTo>
                <a:cubicBezTo>
                  <a:pt x="2367246" y="2782910"/>
                  <a:pt x="2344075" y="2782130"/>
                  <a:pt x="2387600" y="2794000"/>
                </a:cubicBezTo>
                <a:cubicBezTo>
                  <a:pt x="2493171" y="2822792"/>
                  <a:pt x="2438696" y="2799228"/>
                  <a:pt x="2509520" y="2834640"/>
                </a:cubicBezTo>
                <a:cubicBezTo>
                  <a:pt x="2577253" y="2831253"/>
                  <a:pt x="2645349" y="2832254"/>
                  <a:pt x="2712720" y="2824480"/>
                </a:cubicBezTo>
                <a:cubicBezTo>
                  <a:pt x="2733998" y="2822025"/>
                  <a:pt x="2753360" y="2810933"/>
                  <a:pt x="2773680" y="2804160"/>
                </a:cubicBezTo>
                <a:lnTo>
                  <a:pt x="2804160" y="2794000"/>
                </a:lnTo>
                <a:cubicBezTo>
                  <a:pt x="2888547" y="2800028"/>
                  <a:pt x="2927064" y="2796786"/>
                  <a:pt x="2997200" y="2814320"/>
                </a:cubicBezTo>
                <a:cubicBezTo>
                  <a:pt x="3007590" y="2816917"/>
                  <a:pt x="3017348" y="2821662"/>
                  <a:pt x="3027680" y="2824480"/>
                </a:cubicBezTo>
                <a:cubicBezTo>
                  <a:pt x="3054623" y="2831828"/>
                  <a:pt x="3108960" y="2844800"/>
                  <a:pt x="3108960" y="2844800"/>
                </a:cubicBezTo>
                <a:cubicBezTo>
                  <a:pt x="3115733" y="2854960"/>
                  <a:pt x="3120646" y="2866646"/>
                  <a:pt x="3129280" y="2875280"/>
                </a:cubicBezTo>
                <a:cubicBezTo>
                  <a:pt x="3137914" y="2883914"/>
                  <a:pt x="3147624" y="2894252"/>
                  <a:pt x="3159760" y="2895600"/>
                </a:cubicBezTo>
                <a:cubicBezTo>
                  <a:pt x="3186581" y="2898580"/>
                  <a:pt x="3224417" y="2884208"/>
                  <a:pt x="3251200" y="2875280"/>
                </a:cubicBezTo>
                <a:cubicBezTo>
                  <a:pt x="3257973" y="2865120"/>
                  <a:pt x="3266059" y="2855722"/>
                  <a:pt x="3271520" y="2844800"/>
                </a:cubicBezTo>
                <a:cubicBezTo>
                  <a:pt x="3281941" y="2823959"/>
                  <a:pt x="3288193" y="2804681"/>
                  <a:pt x="3271520" y="2783840"/>
                </a:cubicBezTo>
                <a:cubicBezTo>
                  <a:pt x="3263892" y="2774305"/>
                  <a:pt x="3251962" y="2768981"/>
                  <a:pt x="3241040" y="2763520"/>
                </a:cubicBezTo>
                <a:cubicBezTo>
                  <a:pt x="3231461" y="2758731"/>
                  <a:pt x="3216986" y="2761928"/>
                  <a:pt x="3210560" y="2753360"/>
                </a:cubicBezTo>
                <a:cubicBezTo>
                  <a:pt x="3204464" y="2745232"/>
                  <a:pt x="3210560" y="2733040"/>
                  <a:pt x="3210560" y="2722880"/>
                </a:cubicBezTo>
                <a:lnTo>
                  <a:pt x="3230880" y="2743200"/>
                </a:lnTo>
                <a:cubicBezTo>
                  <a:pt x="3189512" y="2677012"/>
                  <a:pt x="3185836" y="2664144"/>
                  <a:pt x="3139440" y="2611120"/>
                </a:cubicBezTo>
                <a:cubicBezTo>
                  <a:pt x="3129978" y="2600307"/>
                  <a:pt x="3119998" y="2589838"/>
                  <a:pt x="3108960" y="2580640"/>
                </a:cubicBezTo>
                <a:cubicBezTo>
                  <a:pt x="3099579" y="2572823"/>
                  <a:pt x="3088640" y="2567093"/>
                  <a:pt x="3078480" y="2560320"/>
                </a:cubicBezTo>
                <a:cubicBezTo>
                  <a:pt x="3068530" y="2545394"/>
                  <a:pt x="3045214" y="2506104"/>
                  <a:pt x="3027680" y="2499360"/>
                </a:cubicBezTo>
                <a:cubicBezTo>
                  <a:pt x="2995445" y="2486962"/>
                  <a:pt x="2958845" y="2489962"/>
                  <a:pt x="2926080" y="2479040"/>
                </a:cubicBezTo>
                <a:cubicBezTo>
                  <a:pt x="2895600" y="2468880"/>
                  <a:pt x="2865809" y="2456352"/>
                  <a:pt x="2834640" y="2448560"/>
                </a:cubicBezTo>
                <a:cubicBezTo>
                  <a:pt x="2821093" y="2445173"/>
                  <a:pt x="2807631" y="2441429"/>
                  <a:pt x="2794000" y="2438400"/>
                </a:cubicBezTo>
                <a:cubicBezTo>
                  <a:pt x="2751400" y="2428933"/>
                  <a:pt x="2726354" y="2425432"/>
                  <a:pt x="2682240" y="2418080"/>
                </a:cubicBezTo>
                <a:cubicBezTo>
                  <a:pt x="2678853" y="2407920"/>
                  <a:pt x="2675022" y="2397898"/>
                  <a:pt x="2672080" y="2387600"/>
                </a:cubicBezTo>
                <a:cubicBezTo>
                  <a:pt x="2668244" y="2374174"/>
                  <a:pt x="2669666" y="2358578"/>
                  <a:pt x="2661920" y="2346960"/>
                </a:cubicBezTo>
                <a:cubicBezTo>
                  <a:pt x="2655147" y="2336800"/>
                  <a:pt x="2642598" y="2331599"/>
                  <a:pt x="2631440" y="2326640"/>
                </a:cubicBezTo>
                <a:cubicBezTo>
                  <a:pt x="2611867" y="2317941"/>
                  <a:pt x="2590367" y="2314275"/>
                  <a:pt x="2570480" y="2306320"/>
                </a:cubicBezTo>
                <a:cubicBezTo>
                  <a:pt x="2553547" y="2299547"/>
                  <a:pt x="2536855" y="2292134"/>
                  <a:pt x="2519680" y="2286000"/>
                </a:cubicBezTo>
                <a:lnTo>
                  <a:pt x="2397760" y="2245360"/>
                </a:lnTo>
                <a:lnTo>
                  <a:pt x="2367280" y="2235200"/>
                </a:lnTo>
                <a:cubicBezTo>
                  <a:pt x="2357120" y="2231813"/>
                  <a:pt x="2346379" y="2229829"/>
                  <a:pt x="2336800" y="2225040"/>
                </a:cubicBezTo>
                <a:cubicBezTo>
                  <a:pt x="2302767" y="2208024"/>
                  <a:pt x="2293247" y="2199590"/>
                  <a:pt x="2255520" y="2194560"/>
                </a:cubicBezTo>
                <a:cubicBezTo>
                  <a:pt x="2218441" y="2189616"/>
                  <a:pt x="2181013" y="2187787"/>
                  <a:pt x="2143760" y="2184400"/>
                </a:cubicBezTo>
                <a:cubicBezTo>
                  <a:pt x="2133600" y="2177627"/>
                  <a:pt x="2124202" y="2169541"/>
                  <a:pt x="2113280" y="2164080"/>
                </a:cubicBezTo>
                <a:cubicBezTo>
                  <a:pt x="2103701" y="2159291"/>
                  <a:pt x="2091711" y="2159861"/>
                  <a:pt x="2082800" y="2153920"/>
                </a:cubicBezTo>
                <a:cubicBezTo>
                  <a:pt x="2070845" y="2145950"/>
                  <a:pt x="2064275" y="2131410"/>
                  <a:pt x="2052320" y="2123440"/>
                </a:cubicBezTo>
                <a:cubicBezTo>
                  <a:pt x="2043409" y="2117499"/>
                  <a:pt x="2031419" y="2118069"/>
                  <a:pt x="2021840" y="2113280"/>
                </a:cubicBezTo>
                <a:cubicBezTo>
                  <a:pt x="1950409" y="2077565"/>
                  <a:pt x="2043574" y="2101662"/>
                  <a:pt x="1930400" y="2082800"/>
                </a:cubicBezTo>
                <a:lnTo>
                  <a:pt x="1869440" y="2042160"/>
                </a:lnTo>
                <a:lnTo>
                  <a:pt x="1838960" y="2021840"/>
                </a:lnTo>
                <a:cubicBezTo>
                  <a:pt x="1835573" y="2004907"/>
                  <a:pt x="1834863" y="1987209"/>
                  <a:pt x="1828800" y="1971040"/>
                </a:cubicBezTo>
                <a:cubicBezTo>
                  <a:pt x="1824513" y="1959607"/>
                  <a:pt x="1817114" y="1949194"/>
                  <a:pt x="1808480" y="1940560"/>
                </a:cubicBezTo>
                <a:cubicBezTo>
                  <a:pt x="1784346" y="1916426"/>
                  <a:pt x="1755339" y="1898359"/>
                  <a:pt x="1727200" y="1879600"/>
                </a:cubicBezTo>
                <a:cubicBezTo>
                  <a:pt x="1720991" y="1860973"/>
                  <a:pt x="1708515" y="1805724"/>
                  <a:pt x="1686560" y="1788160"/>
                </a:cubicBezTo>
                <a:cubicBezTo>
                  <a:pt x="1678197" y="1781470"/>
                  <a:pt x="1666240" y="1781387"/>
                  <a:pt x="1656080" y="1778000"/>
                </a:cubicBezTo>
                <a:cubicBezTo>
                  <a:pt x="1642533" y="1767840"/>
                  <a:pt x="1629529" y="1756913"/>
                  <a:pt x="1615440" y="1747520"/>
                </a:cubicBezTo>
                <a:cubicBezTo>
                  <a:pt x="1599009" y="1736566"/>
                  <a:pt x="1578604" y="1731004"/>
                  <a:pt x="1564640" y="1717040"/>
                </a:cubicBezTo>
                <a:cubicBezTo>
                  <a:pt x="1547371" y="1699771"/>
                  <a:pt x="1544320" y="1669627"/>
                  <a:pt x="1524000" y="1656080"/>
                </a:cubicBezTo>
                <a:cubicBezTo>
                  <a:pt x="1513840" y="1649307"/>
                  <a:pt x="1504678" y="1640719"/>
                  <a:pt x="1493520" y="1635760"/>
                </a:cubicBezTo>
                <a:cubicBezTo>
                  <a:pt x="1473947" y="1627061"/>
                  <a:pt x="1432560" y="1615440"/>
                  <a:pt x="1432560" y="1615440"/>
                </a:cubicBezTo>
                <a:cubicBezTo>
                  <a:pt x="1422400" y="1605280"/>
                  <a:pt x="1411278" y="1595998"/>
                  <a:pt x="1402080" y="1584960"/>
                </a:cubicBezTo>
                <a:cubicBezTo>
                  <a:pt x="1394263" y="1575579"/>
                  <a:pt x="1390950" y="1562521"/>
                  <a:pt x="1381760" y="1554480"/>
                </a:cubicBezTo>
                <a:cubicBezTo>
                  <a:pt x="1363381" y="1538398"/>
                  <a:pt x="1343968" y="1521563"/>
                  <a:pt x="1320800" y="1513840"/>
                </a:cubicBezTo>
                <a:cubicBezTo>
                  <a:pt x="1291750" y="1504157"/>
                  <a:pt x="1281574" y="1499899"/>
                  <a:pt x="1249680" y="1493520"/>
                </a:cubicBezTo>
                <a:cubicBezTo>
                  <a:pt x="1125124" y="1468609"/>
                  <a:pt x="1242477" y="1496799"/>
                  <a:pt x="1148080" y="1473200"/>
                </a:cubicBezTo>
                <a:cubicBezTo>
                  <a:pt x="1090507" y="1476587"/>
                  <a:pt x="1031659" y="1470849"/>
                  <a:pt x="975360" y="1483360"/>
                </a:cubicBezTo>
                <a:cubicBezTo>
                  <a:pt x="964905" y="1485683"/>
                  <a:pt x="971141" y="1504929"/>
                  <a:pt x="965200" y="1513840"/>
                </a:cubicBezTo>
                <a:cubicBezTo>
                  <a:pt x="957230" y="1525795"/>
                  <a:pt x="946842" y="1536606"/>
                  <a:pt x="934720" y="1544320"/>
                </a:cubicBezTo>
                <a:cubicBezTo>
                  <a:pt x="909164" y="1560583"/>
                  <a:pt x="882177" y="1575381"/>
                  <a:pt x="853440" y="1584960"/>
                </a:cubicBezTo>
                <a:cubicBezTo>
                  <a:pt x="833120" y="1591733"/>
                  <a:pt x="810302" y="1593399"/>
                  <a:pt x="792480" y="1605280"/>
                </a:cubicBezTo>
                <a:cubicBezTo>
                  <a:pt x="782320" y="1612053"/>
                  <a:pt x="773584" y="1621739"/>
                  <a:pt x="762000" y="1625600"/>
                </a:cubicBezTo>
                <a:cubicBezTo>
                  <a:pt x="742457" y="1632114"/>
                  <a:pt x="721308" y="1632075"/>
                  <a:pt x="701040" y="1635760"/>
                </a:cubicBezTo>
                <a:cubicBezTo>
                  <a:pt x="684050" y="1638849"/>
                  <a:pt x="667173" y="1642533"/>
                  <a:pt x="650240" y="1645920"/>
                </a:cubicBezTo>
                <a:cubicBezTo>
                  <a:pt x="640080" y="1652693"/>
                  <a:pt x="631606" y="1669202"/>
                  <a:pt x="619760" y="1666240"/>
                </a:cubicBezTo>
                <a:cubicBezTo>
                  <a:pt x="609370" y="1663643"/>
                  <a:pt x="611700" y="1646262"/>
                  <a:pt x="609600" y="1635760"/>
                </a:cubicBezTo>
                <a:cubicBezTo>
                  <a:pt x="603360" y="1604558"/>
                  <a:pt x="604583" y="1564765"/>
                  <a:pt x="589280" y="1534160"/>
                </a:cubicBezTo>
                <a:cubicBezTo>
                  <a:pt x="583819" y="1523238"/>
                  <a:pt x="573919" y="1514838"/>
                  <a:pt x="568960" y="1503680"/>
                </a:cubicBezTo>
                <a:cubicBezTo>
                  <a:pt x="560261" y="1484107"/>
                  <a:pt x="560521" y="1460542"/>
                  <a:pt x="548640" y="1442720"/>
                </a:cubicBezTo>
                <a:cubicBezTo>
                  <a:pt x="541867" y="1432560"/>
                  <a:pt x="533781" y="1423162"/>
                  <a:pt x="528320" y="1412240"/>
                </a:cubicBezTo>
                <a:cubicBezTo>
                  <a:pt x="523531" y="1402661"/>
                  <a:pt x="523361" y="1391122"/>
                  <a:pt x="518160" y="1381760"/>
                </a:cubicBezTo>
                <a:cubicBezTo>
                  <a:pt x="506300" y="1360412"/>
                  <a:pt x="491067" y="1341120"/>
                  <a:pt x="477520" y="1320800"/>
                </a:cubicBezTo>
                <a:cubicBezTo>
                  <a:pt x="470747" y="1310640"/>
                  <a:pt x="461061" y="1301904"/>
                  <a:pt x="457200" y="1290320"/>
                </a:cubicBezTo>
                <a:cubicBezTo>
                  <a:pt x="444618" y="1252574"/>
                  <a:pt x="451339" y="1263827"/>
                  <a:pt x="426720" y="1229360"/>
                </a:cubicBezTo>
                <a:cubicBezTo>
                  <a:pt x="416878" y="1215581"/>
                  <a:pt x="409249" y="1199560"/>
                  <a:pt x="396240" y="1188720"/>
                </a:cubicBezTo>
                <a:cubicBezTo>
                  <a:pt x="388013" y="1181864"/>
                  <a:pt x="375920" y="1181947"/>
                  <a:pt x="365760" y="1178560"/>
                </a:cubicBezTo>
                <a:cubicBezTo>
                  <a:pt x="355600" y="1168400"/>
                  <a:pt x="343250" y="1160035"/>
                  <a:pt x="335280" y="1148080"/>
                </a:cubicBezTo>
                <a:cubicBezTo>
                  <a:pt x="305455" y="1103342"/>
                  <a:pt x="352980" y="1126014"/>
                  <a:pt x="294640" y="1087120"/>
                </a:cubicBezTo>
                <a:cubicBezTo>
                  <a:pt x="285729" y="1081179"/>
                  <a:pt x="274320" y="1080347"/>
                  <a:pt x="264160" y="1076960"/>
                </a:cubicBezTo>
                <a:cubicBezTo>
                  <a:pt x="257387" y="1066800"/>
                  <a:pt x="252474" y="1055114"/>
                  <a:pt x="243840" y="1046480"/>
                </a:cubicBezTo>
                <a:cubicBezTo>
                  <a:pt x="163920" y="966560"/>
                  <a:pt x="266102" y="1095547"/>
                  <a:pt x="182880" y="995680"/>
                </a:cubicBezTo>
                <a:cubicBezTo>
                  <a:pt x="105513" y="902839"/>
                  <a:pt x="244025" y="1046665"/>
                  <a:pt x="121920" y="924560"/>
                </a:cubicBezTo>
                <a:cubicBezTo>
                  <a:pt x="118533" y="914400"/>
                  <a:pt x="116549" y="903659"/>
                  <a:pt x="111760" y="894080"/>
                </a:cubicBezTo>
                <a:cubicBezTo>
                  <a:pt x="106299" y="883158"/>
                  <a:pt x="91440" y="851389"/>
                  <a:pt x="91440" y="863600"/>
                </a:cubicBezTo>
                <a:cubicBezTo>
                  <a:pt x="91440" y="885019"/>
                  <a:pt x="106565" y="903780"/>
                  <a:pt x="111760" y="924560"/>
                </a:cubicBezTo>
                <a:cubicBezTo>
                  <a:pt x="115147" y="938107"/>
                  <a:pt x="118084" y="951774"/>
                  <a:pt x="121920" y="965200"/>
                </a:cubicBezTo>
                <a:cubicBezTo>
                  <a:pt x="128531" y="988337"/>
                  <a:pt x="134589" y="1008349"/>
                  <a:pt x="152400" y="1026160"/>
                </a:cubicBezTo>
                <a:cubicBezTo>
                  <a:pt x="168902" y="1042662"/>
                  <a:pt x="204926" y="1056175"/>
                  <a:pt x="223520" y="1066800"/>
                </a:cubicBezTo>
                <a:cubicBezTo>
                  <a:pt x="234122" y="1072858"/>
                  <a:pt x="242842" y="1082161"/>
                  <a:pt x="254000" y="1087120"/>
                </a:cubicBezTo>
                <a:cubicBezTo>
                  <a:pt x="273573" y="1095819"/>
                  <a:pt x="294640" y="1100667"/>
                  <a:pt x="314960" y="1107440"/>
                </a:cubicBezTo>
                <a:lnTo>
                  <a:pt x="345440" y="1117600"/>
                </a:lnTo>
                <a:cubicBezTo>
                  <a:pt x="341119" y="1052780"/>
                  <a:pt x="342895" y="979574"/>
                  <a:pt x="325120" y="914400"/>
                </a:cubicBezTo>
                <a:cubicBezTo>
                  <a:pt x="319484" y="893736"/>
                  <a:pt x="311573" y="873760"/>
                  <a:pt x="304800" y="853440"/>
                </a:cubicBezTo>
                <a:cubicBezTo>
                  <a:pt x="301413" y="843280"/>
                  <a:pt x="300581" y="831871"/>
                  <a:pt x="294640" y="822960"/>
                </a:cubicBezTo>
                <a:lnTo>
                  <a:pt x="213360" y="701040"/>
                </a:lnTo>
                <a:lnTo>
                  <a:pt x="193040" y="670560"/>
                </a:lnTo>
                <a:cubicBezTo>
                  <a:pt x="170841" y="637262"/>
                  <a:pt x="172720" y="652291"/>
                  <a:pt x="172720" y="629920"/>
                </a:cubicBezTo>
                <a:lnTo>
                  <a:pt x="121920" y="609600"/>
                </a:lnTo>
                <a:lnTo>
                  <a:pt x="121920" y="619760"/>
                </a:lnTo>
                <a:lnTo>
                  <a:pt x="172720" y="629920"/>
                </a:lnTo>
                <a:lnTo>
                  <a:pt x="172720" y="629920"/>
                </a:lnTo>
                <a:lnTo>
                  <a:pt x="193040" y="670560"/>
                </a:lnTo>
              </a:path>
            </a:pathLst>
          </a:cu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highlight>
                <a:srgbClr val="FFFF00"/>
              </a:highlight>
            </a:endParaRPr>
          </a:p>
        </p:txBody>
      </p:sp>
    </p:spTree>
    <p:extLst>
      <p:ext uri="{BB962C8B-B14F-4D97-AF65-F5344CB8AC3E}">
        <p14:creationId xmlns:p14="http://schemas.microsoft.com/office/powerpoint/2010/main" val="4115857938"/>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Males expressed greater confidence in handling risks than Females</a:t>
            </a:r>
          </a:p>
        </p:txBody>
      </p:sp>
      <p:sp>
        <p:nvSpPr>
          <p:cNvPr id="3" name="Slide Number Placeholder 2"/>
          <p:cNvSpPr>
            <a:spLocks noGrp="1"/>
          </p:cNvSpPr>
          <p:nvPr>
            <p:ph type="sldNum" sz="quarter" idx="4"/>
          </p:nvPr>
        </p:nvSpPr>
        <p:spPr/>
        <p:txBody>
          <a:bodyPr/>
          <a:lstStyle/>
          <a:p>
            <a:fld id="{7EFC24D6-DB8F-6B44-BA5A-9BEC68C15CAA}" type="slidenum">
              <a:rPr lang="en-US" smtClean="0"/>
              <a:pPr/>
              <a:t>68</a:t>
            </a:fld>
            <a:endParaRPr lang="en-US" dirty="0"/>
          </a:p>
        </p:txBody>
      </p:sp>
      <p:grpSp>
        <p:nvGrpSpPr>
          <p:cNvPr id="4" name="Group 3">
            <a:extLst>
              <a:ext uri="{FF2B5EF4-FFF2-40B4-BE49-F238E27FC236}">
                <a16:creationId xmlns:a16="http://schemas.microsoft.com/office/drawing/2014/main" id="{2F285A94-7481-461C-B795-CA4CD4EE2D15}"/>
              </a:ext>
            </a:extLst>
          </p:cNvPr>
          <p:cNvGrpSpPr/>
          <p:nvPr/>
        </p:nvGrpSpPr>
        <p:grpSpPr>
          <a:xfrm>
            <a:off x="234444" y="1396422"/>
            <a:ext cx="12008929" cy="4873752"/>
            <a:chOff x="264588" y="1537094"/>
            <a:chExt cx="12008929" cy="4873752"/>
          </a:xfrm>
        </p:grpSpPr>
        <p:graphicFrame>
          <p:nvGraphicFramePr>
            <p:cNvPr id="9" name="Chart 8"/>
            <p:cNvGraphicFramePr>
              <a:graphicFrameLocks noChangeAspect="1"/>
            </p:cNvGraphicFramePr>
            <p:nvPr>
              <p:extLst>
                <p:ext uri="{D42A27DB-BD31-4B8C-83A1-F6EECF244321}">
                  <p14:modId xmlns:p14="http://schemas.microsoft.com/office/powerpoint/2010/main" val="322358731"/>
                </p:ext>
              </p:extLst>
            </p:nvPr>
          </p:nvGraphicFramePr>
          <p:xfrm>
            <a:off x="264588" y="1539928"/>
            <a:ext cx="3931920" cy="48709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68628D2A-1C1E-4F25-9BF3-73604000EC78}"/>
                </a:ext>
              </a:extLst>
            </p:cNvPr>
            <p:cNvGraphicFramePr>
              <a:graphicFrameLocks/>
            </p:cNvGraphicFramePr>
            <p:nvPr>
              <p:extLst>
                <p:ext uri="{D42A27DB-BD31-4B8C-83A1-F6EECF244321}">
                  <p14:modId xmlns:p14="http://schemas.microsoft.com/office/powerpoint/2010/main" val="951901648"/>
                </p:ext>
              </p:extLst>
            </p:nvPr>
          </p:nvGraphicFramePr>
          <p:xfrm>
            <a:off x="4303093" y="1537094"/>
            <a:ext cx="3931920" cy="48737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7A61A09A-1033-48D3-914C-2E1FCB7FFD53}"/>
                </a:ext>
              </a:extLst>
            </p:cNvPr>
            <p:cNvGraphicFramePr>
              <a:graphicFrameLocks noChangeAspect="1"/>
            </p:cNvGraphicFramePr>
            <p:nvPr>
              <p:extLst>
                <p:ext uri="{D42A27DB-BD31-4B8C-83A1-F6EECF244321}">
                  <p14:modId xmlns:p14="http://schemas.microsoft.com/office/powerpoint/2010/main" val="2495079903"/>
                </p:ext>
              </p:extLst>
            </p:nvPr>
          </p:nvGraphicFramePr>
          <p:xfrm>
            <a:off x="8341597" y="1539928"/>
            <a:ext cx="3931920" cy="4870918"/>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5" name="Group 4">
            <a:extLst>
              <a:ext uri="{FF2B5EF4-FFF2-40B4-BE49-F238E27FC236}">
                <a16:creationId xmlns:a16="http://schemas.microsoft.com/office/drawing/2014/main" id="{A230B527-B2E3-44C5-868B-151CF2943DD0}"/>
              </a:ext>
            </a:extLst>
          </p:cNvPr>
          <p:cNvGrpSpPr/>
          <p:nvPr/>
        </p:nvGrpSpPr>
        <p:grpSpPr>
          <a:xfrm>
            <a:off x="-10048" y="6398464"/>
            <a:ext cx="10099890" cy="581165"/>
            <a:chOff x="-10048" y="6398464"/>
            <a:chExt cx="10099890" cy="581165"/>
          </a:xfrm>
        </p:grpSpPr>
        <p:sp>
          <p:nvSpPr>
            <p:cNvPr id="14" name="Rectangle 13"/>
            <p:cNvSpPr/>
            <p:nvPr/>
          </p:nvSpPr>
          <p:spPr>
            <a:xfrm>
              <a:off x="-10048" y="6398464"/>
              <a:ext cx="10096542" cy="246221"/>
            </a:xfrm>
            <a:prstGeom prst="rect">
              <a:avLst/>
            </a:prstGeom>
          </p:spPr>
          <p:txBody>
            <a:bodyPr wrap="square">
              <a:spAutoFit/>
            </a:bodyPr>
            <a:lstStyle/>
            <a:p>
              <a:r>
                <a:rPr lang="en-US" sz="1000" i="1" dirty="0">
                  <a:solidFill>
                    <a:schemeClr val="tx1">
                      <a:lumMod val="50000"/>
                    </a:schemeClr>
                  </a:solidFill>
                </a:rPr>
                <a:t>  Q10: How confident are you in your ability to manage uncivil behavior online?</a:t>
              </a:r>
            </a:p>
          </p:txBody>
        </p:sp>
        <p:sp>
          <p:nvSpPr>
            <p:cNvPr id="25" name="Rectangle 24">
              <a:extLst>
                <a:ext uri="{FF2B5EF4-FFF2-40B4-BE49-F238E27FC236}">
                  <a16:creationId xmlns:a16="http://schemas.microsoft.com/office/drawing/2014/main" id="{FB71986B-1DB1-4310-9DBD-703AB86E23E1}"/>
                </a:ext>
              </a:extLst>
            </p:cNvPr>
            <p:cNvSpPr/>
            <p:nvPr/>
          </p:nvSpPr>
          <p:spPr>
            <a:xfrm>
              <a:off x="-8374" y="6581008"/>
              <a:ext cx="10096542" cy="246221"/>
            </a:xfrm>
            <a:prstGeom prst="rect">
              <a:avLst/>
            </a:prstGeom>
          </p:spPr>
          <p:txBody>
            <a:bodyPr wrap="square">
              <a:spAutoFit/>
            </a:bodyPr>
            <a:lstStyle/>
            <a:p>
              <a:r>
                <a:rPr lang="en-US" sz="1000" i="1" dirty="0">
                  <a:solidFill>
                    <a:schemeClr val="tx1">
                      <a:lumMod val="50000"/>
                    </a:schemeClr>
                  </a:solidFill>
                </a:rPr>
                <a:t>  Q11: If you need help, do you know where to get help to manage online risks or uncivil behavior online?</a:t>
              </a:r>
            </a:p>
          </p:txBody>
        </p:sp>
        <p:sp>
          <p:nvSpPr>
            <p:cNvPr id="12" name="Rectangle 11">
              <a:extLst>
                <a:ext uri="{FF2B5EF4-FFF2-40B4-BE49-F238E27FC236}">
                  <a16:creationId xmlns:a16="http://schemas.microsoft.com/office/drawing/2014/main" id="{8719125A-9923-4BEC-81BB-DC5D827DB07A}"/>
                </a:ext>
              </a:extLst>
            </p:cNvPr>
            <p:cNvSpPr/>
            <p:nvPr/>
          </p:nvSpPr>
          <p:spPr>
            <a:xfrm>
              <a:off x="-6700" y="6733408"/>
              <a:ext cx="10096542" cy="246221"/>
            </a:xfrm>
            <a:prstGeom prst="rect">
              <a:avLst/>
            </a:prstGeom>
          </p:spPr>
          <p:txBody>
            <a:bodyPr wrap="square">
              <a:spAutoFit/>
            </a:bodyPr>
            <a:lstStyle/>
            <a:p>
              <a:r>
                <a:rPr lang="en-US" sz="1000" i="1" dirty="0">
                  <a:solidFill>
                    <a:schemeClr val="tx1">
                      <a:lumMod val="50000"/>
                    </a:schemeClr>
                  </a:solidFill>
                </a:rPr>
                <a:t>  Q11a: How difficult was it to get help when you were treated in an unsafe or uncivil manner?</a:t>
              </a:r>
            </a:p>
          </p:txBody>
        </p:sp>
      </p:grpSp>
      <p:grpSp>
        <p:nvGrpSpPr>
          <p:cNvPr id="22" name="Group 21">
            <a:extLst>
              <a:ext uri="{FF2B5EF4-FFF2-40B4-BE49-F238E27FC236}">
                <a16:creationId xmlns:a16="http://schemas.microsoft.com/office/drawing/2014/main" id="{1B3D1AA5-D701-477C-8EB0-2BD33F643BEA}"/>
              </a:ext>
            </a:extLst>
          </p:cNvPr>
          <p:cNvGrpSpPr/>
          <p:nvPr/>
        </p:nvGrpSpPr>
        <p:grpSpPr>
          <a:xfrm>
            <a:off x="10766545" y="11659"/>
            <a:ext cx="1586314" cy="489365"/>
            <a:chOff x="10766545" y="11659"/>
            <a:chExt cx="1586314" cy="489365"/>
          </a:xfrm>
        </p:grpSpPr>
        <p:sp>
          <p:nvSpPr>
            <p:cNvPr id="23" name="TextBox 22">
              <a:extLst>
                <a:ext uri="{FF2B5EF4-FFF2-40B4-BE49-F238E27FC236}">
                  <a16:creationId xmlns:a16="http://schemas.microsoft.com/office/drawing/2014/main" id="{DB83A49B-0C9C-4480-9464-FB0F24C62E15}"/>
                </a:ext>
              </a:extLst>
            </p:cNvPr>
            <p:cNvSpPr txBox="1"/>
            <p:nvPr/>
          </p:nvSpPr>
          <p:spPr>
            <a:xfrm>
              <a:off x="10766545" y="11659"/>
              <a:ext cx="951222"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Gender</a:t>
              </a:r>
            </a:p>
          </p:txBody>
        </p:sp>
        <p:grpSp>
          <p:nvGrpSpPr>
            <p:cNvPr id="24" name="Group 23">
              <a:extLst>
                <a:ext uri="{FF2B5EF4-FFF2-40B4-BE49-F238E27FC236}">
                  <a16:creationId xmlns:a16="http://schemas.microsoft.com/office/drawing/2014/main" id="{7DC809E5-E1FD-409F-ACC1-6AB07628B8C6}"/>
                </a:ext>
              </a:extLst>
            </p:cNvPr>
            <p:cNvGrpSpPr>
              <a:grpSpLocks noChangeAspect="1"/>
            </p:cNvGrpSpPr>
            <p:nvPr/>
          </p:nvGrpSpPr>
          <p:grpSpPr>
            <a:xfrm>
              <a:off x="11621339" y="81889"/>
              <a:ext cx="731520" cy="377715"/>
              <a:chOff x="2461533" y="4904256"/>
              <a:chExt cx="1871022" cy="966089"/>
            </a:xfrm>
          </p:grpSpPr>
          <p:pic>
            <p:nvPicPr>
              <p:cNvPr id="26" name="Picture 25">
                <a:extLst>
                  <a:ext uri="{FF2B5EF4-FFF2-40B4-BE49-F238E27FC236}">
                    <a16:creationId xmlns:a16="http://schemas.microsoft.com/office/drawing/2014/main" id="{56EA8EB4-4F12-4FCE-BD2D-832480C19422}"/>
                  </a:ext>
                </a:extLst>
              </p:cNvPr>
              <p:cNvPicPr>
                <a:picLocks noChangeAspect="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artisticGlowEdges/>
                        </a14:imgEffect>
                      </a14:imgLayer>
                    </a14:imgProps>
                  </a:ext>
                </a:extLst>
              </a:blip>
              <a:stretch>
                <a:fillRect/>
              </a:stretch>
            </p:blipFill>
            <p:spPr>
              <a:xfrm>
                <a:off x="3418155" y="4904256"/>
                <a:ext cx="914400" cy="914400"/>
              </a:xfrm>
              <a:prstGeom prst="rect">
                <a:avLst/>
              </a:prstGeom>
            </p:spPr>
          </p:pic>
          <p:pic>
            <p:nvPicPr>
              <p:cNvPr id="27" name="Picture 26" descr="... , face, human, man, profile, user, women icon | Icon search engine">
                <a:extLst>
                  <a:ext uri="{FF2B5EF4-FFF2-40B4-BE49-F238E27FC236}">
                    <a16:creationId xmlns:a16="http://schemas.microsoft.com/office/drawing/2014/main" id="{F70E4C93-D16F-49CC-9A7C-AD6AA2D6DA06}"/>
                  </a:ext>
                </a:extLst>
              </p:cNvPr>
              <p:cNvPicPr>
                <a:picLocks noChangeAspect="1"/>
              </p:cNvPicPr>
              <p:nvPr/>
            </p:nvPicPr>
            <p:blipFill>
              <a:blip r:embed="rId8">
                <a:duotone>
                  <a:schemeClr val="accent4">
                    <a:shade val="45000"/>
                    <a:satMod val="135000"/>
                  </a:schemeClr>
                  <a:prstClr val="white"/>
                </a:duotone>
              </a:blip>
              <a:stretch>
                <a:fillRect/>
              </a:stretch>
            </p:blipFill>
            <p:spPr>
              <a:xfrm>
                <a:off x="2461533" y="4955945"/>
                <a:ext cx="914400" cy="914400"/>
              </a:xfrm>
              <a:prstGeom prst="rect">
                <a:avLst/>
              </a:prstGeom>
            </p:spPr>
          </p:pic>
        </p:grpSp>
      </p:grpSp>
    </p:spTree>
    <p:extLst>
      <p:ext uri="{BB962C8B-B14F-4D97-AF65-F5344CB8AC3E}">
        <p14:creationId xmlns:p14="http://schemas.microsoft.com/office/powerpoint/2010/main" val="881848855"/>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549B7A7F-0E31-4503-8DE5-E8114B326F39}"/>
              </a:ext>
            </a:extLst>
          </p:cNvPr>
          <p:cNvGraphicFramePr/>
          <p:nvPr>
            <p:extLst>
              <p:ext uri="{D42A27DB-BD31-4B8C-83A1-F6EECF244321}">
                <p14:modId xmlns:p14="http://schemas.microsoft.com/office/powerpoint/2010/main" val="1718307732"/>
              </p:ext>
            </p:extLst>
          </p:nvPr>
        </p:nvGraphicFramePr>
        <p:xfrm>
          <a:off x="3241040" y="1420118"/>
          <a:ext cx="8800358" cy="506323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B64C79E-5220-4FF2-93A9-0106367B26C7}"/>
              </a:ext>
            </a:extLst>
          </p:cNvPr>
          <p:cNvSpPr>
            <a:spLocks noGrp="1"/>
          </p:cNvSpPr>
          <p:nvPr>
            <p:ph type="title"/>
          </p:nvPr>
        </p:nvSpPr>
        <p:spPr/>
        <p:txBody>
          <a:bodyPr/>
          <a:lstStyle/>
          <a:p>
            <a:r>
              <a:rPr lang="en-US" dirty="0"/>
              <a:t>Females were more likely to take action than Males</a:t>
            </a:r>
            <a:br>
              <a:rPr lang="en-US" dirty="0"/>
            </a:br>
            <a:r>
              <a:rPr lang="en-US" sz="2000" dirty="0"/>
              <a:t>The top 8 actions taken were higher for Females</a:t>
            </a:r>
            <a:endParaRPr lang="en-US" dirty="0"/>
          </a:p>
        </p:txBody>
      </p:sp>
      <p:sp>
        <p:nvSpPr>
          <p:cNvPr id="3" name="Slide Number Placeholder 2">
            <a:extLst>
              <a:ext uri="{FF2B5EF4-FFF2-40B4-BE49-F238E27FC236}">
                <a16:creationId xmlns:a16="http://schemas.microsoft.com/office/drawing/2014/main" id="{43ECA47D-AB6C-4EA7-8A70-F1948A7C63FD}"/>
              </a:ext>
            </a:extLst>
          </p:cNvPr>
          <p:cNvSpPr>
            <a:spLocks noGrp="1"/>
          </p:cNvSpPr>
          <p:nvPr>
            <p:ph type="sldNum" sz="quarter" idx="4"/>
          </p:nvPr>
        </p:nvSpPr>
        <p:spPr/>
        <p:txBody>
          <a:bodyPr/>
          <a:lstStyle/>
          <a:p>
            <a:fld id="{7EFC24D6-DB8F-6B44-BA5A-9BEC68C15CAA}" type="slidenum">
              <a:rPr lang="en-US" smtClean="0"/>
              <a:pPr/>
              <a:t>69</a:t>
            </a:fld>
            <a:endParaRPr lang="en-US" dirty="0"/>
          </a:p>
        </p:txBody>
      </p:sp>
      <p:sp>
        <p:nvSpPr>
          <p:cNvPr id="4" name="TextBox 3">
            <a:extLst>
              <a:ext uri="{FF2B5EF4-FFF2-40B4-BE49-F238E27FC236}">
                <a16:creationId xmlns:a16="http://schemas.microsoft.com/office/drawing/2014/main" id="{0C9651C8-8663-463D-A93F-FC8F45BC8B0A}"/>
              </a:ext>
            </a:extLst>
          </p:cNvPr>
          <p:cNvSpPr txBox="1"/>
          <p:nvPr/>
        </p:nvSpPr>
        <p:spPr>
          <a:xfrm>
            <a:off x="132081" y="1105158"/>
            <a:ext cx="3205655" cy="5849294"/>
          </a:xfrm>
          <a:prstGeom prst="rect">
            <a:avLst/>
          </a:prstGeom>
          <a:noFill/>
        </p:spPr>
        <p:txBody>
          <a:bodyPr wrap="square" lIns="182880" tIns="146304" rIns="182880" bIns="146304" rtlCol="0">
            <a:spAutoFit/>
          </a:bodyPr>
          <a:lstStyle/>
          <a:p>
            <a:pPr>
              <a:lnSpc>
                <a:spcPct val="90000"/>
              </a:lnSpc>
            </a:pPr>
            <a:r>
              <a:rPr lang="en-US" sz="1600" b="1" dirty="0">
                <a:solidFill>
                  <a:schemeClr val="tx1">
                    <a:lumMod val="50000"/>
                  </a:schemeClr>
                </a:solidFill>
              </a:rPr>
              <a:t>Actions taken </a:t>
            </a:r>
          </a:p>
          <a:p>
            <a:pPr>
              <a:lnSpc>
                <a:spcPct val="90000"/>
              </a:lnSpc>
            </a:pPr>
            <a:r>
              <a:rPr lang="en-US" sz="1100" dirty="0">
                <a:solidFill>
                  <a:schemeClr val="tx1">
                    <a:lumMod val="50000"/>
                  </a:schemeClr>
                </a:solidFill>
              </a:rPr>
              <a:t>(ranked in order of incidence)</a:t>
            </a:r>
          </a:p>
          <a:p>
            <a:pPr marL="228600" indent="-228600">
              <a:lnSpc>
                <a:spcPct val="90000"/>
              </a:lnSpc>
              <a:buFont typeface="+mj-lt"/>
              <a:buAutoNum type="arabicPeriod"/>
            </a:pPr>
            <a:r>
              <a:rPr lang="en-US" sz="1100" dirty="0">
                <a:solidFill>
                  <a:schemeClr val="tx1">
                    <a:lumMod val="50000"/>
                  </a:schemeClr>
                </a:solidFill>
              </a:rPr>
              <a:t>Reduced the amount of personal information I share online</a:t>
            </a:r>
          </a:p>
          <a:p>
            <a:pPr marL="228600" indent="-228600">
              <a:lnSpc>
                <a:spcPct val="90000"/>
              </a:lnSpc>
              <a:buFont typeface="+mj-lt"/>
              <a:buAutoNum type="arabicPeriod"/>
            </a:pPr>
            <a:r>
              <a:rPr lang="en-US" sz="1100" dirty="0">
                <a:solidFill>
                  <a:schemeClr val="tx1">
                    <a:lumMod val="50000"/>
                  </a:schemeClr>
                </a:solidFill>
              </a:rPr>
              <a:t>I used tighter privacy settings on social media</a:t>
            </a:r>
          </a:p>
          <a:p>
            <a:pPr marL="228600" indent="-228600">
              <a:lnSpc>
                <a:spcPct val="90000"/>
              </a:lnSpc>
              <a:buFont typeface="+mj-lt"/>
              <a:buAutoNum type="arabicPeriod"/>
            </a:pPr>
            <a:r>
              <a:rPr lang="en-US" sz="1100" dirty="0">
                <a:solidFill>
                  <a:schemeClr val="tx1">
                    <a:lumMod val="50000"/>
                  </a:schemeClr>
                </a:solidFill>
              </a:rPr>
              <a:t>I stood up for myself</a:t>
            </a:r>
          </a:p>
          <a:p>
            <a:pPr marL="228600" indent="-228600">
              <a:lnSpc>
                <a:spcPct val="90000"/>
              </a:lnSpc>
              <a:buFont typeface="+mj-lt"/>
              <a:buAutoNum type="arabicPeriod"/>
            </a:pPr>
            <a:r>
              <a:rPr lang="en-US" sz="1100" dirty="0">
                <a:solidFill>
                  <a:schemeClr val="tx1">
                    <a:lumMod val="50000"/>
                  </a:schemeClr>
                </a:solidFill>
              </a:rPr>
              <a:t>I paused before replying to someone I disagreed with online</a:t>
            </a:r>
          </a:p>
          <a:p>
            <a:pPr marL="228600" indent="-228600">
              <a:lnSpc>
                <a:spcPct val="90000"/>
              </a:lnSpc>
              <a:buFont typeface="+mj-lt"/>
              <a:buAutoNum type="arabicPeriod"/>
            </a:pPr>
            <a:r>
              <a:rPr lang="en-US" sz="1100" dirty="0">
                <a:solidFill>
                  <a:schemeClr val="tx1">
                    <a:lumMod val="50000"/>
                  </a:schemeClr>
                </a:solidFill>
              </a:rPr>
              <a:t>Reduced the amount of time I spent on social media</a:t>
            </a:r>
          </a:p>
          <a:p>
            <a:pPr marL="228600" indent="-228600">
              <a:lnSpc>
                <a:spcPct val="90000"/>
              </a:lnSpc>
              <a:buFont typeface="+mj-lt"/>
              <a:buAutoNum type="arabicPeriod"/>
            </a:pPr>
            <a:r>
              <a:rPr lang="en-US" sz="1100" dirty="0">
                <a:solidFill>
                  <a:schemeClr val="tx1">
                    <a:lumMod val="50000"/>
                  </a:schemeClr>
                </a:solidFill>
              </a:rPr>
              <a:t>I defended someone who was treated unsafe or uncivil online</a:t>
            </a:r>
          </a:p>
          <a:p>
            <a:pPr marL="228600" indent="-228600">
              <a:lnSpc>
                <a:spcPct val="90000"/>
              </a:lnSpc>
              <a:buFont typeface="+mj-lt"/>
              <a:buAutoNum type="arabicPeriod"/>
            </a:pPr>
            <a:r>
              <a:rPr lang="en-US" sz="1100" dirty="0">
                <a:solidFill>
                  <a:schemeClr val="tx1">
                    <a:lumMod val="50000"/>
                  </a:schemeClr>
                </a:solidFill>
              </a:rPr>
              <a:t>Stopped using or canceled some of my social media accounts</a:t>
            </a:r>
          </a:p>
          <a:p>
            <a:pPr marL="228600" indent="-228600">
              <a:lnSpc>
                <a:spcPct val="90000"/>
              </a:lnSpc>
              <a:buFont typeface="+mj-lt"/>
              <a:buAutoNum type="arabicPeriod"/>
            </a:pPr>
            <a:r>
              <a:rPr lang="en-US" sz="1100" dirty="0">
                <a:solidFill>
                  <a:schemeClr val="tx1">
                    <a:lumMod val="50000"/>
                  </a:schemeClr>
                </a:solidFill>
              </a:rPr>
              <a:t>I spent less time online</a:t>
            </a:r>
          </a:p>
          <a:p>
            <a:pPr marL="228600" indent="-228600">
              <a:lnSpc>
                <a:spcPct val="90000"/>
              </a:lnSpc>
              <a:buFont typeface="+mj-lt"/>
              <a:buAutoNum type="arabicPeriod"/>
            </a:pPr>
            <a:r>
              <a:rPr lang="en-US" sz="1100" dirty="0">
                <a:solidFill>
                  <a:schemeClr val="tx1">
                    <a:lumMod val="50000"/>
                  </a:schemeClr>
                </a:solidFill>
              </a:rPr>
              <a:t>I treated the other person with dignity and respect</a:t>
            </a:r>
          </a:p>
          <a:p>
            <a:pPr marL="228600" indent="-228600">
              <a:lnSpc>
                <a:spcPct val="90000"/>
              </a:lnSpc>
              <a:buFont typeface="+mj-lt"/>
              <a:buAutoNum type="arabicPeriod"/>
            </a:pPr>
            <a:r>
              <a:rPr lang="en-US" sz="1100" dirty="0">
                <a:solidFill>
                  <a:schemeClr val="tx1">
                    <a:lumMod val="50000"/>
                  </a:schemeClr>
                </a:solidFill>
              </a:rPr>
              <a:t>I showed respect for other people's point of view</a:t>
            </a:r>
          </a:p>
          <a:p>
            <a:pPr marL="228600" indent="-228600">
              <a:lnSpc>
                <a:spcPct val="90000"/>
              </a:lnSpc>
              <a:buFont typeface="+mj-lt"/>
              <a:buAutoNum type="arabicPeriod"/>
            </a:pPr>
            <a:r>
              <a:rPr lang="en-US" sz="1100" dirty="0">
                <a:solidFill>
                  <a:schemeClr val="tx1">
                    <a:lumMod val="50000"/>
                  </a:schemeClr>
                </a:solidFill>
              </a:rPr>
              <a:t>I confronted the person or persons in real life</a:t>
            </a:r>
          </a:p>
          <a:p>
            <a:pPr marL="228600" indent="-228600">
              <a:lnSpc>
                <a:spcPct val="90000"/>
              </a:lnSpc>
              <a:buFont typeface="+mj-lt"/>
              <a:buAutoNum type="arabicPeriod"/>
            </a:pPr>
            <a:r>
              <a:rPr lang="en-US" sz="1100" dirty="0">
                <a:solidFill>
                  <a:schemeClr val="tx1">
                    <a:lumMod val="50000"/>
                  </a:schemeClr>
                </a:solidFill>
              </a:rPr>
              <a:t>I retaliated by being uncivil to the person who was uncivil to me</a:t>
            </a:r>
          </a:p>
          <a:p>
            <a:pPr marL="228600" indent="-228600">
              <a:lnSpc>
                <a:spcPct val="90000"/>
              </a:lnSpc>
              <a:buFont typeface="+mj-lt"/>
              <a:buAutoNum type="arabicPeriod"/>
            </a:pPr>
            <a:r>
              <a:rPr lang="en-US" sz="1100" dirty="0">
                <a:solidFill>
                  <a:schemeClr val="tx1">
                    <a:lumMod val="50000"/>
                  </a:schemeClr>
                </a:solidFill>
              </a:rPr>
              <a:t>Contacted the police</a:t>
            </a:r>
          </a:p>
          <a:p>
            <a:pPr marL="228600" indent="-228600">
              <a:lnSpc>
                <a:spcPct val="90000"/>
              </a:lnSpc>
              <a:buFont typeface="+mj-lt"/>
              <a:buAutoNum type="arabicPeriod"/>
            </a:pPr>
            <a:r>
              <a:rPr lang="en-US" sz="1100" dirty="0">
                <a:solidFill>
                  <a:schemeClr val="tx1">
                    <a:lumMod val="50000"/>
                  </a:schemeClr>
                </a:solidFill>
              </a:rPr>
              <a:t>Contacted a teacher or school administrator</a:t>
            </a:r>
          </a:p>
          <a:p>
            <a:pPr marL="228600" indent="-228600">
              <a:lnSpc>
                <a:spcPct val="90000"/>
              </a:lnSpc>
              <a:buFont typeface="+mj-lt"/>
              <a:buAutoNum type="arabicPeriod"/>
            </a:pPr>
            <a:r>
              <a:rPr lang="en-US" sz="1100" dirty="0">
                <a:solidFill>
                  <a:schemeClr val="tx1">
                    <a:lumMod val="50000"/>
                  </a:schemeClr>
                </a:solidFill>
              </a:rPr>
              <a:t>Asked my parents for help</a:t>
            </a:r>
          </a:p>
          <a:p>
            <a:pPr marL="228600" indent="-228600">
              <a:lnSpc>
                <a:spcPct val="90000"/>
              </a:lnSpc>
              <a:buFont typeface="+mj-lt"/>
              <a:buAutoNum type="arabicPeriod"/>
            </a:pPr>
            <a:r>
              <a:rPr lang="en-US" sz="1100" dirty="0">
                <a:solidFill>
                  <a:schemeClr val="tx1">
                    <a:lumMod val="50000"/>
                  </a:schemeClr>
                </a:solidFill>
              </a:rPr>
              <a:t>I spent more time online</a:t>
            </a:r>
          </a:p>
          <a:p>
            <a:pPr marL="228600" indent="-228600">
              <a:lnSpc>
                <a:spcPct val="90000"/>
              </a:lnSpc>
              <a:buFont typeface="+mj-lt"/>
              <a:buAutoNum type="arabicPeriod"/>
            </a:pPr>
            <a:r>
              <a:rPr lang="en-US" sz="1100" dirty="0">
                <a:solidFill>
                  <a:schemeClr val="tx1">
                    <a:lumMod val="50000"/>
                  </a:schemeClr>
                </a:solidFill>
              </a:rPr>
              <a:t>Asked for help from an adult</a:t>
            </a:r>
          </a:p>
          <a:p>
            <a:pPr marL="228600" indent="-228600">
              <a:lnSpc>
                <a:spcPct val="90000"/>
              </a:lnSpc>
              <a:buFont typeface="+mj-lt"/>
              <a:buAutoNum type="arabicPeriod"/>
            </a:pPr>
            <a:r>
              <a:rPr lang="en-US" sz="1100" dirty="0">
                <a:solidFill>
                  <a:schemeClr val="tx1">
                    <a:lumMod val="50000"/>
                  </a:schemeClr>
                </a:solidFill>
              </a:rPr>
              <a:t>Another action</a:t>
            </a:r>
          </a:p>
          <a:p>
            <a:pPr marL="228600" indent="-228600">
              <a:lnSpc>
                <a:spcPct val="90000"/>
              </a:lnSpc>
              <a:buFont typeface="+mj-lt"/>
              <a:buAutoNum type="arabicPeriod"/>
            </a:pPr>
            <a:r>
              <a:rPr lang="en-US" sz="1100" dirty="0">
                <a:solidFill>
                  <a:schemeClr val="tx1">
                    <a:lumMod val="50000"/>
                  </a:schemeClr>
                </a:solidFill>
              </a:rPr>
              <a:t>Increased the amount of time I spent on social media</a:t>
            </a:r>
          </a:p>
          <a:p>
            <a:pPr marL="228600" indent="-228600">
              <a:lnSpc>
                <a:spcPct val="90000"/>
              </a:lnSpc>
              <a:buFont typeface="+mj-lt"/>
              <a:buAutoNum type="arabicPeriod"/>
            </a:pPr>
            <a:r>
              <a:rPr lang="en-US" sz="1100" dirty="0">
                <a:solidFill>
                  <a:schemeClr val="tx1">
                    <a:lumMod val="50000"/>
                  </a:schemeClr>
                </a:solidFill>
              </a:rPr>
              <a:t>Contacted a human resources representative</a:t>
            </a:r>
          </a:p>
          <a:p>
            <a:pPr>
              <a:lnSpc>
                <a:spcPct val="90000"/>
              </a:lnSpc>
            </a:pPr>
            <a:endParaRPr lang="en-US" sz="1100" dirty="0">
              <a:solidFill>
                <a:schemeClr val="tx1">
                  <a:lumMod val="50000"/>
                </a:schemeClr>
              </a:solidFill>
            </a:endParaRPr>
          </a:p>
        </p:txBody>
      </p:sp>
      <p:sp>
        <p:nvSpPr>
          <p:cNvPr id="13" name="Speech Bubble: Rectangle with Corners Rounded 12">
            <a:extLst>
              <a:ext uri="{FF2B5EF4-FFF2-40B4-BE49-F238E27FC236}">
                <a16:creationId xmlns:a16="http://schemas.microsoft.com/office/drawing/2014/main" id="{26EAFE35-7942-4113-86F6-2D0BDEE8A54E}"/>
              </a:ext>
            </a:extLst>
          </p:cNvPr>
          <p:cNvSpPr/>
          <p:nvPr/>
        </p:nvSpPr>
        <p:spPr bwMode="auto">
          <a:xfrm>
            <a:off x="3281174" y="3862621"/>
            <a:ext cx="2132238" cy="1435243"/>
          </a:xfrm>
          <a:prstGeom prst="wedgeRoundRectCallout">
            <a:avLst>
              <a:gd name="adj1" fmla="val 38745"/>
              <a:gd name="adj2" fmla="val 22209"/>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a:lnSpc>
                <a:spcPct val="90000"/>
              </a:lnSpc>
            </a:pPr>
            <a:r>
              <a:rPr lang="en-US" sz="1200" dirty="0">
                <a:solidFill>
                  <a:schemeClr val="tx1"/>
                </a:solidFill>
              </a:rPr>
              <a:t>43% of Females reduced information they shared online and tightened privacy settings on social media – both significantly higher Males</a:t>
            </a:r>
          </a:p>
        </p:txBody>
      </p:sp>
      <p:sp>
        <p:nvSpPr>
          <p:cNvPr id="15" name="TextBox 14">
            <a:extLst>
              <a:ext uri="{FF2B5EF4-FFF2-40B4-BE49-F238E27FC236}">
                <a16:creationId xmlns:a16="http://schemas.microsoft.com/office/drawing/2014/main" id="{74B5835B-DD34-404C-8FAE-C9FE2EA56291}"/>
              </a:ext>
            </a:extLst>
          </p:cNvPr>
          <p:cNvSpPr txBox="1"/>
          <p:nvPr/>
        </p:nvSpPr>
        <p:spPr>
          <a:xfrm>
            <a:off x="-40191" y="6636352"/>
            <a:ext cx="6039154"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Q12: Have you ever taken any of the following actions after being treated in an uncivil manner online?</a:t>
            </a:r>
          </a:p>
        </p:txBody>
      </p:sp>
      <p:sp>
        <p:nvSpPr>
          <p:cNvPr id="18" name="TextBox 17">
            <a:extLst>
              <a:ext uri="{FF2B5EF4-FFF2-40B4-BE49-F238E27FC236}">
                <a16:creationId xmlns:a16="http://schemas.microsoft.com/office/drawing/2014/main" id="{90B01438-C9D5-4DD2-A2E3-09648FFE3158}"/>
              </a:ext>
            </a:extLst>
          </p:cNvPr>
          <p:cNvSpPr txBox="1"/>
          <p:nvPr/>
        </p:nvSpPr>
        <p:spPr>
          <a:xfrm>
            <a:off x="7711340" y="1969746"/>
            <a:ext cx="4060471" cy="738664"/>
          </a:xfrm>
          <a:prstGeom prst="rect">
            <a:avLst/>
          </a:prstGeom>
          <a:solidFill>
            <a:schemeClr val="tx1"/>
          </a:solidFill>
          <a:ln>
            <a:solidFill>
              <a:schemeClr val="bg1"/>
            </a:solidFill>
          </a:ln>
        </p:spPr>
        <p:txBody>
          <a:bodyPr wrap="none" lIns="182880" tIns="146304" rIns="182880" bIns="146304" rtlCol="0">
            <a:spAutoFit/>
          </a:bodyPr>
          <a:lstStyle/>
          <a:p>
            <a:pPr>
              <a:lnSpc>
                <a:spcPct val="90000"/>
              </a:lnSpc>
            </a:pPr>
            <a:r>
              <a:rPr lang="en-US" sz="1600" dirty="0">
                <a:solidFill>
                  <a:schemeClr val="tx1">
                    <a:lumMod val="50000"/>
                  </a:schemeClr>
                </a:solidFill>
              </a:rPr>
              <a:t>Female - any action – 89% (YOY </a:t>
            </a:r>
            <a:r>
              <a:rPr lang="en-US" sz="1600" dirty="0">
                <a:solidFill>
                  <a:schemeClr val="tx1">
                    <a:lumMod val="50000"/>
                  </a:schemeClr>
                </a:solidFill>
                <a:latin typeface="Wingdings 3" panose="05040102010807070707" pitchFamily="18" charset="2"/>
              </a:rPr>
              <a:t>p</a:t>
            </a:r>
            <a:r>
              <a:rPr lang="en-US" sz="1600" dirty="0">
                <a:solidFill>
                  <a:schemeClr val="tx1">
                    <a:lumMod val="50000"/>
                  </a:schemeClr>
                </a:solidFill>
              </a:rPr>
              <a:t>+7%)*</a:t>
            </a:r>
          </a:p>
          <a:p>
            <a:pPr>
              <a:lnSpc>
                <a:spcPct val="90000"/>
              </a:lnSpc>
            </a:pPr>
            <a:r>
              <a:rPr lang="en-US" sz="1600" dirty="0">
                <a:solidFill>
                  <a:schemeClr val="tx1">
                    <a:lumMod val="50000"/>
                  </a:schemeClr>
                </a:solidFill>
              </a:rPr>
              <a:t>Male - any action – 85% (YOY </a:t>
            </a:r>
            <a:r>
              <a:rPr lang="en-US" sz="1600" dirty="0">
                <a:solidFill>
                  <a:schemeClr val="tx1">
                    <a:lumMod val="50000"/>
                  </a:schemeClr>
                </a:solidFill>
                <a:latin typeface="Wingdings 3" panose="05040102010807070707" pitchFamily="18" charset="2"/>
              </a:rPr>
              <a:t>p</a:t>
            </a:r>
            <a:r>
              <a:rPr lang="en-US" sz="1600" dirty="0">
                <a:solidFill>
                  <a:schemeClr val="tx1">
                    <a:lumMod val="50000"/>
                  </a:schemeClr>
                </a:solidFill>
              </a:rPr>
              <a:t>+5%)*</a:t>
            </a:r>
          </a:p>
        </p:txBody>
      </p:sp>
      <p:sp>
        <p:nvSpPr>
          <p:cNvPr id="20" name="Speech Bubble: Rectangle with Corners Rounded 19">
            <a:extLst>
              <a:ext uri="{FF2B5EF4-FFF2-40B4-BE49-F238E27FC236}">
                <a16:creationId xmlns:a16="http://schemas.microsoft.com/office/drawing/2014/main" id="{40E5E620-ACCB-4617-8FCC-6137B5972066}"/>
              </a:ext>
            </a:extLst>
          </p:cNvPr>
          <p:cNvSpPr/>
          <p:nvPr/>
        </p:nvSpPr>
        <p:spPr bwMode="auto">
          <a:xfrm>
            <a:off x="9634340" y="4206240"/>
            <a:ext cx="2209342" cy="573028"/>
          </a:xfrm>
          <a:prstGeom prst="wedgeRoundRectCallout">
            <a:avLst>
              <a:gd name="adj1" fmla="val -40812"/>
              <a:gd name="adj2" fmla="val 66408"/>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a:lnSpc>
                <a:spcPct val="90000"/>
              </a:lnSpc>
            </a:pPr>
            <a:r>
              <a:rPr lang="en-US" sz="1200" dirty="0">
                <a:solidFill>
                  <a:schemeClr val="tx1"/>
                </a:solidFill>
              </a:rPr>
              <a:t>10% of Females asked for help from parents &amp; teachers. </a:t>
            </a:r>
          </a:p>
        </p:txBody>
      </p:sp>
      <p:cxnSp>
        <p:nvCxnSpPr>
          <p:cNvPr id="23" name="Straight Arrow Connector 22">
            <a:extLst>
              <a:ext uri="{FF2B5EF4-FFF2-40B4-BE49-F238E27FC236}">
                <a16:creationId xmlns:a16="http://schemas.microsoft.com/office/drawing/2014/main" id="{D31AB278-1799-47C7-B678-55AC50CEE72E}"/>
              </a:ext>
            </a:extLst>
          </p:cNvPr>
          <p:cNvCxnSpPr>
            <a:cxnSpLocks/>
          </p:cNvCxnSpPr>
          <p:nvPr/>
        </p:nvCxnSpPr>
        <p:spPr>
          <a:xfrm flipV="1">
            <a:off x="3949831" y="2149311"/>
            <a:ext cx="454024" cy="1713310"/>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563B9BB-4D08-496B-BA47-59F1AA6C5863}"/>
              </a:ext>
            </a:extLst>
          </p:cNvPr>
          <p:cNvSpPr txBox="1"/>
          <p:nvPr/>
        </p:nvSpPr>
        <p:spPr>
          <a:xfrm>
            <a:off x="7866968" y="1035724"/>
            <a:ext cx="4264629" cy="433965"/>
          </a:xfrm>
          <a:prstGeom prst="rect">
            <a:avLst/>
          </a:prstGeom>
          <a:noFill/>
        </p:spPr>
        <p:txBody>
          <a:bodyPr wrap="none" lIns="182880" tIns="146304" rIns="182880" bIns="146304" rtlCol="0">
            <a:spAutoFit/>
          </a:bodyPr>
          <a:lstStyle/>
          <a:p>
            <a:pPr>
              <a:lnSpc>
                <a:spcPct val="90000"/>
              </a:lnSpc>
            </a:pPr>
            <a:r>
              <a:rPr lang="en-US" sz="1000" dirty="0">
                <a:solidFill>
                  <a:schemeClr val="tx1">
                    <a:lumMod val="50000"/>
                  </a:schemeClr>
                </a:solidFill>
              </a:rPr>
              <a:t>*7 new actions taken were added in 2017 accounting for the increase</a:t>
            </a:r>
          </a:p>
        </p:txBody>
      </p:sp>
      <p:grpSp>
        <p:nvGrpSpPr>
          <p:cNvPr id="19" name="Group 18">
            <a:extLst>
              <a:ext uri="{FF2B5EF4-FFF2-40B4-BE49-F238E27FC236}">
                <a16:creationId xmlns:a16="http://schemas.microsoft.com/office/drawing/2014/main" id="{A7EBD1C2-D838-4C2F-91B6-C2034B5A96F7}"/>
              </a:ext>
            </a:extLst>
          </p:cNvPr>
          <p:cNvGrpSpPr/>
          <p:nvPr/>
        </p:nvGrpSpPr>
        <p:grpSpPr>
          <a:xfrm>
            <a:off x="10766545" y="11659"/>
            <a:ext cx="1586314" cy="489365"/>
            <a:chOff x="10766545" y="11659"/>
            <a:chExt cx="1586314" cy="489365"/>
          </a:xfrm>
        </p:grpSpPr>
        <p:sp>
          <p:nvSpPr>
            <p:cNvPr id="21" name="TextBox 20">
              <a:extLst>
                <a:ext uri="{FF2B5EF4-FFF2-40B4-BE49-F238E27FC236}">
                  <a16:creationId xmlns:a16="http://schemas.microsoft.com/office/drawing/2014/main" id="{BFCE407F-FD56-46E0-9065-AB9B26C2A3FF}"/>
                </a:ext>
              </a:extLst>
            </p:cNvPr>
            <p:cNvSpPr txBox="1"/>
            <p:nvPr/>
          </p:nvSpPr>
          <p:spPr>
            <a:xfrm>
              <a:off x="10766545" y="11659"/>
              <a:ext cx="951222"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Gender</a:t>
              </a:r>
            </a:p>
          </p:txBody>
        </p:sp>
        <p:grpSp>
          <p:nvGrpSpPr>
            <p:cNvPr id="22" name="Group 21">
              <a:extLst>
                <a:ext uri="{FF2B5EF4-FFF2-40B4-BE49-F238E27FC236}">
                  <a16:creationId xmlns:a16="http://schemas.microsoft.com/office/drawing/2014/main" id="{5D1BEA9E-C677-4A55-BABF-74BE4C93C1E4}"/>
                </a:ext>
              </a:extLst>
            </p:cNvPr>
            <p:cNvGrpSpPr>
              <a:grpSpLocks noChangeAspect="1"/>
            </p:cNvGrpSpPr>
            <p:nvPr/>
          </p:nvGrpSpPr>
          <p:grpSpPr>
            <a:xfrm>
              <a:off x="11621339" y="81889"/>
              <a:ext cx="731520" cy="377715"/>
              <a:chOff x="2461533" y="4904256"/>
              <a:chExt cx="1871022" cy="966089"/>
            </a:xfrm>
          </p:grpSpPr>
          <p:pic>
            <p:nvPicPr>
              <p:cNvPr id="24" name="Picture 23">
                <a:extLst>
                  <a:ext uri="{FF2B5EF4-FFF2-40B4-BE49-F238E27FC236}">
                    <a16:creationId xmlns:a16="http://schemas.microsoft.com/office/drawing/2014/main" id="{CF5043AF-3914-4F6C-B473-E7299320D713}"/>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Lst>
              </a:blip>
              <a:stretch>
                <a:fillRect/>
              </a:stretch>
            </p:blipFill>
            <p:spPr>
              <a:xfrm>
                <a:off x="3418155" y="4904256"/>
                <a:ext cx="914400" cy="914400"/>
              </a:xfrm>
              <a:prstGeom prst="rect">
                <a:avLst/>
              </a:prstGeom>
            </p:spPr>
          </p:pic>
          <p:pic>
            <p:nvPicPr>
              <p:cNvPr id="25" name="Picture 24" descr="... , face, human, man, profile, user, women icon | Icon search engine">
                <a:extLst>
                  <a:ext uri="{FF2B5EF4-FFF2-40B4-BE49-F238E27FC236}">
                    <a16:creationId xmlns:a16="http://schemas.microsoft.com/office/drawing/2014/main" id="{BEC1D725-4BA8-46B3-8F70-F600D268A031}"/>
                  </a:ext>
                </a:extLst>
              </p:cNvPr>
              <p:cNvPicPr>
                <a:picLocks noChangeAspect="1"/>
              </p:cNvPicPr>
              <p:nvPr/>
            </p:nvPicPr>
            <p:blipFill>
              <a:blip r:embed="rId6">
                <a:duotone>
                  <a:schemeClr val="accent4">
                    <a:shade val="45000"/>
                    <a:satMod val="135000"/>
                  </a:schemeClr>
                  <a:prstClr val="white"/>
                </a:duotone>
              </a:blip>
              <a:stretch>
                <a:fillRect/>
              </a:stretch>
            </p:blipFill>
            <p:spPr>
              <a:xfrm>
                <a:off x="2461533" y="4955945"/>
                <a:ext cx="914400" cy="914400"/>
              </a:xfrm>
              <a:prstGeom prst="rect">
                <a:avLst/>
              </a:prstGeom>
            </p:spPr>
          </p:pic>
        </p:grpSp>
      </p:grpSp>
    </p:spTree>
    <p:extLst>
      <p:ext uri="{BB962C8B-B14F-4D97-AF65-F5344CB8AC3E}">
        <p14:creationId xmlns:p14="http://schemas.microsoft.com/office/powerpoint/2010/main" val="124803842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112370"/>
            <a:ext cx="11887200" cy="5743111"/>
          </a:xfrm>
        </p:spPr>
        <p:txBody>
          <a:bodyPr/>
          <a:lstStyle/>
          <a:p>
            <a:r>
              <a:rPr lang="en-US" sz="2800" dirty="0">
                <a:solidFill>
                  <a:srgbClr val="0072C6"/>
                </a:solidFill>
                <a:latin typeface="+mn-lt"/>
              </a:rPr>
              <a:t>Targets of online risks often named a person they knew</a:t>
            </a:r>
          </a:p>
          <a:p>
            <a:pPr lvl="1"/>
            <a:r>
              <a:rPr lang="en-US" sz="2000" dirty="0">
                <a:solidFill>
                  <a:srgbClr val="002050"/>
                </a:solidFill>
              </a:rPr>
              <a:t>Overall, 61% had some familiar with the perpetrators. 36% knew the perpetrator personally (17% were family or friends and 19% acquaintances). 25% were people they knew online only and 37% were strangers.</a:t>
            </a:r>
          </a:p>
          <a:p>
            <a:pPr lvl="1"/>
            <a:r>
              <a:rPr lang="en-US" sz="2000" dirty="0">
                <a:solidFill>
                  <a:srgbClr val="002050"/>
                </a:solidFill>
              </a:rPr>
              <a:t>Family and friends accounted for a high percentage of perpetrators among those who were cyberbullied (41%) or discriminated (36%) against. </a:t>
            </a:r>
          </a:p>
          <a:p>
            <a:pPr lvl="1"/>
            <a:endParaRPr lang="en-US" sz="1000" dirty="0">
              <a:solidFill>
                <a:srgbClr val="002050"/>
              </a:solidFill>
            </a:endParaRPr>
          </a:p>
          <a:p>
            <a:r>
              <a:rPr lang="en-US" sz="2800" dirty="0">
                <a:solidFill>
                  <a:srgbClr val="0072C6"/>
                </a:solidFill>
                <a:latin typeface="+mn-lt"/>
              </a:rPr>
              <a:t>Familiarity with the perpetrator in real life was associated with an increased risk of harassment or abuse.</a:t>
            </a:r>
          </a:p>
          <a:p>
            <a:pPr lvl="1"/>
            <a:r>
              <a:rPr lang="en-US" sz="2000" dirty="0">
                <a:solidFill>
                  <a:srgbClr val="002050"/>
                </a:solidFill>
              </a:rPr>
              <a:t>53% of people had met the perpetrator in real life about the same as 2016. Those who had met the perpetrator in real life had a 66% higher average number </a:t>
            </a:r>
            <a:r>
              <a:rPr lang="en-US" sz="2000">
                <a:solidFill>
                  <a:srgbClr val="002050"/>
                </a:solidFill>
              </a:rPr>
              <a:t>of risks (</a:t>
            </a:r>
            <a:r>
              <a:rPr lang="en-US" sz="2000" dirty="0">
                <a:solidFill>
                  <a:srgbClr val="002050"/>
                </a:solidFill>
              </a:rPr>
              <a:t>4.9) than those who had not met the </a:t>
            </a:r>
            <a:r>
              <a:rPr lang="en-US" sz="2000">
                <a:solidFill>
                  <a:srgbClr val="002050"/>
                </a:solidFill>
              </a:rPr>
              <a:t>perpetrator (2.9). </a:t>
            </a:r>
            <a:endParaRPr lang="en-US" sz="2000" dirty="0">
              <a:solidFill>
                <a:srgbClr val="002050"/>
              </a:solidFill>
            </a:endParaRPr>
          </a:p>
          <a:p>
            <a:pPr lvl="1"/>
            <a:r>
              <a:rPr lang="en-US" sz="2000" dirty="0">
                <a:solidFill>
                  <a:schemeClr val="bg1"/>
                </a:solidFill>
                <a:latin typeface="+mn-lt"/>
              </a:rPr>
              <a:t>Among those who had met the perpetrator, 76% knew them before the risk happened. </a:t>
            </a:r>
            <a:r>
              <a:rPr lang="en-US" sz="2000" dirty="0">
                <a:solidFill>
                  <a:srgbClr val="002050"/>
                </a:solidFill>
              </a:rPr>
              <a:t>Those who had met the perpetrator before the risk reported more Behavioral or Reputational risks. Conversely, Sexual risks had a higher percentage of people who had met after the risk occurred.</a:t>
            </a:r>
          </a:p>
          <a:p>
            <a:pPr lvl="1"/>
            <a:endParaRPr lang="en-US" sz="2000" dirty="0">
              <a:solidFill>
                <a:srgbClr val="002050"/>
              </a:solidFill>
            </a:endParaRPr>
          </a:p>
          <a:p>
            <a:pPr lvl="1"/>
            <a:endParaRPr lang="en-US" sz="2000" dirty="0">
              <a:solidFill>
                <a:srgbClr val="002050"/>
              </a:solidFill>
            </a:endParaRPr>
          </a:p>
          <a:p>
            <a:endParaRPr lang="en-US" sz="1000" dirty="0">
              <a:solidFill>
                <a:srgbClr val="0072C6"/>
              </a:solidFill>
              <a:latin typeface="+mn-lt"/>
            </a:endParaRPr>
          </a:p>
        </p:txBody>
      </p:sp>
      <p:sp>
        <p:nvSpPr>
          <p:cNvPr id="3" name="Title 2"/>
          <p:cNvSpPr>
            <a:spLocks noGrp="1"/>
          </p:cNvSpPr>
          <p:nvPr>
            <p:ph type="title"/>
          </p:nvPr>
        </p:nvSpPr>
        <p:spPr>
          <a:xfrm>
            <a:off x="274639" y="295274"/>
            <a:ext cx="11889564" cy="917575"/>
          </a:xfrm>
        </p:spPr>
        <p:txBody>
          <a:bodyPr/>
          <a:lstStyle/>
          <a:p>
            <a:r>
              <a:rPr lang="en-US" dirty="0"/>
              <a:t>2. Key Findings</a:t>
            </a:r>
          </a:p>
        </p:txBody>
      </p:sp>
      <p:sp>
        <p:nvSpPr>
          <p:cNvPr id="4" name="Slide Number Placeholder 3"/>
          <p:cNvSpPr>
            <a:spLocks noGrp="1"/>
          </p:cNvSpPr>
          <p:nvPr>
            <p:ph type="sldNum" sz="quarter" idx="4"/>
          </p:nvPr>
        </p:nvSpPr>
        <p:spPr/>
        <p:txBody>
          <a:bodyPr/>
          <a:lstStyle/>
          <a:p>
            <a:fld id="{7EFC24D6-DB8F-6B44-BA5A-9BEC68C15CAA}" type="slidenum">
              <a:rPr lang="en-US" smtClean="0"/>
              <a:pPr/>
              <a:t>7</a:t>
            </a:fld>
            <a:endParaRPr lang="en-US" dirty="0"/>
          </a:p>
        </p:txBody>
      </p:sp>
    </p:spTree>
    <p:extLst>
      <p:ext uri="{BB962C8B-B14F-4D97-AF65-F5344CB8AC3E}">
        <p14:creationId xmlns:p14="http://schemas.microsoft.com/office/powerpoint/2010/main" val="1538477839"/>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C79E-5220-4FF2-93A9-0106367B26C7}"/>
              </a:ext>
            </a:extLst>
          </p:cNvPr>
          <p:cNvSpPr>
            <a:spLocks noGrp="1"/>
          </p:cNvSpPr>
          <p:nvPr>
            <p:ph type="title"/>
          </p:nvPr>
        </p:nvSpPr>
        <p:spPr/>
        <p:txBody>
          <a:bodyPr/>
          <a:lstStyle/>
          <a:p>
            <a:r>
              <a:rPr lang="en-US" dirty="0"/>
              <a:t>Females reported slightly more positive behavior than Males</a:t>
            </a:r>
          </a:p>
        </p:txBody>
      </p:sp>
      <p:sp>
        <p:nvSpPr>
          <p:cNvPr id="3" name="Slide Number Placeholder 2">
            <a:extLst>
              <a:ext uri="{FF2B5EF4-FFF2-40B4-BE49-F238E27FC236}">
                <a16:creationId xmlns:a16="http://schemas.microsoft.com/office/drawing/2014/main" id="{43ECA47D-AB6C-4EA7-8A70-F1948A7C63FD}"/>
              </a:ext>
            </a:extLst>
          </p:cNvPr>
          <p:cNvSpPr>
            <a:spLocks noGrp="1"/>
          </p:cNvSpPr>
          <p:nvPr>
            <p:ph type="sldNum" sz="quarter" idx="4"/>
          </p:nvPr>
        </p:nvSpPr>
        <p:spPr/>
        <p:txBody>
          <a:bodyPr/>
          <a:lstStyle/>
          <a:p>
            <a:fld id="{7EFC24D6-DB8F-6B44-BA5A-9BEC68C15CAA}" type="slidenum">
              <a:rPr lang="en-US" smtClean="0"/>
              <a:pPr/>
              <a:t>70</a:t>
            </a:fld>
            <a:endParaRPr lang="en-US" dirty="0"/>
          </a:p>
        </p:txBody>
      </p:sp>
      <p:sp>
        <p:nvSpPr>
          <p:cNvPr id="15" name="TextBox 14">
            <a:extLst>
              <a:ext uri="{FF2B5EF4-FFF2-40B4-BE49-F238E27FC236}">
                <a16:creationId xmlns:a16="http://schemas.microsoft.com/office/drawing/2014/main" id="{E8C89B55-C35B-4E04-93EE-1C886A807D61}"/>
              </a:ext>
            </a:extLst>
          </p:cNvPr>
          <p:cNvSpPr txBox="1"/>
          <p:nvPr/>
        </p:nvSpPr>
        <p:spPr>
          <a:xfrm>
            <a:off x="0" y="6493398"/>
            <a:ext cx="7711085" cy="572464"/>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Q12a: Below are different ways you could respond to online risks or uncivil behavior. How often do you ACTIVELY TRY to…</a:t>
            </a:r>
          </a:p>
          <a:p>
            <a:pPr>
              <a:lnSpc>
                <a:spcPct val="90000"/>
              </a:lnSpc>
            </a:pPr>
            <a:r>
              <a:rPr lang="en-US" sz="1000" i="1" dirty="0">
                <a:solidFill>
                  <a:schemeClr val="tx1">
                    <a:lumMod val="50000"/>
                  </a:schemeClr>
                </a:solidFill>
              </a:rPr>
              <a:t>Q12b: How often do you witness other people ACTIVELY TRYING to respond to online risks or uncivil behavior in the following ways?</a:t>
            </a:r>
          </a:p>
        </p:txBody>
      </p:sp>
      <p:grpSp>
        <p:nvGrpSpPr>
          <p:cNvPr id="36" name="Group 35">
            <a:extLst>
              <a:ext uri="{FF2B5EF4-FFF2-40B4-BE49-F238E27FC236}">
                <a16:creationId xmlns:a16="http://schemas.microsoft.com/office/drawing/2014/main" id="{3A2501B1-0918-4AE1-814D-0DC6E3934054}"/>
              </a:ext>
            </a:extLst>
          </p:cNvPr>
          <p:cNvGrpSpPr/>
          <p:nvPr/>
        </p:nvGrpSpPr>
        <p:grpSpPr>
          <a:xfrm>
            <a:off x="68131" y="1635821"/>
            <a:ext cx="4490909" cy="4960749"/>
            <a:chOff x="484691" y="1635821"/>
            <a:chExt cx="4490909" cy="4960749"/>
          </a:xfrm>
        </p:grpSpPr>
        <p:sp>
          <p:nvSpPr>
            <p:cNvPr id="26" name="TextBox 25">
              <a:extLst>
                <a:ext uri="{FF2B5EF4-FFF2-40B4-BE49-F238E27FC236}">
                  <a16:creationId xmlns:a16="http://schemas.microsoft.com/office/drawing/2014/main" id="{12F52A57-5BEA-463D-9286-ECAA87923069}"/>
                </a:ext>
              </a:extLst>
            </p:cNvPr>
            <p:cNvSpPr txBox="1"/>
            <p:nvPr/>
          </p:nvSpPr>
          <p:spPr>
            <a:xfrm>
              <a:off x="494851" y="1635821"/>
              <a:ext cx="2254463" cy="572464"/>
            </a:xfrm>
            <a:prstGeom prst="rect">
              <a:avLst/>
            </a:prstGeom>
            <a:noFill/>
          </p:spPr>
          <p:txBody>
            <a:bodyPr wrap="none" lIns="182880" tIns="146304" rIns="182880" bIns="146304" rtlCol="0" anchor="ctr">
              <a:spAutoFit/>
            </a:bodyPr>
            <a:lstStyle/>
            <a:p>
              <a:pPr algn="ctr">
                <a:lnSpc>
                  <a:spcPct val="90000"/>
                </a:lnSpc>
              </a:pPr>
              <a:r>
                <a:rPr lang="en-US" sz="2000" dirty="0">
                  <a:solidFill>
                    <a:schemeClr val="tx1">
                      <a:lumMod val="50000"/>
                    </a:schemeClr>
                  </a:solidFill>
                </a:rPr>
                <a:t>What I do online</a:t>
              </a:r>
            </a:p>
          </p:txBody>
        </p:sp>
        <p:sp>
          <p:nvSpPr>
            <p:cNvPr id="27" name="TextBox 26">
              <a:extLst>
                <a:ext uri="{FF2B5EF4-FFF2-40B4-BE49-F238E27FC236}">
                  <a16:creationId xmlns:a16="http://schemas.microsoft.com/office/drawing/2014/main" id="{1B79327F-8265-4BFD-9384-DCFC7DB3EA11}"/>
                </a:ext>
              </a:extLst>
            </p:cNvPr>
            <p:cNvSpPr txBox="1"/>
            <p:nvPr/>
          </p:nvSpPr>
          <p:spPr>
            <a:xfrm>
              <a:off x="484691" y="4129449"/>
              <a:ext cx="3947364" cy="572464"/>
            </a:xfrm>
            <a:prstGeom prst="rect">
              <a:avLst/>
            </a:prstGeom>
            <a:noFill/>
          </p:spPr>
          <p:txBody>
            <a:bodyPr wrap="none" lIns="182880" tIns="146304" rIns="182880" bIns="146304" rtlCol="0" anchor="ctr">
              <a:spAutoFit/>
            </a:bodyPr>
            <a:lstStyle/>
            <a:p>
              <a:pPr algn="ctr">
                <a:lnSpc>
                  <a:spcPct val="90000"/>
                </a:lnSpc>
              </a:pPr>
              <a:r>
                <a:rPr lang="en-US" sz="2000" dirty="0">
                  <a:solidFill>
                    <a:schemeClr val="tx1">
                      <a:lumMod val="50000"/>
                    </a:schemeClr>
                  </a:solidFill>
                </a:rPr>
                <a:t>What I witness others do online</a:t>
              </a:r>
            </a:p>
          </p:txBody>
        </p:sp>
        <p:sp>
          <p:nvSpPr>
            <p:cNvPr id="29" name="TextBox 28">
              <a:extLst>
                <a:ext uri="{FF2B5EF4-FFF2-40B4-BE49-F238E27FC236}">
                  <a16:creationId xmlns:a16="http://schemas.microsoft.com/office/drawing/2014/main" id="{720EF0EE-C04D-4F5D-8D67-6E151D4CAC15}"/>
                </a:ext>
              </a:extLst>
            </p:cNvPr>
            <p:cNvSpPr txBox="1"/>
            <p:nvPr/>
          </p:nvSpPr>
          <p:spPr>
            <a:xfrm>
              <a:off x="691199" y="1992872"/>
              <a:ext cx="3958776" cy="1777923"/>
            </a:xfrm>
            <a:prstGeom prst="rect">
              <a:avLst/>
            </a:prstGeom>
            <a:noFill/>
          </p:spPr>
          <p:txBody>
            <a:bodyPr wrap="none" lIns="182880" tIns="146304" rIns="182880" bIns="146304" rtlCol="0">
              <a:spAutoFit/>
            </a:bodyPr>
            <a:lstStyle/>
            <a:p>
              <a:pPr>
                <a:lnSpc>
                  <a:spcPct val="90000"/>
                </a:lnSpc>
                <a:spcAft>
                  <a:spcPts val="1000"/>
                </a:spcAft>
              </a:pPr>
              <a:r>
                <a:rPr lang="en-US" sz="1400" dirty="0">
                  <a:solidFill>
                    <a:schemeClr val="tx1">
                      <a:lumMod val="50000"/>
                    </a:schemeClr>
                  </a:solidFill>
                </a:rPr>
                <a:t>Treat other people with respect and dignity</a:t>
              </a:r>
            </a:p>
            <a:p>
              <a:pPr>
                <a:lnSpc>
                  <a:spcPct val="90000"/>
                </a:lnSpc>
                <a:spcAft>
                  <a:spcPts val="1000"/>
                </a:spcAft>
              </a:pPr>
              <a:r>
                <a:rPr lang="en-US" sz="1400" dirty="0">
                  <a:solidFill>
                    <a:schemeClr val="tx1">
                      <a:lumMod val="50000"/>
                    </a:schemeClr>
                  </a:solidFill>
                </a:rPr>
                <a:t>Show respect for other people's point of view</a:t>
              </a:r>
            </a:p>
            <a:p>
              <a:pPr>
                <a:lnSpc>
                  <a:spcPct val="90000"/>
                </a:lnSpc>
                <a:spcAft>
                  <a:spcPts val="1000"/>
                </a:spcAft>
              </a:pPr>
              <a:r>
                <a:rPr lang="en-US" sz="1400" dirty="0">
                  <a:solidFill>
                    <a:schemeClr val="tx1">
                      <a:lumMod val="50000"/>
                    </a:schemeClr>
                  </a:solidFill>
                </a:rPr>
                <a:t>Pause before replying</a:t>
              </a:r>
            </a:p>
            <a:p>
              <a:pPr>
                <a:lnSpc>
                  <a:spcPct val="90000"/>
                </a:lnSpc>
                <a:spcAft>
                  <a:spcPts val="1000"/>
                </a:spcAft>
              </a:pPr>
              <a:r>
                <a:rPr lang="en-US" sz="1400" dirty="0">
                  <a:solidFill>
                    <a:schemeClr val="tx1">
                      <a:lumMod val="50000"/>
                    </a:schemeClr>
                  </a:solidFill>
                </a:rPr>
                <a:t>Stand up for myself</a:t>
              </a:r>
            </a:p>
            <a:p>
              <a:pPr>
                <a:lnSpc>
                  <a:spcPct val="90000"/>
                </a:lnSpc>
                <a:spcAft>
                  <a:spcPts val="1000"/>
                </a:spcAft>
              </a:pPr>
              <a:r>
                <a:rPr lang="en-US" sz="1400" dirty="0">
                  <a:solidFill>
                    <a:schemeClr val="tx1">
                      <a:lumMod val="50000"/>
                    </a:schemeClr>
                  </a:solidFill>
                </a:rPr>
                <a:t>Stand up for other people</a:t>
              </a:r>
            </a:p>
          </p:txBody>
        </p:sp>
        <p:sp>
          <p:nvSpPr>
            <p:cNvPr id="31" name="TextBox 30">
              <a:extLst>
                <a:ext uri="{FF2B5EF4-FFF2-40B4-BE49-F238E27FC236}">
                  <a16:creationId xmlns:a16="http://schemas.microsoft.com/office/drawing/2014/main" id="{9D1FBE73-9FDA-4EEF-981B-B1AEBD796A62}"/>
                </a:ext>
              </a:extLst>
            </p:cNvPr>
            <p:cNvSpPr txBox="1"/>
            <p:nvPr/>
          </p:nvSpPr>
          <p:spPr>
            <a:xfrm>
              <a:off x="685836" y="4496508"/>
              <a:ext cx="4289764" cy="2100062"/>
            </a:xfrm>
            <a:prstGeom prst="rect">
              <a:avLst/>
            </a:prstGeom>
            <a:noFill/>
          </p:spPr>
          <p:txBody>
            <a:bodyPr wrap="none" lIns="182880" tIns="146304" rIns="182880" bIns="146304" rtlCol="0">
              <a:spAutoFit/>
            </a:bodyPr>
            <a:lstStyle/>
            <a:p>
              <a:pPr>
                <a:lnSpc>
                  <a:spcPct val="90000"/>
                </a:lnSpc>
                <a:spcAft>
                  <a:spcPts val="1000"/>
                </a:spcAft>
              </a:pPr>
              <a:r>
                <a:rPr lang="en-US" sz="1400" dirty="0">
                  <a:solidFill>
                    <a:schemeClr val="tx1">
                      <a:lumMod val="50000"/>
                    </a:schemeClr>
                  </a:solidFill>
                </a:rPr>
                <a:t>Other people are treated with respect and dignity</a:t>
              </a:r>
            </a:p>
            <a:p>
              <a:pPr>
                <a:lnSpc>
                  <a:spcPct val="90000"/>
                </a:lnSpc>
                <a:spcAft>
                  <a:spcPts val="1000"/>
                </a:spcAft>
              </a:pPr>
              <a:r>
                <a:rPr lang="en-US" sz="1400" dirty="0">
                  <a:solidFill>
                    <a:schemeClr val="tx1">
                      <a:lumMod val="50000"/>
                    </a:schemeClr>
                  </a:solidFill>
                </a:rPr>
                <a:t>People show respect for opposing POV</a:t>
              </a:r>
            </a:p>
            <a:p>
              <a:pPr>
                <a:lnSpc>
                  <a:spcPct val="90000"/>
                </a:lnSpc>
                <a:spcAft>
                  <a:spcPts val="1000"/>
                </a:spcAft>
              </a:pPr>
              <a:r>
                <a:rPr lang="en-US" sz="1400" dirty="0">
                  <a:solidFill>
                    <a:schemeClr val="tx1">
                      <a:lumMod val="50000"/>
                    </a:schemeClr>
                  </a:solidFill>
                </a:rPr>
                <a:t>People demonstrate thoughtful consideration </a:t>
              </a:r>
            </a:p>
            <a:p>
              <a:pPr>
                <a:lnSpc>
                  <a:spcPct val="90000"/>
                </a:lnSpc>
                <a:spcAft>
                  <a:spcPts val="1000"/>
                </a:spcAft>
              </a:pPr>
              <a:r>
                <a:rPr lang="en-US" sz="1400" dirty="0">
                  <a:solidFill>
                    <a:schemeClr val="tx1">
                      <a:lumMod val="50000"/>
                    </a:schemeClr>
                  </a:solidFill>
                </a:rPr>
                <a:t>People stand up for themselves</a:t>
              </a:r>
            </a:p>
            <a:p>
              <a:pPr>
                <a:lnSpc>
                  <a:spcPct val="90000"/>
                </a:lnSpc>
                <a:spcAft>
                  <a:spcPts val="1000"/>
                </a:spcAft>
              </a:pPr>
              <a:r>
                <a:rPr lang="en-US" sz="1400" dirty="0">
                  <a:solidFill>
                    <a:schemeClr val="tx1">
                      <a:lumMod val="50000"/>
                    </a:schemeClr>
                  </a:solidFill>
                </a:rPr>
                <a:t>People stand up for others</a:t>
              </a:r>
            </a:p>
            <a:p>
              <a:pPr>
                <a:lnSpc>
                  <a:spcPct val="90000"/>
                </a:lnSpc>
              </a:pPr>
              <a:endParaRPr lang="en-US" sz="1400" dirty="0">
                <a:solidFill>
                  <a:schemeClr val="tx1">
                    <a:lumMod val="50000"/>
                  </a:schemeClr>
                </a:solidFill>
              </a:endParaRPr>
            </a:p>
          </p:txBody>
        </p:sp>
      </p:grpSp>
      <p:grpSp>
        <p:nvGrpSpPr>
          <p:cNvPr id="38" name="Group 37">
            <a:extLst>
              <a:ext uri="{FF2B5EF4-FFF2-40B4-BE49-F238E27FC236}">
                <a16:creationId xmlns:a16="http://schemas.microsoft.com/office/drawing/2014/main" id="{1FCB558A-3CA5-4625-BE36-02F522A3F1CE}"/>
              </a:ext>
            </a:extLst>
          </p:cNvPr>
          <p:cNvGrpSpPr/>
          <p:nvPr/>
        </p:nvGrpSpPr>
        <p:grpSpPr>
          <a:xfrm>
            <a:off x="4460314" y="998289"/>
            <a:ext cx="7803441" cy="5736240"/>
            <a:chOff x="4511114" y="998289"/>
            <a:chExt cx="7803441" cy="5736240"/>
          </a:xfrm>
        </p:grpSpPr>
        <p:grpSp>
          <p:nvGrpSpPr>
            <p:cNvPr id="35" name="Group 34">
              <a:extLst>
                <a:ext uri="{FF2B5EF4-FFF2-40B4-BE49-F238E27FC236}">
                  <a16:creationId xmlns:a16="http://schemas.microsoft.com/office/drawing/2014/main" id="{A7E7E123-E3D5-4185-A6CB-C5247FEC7166}"/>
                </a:ext>
              </a:extLst>
            </p:cNvPr>
            <p:cNvGrpSpPr/>
            <p:nvPr/>
          </p:nvGrpSpPr>
          <p:grpSpPr>
            <a:xfrm>
              <a:off x="4511114" y="998289"/>
              <a:ext cx="7187382" cy="5736240"/>
              <a:chOff x="4998794" y="998289"/>
              <a:chExt cx="7187382" cy="5736240"/>
            </a:xfrm>
          </p:grpSpPr>
          <p:sp>
            <p:nvSpPr>
              <p:cNvPr id="32" name="TextBox 31">
                <a:extLst>
                  <a:ext uri="{FF2B5EF4-FFF2-40B4-BE49-F238E27FC236}">
                    <a16:creationId xmlns:a16="http://schemas.microsoft.com/office/drawing/2014/main" id="{0E211377-C88E-4084-A7C3-D4210156910A}"/>
                  </a:ext>
                </a:extLst>
              </p:cNvPr>
              <p:cNvSpPr txBox="1"/>
              <p:nvPr/>
            </p:nvSpPr>
            <p:spPr>
              <a:xfrm>
                <a:off x="7376551" y="998289"/>
                <a:ext cx="2400336" cy="517065"/>
              </a:xfrm>
              <a:prstGeom prst="rect">
                <a:avLst/>
              </a:prstGeom>
              <a:noFill/>
            </p:spPr>
            <p:txBody>
              <a:bodyPr wrap="none" lIns="182880" tIns="146304" rIns="182880" bIns="146304" rtlCol="0" anchor="ctr">
                <a:spAutoFit/>
              </a:bodyPr>
              <a:lstStyle/>
              <a:p>
                <a:pPr algn="ctr">
                  <a:lnSpc>
                    <a:spcPct val="90000"/>
                  </a:lnSpc>
                </a:pPr>
                <a:r>
                  <a:rPr lang="en-US" sz="1600" dirty="0">
                    <a:solidFill>
                      <a:schemeClr val="tx1">
                        <a:lumMod val="50000"/>
                      </a:schemeClr>
                    </a:solidFill>
                  </a:rPr>
                  <a:t>Always/sometimes (%)</a:t>
                </a:r>
              </a:p>
            </p:txBody>
          </p:sp>
          <p:grpSp>
            <p:nvGrpSpPr>
              <p:cNvPr id="34" name="Group 33">
                <a:extLst>
                  <a:ext uri="{FF2B5EF4-FFF2-40B4-BE49-F238E27FC236}">
                    <a16:creationId xmlns:a16="http://schemas.microsoft.com/office/drawing/2014/main" id="{676AE8B8-CC70-4BD3-85A1-002A9A4D6173}"/>
                  </a:ext>
                </a:extLst>
              </p:cNvPr>
              <p:cNvGrpSpPr/>
              <p:nvPr/>
            </p:nvGrpSpPr>
            <p:grpSpPr>
              <a:xfrm>
                <a:off x="4998794" y="1417664"/>
                <a:ext cx="7187382" cy="5316865"/>
                <a:chOff x="4998794" y="1417664"/>
                <a:chExt cx="7187382" cy="5316865"/>
              </a:xfrm>
            </p:grpSpPr>
            <p:grpSp>
              <p:nvGrpSpPr>
                <p:cNvPr id="30" name="Group 29">
                  <a:extLst>
                    <a:ext uri="{FF2B5EF4-FFF2-40B4-BE49-F238E27FC236}">
                      <a16:creationId xmlns:a16="http://schemas.microsoft.com/office/drawing/2014/main" id="{76F60761-3089-41A8-800F-EE9762CB94FA}"/>
                    </a:ext>
                  </a:extLst>
                </p:cNvPr>
                <p:cNvGrpSpPr/>
                <p:nvPr/>
              </p:nvGrpSpPr>
              <p:grpSpPr>
                <a:xfrm>
                  <a:off x="4998794" y="1417664"/>
                  <a:ext cx="6899482" cy="4953147"/>
                  <a:chOff x="3850714" y="1417664"/>
                  <a:chExt cx="6899482" cy="4953147"/>
                </a:xfrm>
              </p:grpSpPr>
              <p:graphicFrame>
                <p:nvGraphicFramePr>
                  <p:cNvPr id="17" name="Chart 16">
                    <a:extLst>
                      <a:ext uri="{FF2B5EF4-FFF2-40B4-BE49-F238E27FC236}">
                        <a16:creationId xmlns:a16="http://schemas.microsoft.com/office/drawing/2014/main" id="{630E91A0-9FA5-42FF-820A-3A66078CB09D}"/>
                      </a:ext>
                    </a:extLst>
                  </p:cNvPr>
                  <p:cNvGraphicFramePr>
                    <a:graphicFrameLocks/>
                  </p:cNvGraphicFramePr>
                  <p:nvPr>
                    <p:extLst>
                      <p:ext uri="{D42A27DB-BD31-4B8C-83A1-F6EECF244321}">
                        <p14:modId xmlns:p14="http://schemas.microsoft.com/office/powerpoint/2010/main" val="2465762407"/>
                      </p:ext>
                    </p:extLst>
                  </p:nvPr>
                </p:nvGraphicFramePr>
                <p:xfrm>
                  <a:off x="3855542" y="1425283"/>
                  <a:ext cx="3433316" cy="24278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a:extLst>
                      <a:ext uri="{FF2B5EF4-FFF2-40B4-BE49-F238E27FC236}">
                        <a16:creationId xmlns:a16="http://schemas.microsoft.com/office/drawing/2014/main" id="{59442F11-05D1-448B-9391-DD0585F71A62}"/>
                      </a:ext>
                    </a:extLst>
                  </p:cNvPr>
                  <p:cNvGraphicFramePr>
                    <a:graphicFrameLocks/>
                  </p:cNvGraphicFramePr>
                  <p:nvPr>
                    <p:extLst>
                      <p:ext uri="{D42A27DB-BD31-4B8C-83A1-F6EECF244321}">
                        <p14:modId xmlns:p14="http://schemas.microsoft.com/office/powerpoint/2010/main" val="1586634763"/>
                      </p:ext>
                    </p:extLst>
                  </p:nvPr>
                </p:nvGraphicFramePr>
                <p:xfrm>
                  <a:off x="7312052" y="1417664"/>
                  <a:ext cx="3438144" cy="24228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a:extLst>
                      <a:ext uri="{FF2B5EF4-FFF2-40B4-BE49-F238E27FC236}">
                        <a16:creationId xmlns:a16="http://schemas.microsoft.com/office/drawing/2014/main" id="{BFC6FDD8-4255-4809-BB0A-04FBDD2ADBEA}"/>
                      </a:ext>
                    </a:extLst>
                  </p:cNvPr>
                  <p:cNvGraphicFramePr>
                    <a:graphicFrameLocks/>
                  </p:cNvGraphicFramePr>
                  <p:nvPr>
                    <p:extLst>
                      <p:ext uri="{D42A27DB-BD31-4B8C-83A1-F6EECF244321}">
                        <p14:modId xmlns:p14="http://schemas.microsoft.com/office/powerpoint/2010/main" val="1880415668"/>
                      </p:ext>
                    </p:extLst>
                  </p:nvPr>
                </p:nvGraphicFramePr>
                <p:xfrm>
                  <a:off x="7312052" y="3945483"/>
                  <a:ext cx="3438144" cy="24228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a:extLst>
                      <a:ext uri="{FF2B5EF4-FFF2-40B4-BE49-F238E27FC236}">
                        <a16:creationId xmlns:a16="http://schemas.microsoft.com/office/drawing/2014/main" id="{A626A972-7BA5-4EFF-A623-0E297F2C2B3E}"/>
                      </a:ext>
                    </a:extLst>
                  </p:cNvPr>
                  <p:cNvGraphicFramePr>
                    <a:graphicFrameLocks/>
                  </p:cNvGraphicFramePr>
                  <p:nvPr>
                    <p:extLst>
                      <p:ext uri="{D42A27DB-BD31-4B8C-83A1-F6EECF244321}">
                        <p14:modId xmlns:p14="http://schemas.microsoft.com/office/powerpoint/2010/main" val="695482089"/>
                      </p:ext>
                    </p:extLst>
                  </p:nvPr>
                </p:nvGraphicFramePr>
                <p:xfrm>
                  <a:off x="3850714" y="3942971"/>
                  <a:ext cx="3438144" cy="2427840"/>
                </p:xfrm>
                <a:graphic>
                  <a:graphicData uri="http://schemas.openxmlformats.org/drawingml/2006/chart">
                    <c:chart xmlns:c="http://schemas.openxmlformats.org/drawingml/2006/chart" xmlns:r="http://schemas.openxmlformats.org/officeDocument/2006/relationships" r:id="rId6"/>
                  </a:graphicData>
                </a:graphic>
              </p:graphicFrame>
            </p:grpSp>
            <p:sp>
              <p:nvSpPr>
                <p:cNvPr id="33" name="Speech Bubble: Rectangle with Corners Rounded 32">
                  <a:extLst>
                    <a:ext uri="{FF2B5EF4-FFF2-40B4-BE49-F238E27FC236}">
                      <a16:creationId xmlns:a16="http://schemas.microsoft.com/office/drawing/2014/main" id="{647E22E8-D4F0-48F2-980C-DFA92411C309}"/>
                    </a:ext>
                  </a:extLst>
                </p:cNvPr>
                <p:cNvSpPr/>
                <p:nvPr/>
              </p:nvSpPr>
              <p:spPr bwMode="auto">
                <a:xfrm>
                  <a:off x="9976834" y="6161501"/>
                  <a:ext cx="2209342" cy="573028"/>
                </a:xfrm>
                <a:prstGeom prst="wedgeRoundRectCallout">
                  <a:avLst>
                    <a:gd name="adj1" fmla="val 3795"/>
                    <a:gd name="adj2" fmla="val -102031"/>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a:lnSpc>
                      <a:spcPct val="90000"/>
                    </a:lnSpc>
                  </a:pPr>
                  <a:r>
                    <a:rPr lang="en-US" sz="1200" dirty="0">
                      <a:solidFill>
                        <a:schemeClr val="tx1"/>
                      </a:solidFill>
                    </a:rPr>
                    <a:t>Females witnessed more assertive behavior</a:t>
                  </a:r>
                </a:p>
              </p:txBody>
            </p:sp>
          </p:grpSp>
        </p:grpSp>
        <p:sp>
          <p:nvSpPr>
            <p:cNvPr id="37" name="Speech Bubble: Rectangle with Corners Rounded 36">
              <a:extLst>
                <a:ext uri="{FF2B5EF4-FFF2-40B4-BE49-F238E27FC236}">
                  <a16:creationId xmlns:a16="http://schemas.microsoft.com/office/drawing/2014/main" id="{3A221EBF-9368-42B3-8964-FFB72B38741D}"/>
                </a:ext>
              </a:extLst>
            </p:cNvPr>
            <p:cNvSpPr/>
            <p:nvPr/>
          </p:nvSpPr>
          <p:spPr bwMode="auto">
            <a:xfrm>
              <a:off x="10453477" y="3483965"/>
              <a:ext cx="1861078" cy="943132"/>
            </a:xfrm>
            <a:prstGeom prst="wedgeRoundRectCallout">
              <a:avLst>
                <a:gd name="adj1" fmla="val -21732"/>
                <a:gd name="adj2" fmla="val -104429"/>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a:lnSpc>
                  <a:spcPct val="90000"/>
                </a:lnSpc>
              </a:pPr>
              <a:r>
                <a:rPr lang="en-US" sz="1200" dirty="0">
                  <a:solidFill>
                    <a:schemeClr val="tx1"/>
                  </a:solidFill>
                </a:rPr>
                <a:t>More females showed thoughtfulness in response to bad behavior</a:t>
              </a:r>
            </a:p>
          </p:txBody>
        </p:sp>
      </p:grpSp>
      <p:grpSp>
        <p:nvGrpSpPr>
          <p:cNvPr id="28" name="Group 27">
            <a:extLst>
              <a:ext uri="{FF2B5EF4-FFF2-40B4-BE49-F238E27FC236}">
                <a16:creationId xmlns:a16="http://schemas.microsoft.com/office/drawing/2014/main" id="{2B19DEF7-6F85-4775-B1E7-85FB69A486BB}"/>
              </a:ext>
            </a:extLst>
          </p:cNvPr>
          <p:cNvGrpSpPr/>
          <p:nvPr/>
        </p:nvGrpSpPr>
        <p:grpSpPr>
          <a:xfrm>
            <a:off x="10766545" y="11659"/>
            <a:ext cx="1586314" cy="489365"/>
            <a:chOff x="10766545" y="11659"/>
            <a:chExt cx="1586314" cy="489365"/>
          </a:xfrm>
        </p:grpSpPr>
        <p:sp>
          <p:nvSpPr>
            <p:cNvPr id="39" name="TextBox 38">
              <a:extLst>
                <a:ext uri="{FF2B5EF4-FFF2-40B4-BE49-F238E27FC236}">
                  <a16:creationId xmlns:a16="http://schemas.microsoft.com/office/drawing/2014/main" id="{DB4AF73F-E832-483D-83CE-FC9E52CE7250}"/>
                </a:ext>
              </a:extLst>
            </p:cNvPr>
            <p:cNvSpPr txBox="1"/>
            <p:nvPr/>
          </p:nvSpPr>
          <p:spPr>
            <a:xfrm>
              <a:off x="10766545" y="11659"/>
              <a:ext cx="951222"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Gender</a:t>
              </a:r>
            </a:p>
          </p:txBody>
        </p:sp>
        <p:grpSp>
          <p:nvGrpSpPr>
            <p:cNvPr id="40" name="Group 39">
              <a:extLst>
                <a:ext uri="{FF2B5EF4-FFF2-40B4-BE49-F238E27FC236}">
                  <a16:creationId xmlns:a16="http://schemas.microsoft.com/office/drawing/2014/main" id="{DEB8FD5F-41B9-4627-9398-305B4A0CDAAF}"/>
                </a:ext>
              </a:extLst>
            </p:cNvPr>
            <p:cNvGrpSpPr>
              <a:grpSpLocks noChangeAspect="1"/>
            </p:cNvGrpSpPr>
            <p:nvPr/>
          </p:nvGrpSpPr>
          <p:grpSpPr>
            <a:xfrm>
              <a:off x="11621339" y="81889"/>
              <a:ext cx="731520" cy="377715"/>
              <a:chOff x="2461533" y="4904256"/>
              <a:chExt cx="1871022" cy="966089"/>
            </a:xfrm>
          </p:grpSpPr>
          <p:pic>
            <p:nvPicPr>
              <p:cNvPr id="41" name="Picture 40">
                <a:extLst>
                  <a:ext uri="{FF2B5EF4-FFF2-40B4-BE49-F238E27FC236}">
                    <a16:creationId xmlns:a16="http://schemas.microsoft.com/office/drawing/2014/main" id="{A9AD85B8-C4C8-498C-B3A4-28799B5E2F21}"/>
                  </a:ext>
                </a:extLst>
              </p:cNvPr>
              <p:cNvPicPr>
                <a:picLocks noChangeAspect="1"/>
              </p:cNvPicPr>
              <p:nvPr/>
            </p:nvPicPr>
            <p:blipFill>
              <a:blip r:embed="rId7">
                <a:duotone>
                  <a:schemeClr val="accent4">
                    <a:shade val="45000"/>
                    <a:satMod val="135000"/>
                  </a:schemeClr>
                  <a:prstClr val="white"/>
                </a:duotone>
                <a:extLst>
                  <a:ext uri="{BEBA8EAE-BF5A-486C-A8C5-ECC9F3942E4B}">
                    <a14:imgProps xmlns:a14="http://schemas.microsoft.com/office/drawing/2010/main">
                      <a14:imgLayer r:embed="rId8">
                        <a14:imgEffect>
                          <a14:artisticGlowEdges/>
                        </a14:imgEffect>
                      </a14:imgLayer>
                    </a14:imgProps>
                  </a:ext>
                </a:extLst>
              </a:blip>
              <a:stretch>
                <a:fillRect/>
              </a:stretch>
            </p:blipFill>
            <p:spPr>
              <a:xfrm>
                <a:off x="3418155" y="4904256"/>
                <a:ext cx="914400" cy="914400"/>
              </a:xfrm>
              <a:prstGeom prst="rect">
                <a:avLst/>
              </a:prstGeom>
            </p:spPr>
          </p:pic>
          <p:pic>
            <p:nvPicPr>
              <p:cNvPr id="42" name="Picture 41" descr="... , face, human, man, profile, user, women icon | Icon search engine">
                <a:extLst>
                  <a:ext uri="{FF2B5EF4-FFF2-40B4-BE49-F238E27FC236}">
                    <a16:creationId xmlns:a16="http://schemas.microsoft.com/office/drawing/2014/main" id="{5A98D90F-E20B-41BA-B77D-7D571F3C6BB5}"/>
                  </a:ext>
                </a:extLst>
              </p:cNvPr>
              <p:cNvPicPr>
                <a:picLocks noChangeAspect="1"/>
              </p:cNvPicPr>
              <p:nvPr/>
            </p:nvPicPr>
            <p:blipFill>
              <a:blip r:embed="rId9">
                <a:duotone>
                  <a:schemeClr val="accent4">
                    <a:shade val="45000"/>
                    <a:satMod val="135000"/>
                  </a:schemeClr>
                  <a:prstClr val="white"/>
                </a:duotone>
              </a:blip>
              <a:stretch>
                <a:fillRect/>
              </a:stretch>
            </p:blipFill>
            <p:spPr>
              <a:xfrm>
                <a:off x="2461533" y="4955945"/>
                <a:ext cx="914400" cy="914400"/>
              </a:xfrm>
              <a:prstGeom prst="rect">
                <a:avLst/>
              </a:prstGeom>
            </p:spPr>
          </p:pic>
        </p:grpSp>
      </p:grpSp>
    </p:spTree>
    <p:extLst>
      <p:ext uri="{BB962C8B-B14F-4D97-AF65-F5344CB8AC3E}">
        <p14:creationId xmlns:p14="http://schemas.microsoft.com/office/powerpoint/2010/main" val="521533375"/>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1606-E97D-40DC-A0FC-B1B0918074B0}"/>
              </a:ext>
            </a:extLst>
          </p:cNvPr>
          <p:cNvSpPr>
            <a:spLocks noGrp="1"/>
          </p:cNvSpPr>
          <p:nvPr>
            <p:ph type="title"/>
          </p:nvPr>
        </p:nvSpPr>
        <p:spPr/>
        <p:txBody>
          <a:bodyPr/>
          <a:lstStyle/>
          <a:p>
            <a:r>
              <a:rPr lang="en-US" dirty="0"/>
              <a:t>Appendices</a:t>
            </a:r>
            <a:br>
              <a:rPr lang="en-US" sz="4400" dirty="0"/>
            </a:br>
            <a:r>
              <a:rPr lang="en-US" sz="4400" dirty="0"/>
              <a:t>Country detail</a:t>
            </a:r>
            <a:br>
              <a:rPr lang="en-US" sz="4400" dirty="0"/>
            </a:br>
            <a:r>
              <a:rPr lang="en-US" sz="4400" dirty="0"/>
              <a:t>Adult and Teens</a:t>
            </a:r>
            <a:br>
              <a:rPr lang="en-US" sz="4400" dirty="0"/>
            </a:br>
            <a:r>
              <a:rPr lang="en-US" sz="4400" dirty="0"/>
              <a:t>Gender</a:t>
            </a:r>
            <a:br>
              <a:rPr lang="en-US" sz="4400" dirty="0"/>
            </a:br>
            <a:endParaRPr lang="en-US" sz="4400" dirty="0"/>
          </a:p>
        </p:txBody>
      </p:sp>
      <p:sp>
        <p:nvSpPr>
          <p:cNvPr id="3" name="Slide Number Placeholder 2">
            <a:extLst>
              <a:ext uri="{FF2B5EF4-FFF2-40B4-BE49-F238E27FC236}">
                <a16:creationId xmlns:a16="http://schemas.microsoft.com/office/drawing/2014/main" id="{6589EC63-518B-4120-A403-564B7ECCE97B}"/>
              </a:ext>
            </a:extLst>
          </p:cNvPr>
          <p:cNvSpPr>
            <a:spLocks noGrp="1"/>
          </p:cNvSpPr>
          <p:nvPr>
            <p:ph type="sldNum" sz="quarter" idx="4"/>
          </p:nvPr>
        </p:nvSpPr>
        <p:spPr/>
        <p:txBody>
          <a:bodyPr/>
          <a:lstStyle/>
          <a:p>
            <a:fld id="{7EFC24D6-DB8F-6B44-BA5A-9BEC68C15CAA}" type="slidenum">
              <a:rPr lang="en-US" smtClean="0"/>
              <a:pPr/>
              <a:t>71</a:t>
            </a:fld>
            <a:endParaRPr lang="en-US" dirty="0"/>
          </a:p>
        </p:txBody>
      </p:sp>
    </p:spTree>
    <p:extLst>
      <p:ext uri="{BB962C8B-B14F-4D97-AF65-F5344CB8AC3E}">
        <p14:creationId xmlns:p14="http://schemas.microsoft.com/office/powerpoint/2010/main" val="2797175571"/>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1606-E97D-40DC-A0FC-B1B0918074B0}"/>
              </a:ext>
            </a:extLst>
          </p:cNvPr>
          <p:cNvSpPr>
            <a:spLocks noGrp="1"/>
          </p:cNvSpPr>
          <p:nvPr>
            <p:ph type="title"/>
          </p:nvPr>
        </p:nvSpPr>
        <p:spPr/>
        <p:txBody>
          <a:bodyPr/>
          <a:lstStyle/>
          <a:p>
            <a:r>
              <a:rPr lang="en-US" dirty="0"/>
              <a:t>Country detail</a:t>
            </a:r>
            <a:endParaRPr lang="en-US" sz="4400" dirty="0"/>
          </a:p>
        </p:txBody>
      </p:sp>
      <p:sp>
        <p:nvSpPr>
          <p:cNvPr id="3" name="Slide Number Placeholder 2">
            <a:extLst>
              <a:ext uri="{FF2B5EF4-FFF2-40B4-BE49-F238E27FC236}">
                <a16:creationId xmlns:a16="http://schemas.microsoft.com/office/drawing/2014/main" id="{6589EC63-518B-4120-A403-564B7ECCE97B}"/>
              </a:ext>
            </a:extLst>
          </p:cNvPr>
          <p:cNvSpPr>
            <a:spLocks noGrp="1"/>
          </p:cNvSpPr>
          <p:nvPr>
            <p:ph type="sldNum" sz="quarter" idx="4"/>
          </p:nvPr>
        </p:nvSpPr>
        <p:spPr/>
        <p:txBody>
          <a:bodyPr/>
          <a:lstStyle/>
          <a:p>
            <a:fld id="{7EFC24D6-DB8F-6B44-BA5A-9BEC68C15CAA}" type="slidenum">
              <a:rPr lang="en-US" smtClean="0"/>
              <a:pPr/>
              <a:t>72</a:t>
            </a:fld>
            <a:endParaRPr lang="en-US" dirty="0"/>
          </a:p>
        </p:txBody>
      </p:sp>
    </p:spTree>
    <p:extLst>
      <p:ext uri="{BB962C8B-B14F-4D97-AF65-F5344CB8AC3E}">
        <p14:creationId xmlns:p14="http://schemas.microsoft.com/office/powerpoint/2010/main" val="3900559254"/>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912D-6FB0-4E47-B8C4-04C84509DED3}"/>
              </a:ext>
            </a:extLst>
          </p:cNvPr>
          <p:cNvSpPr>
            <a:spLocks noGrp="1"/>
          </p:cNvSpPr>
          <p:nvPr>
            <p:ph type="title"/>
          </p:nvPr>
        </p:nvSpPr>
        <p:spPr/>
        <p:txBody>
          <a:bodyPr/>
          <a:lstStyle/>
          <a:p>
            <a:r>
              <a:rPr lang="en-US" dirty="0"/>
              <a:t>Trend: Online risks 2016-2017 by Wave 1 countries</a:t>
            </a:r>
          </a:p>
        </p:txBody>
      </p:sp>
      <p:sp>
        <p:nvSpPr>
          <p:cNvPr id="3" name="Slide Number Placeholder 2">
            <a:extLst>
              <a:ext uri="{FF2B5EF4-FFF2-40B4-BE49-F238E27FC236}">
                <a16:creationId xmlns:a16="http://schemas.microsoft.com/office/drawing/2014/main" id="{D36BA5BD-0485-43A6-BF4D-7A7EF6B123E2}"/>
              </a:ext>
            </a:extLst>
          </p:cNvPr>
          <p:cNvSpPr>
            <a:spLocks noGrp="1"/>
          </p:cNvSpPr>
          <p:nvPr>
            <p:ph type="sldNum" sz="quarter" idx="4"/>
          </p:nvPr>
        </p:nvSpPr>
        <p:spPr/>
        <p:txBody>
          <a:bodyPr/>
          <a:lstStyle/>
          <a:p>
            <a:fld id="{7EFC24D6-DB8F-6B44-BA5A-9BEC68C15CAA}" type="slidenum">
              <a:rPr lang="en-US" smtClean="0"/>
              <a:pPr/>
              <a:t>73</a:t>
            </a:fld>
            <a:endParaRPr lang="en-US" dirty="0"/>
          </a:p>
        </p:txBody>
      </p:sp>
      <p:pic>
        <p:nvPicPr>
          <p:cNvPr id="16" name="Picture 15">
            <a:extLst>
              <a:ext uri="{FF2B5EF4-FFF2-40B4-BE49-F238E27FC236}">
                <a16:creationId xmlns:a16="http://schemas.microsoft.com/office/drawing/2014/main" id="{3C471D88-ED7B-46D2-9980-ADE6495664C7}"/>
              </a:ext>
            </a:extLst>
          </p:cNvPr>
          <p:cNvPicPr>
            <a:picLocks noChangeAspect="1"/>
          </p:cNvPicPr>
          <p:nvPr/>
        </p:nvPicPr>
        <p:blipFill>
          <a:blip r:embed="rId3"/>
          <a:stretch>
            <a:fillRect/>
          </a:stretch>
        </p:blipFill>
        <p:spPr>
          <a:xfrm>
            <a:off x="274639" y="1709967"/>
            <a:ext cx="11887200" cy="3300178"/>
          </a:xfrm>
          <a:prstGeom prst="rect">
            <a:avLst/>
          </a:prstGeom>
        </p:spPr>
      </p:pic>
    </p:spTree>
    <p:extLst>
      <p:ext uri="{BB962C8B-B14F-4D97-AF65-F5344CB8AC3E}">
        <p14:creationId xmlns:p14="http://schemas.microsoft.com/office/powerpoint/2010/main" val="1559848954"/>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CF9C1-60E3-4E44-9B5A-5FC009EEB03C}"/>
              </a:ext>
            </a:extLst>
          </p:cNvPr>
          <p:cNvSpPr>
            <a:spLocks noGrp="1"/>
          </p:cNvSpPr>
          <p:nvPr>
            <p:ph type="title"/>
          </p:nvPr>
        </p:nvSpPr>
        <p:spPr/>
        <p:txBody>
          <a:bodyPr/>
          <a:lstStyle/>
          <a:p>
            <a:r>
              <a:rPr lang="en-US" dirty="0"/>
              <a:t>Trend: Online risks 2016-2017 by Wave 2 countries</a:t>
            </a:r>
          </a:p>
        </p:txBody>
      </p:sp>
      <p:sp>
        <p:nvSpPr>
          <p:cNvPr id="3" name="Slide Number Placeholder 2">
            <a:extLst>
              <a:ext uri="{FF2B5EF4-FFF2-40B4-BE49-F238E27FC236}">
                <a16:creationId xmlns:a16="http://schemas.microsoft.com/office/drawing/2014/main" id="{8DE149C8-E0E8-473A-836D-05CC8B7EA1ED}"/>
              </a:ext>
            </a:extLst>
          </p:cNvPr>
          <p:cNvSpPr>
            <a:spLocks noGrp="1"/>
          </p:cNvSpPr>
          <p:nvPr>
            <p:ph type="sldNum" sz="quarter" idx="4"/>
          </p:nvPr>
        </p:nvSpPr>
        <p:spPr/>
        <p:txBody>
          <a:bodyPr/>
          <a:lstStyle/>
          <a:p>
            <a:fld id="{7EFC24D6-DB8F-6B44-BA5A-9BEC68C15CAA}" type="slidenum">
              <a:rPr lang="en-US" smtClean="0"/>
              <a:pPr/>
              <a:t>74</a:t>
            </a:fld>
            <a:endParaRPr lang="en-US" dirty="0"/>
          </a:p>
        </p:txBody>
      </p:sp>
      <p:pic>
        <p:nvPicPr>
          <p:cNvPr id="7" name="Picture 6">
            <a:extLst>
              <a:ext uri="{FF2B5EF4-FFF2-40B4-BE49-F238E27FC236}">
                <a16:creationId xmlns:a16="http://schemas.microsoft.com/office/drawing/2014/main" id="{65D28D9E-BB26-494E-91B1-3438CC571B6F}"/>
              </a:ext>
            </a:extLst>
          </p:cNvPr>
          <p:cNvPicPr>
            <a:picLocks noChangeAspect="1"/>
          </p:cNvPicPr>
          <p:nvPr/>
        </p:nvPicPr>
        <p:blipFill>
          <a:blip r:embed="rId3"/>
          <a:stretch>
            <a:fillRect/>
          </a:stretch>
        </p:blipFill>
        <p:spPr>
          <a:xfrm>
            <a:off x="1406536" y="1550795"/>
            <a:ext cx="9623401" cy="3892934"/>
          </a:xfrm>
          <a:prstGeom prst="rect">
            <a:avLst/>
          </a:prstGeom>
        </p:spPr>
      </p:pic>
    </p:spTree>
    <p:extLst>
      <p:ext uri="{BB962C8B-B14F-4D97-AF65-F5344CB8AC3E}">
        <p14:creationId xmlns:p14="http://schemas.microsoft.com/office/powerpoint/2010/main" val="147367946"/>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008F5-00E9-4D67-BA21-D42E8E2AA7CD}"/>
              </a:ext>
            </a:extLst>
          </p:cNvPr>
          <p:cNvSpPr>
            <a:spLocks noGrp="1"/>
          </p:cNvSpPr>
          <p:nvPr>
            <p:ph type="title"/>
          </p:nvPr>
        </p:nvSpPr>
        <p:spPr>
          <a:xfrm>
            <a:off x="298076" y="295274"/>
            <a:ext cx="11889564" cy="917575"/>
          </a:xfrm>
        </p:spPr>
        <p:txBody>
          <a:bodyPr/>
          <a:lstStyle/>
          <a:p>
            <a:r>
              <a:rPr lang="en-US" dirty="0"/>
              <a:t>Trend: Concern declined in all countries</a:t>
            </a:r>
            <a:br>
              <a:rPr lang="en-US" dirty="0"/>
            </a:br>
            <a:r>
              <a:rPr lang="en-US" sz="2000" dirty="0"/>
              <a:t>YOY declines were biggest in Mexico, USA and Turkey</a:t>
            </a:r>
            <a:endParaRPr lang="en-US" dirty="0"/>
          </a:p>
        </p:txBody>
      </p:sp>
      <p:sp>
        <p:nvSpPr>
          <p:cNvPr id="3" name="Slide Number Placeholder 2">
            <a:extLst>
              <a:ext uri="{FF2B5EF4-FFF2-40B4-BE49-F238E27FC236}">
                <a16:creationId xmlns:a16="http://schemas.microsoft.com/office/drawing/2014/main" id="{461369C7-C971-4C32-BFEB-AF4091E244AF}"/>
              </a:ext>
            </a:extLst>
          </p:cNvPr>
          <p:cNvSpPr>
            <a:spLocks noGrp="1"/>
          </p:cNvSpPr>
          <p:nvPr>
            <p:ph type="sldNum" sz="quarter" idx="4"/>
          </p:nvPr>
        </p:nvSpPr>
        <p:spPr>
          <a:xfrm>
            <a:off x="9350600" y="6483350"/>
            <a:ext cx="2901950" cy="371475"/>
          </a:xfrm>
        </p:spPr>
        <p:txBody>
          <a:bodyPr/>
          <a:lstStyle/>
          <a:p>
            <a:fld id="{7EFC24D6-DB8F-6B44-BA5A-9BEC68C15CAA}" type="slidenum">
              <a:rPr lang="en-US" smtClean="0"/>
              <a:pPr/>
              <a:t>75</a:t>
            </a:fld>
            <a:endParaRPr lang="en-US" dirty="0"/>
          </a:p>
        </p:txBody>
      </p:sp>
      <p:sp>
        <p:nvSpPr>
          <p:cNvPr id="4" name="Rectangle 3">
            <a:extLst>
              <a:ext uri="{FF2B5EF4-FFF2-40B4-BE49-F238E27FC236}">
                <a16:creationId xmlns:a16="http://schemas.microsoft.com/office/drawing/2014/main" id="{6B159A10-A205-49A7-BCDF-58C42CA263E3}"/>
              </a:ext>
            </a:extLst>
          </p:cNvPr>
          <p:cNvSpPr/>
          <p:nvPr/>
        </p:nvSpPr>
        <p:spPr>
          <a:xfrm>
            <a:off x="3341" y="6748569"/>
            <a:ext cx="6216650" cy="246221"/>
          </a:xfrm>
          <a:prstGeom prst="rect">
            <a:avLst/>
          </a:prstGeom>
        </p:spPr>
        <p:txBody>
          <a:bodyPr>
            <a:spAutoFit/>
          </a:bodyPr>
          <a:lstStyle/>
          <a:p>
            <a:r>
              <a:rPr lang="en-US" sz="1000" i="1" dirty="0">
                <a:solidFill>
                  <a:schemeClr val="tx1">
                    <a:lumMod val="50000"/>
                  </a:schemeClr>
                </a:solidFill>
              </a:rPr>
              <a:t> Q3: Overall, are you more or less concerned about the online risks as described in the previous question?</a:t>
            </a:r>
          </a:p>
        </p:txBody>
      </p:sp>
      <p:grpSp>
        <p:nvGrpSpPr>
          <p:cNvPr id="5" name="Group 4">
            <a:extLst>
              <a:ext uri="{FF2B5EF4-FFF2-40B4-BE49-F238E27FC236}">
                <a16:creationId xmlns:a16="http://schemas.microsoft.com/office/drawing/2014/main" id="{0E9FF08A-2FBF-4EEB-A0DB-8F2CBF7C1AE4}"/>
              </a:ext>
            </a:extLst>
          </p:cNvPr>
          <p:cNvGrpSpPr/>
          <p:nvPr/>
        </p:nvGrpSpPr>
        <p:grpSpPr>
          <a:xfrm>
            <a:off x="11145985" y="-28532"/>
            <a:ext cx="1203382" cy="415031"/>
            <a:chOff x="11145985" y="-28533"/>
            <a:chExt cx="1203382" cy="489365"/>
          </a:xfrm>
        </p:grpSpPr>
        <p:pic>
          <p:nvPicPr>
            <p:cNvPr id="6" name="Picture 2" descr="https://d30y9cdsu7xlg0.cloudfront.net/png/17486-200.png">
              <a:extLst>
                <a:ext uri="{FF2B5EF4-FFF2-40B4-BE49-F238E27FC236}">
                  <a16:creationId xmlns:a16="http://schemas.microsoft.com/office/drawing/2014/main" id="{93A4054B-89F8-4C84-ADB0-A6478A962516}"/>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5914" y="84691"/>
              <a:ext cx="323453" cy="3234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B0F998C-0423-46A1-B8C5-79EC68AEA829}"/>
                </a:ext>
              </a:extLst>
            </p:cNvPr>
            <p:cNvSpPr txBox="1"/>
            <p:nvPr/>
          </p:nvSpPr>
          <p:spPr>
            <a:xfrm>
              <a:off x="11145985" y="-28533"/>
              <a:ext cx="1004890"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Country</a:t>
              </a:r>
            </a:p>
          </p:txBody>
        </p:sp>
      </p:grpSp>
      <p:grpSp>
        <p:nvGrpSpPr>
          <p:cNvPr id="36" name="Group 35">
            <a:extLst>
              <a:ext uri="{FF2B5EF4-FFF2-40B4-BE49-F238E27FC236}">
                <a16:creationId xmlns:a16="http://schemas.microsoft.com/office/drawing/2014/main" id="{0CA42BE8-4CA4-489D-9823-A8ED2CAAA850}"/>
              </a:ext>
            </a:extLst>
          </p:cNvPr>
          <p:cNvGrpSpPr/>
          <p:nvPr/>
        </p:nvGrpSpPr>
        <p:grpSpPr>
          <a:xfrm>
            <a:off x="1033742" y="1303281"/>
            <a:ext cx="10112243" cy="2834640"/>
            <a:chOff x="2023059" y="1440630"/>
            <a:chExt cx="10285939" cy="3577142"/>
          </a:xfrm>
        </p:grpSpPr>
        <p:grpSp>
          <p:nvGrpSpPr>
            <p:cNvPr id="18" name="Group 17">
              <a:extLst>
                <a:ext uri="{FF2B5EF4-FFF2-40B4-BE49-F238E27FC236}">
                  <a16:creationId xmlns:a16="http://schemas.microsoft.com/office/drawing/2014/main" id="{5FE84AF6-7F8B-494B-B7DB-2DD5696BF803}"/>
                </a:ext>
              </a:extLst>
            </p:cNvPr>
            <p:cNvGrpSpPr/>
            <p:nvPr/>
          </p:nvGrpSpPr>
          <p:grpSpPr>
            <a:xfrm>
              <a:off x="2023059" y="1440630"/>
              <a:ext cx="10151253" cy="3577142"/>
              <a:chOff x="1932069" y="1440630"/>
              <a:chExt cx="10218806" cy="3577142"/>
            </a:xfrm>
          </p:grpSpPr>
          <p:graphicFrame>
            <p:nvGraphicFramePr>
              <p:cNvPr id="10" name="Chart 9">
                <a:extLst>
                  <a:ext uri="{FF2B5EF4-FFF2-40B4-BE49-F238E27FC236}">
                    <a16:creationId xmlns:a16="http://schemas.microsoft.com/office/drawing/2014/main" id="{8B8BCEE1-3E4E-4EAF-A957-13875703F5ED}"/>
                  </a:ext>
                </a:extLst>
              </p:cNvPr>
              <p:cNvGraphicFramePr/>
              <p:nvPr>
                <p:extLst/>
              </p:nvPr>
            </p:nvGraphicFramePr>
            <p:xfrm>
              <a:off x="1932069" y="1440630"/>
              <a:ext cx="10218806" cy="3577142"/>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601154F3-68D8-475D-883C-C3F5A7C5AF56}"/>
                  </a:ext>
                </a:extLst>
              </p:cNvPr>
              <p:cNvSpPr txBox="1"/>
              <p:nvPr/>
            </p:nvSpPr>
            <p:spPr>
              <a:xfrm>
                <a:off x="9046062" y="2447594"/>
                <a:ext cx="662682" cy="461665"/>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54%</a:t>
                </a:r>
              </a:p>
            </p:txBody>
          </p:sp>
          <p:sp>
            <p:nvSpPr>
              <p:cNvPr id="12" name="TextBox 11">
                <a:extLst>
                  <a:ext uri="{FF2B5EF4-FFF2-40B4-BE49-F238E27FC236}">
                    <a16:creationId xmlns:a16="http://schemas.microsoft.com/office/drawing/2014/main" id="{6410CF70-74AF-4732-8D28-1C474CC5D7A5}"/>
                  </a:ext>
                </a:extLst>
              </p:cNvPr>
              <p:cNvSpPr txBox="1"/>
              <p:nvPr/>
            </p:nvSpPr>
            <p:spPr>
              <a:xfrm>
                <a:off x="9015918" y="3336467"/>
                <a:ext cx="662682" cy="461665"/>
              </a:xfrm>
              <a:prstGeom prst="rect">
                <a:avLst/>
              </a:prstGeom>
              <a:noFill/>
            </p:spPr>
            <p:txBody>
              <a:bodyPr wrap="none" lIns="182880" tIns="146304" rIns="182880" bIns="146304" rtlCol="0">
                <a:spAutoFit/>
              </a:bodyPr>
              <a:lstStyle/>
              <a:p>
                <a:pPr>
                  <a:lnSpc>
                    <a:spcPct val="90000"/>
                  </a:lnSpc>
                </a:pPr>
                <a:r>
                  <a:rPr lang="en-US" sz="1200" dirty="0"/>
                  <a:t>29%</a:t>
                </a:r>
              </a:p>
            </p:txBody>
          </p:sp>
          <p:sp>
            <p:nvSpPr>
              <p:cNvPr id="13" name="TextBox 12">
                <a:extLst>
                  <a:ext uri="{FF2B5EF4-FFF2-40B4-BE49-F238E27FC236}">
                    <a16:creationId xmlns:a16="http://schemas.microsoft.com/office/drawing/2014/main" id="{14C6C9AE-C829-4D05-B0EC-0D98DD87C855}"/>
                  </a:ext>
                </a:extLst>
              </p:cNvPr>
              <p:cNvSpPr txBox="1"/>
              <p:nvPr/>
            </p:nvSpPr>
            <p:spPr>
              <a:xfrm>
                <a:off x="11168117" y="2600276"/>
                <a:ext cx="662682" cy="461665"/>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48%</a:t>
                </a:r>
              </a:p>
            </p:txBody>
          </p:sp>
          <p:sp>
            <p:nvSpPr>
              <p:cNvPr id="14" name="TextBox 13">
                <a:extLst>
                  <a:ext uri="{FF2B5EF4-FFF2-40B4-BE49-F238E27FC236}">
                    <a16:creationId xmlns:a16="http://schemas.microsoft.com/office/drawing/2014/main" id="{19ABE0B3-B507-4378-AF92-D85C8C1796D0}"/>
                  </a:ext>
                </a:extLst>
              </p:cNvPr>
              <p:cNvSpPr txBox="1"/>
              <p:nvPr/>
            </p:nvSpPr>
            <p:spPr>
              <a:xfrm>
                <a:off x="11117543" y="3427595"/>
                <a:ext cx="662682" cy="461665"/>
              </a:xfrm>
              <a:prstGeom prst="rect">
                <a:avLst/>
              </a:prstGeom>
              <a:noFill/>
            </p:spPr>
            <p:txBody>
              <a:bodyPr wrap="none" lIns="182880" tIns="146304" rIns="182880" bIns="146304" rtlCol="0">
                <a:spAutoFit/>
              </a:bodyPr>
              <a:lstStyle/>
              <a:p>
                <a:pPr>
                  <a:lnSpc>
                    <a:spcPct val="90000"/>
                  </a:lnSpc>
                </a:pPr>
                <a:r>
                  <a:rPr lang="en-US" sz="1200" dirty="0"/>
                  <a:t>26%</a:t>
                </a:r>
              </a:p>
            </p:txBody>
          </p:sp>
          <p:sp>
            <p:nvSpPr>
              <p:cNvPr id="15" name="TextBox 14">
                <a:extLst>
                  <a:ext uri="{FF2B5EF4-FFF2-40B4-BE49-F238E27FC236}">
                    <a16:creationId xmlns:a16="http://schemas.microsoft.com/office/drawing/2014/main" id="{A77986AF-ADCC-49D0-8BDF-B204BB44B728}"/>
                  </a:ext>
                </a:extLst>
              </p:cNvPr>
              <p:cNvSpPr txBox="1"/>
              <p:nvPr/>
            </p:nvSpPr>
            <p:spPr>
              <a:xfrm>
                <a:off x="3872835" y="2066028"/>
                <a:ext cx="662682" cy="461665"/>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67%</a:t>
                </a:r>
              </a:p>
            </p:txBody>
          </p:sp>
          <p:sp>
            <p:nvSpPr>
              <p:cNvPr id="16" name="TextBox 15">
                <a:extLst>
                  <a:ext uri="{FF2B5EF4-FFF2-40B4-BE49-F238E27FC236}">
                    <a16:creationId xmlns:a16="http://schemas.microsoft.com/office/drawing/2014/main" id="{EC57A776-BA1C-4E11-96ED-5B08449D1873}"/>
                  </a:ext>
                </a:extLst>
              </p:cNvPr>
              <p:cNvSpPr txBox="1"/>
              <p:nvPr/>
            </p:nvSpPr>
            <p:spPr>
              <a:xfrm>
                <a:off x="3872835" y="2886417"/>
                <a:ext cx="662682" cy="461665"/>
              </a:xfrm>
              <a:prstGeom prst="rect">
                <a:avLst/>
              </a:prstGeom>
              <a:noFill/>
            </p:spPr>
            <p:txBody>
              <a:bodyPr wrap="none" lIns="182880" tIns="146304" rIns="182880" bIns="146304" rtlCol="0">
                <a:spAutoFit/>
              </a:bodyPr>
              <a:lstStyle/>
              <a:p>
                <a:pPr>
                  <a:lnSpc>
                    <a:spcPct val="90000"/>
                  </a:lnSpc>
                </a:pPr>
                <a:r>
                  <a:rPr lang="en-US" sz="1200" dirty="0"/>
                  <a:t>45%</a:t>
                </a:r>
              </a:p>
            </p:txBody>
          </p:sp>
        </p:grpSp>
        <p:sp>
          <p:nvSpPr>
            <p:cNvPr id="19" name="TextBox 18">
              <a:extLst>
                <a:ext uri="{FF2B5EF4-FFF2-40B4-BE49-F238E27FC236}">
                  <a16:creationId xmlns:a16="http://schemas.microsoft.com/office/drawing/2014/main" id="{F52B2075-735A-4874-A2AE-C0EEC12816D0}"/>
                </a:ext>
              </a:extLst>
            </p:cNvPr>
            <p:cNvSpPr txBox="1"/>
            <p:nvPr/>
          </p:nvSpPr>
          <p:spPr>
            <a:xfrm>
              <a:off x="6537232" y="2465444"/>
              <a:ext cx="662682" cy="461665"/>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52%</a:t>
              </a:r>
            </a:p>
          </p:txBody>
        </p:sp>
        <p:sp>
          <p:nvSpPr>
            <p:cNvPr id="20" name="TextBox 19">
              <a:extLst>
                <a:ext uri="{FF2B5EF4-FFF2-40B4-BE49-F238E27FC236}">
                  <a16:creationId xmlns:a16="http://schemas.microsoft.com/office/drawing/2014/main" id="{95089688-DBFE-4FA3-992C-2F6C233E5DFF}"/>
                </a:ext>
              </a:extLst>
            </p:cNvPr>
            <p:cNvSpPr txBox="1"/>
            <p:nvPr/>
          </p:nvSpPr>
          <p:spPr>
            <a:xfrm>
              <a:off x="7418884" y="2631918"/>
              <a:ext cx="662682" cy="461665"/>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44%</a:t>
              </a:r>
            </a:p>
          </p:txBody>
        </p:sp>
        <p:sp>
          <p:nvSpPr>
            <p:cNvPr id="21" name="TextBox 20">
              <a:extLst>
                <a:ext uri="{FF2B5EF4-FFF2-40B4-BE49-F238E27FC236}">
                  <a16:creationId xmlns:a16="http://schemas.microsoft.com/office/drawing/2014/main" id="{86FA0FEA-B448-4B4D-8E4A-66D4A7C1E996}"/>
                </a:ext>
              </a:extLst>
            </p:cNvPr>
            <p:cNvSpPr txBox="1"/>
            <p:nvPr/>
          </p:nvSpPr>
          <p:spPr>
            <a:xfrm>
              <a:off x="7807282" y="2714249"/>
              <a:ext cx="662682" cy="461665"/>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41%</a:t>
              </a:r>
            </a:p>
          </p:txBody>
        </p:sp>
        <p:sp>
          <p:nvSpPr>
            <p:cNvPr id="22" name="TextBox 21">
              <a:extLst>
                <a:ext uri="{FF2B5EF4-FFF2-40B4-BE49-F238E27FC236}">
                  <a16:creationId xmlns:a16="http://schemas.microsoft.com/office/drawing/2014/main" id="{835DCD37-2677-43C3-91CD-67EEFFE79AF6}"/>
                </a:ext>
              </a:extLst>
            </p:cNvPr>
            <p:cNvSpPr txBox="1"/>
            <p:nvPr/>
          </p:nvSpPr>
          <p:spPr>
            <a:xfrm>
              <a:off x="9512714" y="2714248"/>
              <a:ext cx="662682" cy="461665"/>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40%</a:t>
              </a:r>
            </a:p>
          </p:txBody>
        </p:sp>
        <p:sp>
          <p:nvSpPr>
            <p:cNvPr id="23" name="TextBox 22">
              <a:extLst>
                <a:ext uri="{FF2B5EF4-FFF2-40B4-BE49-F238E27FC236}">
                  <a16:creationId xmlns:a16="http://schemas.microsoft.com/office/drawing/2014/main" id="{7AE4C796-5C92-44CC-83A0-0FB650B6E296}"/>
                </a:ext>
              </a:extLst>
            </p:cNvPr>
            <p:cNvSpPr txBox="1"/>
            <p:nvPr/>
          </p:nvSpPr>
          <p:spPr>
            <a:xfrm>
              <a:off x="9932097" y="2691676"/>
              <a:ext cx="662682" cy="461665"/>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41%</a:t>
              </a:r>
            </a:p>
          </p:txBody>
        </p:sp>
        <p:sp>
          <p:nvSpPr>
            <p:cNvPr id="24" name="TextBox 23">
              <a:extLst>
                <a:ext uri="{FF2B5EF4-FFF2-40B4-BE49-F238E27FC236}">
                  <a16:creationId xmlns:a16="http://schemas.microsoft.com/office/drawing/2014/main" id="{F46961D1-2A52-4B3A-B76A-7C0F2F815F53}"/>
                </a:ext>
              </a:extLst>
            </p:cNvPr>
            <p:cNvSpPr txBox="1"/>
            <p:nvPr/>
          </p:nvSpPr>
          <p:spPr>
            <a:xfrm>
              <a:off x="11646316" y="2876984"/>
              <a:ext cx="662682" cy="461665"/>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32%</a:t>
              </a:r>
            </a:p>
          </p:txBody>
        </p:sp>
        <p:sp>
          <p:nvSpPr>
            <p:cNvPr id="25" name="TextBox 24">
              <a:extLst>
                <a:ext uri="{FF2B5EF4-FFF2-40B4-BE49-F238E27FC236}">
                  <a16:creationId xmlns:a16="http://schemas.microsoft.com/office/drawing/2014/main" id="{41DE1AD6-2486-41E1-A759-8E8CAB6D13E4}"/>
                </a:ext>
              </a:extLst>
            </p:cNvPr>
            <p:cNvSpPr txBox="1"/>
            <p:nvPr/>
          </p:nvSpPr>
          <p:spPr>
            <a:xfrm>
              <a:off x="10772277" y="2723034"/>
              <a:ext cx="662682" cy="461665"/>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40%</a:t>
              </a:r>
            </a:p>
          </p:txBody>
        </p:sp>
        <p:sp>
          <p:nvSpPr>
            <p:cNvPr id="26" name="TextBox 25">
              <a:extLst>
                <a:ext uri="{FF2B5EF4-FFF2-40B4-BE49-F238E27FC236}">
                  <a16:creationId xmlns:a16="http://schemas.microsoft.com/office/drawing/2014/main" id="{061B1C95-BC5C-4A63-8DB4-94D83CA002A7}"/>
                </a:ext>
              </a:extLst>
            </p:cNvPr>
            <p:cNvSpPr txBox="1"/>
            <p:nvPr/>
          </p:nvSpPr>
          <p:spPr>
            <a:xfrm>
              <a:off x="10329024" y="2688888"/>
              <a:ext cx="662682" cy="461665"/>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41%</a:t>
              </a:r>
            </a:p>
          </p:txBody>
        </p:sp>
        <p:sp>
          <p:nvSpPr>
            <p:cNvPr id="27" name="TextBox 26">
              <a:extLst>
                <a:ext uri="{FF2B5EF4-FFF2-40B4-BE49-F238E27FC236}">
                  <a16:creationId xmlns:a16="http://schemas.microsoft.com/office/drawing/2014/main" id="{BA5E5528-0488-454B-B3A7-D7053FF8E301}"/>
                </a:ext>
              </a:extLst>
            </p:cNvPr>
            <p:cNvSpPr txBox="1"/>
            <p:nvPr/>
          </p:nvSpPr>
          <p:spPr>
            <a:xfrm>
              <a:off x="11465445" y="3457466"/>
              <a:ext cx="662682" cy="461665"/>
            </a:xfrm>
            <a:prstGeom prst="rect">
              <a:avLst/>
            </a:prstGeom>
            <a:noFill/>
          </p:spPr>
          <p:txBody>
            <a:bodyPr wrap="none" lIns="182880" tIns="146304" rIns="182880" bIns="146304" rtlCol="0">
              <a:spAutoFit/>
            </a:bodyPr>
            <a:lstStyle/>
            <a:p>
              <a:pPr>
                <a:lnSpc>
                  <a:spcPct val="90000"/>
                </a:lnSpc>
              </a:pPr>
              <a:r>
                <a:rPr lang="en-US" sz="1200" dirty="0"/>
                <a:t>24%</a:t>
              </a:r>
            </a:p>
          </p:txBody>
        </p:sp>
        <p:sp>
          <p:nvSpPr>
            <p:cNvPr id="28" name="TextBox 27">
              <a:extLst>
                <a:ext uri="{FF2B5EF4-FFF2-40B4-BE49-F238E27FC236}">
                  <a16:creationId xmlns:a16="http://schemas.microsoft.com/office/drawing/2014/main" id="{1C449E02-C7AA-430F-B788-C6CAB1544003}"/>
                </a:ext>
              </a:extLst>
            </p:cNvPr>
            <p:cNvSpPr txBox="1"/>
            <p:nvPr/>
          </p:nvSpPr>
          <p:spPr>
            <a:xfrm>
              <a:off x="6499618" y="3154890"/>
              <a:ext cx="662682" cy="461665"/>
            </a:xfrm>
            <a:prstGeom prst="rect">
              <a:avLst/>
            </a:prstGeom>
            <a:noFill/>
          </p:spPr>
          <p:txBody>
            <a:bodyPr wrap="none" lIns="182880" tIns="146304" rIns="182880" bIns="146304" rtlCol="0">
              <a:spAutoFit/>
            </a:bodyPr>
            <a:lstStyle/>
            <a:p>
              <a:pPr>
                <a:lnSpc>
                  <a:spcPct val="90000"/>
                </a:lnSpc>
              </a:pPr>
              <a:r>
                <a:rPr lang="en-US" sz="1200" dirty="0"/>
                <a:t>37%</a:t>
              </a:r>
            </a:p>
          </p:txBody>
        </p:sp>
        <p:sp>
          <p:nvSpPr>
            <p:cNvPr id="29" name="TextBox 28">
              <a:extLst>
                <a:ext uri="{FF2B5EF4-FFF2-40B4-BE49-F238E27FC236}">
                  <a16:creationId xmlns:a16="http://schemas.microsoft.com/office/drawing/2014/main" id="{9183C5BD-7304-4FAE-AABA-161982E26854}"/>
                </a:ext>
              </a:extLst>
            </p:cNvPr>
            <p:cNvSpPr txBox="1"/>
            <p:nvPr/>
          </p:nvSpPr>
          <p:spPr>
            <a:xfrm>
              <a:off x="7390200" y="3198690"/>
              <a:ext cx="662682" cy="461665"/>
            </a:xfrm>
            <a:prstGeom prst="rect">
              <a:avLst/>
            </a:prstGeom>
            <a:noFill/>
          </p:spPr>
          <p:txBody>
            <a:bodyPr wrap="none" lIns="182880" tIns="146304" rIns="182880" bIns="146304" rtlCol="0">
              <a:spAutoFit/>
            </a:bodyPr>
            <a:lstStyle/>
            <a:p>
              <a:pPr>
                <a:lnSpc>
                  <a:spcPct val="90000"/>
                </a:lnSpc>
              </a:pPr>
              <a:r>
                <a:rPr lang="en-US" sz="1200" dirty="0"/>
                <a:t>35%</a:t>
              </a:r>
            </a:p>
          </p:txBody>
        </p:sp>
        <p:sp>
          <p:nvSpPr>
            <p:cNvPr id="30" name="TextBox 29">
              <a:extLst>
                <a:ext uri="{FF2B5EF4-FFF2-40B4-BE49-F238E27FC236}">
                  <a16:creationId xmlns:a16="http://schemas.microsoft.com/office/drawing/2014/main" id="{2DE6AFFC-36BD-4906-B2D9-F17FED955FBB}"/>
                </a:ext>
              </a:extLst>
            </p:cNvPr>
            <p:cNvSpPr txBox="1"/>
            <p:nvPr/>
          </p:nvSpPr>
          <p:spPr>
            <a:xfrm>
              <a:off x="7845267" y="3259414"/>
              <a:ext cx="662682" cy="461665"/>
            </a:xfrm>
            <a:prstGeom prst="rect">
              <a:avLst/>
            </a:prstGeom>
            <a:noFill/>
          </p:spPr>
          <p:txBody>
            <a:bodyPr wrap="none" lIns="182880" tIns="146304" rIns="182880" bIns="146304" rtlCol="0">
              <a:spAutoFit/>
            </a:bodyPr>
            <a:lstStyle/>
            <a:p>
              <a:pPr>
                <a:lnSpc>
                  <a:spcPct val="90000"/>
                </a:lnSpc>
              </a:pPr>
              <a:r>
                <a:rPr lang="en-US" sz="1200" dirty="0"/>
                <a:t>32%</a:t>
              </a:r>
            </a:p>
          </p:txBody>
        </p:sp>
        <p:sp>
          <p:nvSpPr>
            <p:cNvPr id="31" name="TextBox 30">
              <a:extLst>
                <a:ext uri="{FF2B5EF4-FFF2-40B4-BE49-F238E27FC236}">
                  <a16:creationId xmlns:a16="http://schemas.microsoft.com/office/drawing/2014/main" id="{320207BA-523F-45B9-9FC9-4AFBB4827018}"/>
                </a:ext>
              </a:extLst>
            </p:cNvPr>
            <p:cNvSpPr txBox="1"/>
            <p:nvPr/>
          </p:nvSpPr>
          <p:spPr>
            <a:xfrm>
              <a:off x="9503963" y="3339193"/>
              <a:ext cx="662682" cy="461665"/>
            </a:xfrm>
            <a:prstGeom prst="rect">
              <a:avLst/>
            </a:prstGeom>
            <a:noFill/>
          </p:spPr>
          <p:txBody>
            <a:bodyPr wrap="none" lIns="182880" tIns="146304" rIns="182880" bIns="146304" rtlCol="0">
              <a:spAutoFit/>
            </a:bodyPr>
            <a:lstStyle/>
            <a:p>
              <a:pPr>
                <a:lnSpc>
                  <a:spcPct val="90000"/>
                </a:lnSpc>
              </a:pPr>
              <a:r>
                <a:rPr lang="en-US" sz="1200" dirty="0"/>
                <a:t>29%</a:t>
              </a:r>
            </a:p>
          </p:txBody>
        </p:sp>
        <p:sp>
          <p:nvSpPr>
            <p:cNvPr id="32" name="TextBox 31">
              <a:extLst>
                <a:ext uri="{FF2B5EF4-FFF2-40B4-BE49-F238E27FC236}">
                  <a16:creationId xmlns:a16="http://schemas.microsoft.com/office/drawing/2014/main" id="{771E66A7-C573-4E07-9AEF-A23F426BC1DA}"/>
                </a:ext>
              </a:extLst>
            </p:cNvPr>
            <p:cNvSpPr txBox="1"/>
            <p:nvPr/>
          </p:nvSpPr>
          <p:spPr>
            <a:xfrm>
              <a:off x="9937373" y="3358437"/>
              <a:ext cx="662682" cy="461665"/>
            </a:xfrm>
            <a:prstGeom prst="rect">
              <a:avLst/>
            </a:prstGeom>
            <a:noFill/>
          </p:spPr>
          <p:txBody>
            <a:bodyPr wrap="none" lIns="182880" tIns="146304" rIns="182880" bIns="146304" rtlCol="0">
              <a:spAutoFit/>
            </a:bodyPr>
            <a:lstStyle/>
            <a:p>
              <a:pPr>
                <a:lnSpc>
                  <a:spcPct val="90000"/>
                </a:lnSpc>
              </a:pPr>
              <a:r>
                <a:rPr lang="en-US" sz="1200" dirty="0"/>
                <a:t>28%</a:t>
              </a:r>
            </a:p>
          </p:txBody>
        </p:sp>
        <p:sp>
          <p:nvSpPr>
            <p:cNvPr id="33" name="TextBox 32">
              <a:extLst>
                <a:ext uri="{FF2B5EF4-FFF2-40B4-BE49-F238E27FC236}">
                  <a16:creationId xmlns:a16="http://schemas.microsoft.com/office/drawing/2014/main" id="{5F565B17-D48E-4E5A-9B5F-4082C7143ED3}"/>
                </a:ext>
              </a:extLst>
            </p:cNvPr>
            <p:cNvSpPr txBox="1"/>
            <p:nvPr/>
          </p:nvSpPr>
          <p:spPr>
            <a:xfrm>
              <a:off x="10321001" y="3369821"/>
              <a:ext cx="662682" cy="461665"/>
            </a:xfrm>
            <a:prstGeom prst="rect">
              <a:avLst/>
            </a:prstGeom>
            <a:noFill/>
          </p:spPr>
          <p:txBody>
            <a:bodyPr wrap="none" lIns="182880" tIns="146304" rIns="182880" bIns="146304" rtlCol="0">
              <a:spAutoFit/>
            </a:bodyPr>
            <a:lstStyle/>
            <a:p>
              <a:pPr>
                <a:lnSpc>
                  <a:spcPct val="90000"/>
                </a:lnSpc>
              </a:pPr>
              <a:r>
                <a:rPr lang="en-US" sz="1200" dirty="0"/>
                <a:t>27%</a:t>
              </a:r>
            </a:p>
          </p:txBody>
        </p:sp>
        <p:sp>
          <p:nvSpPr>
            <p:cNvPr id="34" name="TextBox 33">
              <a:extLst>
                <a:ext uri="{FF2B5EF4-FFF2-40B4-BE49-F238E27FC236}">
                  <a16:creationId xmlns:a16="http://schemas.microsoft.com/office/drawing/2014/main" id="{D51918FF-126C-41C7-8884-57938226AF94}"/>
                </a:ext>
              </a:extLst>
            </p:cNvPr>
            <p:cNvSpPr txBox="1"/>
            <p:nvPr/>
          </p:nvSpPr>
          <p:spPr>
            <a:xfrm>
              <a:off x="2718602" y="2003779"/>
              <a:ext cx="662682" cy="461665"/>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69%</a:t>
              </a:r>
            </a:p>
          </p:txBody>
        </p:sp>
        <p:sp>
          <p:nvSpPr>
            <p:cNvPr id="35" name="TextBox 34">
              <a:extLst>
                <a:ext uri="{FF2B5EF4-FFF2-40B4-BE49-F238E27FC236}">
                  <a16:creationId xmlns:a16="http://schemas.microsoft.com/office/drawing/2014/main" id="{D35D1247-7805-4F6E-A295-33DE2BE642B1}"/>
                </a:ext>
              </a:extLst>
            </p:cNvPr>
            <p:cNvSpPr txBox="1"/>
            <p:nvPr/>
          </p:nvSpPr>
          <p:spPr>
            <a:xfrm>
              <a:off x="2715077" y="2515680"/>
              <a:ext cx="662682" cy="461665"/>
            </a:xfrm>
            <a:prstGeom prst="rect">
              <a:avLst/>
            </a:prstGeom>
            <a:noFill/>
          </p:spPr>
          <p:txBody>
            <a:bodyPr wrap="none" lIns="182880" tIns="146304" rIns="182880" bIns="146304" rtlCol="0">
              <a:spAutoFit/>
            </a:bodyPr>
            <a:lstStyle/>
            <a:p>
              <a:pPr>
                <a:lnSpc>
                  <a:spcPct val="90000"/>
                </a:lnSpc>
              </a:pPr>
              <a:r>
                <a:rPr lang="en-US" sz="1200" dirty="0"/>
                <a:t>61%</a:t>
              </a:r>
            </a:p>
          </p:txBody>
        </p:sp>
      </p:grpSp>
      <p:grpSp>
        <p:nvGrpSpPr>
          <p:cNvPr id="115" name="Group 114">
            <a:extLst>
              <a:ext uri="{FF2B5EF4-FFF2-40B4-BE49-F238E27FC236}">
                <a16:creationId xmlns:a16="http://schemas.microsoft.com/office/drawing/2014/main" id="{02C3D266-B491-4BC7-9447-DE247790A014}"/>
              </a:ext>
            </a:extLst>
          </p:cNvPr>
          <p:cNvGrpSpPr/>
          <p:nvPr/>
        </p:nvGrpSpPr>
        <p:grpSpPr>
          <a:xfrm>
            <a:off x="1030076" y="4002326"/>
            <a:ext cx="10115909" cy="2834640"/>
            <a:chOff x="2023059" y="1440630"/>
            <a:chExt cx="10151253" cy="3577142"/>
          </a:xfrm>
        </p:grpSpPr>
        <p:grpSp>
          <p:nvGrpSpPr>
            <p:cNvPr id="116" name="Group 115">
              <a:extLst>
                <a:ext uri="{FF2B5EF4-FFF2-40B4-BE49-F238E27FC236}">
                  <a16:creationId xmlns:a16="http://schemas.microsoft.com/office/drawing/2014/main" id="{02D38343-B7CA-41F3-B489-17116B9293CD}"/>
                </a:ext>
              </a:extLst>
            </p:cNvPr>
            <p:cNvGrpSpPr/>
            <p:nvPr/>
          </p:nvGrpSpPr>
          <p:grpSpPr>
            <a:xfrm>
              <a:off x="2023059" y="1440630"/>
              <a:ext cx="10151253" cy="3577142"/>
              <a:chOff x="1932069" y="1440630"/>
              <a:chExt cx="10218806" cy="3577142"/>
            </a:xfrm>
          </p:grpSpPr>
          <p:graphicFrame>
            <p:nvGraphicFramePr>
              <p:cNvPr id="134" name="Chart 133">
                <a:extLst>
                  <a:ext uri="{FF2B5EF4-FFF2-40B4-BE49-F238E27FC236}">
                    <a16:creationId xmlns:a16="http://schemas.microsoft.com/office/drawing/2014/main" id="{57D2A806-2BBE-446E-9661-8A38876993DF}"/>
                  </a:ext>
                </a:extLst>
              </p:cNvPr>
              <p:cNvGraphicFramePr/>
              <p:nvPr>
                <p:extLst/>
              </p:nvPr>
            </p:nvGraphicFramePr>
            <p:xfrm>
              <a:off x="1932069" y="1440630"/>
              <a:ext cx="10218806" cy="3577142"/>
            </p:xfrm>
            <a:graphic>
              <a:graphicData uri="http://schemas.openxmlformats.org/drawingml/2006/chart">
                <c:chart xmlns:c="http://schemas.openxmlformats.org/drawingml/2006/chart" xmlns:r="http://schemas.openxmlformats.org/officeDocument/2006/relationships" r:id="rId5"/>
              </a:graphicData>
            </a:graphic>
          </p:graphicFrame>
          <p:sp>
            <p:nvSpPr>
              <p:cNvPr id="135" name="TextBox 134">
                <a:extLst>
                  <a:ext uri="{FF2B5EF4-FFF2-40B4-BE49-F238E27FC236}">
                    <a16:creationId xmlns:a16="http://schemas.microsoft.com/office/drawing/2014/main" id="{67C501C1-B487-4C51-83B0-C3A761FEFA3E}"/>
                  </a:ext>
                </a:extLst>
              </p:cNvPr>
              <p:cNvSpPr txBox="1"/>
              <p:nvPr/>
            </p:nvSpPr>
            <p:spPr>
              <a:xfrm>
                <a:off x="9055057" y="2775844"/>
                <a:ext cx="678550" cy="582593"/>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37%</a:t>
                </a:r>
              </a:p>
            </p:txBody>
          </p:sp>
          <p:sp>
            <p:nvSpPr>
              <p:cNvPr id="136" name="TextBox 135">
                <a:extLst>
                  <a:ext uri="{FF2B5EF4-FFF2-40B4-BE49-F238E27FC236}">
                    <a16:creationId xmlns:a16="http://schemas.microsoft.com/office/drawing/2014/main" id="{33F9B867-5D10-4917-A8CC-55BE822C4628}"/>
                  </a:ext>
                </a:extLst>
              </p:cNvPr>
              <p:cNvSpPr txBox="1"/>
              <p:nvPr/>
            </p:nvSpPr>
            <p:spPr>
              <a:xfrm>
                <a:off x="9076989" y="3467181"/>
                <a:ext cx="678550" cy="582593"/>
              </a:xfrm>
              <a:prstGeom prst="rect">
                <a:avLst/>
              </a:prstGeom>
              <a:noFill/>
            </p:spPr>
            <p:txBody>
              <a:bodyPr wrap="none" lIns="182880" tIns="146304" rIns="182880" bIns="146304" rtlCol="0">
                <a:spAutoFit/>
              </a:bodyPr>
              <a:lstStyle/>
              <a:p>
                <a:pPr>
                  <a:lnSpc>
                    <a:spcPct val="90000"/>
                  </a:lnSpc>
                </a:pPr>
                <a:r>
                  <a:rPr lang="en-US" sz="1200" dirty="0"/>
                  <a:t>21%</a:t>
                </a:r>
              </a:p>
            </p:txBody>
          </p:sp>
          <p:sp>
            <p:nvSpPr>
              <p:cNvPr id="137" name="TextBox 136">
                <a:extLst>
                  <a:ext uri="{FF2B5EF4-FFF2-40B4-BE49-F238E27FC236}">
                    <a16:creationId xmlns:a16="http://schemas.microsoft.com/office/drawing/2014/main" id="{4E0EBF73-176C-4E66-BB07-51BA80719703}"/>
                  </a:ext>
                </a:extLst>
              </p:cNvPr>
              <p:cNvSpPr txBox="1"/>
              <p:nvPr/>
            </p:nvSpPr>
            <p:spPr>
              <a:xfrm>
                <a:off x="11168117" y="3107488"/>
                <a:ext cx="678550" cy="582593"/>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24%</a:t>
                </a:r>
              </a:p>
            </p:txBody>
          </p:sp>
          <p:sp>
            <p:nvSpPr>
              <p:cNvPr id="138" name="TextBox 137">
                <a:extLst>
                  <a:ext uri="{FF2B5EF4-FFF2-40B4-BE49-F238E27FC236}">
                    <a16:creationId xmlns:a16="http://schemas.microsoft.com/office/drawing/2014/main" id="{76EF9953-6A6F-44F6-A624-7FA7E0BEC0FF}"/>
                  </a:ext>
                </a:extLst>
              </p:cNvPr>
              <p:cNvSpPr txBox="1"/>
              <p:nvPr/>
            </p:nvSpPr>
            <p:spPr>
              <a:xfrm>
                <a:off x="11199852" y="3693882"/>
                <a:ext cx="593198" cy="582593"/>
              </a:xfrm>
              <a:prstGeom prst="rect">
                <a:avLst/>
              </a:prstGeom>
              <a:noFill/>
            </p:spPr>
            <p:txBody>
              <a:bodyPr wrap="none" lIns="182880" tIns="146304" rIns="182880" bIns="146304" rtlCol="0">
                <a:spAutoFit/>
              </a:bodyPr>
              <a:lstStyle/>
              <a:p>
                <a:pPr>
                  <a:lnSpc>
                    <a:spcPct val="90000"/>
                  </a:lnSpc>
                </a:pPr>
                <a:r>
                  <a:rPr lang="en-US" sz="1200" dirty="0"/>
                  <a:t>8%</a:t>
                </a:r>
              </a:p>
            </p:txBody>
          </p:sp>
          <p:sp>
            <p:nvSpPr>
              <p:cNvPr id="139" name="TextBox 138">
                <a:extLst>
                  <a:ext uri="{FF2B5EF4-FFF2-40B4-BE49-F238E27FC236}">
                    <a16:creationId xmlns:a16="http://schemas.microsoft.com/office/drawing/2014/main" id="{757D8A8E-DFA7-42F5-B258-FAC937F51927}"/>
                  </a:ext>
                </a:extLst>
              </p:cNvPr>
              <p:cNvSpPr txBox="1"/>
              <p:nvPr/>
            </p:nvSpPr>
            <p:spPr>
              <a:xfrm>
                <a:off x="3449005" y="3207703"/>
                <a:ext cx="678550" cy="582593"/>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19%</a:t>
                </a:r>
              </a:p>
            </p:txBody>
          </p:sp>
          <p:sp>
            <p:nvSpPr>
              <p:cNvPr id="140" name="TextBox 139">
                <a:extLst>
                  <a:ext uri="{FF2B5EF4-FFF2-40B4-BE49-F238E27FC236}">
                    <a16:creationId xmlns:a16="http://schemas.microsoft.com/office/drawing/2014/main" id="{DCB07A69-9508-4F9E-863B-9D2C6CA82707}"/>
                  </a:ext>
                </a:extLst>
              </p:cNvPr>
              <p:cNvSpPr txBox="1"/>
              <p:nvPr/>
            </p:nvSpPr>
            <p:spPr>
              <a:xfrm>
                <a:off x="3050937" y="3715005"/>
                <a:ext cx="593198" cy="582593"/>
              </a:xfrm>
              <a:prstGeom prst="rect">
                <a:avLst/>
              </a:prstGeom>
              <a:noFill/>
            </p:spPr>
            <p:txBody>
              <a:bodyPr wrap="none" lIns="182880" tIns="146304" rIns="182880" bIns="146304" rtlCol="0">
                <a:spAutoFit/>
              </a:bodyPr>
              <a:lstStyle/>
              <a:p>
                <a:pPr>
                  <a:lnSpc>
                    <a:spcPct val="90000"/>
                  </a:lnSpc>
                </a:pPr>
                <a:r>
                  <a:rPr lang="en-US" sz="1200" dirty="0"/>
                  <a:t>8%</a:t>
                </a:r>
              </a:p>
            </p:txBody>
          </p:sp>
        </p:grpSp>
        <p:sp>
          <p:nvSpPr>
            <p:cNvPr id="117" name="TextBox 116">
              <a:extLst>
                <a:ext uri="{FF2B5EF4-FFF2-40B4-BE49-F238E27FC236}">
                  <a16:creationId xmlns:a16="http://schemas.microsoft.com/office/drawing/2014/main" id="{8ED2A3AC-F7B5-4CF0-906F-4C5739E3C8CD}"/>
                </a:ext>
              </a:extLst>
            </p:cNvPr>
            <p:cNvSpPr txBox="1"/>
            <p:nvPr/>
          </p:nvSpPr>
          <p:spPr>
            <a:xfrm>
              <a:off x="6559142" y="3187914"/>
              <a:ext cx="674065" cy="582593"/>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20%</a:t>
              </a:r>
            </a:p>
          </p:txBody>
        </p:sp>
        <p:sp>
          <p:nvSpPr>
            <p:cNvPr id="118" name="TextBox 117">
              <a:extLst>
                <a:ext uri="{FF2B5EF4-FFF2-40B4-BE49-F238E27FC236}">
                  <a16:creationId xmlns:a16="http://schemas.microsoft.com/office/drawing/2014/main" id="{E616C346-D91F-4E10-A33A-E41BB1F930E0}"/>
                </a:ext>
              </a:extLst>
            </p:cNvPr>
            <p:cNvSpPr txBox="1"/>
            <p:nvPr/>
          </p:nvSpPr>
          <p:spPr>
            <a:xfrm>
              <a:off x="7408663" y="2530478"/>
              <a:ext cx="674065" cy="582593"/>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46%</a:t>
              </a:r>
            </a:p>
          </p:txBody>
        </p:sp>
        <p:sp>
          <p:nvSpPr>
            <p:cNvPr id="119" name="TextBox 118">
              <a:extLst>
                <a:ext uri="{FF2B5EF4-FFF2-40B4-BE49-F238E27FC236}">
                  <a16:creationId xmlns:a16="http://schemas.microsoft.com/office/drawing/2014/main" id="{7EEBB8A4-AA46-4879-83DB-8F0804C14F59}"/>
                </a:ext>
              </a:extLst>
            </p:cNvPr>
            <p:cNvSpPr txBox="1"/>
            <p:nvPr/>
          </p:nvSpPr>
          <p:spPr>
            <a:xfrm>
              <a:off x="7837943" y="2942489"/>
              <a:ext cx="674065" cy="582593"/>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29%</a:t>
              </a:r>
            </a:p>
          </p:txBody>
        </p:sp>
        <p:sp>
          <p:nvSpPr>
            <p:cNvPr id="120" name="TextBox 119">
              <a:extLst>
                <a:ext uri="{FF2B5EF4-FFF2-40B4-BE49-F238E27FC236}">
                  <a16:creationId xmlns:a16="http://schemas.microsoft.com/office/drawing/2014/main" id="{ADE38393-49D0-4879-8B4F-9478D11DA717}"/>
                </a:ext>
              </a:extLst>
            </p:cNvPr>
            <p:cNvSpPr txBox="1"/>
            <p:nvPr/>
          </p:nvSpPr>
          <p:spPr>
            <a:xfrm>
              <a:off x="9522934" y="2917131"/>
              <a:ext cx="674065" cy="582593"/>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32%</a:t>
              </a:r>
            </a:p>
          </p:txBody>
        </p:sp>
        <p:sp>
          <p:nvSpPr>
            <p:cNvPr id="121" name="TextBox 120">
              <a:extLst>
                <a:ext uri="{FF2B5EF4-FFF2-40B4-BE49-F238E27FC236}">
                  <a16:creationId xmlns:a16="http://schemas.microsoft.com/office/drawing/2014/main" id="{B27E1407-549D-4C57-ABC3-548B4D2FCCA4}"/>
                </a:ext>
              </a:extLst>
            </p:cNvPr>
            <p:cNvSpPr txBox="1"/>
            <p:nvPr/>
          </p:nvSpPr>
          <p:spPr>
            <a:xfrm>
              <a:off x="9932097" y="3249605"/>
              <a:ext cx="674065" cy="582593"/>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16%</a:t>
              </a:r>
            </a:p>
          </p:txBody>
        </p:sp>
        <p:sp>
          <p:nvSpPr>
            <p:cNvPr id="122" name="TextBox 121">
              <a:extLst>
                <a:ext uri="{FF2B5EF4-FFF2-40B4-BE49-F238E27FC236}">
                  <a16:creationId xmlns:a16="http://schemas.microsoft.com/office/drawing/2014/main" id="{D571EFFC-2F35-48F1-B1C3-A3AF9C693B47}"/>
                </a:ext>
              </a:extLst>
            </p:cNvPr>
            <p:cNvSpPr txBox="1"/>
            <p:nvPr/>
          </p:nvSpPr>
          <p:spPr>
            <a:xfrm>
              <a:off x="11482786" y="3282750"/>
              <a:ext cx="674065" cy="582593"/>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13%</a:t>
              </a:r>
            </a:p>
          </p:txBody>
        </p:sp>
        <p:sp>
          <p:nvSpPr>
            <p:cNvPr id="123" name="TextBox 122">
              <a:extLst>
                <a:ext uri="{FF2B5EF4-FFF2-40B4-BE49-F238E27FC236}">
                  <a16:creationId xmlns:a16="http://schemas.microsoft.com/office/drawing/2014/main" id="{FFE3C05D-9839-4B0B-8094-9041DE00A046}"/>
                </a:ext>
              </a:extLst>
            </p:cNvPr>
            <p:cNvSpPr txBox="1"/>
            <p:nvPr/>
          </p:nvSpPr>
          <p:spPr>
            <a:xfrm>
              <a:off x="10792718" y="3014673"/>
              <a:ext cx="674065" cy="582593"/>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28%</a:t>
              </a:r>
            </a:p>
          </p:txBody>
        </p:sp>
        <p:sp>
          <p:nvSpPr>
            <p:cNvPr id="124" name="TextBox 123">
              <a:extLst>
                <a:ext uri="{FF2B5EF4-FFF2-40B4-BE49-F238E27FC236}">
                  <a16:creationId xmlns:a16="http://schemas.microsoft.com/office/drawing/2014/main" id="{4254EB6A-EAF6-480E-A81C-DC9FE5327AFC}"/>
                </a:ext>
              </a:extLst>
            </p:cNvPr>
            <p:cNvSpPr txBox="1"/>
            <p:nvPr/>
          </p:nvSpPr>
          <p:spPr>
            <a:xfrm>
              <a:off x="10329024" y="3120016"/>
              <a:ext cx="674065" cy="582593"/>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25%</a:t>
              </a:r>
            </a:p>
          </p:txBody>
        </p:sp>
        <p:sp>
          <p:nvSpPr>
            <p:cNvPr id="125" name="TextBox 124">
              <a:extLst>
                <a:ext uri="{FF2B5EF4-FFF2-40B4-BE49-F238E27FC236}">
                  <a16:creationId xmlns:a16="http://schemas.microsoft.com/office/drawing/2014/main" id="{C3E5C5F7-451A-41B5-A473-6344B0EA37E9}"/>
                </a:ext>
              </a:extLst>
            </p:cNvPr>
            <p:cNvSpPr txBox="1"/>
            <p:nvPr/>
          </p:nvSpPr>
          <p:spPr>
            <a:xfrm>
              <a:off x="11536990" y="3711069"/>
              <a:ext cx="589277" cy="582593"/>
            </a:xfrm>
            <a:prstGeom prst="rect">
              <a:avLst/>
            </a:prstGeom>
            <a:noFill/>
          </p:spPr>
          <p:txBody>
            <a:bodyPr wrap="none" lIns="182880" tIns="146304" rIns="182880" bIns="146304" rtlCol="0">
              <a:spAutoFit/>
            </a:bodyPr>
            <a:lstStyle/>
            <a:p>
              <a:pPr>
                <a:lnSpc>
                  <a:spcPct val="90000"/>
                </a:lnSpc>
              </a:pPr>
              <a:r>
                <a:rPr lang="en-US" sz="1200" dirty="0"/>
                <a:t>7%</a:t>
              </a:r>
            </a:p>
          </p:txBody>
        </p:sp>
        <p:sp>
          <p:nvSpPr>
            <p:cNvPr id="126" name="TextBox 125">
              <a:extLst>
                <a:ext uri="{FF2B5EF4-FFF2-40B4-BE49-F238E27FC236}">
                  <a16:creationId xmlns:a16="http://schemas.microsoft.com/office/drawing/2014/main" id="{7D76CAEF-3D6E-4BDF-A9DC-F371FE3E2697}"/>
                </a:ext>
              </a:extLst>
            </p:cNvPr>
            <p:cNvSpPr txBox="1"/>
            <p:nvPr/>
          </p:nvSpPr>
          <p:spPr>
            <a:xfrm>
              <a:off x="6538966" y="3674516"/>
              <a:ext cx="674065" cy="582593"/>
            </a:xfrm>
            <a:prstGeom prst="rect">
              <a:avLst/>
            </a:prstGeom>
            <a:noFill/>
          </p:spPr>
          <p:txBody>
            <a:bodyPr wrap="none" lIns="182880" tIns="146304" rIns="182880" bIns="146304" rtlCol="0">
              <a:spAutoFit/>
            </a:bodyPr>
            <a:lstStyle/>
            <a:p>
              <a:pPr>
                <a:lnSpc>
                  <a:spcPct val="90000"/>
                </a:lnSpc>
              </a:pPr>
              <a:r>
                <a:rPr lang="en-US" sz="1200" dirty="0"/>
                <a:t>13%</a:t>
              </a:r>
            </a:p>
          </p:txBody>
        </p:sp>
        <p:sp>
          <p:nvSpPr>
            <p:cNvPr id="127" name="TextBox 126">
              <a:extLst>
                <a:ext uri="{FF2B5EF4-FFF2-40B4-BE49-F238E27FC236}">
                  <a16:creationId xmlns:a16="http://schemas.microsoft.com/office/drawing/2014/main" id="{3DAE5AAC-17FE-48AF-A891-1C8BC1A7140B}"/>
                </a:ext>
              </a:extLst>
            </p:cNvPr>
            <p:cNvSpPr txBox="1"/>
            <p:nvPr/>
          </p:nvSpPr>
          <p:spPr>
            <a:xfrm>
              <a:off x="7390200" y="3033850"/>
              <a:ext cx="674065" cy="582593"/>
            </a:xfrm>
            <a:prstGeom prst="rect">
              <a:avLst/>
            </a:prstGeom>
            <a:noFill/>
          </p:spPr>
          <p:txBody>
            <a:bodyPr wrap="none" lIns="182880" tIns="146304" rIns="182880" bIns="146304" rtlCol="0">
              <a:spAutoFit/>
            </a:bodyPr>
            <a:lstStyle/>
            <a:p>
              <a:pPr>
                <a:lnSpc>
                  <a:spcPct val="90000"/>
                </a:lnSpc>
              </a:pPr>
              <a:r>
                <a:rPr lang="en-US" sz="1200" dirty="0"/>
                <a:t>48%</a:t>
              </a:r>
            </a:p>
          </p:txBody>
        </p:sp>
        <p:sp>
          <p:nvSpPr>
            <p:cNvPr id="128" name="TextBox 127">
              <a:extLst>
                <a:ext uri="{FF2B5EF4-FFF2-40B4-BE49-F238E27FC236}">
                  <a16:creationId xmlns:a16="http://schemas.microsoft.com/office/drawing/2014/main" id="{F2E05868-89BE-43BB-B423-220F8759960A}"/>
                </a:ext>
              </a:extLst>
            </p:cNvPr>
            <p:cNvSpPr txBox="1"/>
            <p:nvPr/>
          </p:nvSpPr>
          <p:spPr>
            <a:xfrm>
              <a:off x="7835047" y="3690554"/>
              <a:ext cx="674065" cy="582593"/>
            </a:xfrm>
            <a:prstGeom prst="rect">
              <a:avLst/>
            </a:prstGeom>
            <a:noFill/>
          </p:spPr>
          <p:txBody>
            <a:bodyPr wrap="none" lIns="182880" tIns="146304" rIns="182880" bIns="146304" rtlCol="0">
              <a:spAutoFit/>
            </a:bodyPr>
            <a:lstStyle/>
            <a:p>
              <a:pPr>
                <a:lnSpc>
                  <a:spcPct val="90000"/>
                </a:lnSpc>
              </a:pPr>
              <a:r>
                <a:rPr lang="en-US" sz="1200" dirty="0"/>
                <a:t>10%</a:t>
              </a:r>
            </a:p>
          </p:txBody>
        </p:sp>
        <p:sp>
          <p:nvSpPr>
            <p:cNvPr id="129" name="TextBox 128">
              <a:extLst>
                <a:ext uri="{FF2B5EF4-FFF2-40B4-BE49-F238E27FC236}">
                  <a16:creationId xmlns:a16="http://schemas.microsoft.com/office/drawing/2014/main" id="{A40CADF3-2E55-41E7-A806-AE6CF39543F7}"/>
                </a:ext>
              </a:extLst>
            </p:cNvPr>
            <p:cNvSpPr txBox="1"/>
            <p:nvPr/>
          </p:nvSpPr>
          <p:spPr>
            <a:xfrm>
              <a:off x="9503963" y="3542077"/>
              <a:ext cx="674065" cy="582593"/>
            </a:xfrm>
            <a:prstGeom prst="rect">
              <a:avLst/>
            </a:prstGeom>
            <a:noFill/>
          </p:spPr>
          <p:txBody>
            <a:bodyPr wrap="none" lIns="182880" tIns="146304" rIns="182880" bIns="146304" rtlCol="0">
              <a:spAutoFit/>
            </a:bodyPr>
            <a:lstStyle/>
            <a:p>
              <a:pPr>
                <a:lnSpc>
                  <a:spcPct val="90000"/>
                </a:lnSpc>
              </a:pPr>
              <a:r>
                <a:rPr lang="en-US" sz="1200" dirty="0"/>
                <a:t>18%</a:t>
              </a:r>
            </a:p>
          </p:txBody>
        </p:sp>
        <p:sp>
          <p:nvSpPr>
            <p:cNvPr id="130" name="TextBox 129">
              <a:extLst>
                <a:ext uri="{FF2B5EF4-FFF2-40B4-BE49-F238E27FC236}">
                  <a16:creationId xmlns:a16="http://schemas.microsoft.com/office/drawing/2014/main" id="{68676E2D-8906-48C8-9A49-4BBCB4DA080E}"/>
                </a:ext>
              </a:extLst>
            </p:cNvPr>
            <p:cNvSpPr txBox="1"/>
            <p:nvPr/>
          </p:nvSpPr>
          <p:spPr>
            <a:xfrm>
              <a:off x="9937373" y="3726164"/>
              <a:ext cx="589277" cy="582593"/>
            </a:xfrm>
            <a:prstGeom prst="rect">
              <a:avLst/>
            </a:prstGeom>
            <a:noFill/>
          </p:spPr>
          <p:txBody>
            <a:bodyPr wrap="none" lIns="182880" tIns="146304" rIns="182880" bIns="146304" rtlCol="0">
              <a:spAutoFit/>
            </a:bodyPr>
            <a:lstStyle/>
            <a:p>
              <a:pPr>
                <a:lnSpc>
                  <a:spcPct val="90000"/>
                </a:lnSpc>
              </a:pPr>
              <a:r>
                <a:rPr lang="en-US" sz="1200" dirty="0"/>
                <a:t>5%</a:t>
              </a:r>
            </a:p>
          </p:txBody>
        </p:sp>
        <p:sp>
          <p:nvSpPr>
            <p:cNvPr id="131" name="TextBox 130">
              <a:extLst>
                <a:ext uri="{FF2B5EF4-FFF2-40B4-BE49-F238E27FC236}">
                  <a16:creationId xmlns:a16="http://schemas.microsoft.com/office/drawing/2014/main" id="{A7D083E1-DD65-4BA2-A263-D41C61F0D0E9}"/>
                </a:ext>
              </a:extLst>
            </p:cNvPr>
            <p:cNvSpPr txBox="1"/>
            <p:nvPr/>
          </p:nvSpPr>
          <p:spPr>
            <a:xfrm>
              <a:off x="10351663" y="3686825"/>
              <a:ext cx="674065" cy="582593"/>
            </a:xfrm>
            <a:prstGeom prst="rect">
              <a:avLst/>
            </a:prstGeom>
            <a:noFill/>
          </p:spPr>
          <p:txBody>
            <a:bodyPr wrap="none" lIns="182880" tIns="146304" rIns="182880" bIns="146304" rtlCol="0">
              <a:spAutoFit/>
            </a:bodyPr>
            <a:lstStyle/>
            <a:p>
              <a:pPr>
                <a:lnSpc>
                  <a:spcPct val="90000"/>
                </a:lnSpc>
              </a:pPr>
              <a:r>
                <a:rPr lang="en-US" sz="1200" dirty="0"/>
                <a:t>11%</a:t>
              </a:r>
            </a:p>
          </p:txBody>
        </p:sp>
        <p:sp>
          <p:nvSpPr>
            <p:cNvPr id="132" name="TextBox 131">
              <a:extLst>
                <a:ext uri="{FF2B5EF4-FFF2-40B4-BE49-F238E27FC236}">
                  <a16:creationId xmlns:a16="http://schemas.microsoft.com/office/drawing/2014/main" id="{F7913D77-E4CD-47D9-B4BE-B41B2F40EAEB}"/>
                </a:ext>
              </a:extLst>
            </p:cNvPr>
            <p:cNvSpPr txBox="1"/>
            <p:nvPr/>
          </p:nvSpPr>
          <p:spPr>
            <a:xfrm>
              <a:off x="2715146" y="3284774"/>
              <a:ext cx="674065" cy="582593"/>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16%</a:t>
              </a:r>
            </a:p>
          </p:txBody>
        </p:sp>
        <p:sp>
          <p:nvSpPr>
            <p:cNvPr id="133" name="TextBox 132">
              <a:extLst>
                <a:ext uri="{FF2B5EF4-FFF2-40B4-BE49-F238E27FC236}">
                  <a16:creationId xmlns:a16="http://schemas.microsoft.com/office/drawing/2014/main" id="{F6DF3C15-32A1-45E5-B854-A716DFD4A577}"/>
                </a:ext>
              </a:extLst>
            </p:cNvPr>
            <p:cNvSpPr txBox="1"/>
            <p:nvPr/>
          </p:nvSpPr>
          <p:spPr>
            <a:xfrm>
              <a:off x="2702274" y="3699876"/>
              <a:ext cx="674065" cy="582593"/>
            </a:xfrm>
            <a:prstGeom prst="rect">
              <a:avLst/>
            </a:prstGeom>
            <a:noFill/>
          </p:spPr>
          <p:txBody>
            <a:bodyPr wrap="none" lIns="182880" tIns="146304" rIns="182880" bIns="146304" rtlCol="0">
              <a:spAutoFit/>
            </a:bodyPr>
            <a:lstStyle/>
            <a:p>
              <a:pPr>
                <a:lnSpc>
                  <a:spcPct val="90000"/>
                </a:lnSpc>
              </a:pPr>
              <a:r>
                <a:rPr lang="en-US" sz="1200" dirty="0"/>
                <a:t>11%</a:t>
              </a:r>
            </a:p>
          </p:txBody>
        </p:sp>
      </p:grpSp>
      <p:sp>
        <p:nvSpPr>
          <p:cNvPr id="141" name="TextBox 140">
            <a:extLst>
              <a:ext uri="{FF2B5EF4-FFF2-40B4-BE49-F238E27FC236}">
                <a16:creationId xmlns:a16="http://schemas.microsoft.com/office/drawing/2014/main" id="{2152BB49-F764-4646-8681-705DDBD61755}"/>
              </a:ext>
            </a:extLst>
          </p:cNvPr>
          <p:cNvSpPr txBox="1"/>
          <p:nvPr/>
        </p:nvSpPr>
        <p:spPr>
          <a:xfrm>
            <a:off x="2115030" y="5513880"/>
            <a:ext cx="662682" cy="461665"/>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13%</a:t>
            </a:r>
          </a:p>
        </p:txBody>
      </p:sp>
      <p:sp>
        <p:nvSpPr>
          <p:cNvPr id="142" name="TextBox 141">
            <a:extLst>
              <a:ext uri="{FF2B5EF4-FFF2-40B4-BE49-F238E27FC236}">
                <a16:creationId xmlns:a16="http://schemas.microsoft.com/office/drawing/2014/main" id="{63D6122E-1252-47A2-89DE-51254FE4A579}"/>
              </a:ext>
            </a:extLst>
          </p:cNvPr>
          <p:cNvSpPr txBox="1"/>
          <p:nvPr/>
        </p:nvSpPr>
        <p:spPr>
          <a:xfrm>
            <a:off x="2555731" y="5799224"/>
            <a:ext cx="579326" cy="461665"/>
          </a:xfrm>
          <a:prstGeom prst="rect">
            <a:avLst/>
          </a:prstGeom>
          <a:noFill/>
        </p:spPr>
        <p:txBody>
          <a:bodyPr wrap="none" lIns="182880" tIns="146304" rIns="182880" bIns="146304" rtlCol="0">
            <a:spAutoFit/>
          </a:bodyPr>
          <a:lstStyle/>
          <a:p>
            <a:pPr>
              <a:lnSpc>
                <a:spcPct val="90000"/>
              </a:lnSpc>
            </a:pPr>
            <a:r>
              <a:rPr lang="en-US" sz="1200" dirty="0"/>
              <a:t>8%</a:t>
            </a:r>
          </a:p>
        </p:txBody>
      </p:sp>
      <p:sp>
        <p:nvSpPr>
          <p:cNvPr id="143" name="TextBox 142">
            <a:extLst>
              <a:ext uri="{FF2B5EF4-FFF2-40B4-BE49-F238E27FC236}">
                <a16:creationId xmlns:a16="http://schemas.microsoft.com/office/drawing/2014/main" id="{B90C86C0-04C4-452D-BECC-BE974F4D9626}"/>
              </a:ext>
            </a:extLst>
          </p:cNvPr>
          <p:cNvSpPr txBox="1"/>
          <p:nvPr/>
        </p:nvSpPr>
        <p:spPr>
          <a:xfrm>
            <a:off x="2975453" y="5467110"/>
            <a:ext cx="662682" cy="461665"/>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15%</a:t>
            </a:r>
          </a:p>
        </p:txBody>
      </p:sp>
      <p:sp>
        <p:nvSpPr>
          <p:cNvPr id="144" name="TextBox 143">
            <a:extLst>
              <a:ext uri="{FF2B5EF4-FFF2-40B4-BE49-F238E27FC236}">
                <a16:creationId xmlns:a16="http://schemas.microsoft.com/office/drawing/2014/main" id="{A6D2D70F-7AB1-4AE4-B916-3BE281BFBDA7}"/>
              </a:ext>
            </a:extLst>
          </p:cNvPr>
          <p:cNvSpPr txBox="1"/>
          <p:nvPr/>
        </p:nvSpPr>
        <p:spPr>
          <a:xfrm>
            <a:off x="3019647" y="5809272"/>
            <a:ext cx="579326" cy="461665"/>
          </a:xfrm>
          <a:prstGeom prst="rect">
            <a:avLst/>
          </a:prstGeom>
          <a:noFill/>
        </p:spPr>
        <p:txBody>
          <a:bodyPr wrap="none" lIns="182880" tIns="146304" rIns="182880" bIns="146304" rtlCol="0">
            <a:spAutoFit/>
          </a:bodyPr>
          <a:lstStyle/>
          <a:p>
            <a:pPr>
              <a:lnSpc>
                <a:spcPct val="90000"/>
              </a:lnSpc>
            </a:pPr>
            <a:r>
              <a:rPr lang="en-US" sz="1200" dirty="0"/>
              <a:t>6%</a:t>
            </a:r>
          </a:p>
        </p:txBody>
      </p:sp>
      <p:sp>
        <p:nvSpPr>
          <p:cNvPr id="145" name="TextBox 144">
            <a:extLst>
              <a:ext uri="{FF2B5EF4-FFF2-40B4-BE49-F238E27FC236}">
                <a16:creationId xmlns:a16="http://schemas.microsoft.com/office/drawing/2014/main" id="{71634194-022A-4159-A5AE-C13F830DDDAB}"/>
              </a:ext>
            </a:extLst>
          </p:cNvPr>
          <p:cNvSpPr txBox="1"/>
          <p:nvPr/>
        </p:nvSpPr>
        <p:spPr>
          <a:xfrm>
            <a:off x="2111695" y="1822485"/>
            <a:ext cx="662682" cy="461665"/>
          </a:xfrm>
          <a:prstGeom prst="rect">
            <a:avLst/>
          </a:prstGeom>
          <a:noFill/>
        </p:spPr>
        <p:txBody>
          <a:bodyPr wrap="square" lIns="182880" tIns="146304" rIns="182880" bIns="146304" rtlCol="0">
            <a:spAutoFit/>
          </a:bodyPr>
          <a:lstStyle/>
          <a:p>
            <a:pPr>
              <a:lnSpc>
                <a:spcPct val="90000"/>
              </a:lnSpc>
            </a:pPr>
            <a:r>
              <a:rPr lang="en-US" sz="1200" dirty="0">
                <a:solidFill>
                  <a:schemeClr val="tx1">
                    <a:lumMod val="50000"/>
                  </a:schemeClr>
                </a:solidFill>
              </a:rPr>
              <a:t>66%</a:t>
            </a:r>
          </a:p>
        </p:txBody>
      </p:sp>
      <p:sp>
        <p:nvSpPr>
          <p:cNvPr id="146" name="TextBox 145">
            <a:extLst>
              <a:ext uri="{FF2B5EF4-FFF2-40B4-BE49-F238E27FC236}">
                <a16:creationId xmlns:a16="http://schemas.microsoft.com/office/drawing/2014/main" id="{7E47715B-20A1-413A-9CD6-943EAE3F5C50}"/>
              </a:ext>
            </a:extLst>
          </p:cNvPr>
          <p:cNvSpPr txBox="1"/>
          <p:nvPr/>
        </p:nvSpPr>
        <p:spPr>
          <a:xfrm>
            <a:off x="2510410" y="1843321"/>
            <a:ext cx="662682" cy="461665"/>
          </a:xfrm>
          <a:prstGeom prst="rect">
            <a:avLst/>
          </a:prstGeom>
          <a:noFill/>
        </p:spPr>
        <p:txBody>
          <a:bodyPr wrap="square" lIns="182880" tIns="146304" rIns="182880" bIns="146304" rtlCol="0">
            <a:spAutoFit/>
          </a:bodyPr>
          <a:lstStyle/>
          <a:p>
            <a:pPr>
              <a:lnSpc>
                <a:spcPct val="90000"/>
              </a:lnSpc>
            </a:pPr>
            <a:r>
              <a:rPr lang="en-US" sz="1200" dirty="0">
                <a:solidFill>
                  <a:schemeClr val="tx1">
                    <a:lumMod val="50000"/>
                  </a:schemeClr>
                </a:solidFill>
              </a:rPr>
              <a:t>65%</a:t>
            </a:r>
          </a:p>
        </p:txBody>
      </p:sp>
      <p:sp>
        <p:nvSpPr>
          <p:cNvPr id="147" name="TextBox 146">
            <a:extLst>
              <a:ext uri="{FF2B5EF4-FFF2-40B4-BE49-F238E27FC236}">
                <a16:creationId xmlns:a16="http://schemas.microsoft.com/office/drawing/2014/main" id="{A7D83A1D-8A25-4E84-8E2D-1A7D8CE79E94}"/>
              </a:ext>
            </a:extLst>
          </p:cNvPr>
          <p:cNvSpPr txBox="1"/>
          <p:nvPr/>
        </p:nvSpPr>
        <p:spPr>
          <a:xfrm>
            <a:off x="2108157" y="2271108"/>
            <a:ext cx="662682" cy="461665"/>
          </a:xfrm>
          <a:prstGeom prst="rect">
            <a:avLst/>
          </a:prstGeom>
          <a:noFill/>
        </p:spPr>
        <p:txBody>
          <a:bodyPr wrap="none" lIns="182880" tIns="146304" rIns="182880" bIns="146304" rtlCol="0">
            <a:spAutoFit/>
          </a:bodyPr>
          <a:lstStyle/>
          <a:p>
            <a:pPr>
              <a:lnSpc>
                <a:spcPct val="90000"/>
              </a:lnSpc>
            </a:pPr>
            <a:r>
              <a:rPr lang="en-US" sz="1200" dirty="0"/>
              <a:t>54%</a:t>
            </a:r>
          </a:p>
        </p:txBody>
      </p:sp>
      <p:sp>
        <p:nvSpPr>
          <p:cNvPr id="148" name="TextBox 147">
            <a:extLst>
              <a:ext uri="{FF2B5EF4-FFF2-40B4-BE49-F238E27FC236}">
                <a16:creationId xmlns:a16="http://schemas.microsoft.com/office/drawing/2014/main" id="{7141BBD3-C469-46EA-8E22-204F63322029}"/>
              </a:ext>
            </a:extLst>
          </p:cNvPr>
          <p:cNvSpPr txBox="1"/>
          <p:nvPr/>
        </p:nvSpPr>
        <p:spPr>
          <a:xfrm>
            <a:off x="2500362" y="2324159"/>
            <a:ext cx="662682" cy="461665"/>
          </a:xfrm>
          <a:prstGeom prst="rect">
            <a:avLst/>
          </a:prstGeom>
          <a:noFill/>
        </p:spPr>
        <p:txBody>
          <a:bodyPr wrap="none" lIns="182880" tIns="146304" rIns="182880" bIns="146304" rtlCol="0">
            <a:spAutoFit/>
          </a:bodyPr>
          <a:lstStyle/>
          <a:p>
            <a:pPr>
              <a:lnSpc>
                <a:spcPct val="90000"/>
              </a:lnSpc>
            </a:pPr>
            <a:r>
              <a:rPr lang="en-US" sz="1200" dirty="0"/>
              <a:t>53%</a:t>
            </a:r>
          </a:p>
        </p:txBody>
      </p:sp>
    </p:spTree>
    <p:extLst>
      <p:ext uri="{BB962C8B-B14F-4D97-AF65-F5344CB8AC3E}">
        <p14:creationId xmlns:p14="http://schemas.microsoft.com/office/powerpoint/2010/main" val="25324376"/>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D10CC-7B5D-4AAB-BD54-6AA2D29E27FD}"/>
              </a:ext>
            </a:extLst>
          </p:cNvPr>
          <p:cNvSpPr>
            <a:spLocks noGrp="1"/>
          </p:cNvSpPr>
          <p:nvPr>
            <p:ph type="title"/>
          </p:nvPr>
        </p:nvSpPr>
        <p:spPr/>
        <p:txBody>
          <a:bodyPr/>
          <a:lstStyle/>
          <a:p>
            <a:r>
              <a:rPr lang="en-US" dirty="0"/>
              <a:t>Incidence of the risk vs worry about the risk</a:t>
            </a:r>
          </a:p>
        </p:txBody>
      </p:sp>
      <p:sp>
        <p:nvSpPr>
          <p:cNvPr id="3" name="Slide Number Placeholder 2">
            <a:extLst>
              <a:ext uri="{FF2B5EF4-FFF2-40B4-BE49-F238E27FC236}">
                <a16:creationId xmlns:a16="http://schemas.microsoft.com/office/drawing/2014/main" id="{C1EF2B16-87B4-49DA-B86C-E8765040555C}"/>
              </a:ext>
            </a:extLst>
          </p:cNvPr>
          <p:cNvSpPr>
            <a:spLocks noGrp="1"/>
          </p:cNvSpPr>
          <p:nvPr>
            <p:ph type="sldNum" sz="quarter" idx="4"/>
          </p:nvPr>
        </p:nvSpPr>
        <p:spPr/>
        <p:txBody>
          <a:bodyPr/>
          <a:lstStyle/>
          <a:p>
            <a:fld id="{7EFC24D6-DB8F-6B44-BA5A-9BEC68C15CAA}" type="slidenum">
              <a:rPr lang="en-US" smtClean="0"/>
              <a:pPr/>
              <a:t>76</a:t>
            </a:fld>
            <a:endParaRPr lang="en-US" dirty="0"/>
          </a:p>
        </p:txBody>
      </p:sp>
      <p:pic>
        <p:nvPicPr>
          <p:cNvPr id="11" name="Picture 10">
            <a:extLst>
              <a:ext uri="{FF2B5EF4-FFF2-40B4-BE49-F238E27FC236}">
                <a16:creationId xmlns:a16="http://schemas.microsoft.com/office/drawing/2014/main" id="{E4423D60-3C25-44F4-A809-BBF21EF62E05}"/>
              </a:ext>
            </a:extLst>
          </p:cNvPr>
          <p:cNvPicPr>
            <a:picLocks noChangeAspect="1"/>
          </p:cNvPicPr>
          <p:nvPr/>
        </p:nvPicPr>
        <p:blipFill>
          <a:blip r:embed="rId3"/>
          <a:stretch>
            <a:fillRect/>
          </a:stretch>
        </p:blipFill>
        <p:spPr>
          <a:xfrm>
            <a:off x="357146" y="2259984"/>
            <a:ext cx="11704453" cy="4206240"/>
          </a:xfrm>
          <a:prstGeom prst="rect">
            <a:avLst/>
          </a:prstGeom>
        </p:spPr>
      </p:pic>
      <p:sp>
        <p:nvSpPr>
          <p:cNvPr id="4" name="TextBox 3">
            <a:extLst>
              <a:ext uri="{FF2B5EF4-FFF2-40B4-BE49-F238E27FC236}">
                <a16:creationId xmlns:a16="http://schemas.microsoft.com/office/drawing/2014/main" id="{61A160E9-7D32-4161-BC39-B64BF14D87B8}"/>
              </a:ext>
            </a:extLst>
          </p:cNvPr>
          <p:cNvSpPr txBox="1"/>
          <p:nvPr/>
        </p:nvSpPr>
        <p:spPr>
          <a:xfrm>
            <a:off x="1999419" y="1124221"/>
            <a:ext cx="2919422" cy="1071062"/>
          </a:xfrm>
          <a:prstGeom prst="rect">
            <a:avLst/>
          </a:prstGeom>
          <a:noFill/>
        </p:spPr>
        <p:txBody>
          <a:bodyPr wrap="square" lIns="182880" tIns="146304" rIns="182880" bIns="146304" rtlCol="0">
            <a:spAutoFit/>
          </a:bodyPr>
          <a:lstStyle/>
          <a:p>
            <a:pPr>
              <a:lnSpc>
                <a:spcPct val="90000"/>
              </a:lnSpc>
            </a:pPr>
            <a:r>
              <a:rPr lang="en-US" sz="1400" dirty="0">
                <a:solidFill>
                  <a:schemeClr val="tx1">
                    <a:lumMod val="50000"/>
                  </a:schemeClr>
                </a:solidFill>
              </a:rPr>
              <a:t>Blue = Under-worried: Occurrence of risk is disproportionately higher than the level of worry about the risk</a:t>
            </a:r>
          </a:p>
        </p:txBody>
      </p:sp>
      <p:sp>
        <p:nvSpPr>
          <p:cNvPr id="7" name="TextBox 6">
            <a:extLst>
              <a:ext uri="{FF2B5EF4-FFF2-40B4-BE49-F238E27FC236}">
                <a16:creationId xmlns:a16="http://schemas.microsoft.com/office/drawing/2014/main" id="{1470AC0A-457F-49FA-B32C-8F3B0653B961}"/>
              </a:ext>
            </a:extLst>
          </p:cNvPr>
          <p:cNvSpPr txBox="1"/>
          <p:nvPr/>
        </p:nvSpPr>
        <p:spPr>
          <a:xfrm>
            <a:off x="7885845" y="1124221"/>
            <a:ext cx="2882636" cy="1071062"/>
          </a:xfrm>
          <a:prstGeom prst="rect">
            <a:avLst/>
          </a:prstGeom>
          <a:noFill/>
        </p:spPr>
        <p:txBody>
          <a:bodyPr wrap="square" lIns="182880" tIns="146304" rIns="182880" bIns="146304" rtlCol="0">
            <a:spAutoFit/>
          </a:bodyPr>
          <a:lstStyle/>
          <a:p>
            <a:pPr>
              <a:lnSpc>
                <a:spcPct val="90000"/>
              </a:lnSpc>
            </a:pPr>
            <a:r>
              <a:rPr lang="en-US" sz="1400" dirty="0">
                <a:solidFill>
                  <a:schemeClr val="tx1">
                    <a:lumMod val="50000"/>
                  </a:schemeClr>
                </a:solidFill>
              </a:rPr>
              <a:t>Red = Over-worried: Occurrence of risk is disproportionately lower than the level of worry about the risk</a:t>
            </a:r>
          </a:p>
        </p:txBody>
      </p:sp>
    </p:spTree>
    <p:extLst>
      <p:ext uri="{BB962C8B-B14F-4D97-AF65-F5344CB8AC3E}">
        <p14:creationId xmlns:p14="http://schemas.microsoft.com/office/powerpoint/2010/main" val="1428799839"/>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6538B-DF4E-44A2-9C8D-C78D6DD85830}"/>
              </a:ext>
            </a:extLst>
          </p:cNvPr>
          <p:cNvSpPr>
            <a:spLocks noGrp="1"/>
          </p:cNvSpPr>
          <p:nvPr>
            <p:ph type="title"/>
          </p:nvPr>
        </p:nvSpPr>
        <p:spPr/>
        <p:txBody>
          <a:bodyPr/>
          <a:lstStyle/>
          <a:p>
            <a:r>
              <a:rPr lang="en-US" dirty="0"/>
              <a:t>Worries about terrorism recruiting was highest in France </a:t>
            </a:r>
            <a:br>
              <a:rPr lang="en-US" dirty="0"/>
            </a:br>
            <a:r>
              <a:rPr lang="en-US" sz="2000" dirty="0"/>
              <a:t>Doxing was a big worry in Japan, Hungary and China. Cyberbullying was most worrisome in Germany &amp; Italy</a:t>
            </a:r>
            <a:endParaRPr lang="en-US" dirty="0"/>
          </a:p>
        </p:txBody>
      </p:sp>
      <p:sp>
        <p:nvSpPr>
          <p:cNvPr id="3" name="Slide Number Placeholder 2">
            <a:extLst>
              <a:ext uri="{FF2B5EF4-FFF2-40B4-BE49-F238E27FC236}">
                <a16:creationId xmlns:a16="http://schemas.microsoft.com/office/drawing/2014/main" id="{381D3EF5-CD44-4133-965F-7CC92F72BC9C}"/>
              </a:ext>
            </a:extLst>
          </p:cNvPr>
          <p:cNvSpPr>
            <a:spLocks noGrp="1"/>
          </p:cNvSpPr>
          <p:nvPr>
            <p:ph type="sldNum" sz="quarter" idx="4"/>
          </p:nvPr>
        </p:nvSpPr>
        <p:spPr/>
        <p:txBody>
          <a:bodyPr/>
          <a:lstStyle/>
          <a:p>
            <a:fld id="{7EFC24D6-DB8F-6B44-BA5A-9BEC68C15CAA}" type="slidenum">
              <a:rPr lang="en-US" smtClean="0"/>
              <a:pPr/>
              <a:t>77</a:t>
            </a:fld>
            <a:endParaRPr lang="en-US" dirty="0"/>
          </a:p>
        </p:txBody>
      </p:sp>
      <p:sp>
        <p:nvSpPr>
          <p:cNvPr id="4" name="Rectangle 3">
            <a:extLst>
              <a:ext uri="{FF2B5EF4-FFF2-40B4-BE49-F238E27FC236}">
                <a16:creationId xmlns:a16="http://schemas.microsoft.com/office/drawing/2014/main" id="{E1D4EF70-4DA1-42F8-A798-018B619D0516}"/>
              </a:ext>
            </a:extLst>
          </p:cNvPr>
          <p:cNvSpPr/>
          <p:nvPr/>
        </p:nvSpPr>
        <p:spPr>
          <a:xfrm>
            <a:off x="-20096" y="6751811"/>
            <a:ext cx="6840429" cy="246221"/>
          </a:xfrm>
          <a:prstGeom prst="rect">
            <a:avLst/>
          </a:prstGeom>
        </p:spPr>
        <p:txBody>
          <a:bodyPr wrap="square">
            <a:spAutoFit/>
          </a:bodyPr>
          <a:lstStyle/>
          <a:p>
            <a:r>
              <a:rPr lang="en-US" sz="1000" i="1" dirty="0">
                <a:solidFill>
                  <a:schemeClr val="tx1">
                    <a:lumMod val="50000"/>
                  </a:schemeClr>
                </a:solidFill>
              </a:rPr>
              <a:t> Q4: Which of these online risks, if any do you personally worry about the most?</a:t>
            </a:r>
          </a:p>
        </p:txBody>
      </p:sp>
      <p:grpSp>
        <p:nvGrpSpPr>
          <p:cNvPr id="8" name="Group 7">
            <a:extLst>
              <a:ext uri="{FF2B5EF4-FFF2-40B4-BE49-F238E27FC236}">
                <a16:creationId xmlns:a16="http://schemas.microsoft.com/office/drawing/2014/main" id="{EDE38275-18FD-4B12-9CFC-93E87225B8C6}"/>
              </a:ext>
            </a:extLst>
          </p:cNvPr>
          <p:cNvGrpSpPr/>
          <p:nvPr/>
        </p:nvGrpSpPr>
        <p:grpSpPr>
          <a:xfrm>
            <a:off x="11145985" y="-28532"/>
            <a:ext cx="1203382" cy="415031"/>
            <a:chOff x="11145985" y="-28533"/>
            <a:chExt cx="1203382" cy="489365"/>
          </a:xfrm>
        </p:grpSpPr>
        <p:pic>
          <p:nvPicPr>
            <p:cNvPr id="9" name="Picture 2" descr="https://d30y9cdsu7xlg0.cloudfront.net/png/17486-200.png">
              <a:extLst>
                <a:ext uri="{FF2B5EF4-FFF2-40B4-BE49-F238E27FC236}">
                  <a16:creationId xmlns:a16="http://schemas.microsoft.com/office/drawing/2014/main" id="{279FA97C-DFE7-4E09-BFDE-3399325C9B7B}"/>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5914" y="84691"/>
              <a:ext cx="323453" cy="32345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A7A95A9-555B-4822-A774-43405A1474EA}"/>
                </a:ext>
              </a:extLst>
            </p:cNvPr>
            <p:cNvSpPr txBox="1"/>
            <p:nvPr/>
          </p:nvSpPr>
          <p:spPr>
            <a:xfrm>
              <a:off x="11145985" y="-28533"/>
              <a:ext cx="1004890"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Country</a:t>
              </a:r>
            </a:p>
          </p:txBody>
        </p:sp>
      </p:grpSp>
      <p:pic>
        <p:nvPicPr>
          <p:cNvPr id="24" name="Picture 23">
            <a:extLst>
              <a:ext uri="{FF2B5EF4-FFF2-40B4-BE49-F238E27FC236}">
                <a16:creationId xmlns:a16="http://schemas.microsoft.com/office/drawing/2014/main" id="{3DF198AC-57C4-4FD6-9674-825D41E76AC3}"/>
              </a:ext>
            </a:extLst>
          </p:cNvPr>
          <p:cNvPicPr>
            <a:picLocks noChangeAspect="1"/>
          </p:cNvPicPr>
          <p:nvPr/>
        </p:nvPicPr>
        <p:blipFill>
          <a:blip r:embed="rId4"/>
          <a:stretch>
            <a:fillRect/>
          </a:stretch>
        </p:blipFill>
        <p:spPr>
          <a:xfrm>
            <a:off x="390221" y="1753008"/>
            <a:ext cx="11397151" cy="4927601"/>
          </a:xfrm>
          <a:prstGeom prst="rect">
            <a:avLst/>
          </a:prstGeom>
        </p:spPr>
      </p:pic>
      <p:sp>
        <p:nvSpPr>
          <p:cNvPr id="25" name="TextBox 24">
            <a:extLst>
              <a:ext uri="{FF2B5EF4-FFF2-40B4-BE49-F238E27FC236}">
                <a16:creationId xmlns:a16="http://schemas.microsoft.com/office/drawing/2014/main" id="{30F4AD8F-B50F-42D3-8FF9-99F9D5FBD13B}"/>
              </a:ext>
            </a:extLst>
          </p:cNvPr>
          <p:cNvSpPr txBox="1"/>
          <p:nvPr/>
        </p:nvSpPr>
        <p:spPr>
          <a:xfrm>
            <a:off x="250338" y="1289152"/>
            <a:ext cx="5838458" cy="572464"/>
          </a:xfrm>
          <a:prstGeom prst="rect">
            <a:avLst/>
          </a:prstGeom>
          <a:noFill/>
        </p:spPr>
        <p:txBody>
          <a:bodyPr wrap="none" lIns="182880" tIns="146304" rIns="182880" bIns="146304" rtlCol="0">
            <a:spAutoFit/>
          </a:bodyPr>
          <a:lstStyle/>
          <a:p>
            <a:pPr>
              <a:lnSpc>
                <a:spcPct val="90000"/>
              </a:lnSpc>
            </a:pPr>
            <a:r>
              <a:rPr lang="en-US" sz="2000" dirty="0">
                <a:solidFill>
                  <a:schemeClr val="tx1">
                    <a:lumMod val="50000"/>
                  </a:schemeClr>
                </a:solidFill>
              </a:rPr>
              <a:t>Most worrisome risks by country </a:t>
            </a:r>
            <a:r>
              <a:rPr lang="en-US" sz="1400" dirty="0">
                <a:solidFill>
                  <a:schemeClr val="tx1">
                    <a:lumMod val="50000"/>
                  </a:schemeClr>
                </a:solidFill>
              </a:rPr>
              <a:t>(% ranked in top 3)</a:t>
            </a:r>
          </a:p>
        </p:txBody>
      </p:sp>
    </p:spTree>
    <p:extLst>
      <p:ext uri="{BB962C8B-B14F-4D97-AF65-F5344CB8AC3E}">
        <p14:creationId xmlns:p14="http://schemas.microsoft.com/office/powerpoint/2010/main" val="3303265153"/>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1B768-087D-40ED-BB5E-94CBEB0CB7B2}"/>
              </a:ext>
            </a:extLst>
          </p:cNvPr>
          <p:cNvSpPr>
            <a:spLocks noGrp="1"/>
          </p:cNvSpPr>
          <p:nvPr>
            <p:ph type="title"/>
          </p:nvPr>
        </p:nvSpPr>
        <p:spPr/>
        <p:txBody>
          <a:bodyPr/>
          <a:lstStyle/>
          <a:p>
            <a:r>
              <a:rPr lang="en-US" dirty="0"/>
              <a:t>Trend: Recency of risks fell most in China, Chile and Mexico</a:t>
            </a:r>
          </a:p>
        </p:txBody>
      </p:sp>
      <p:sp>
        <p:nvSpPr>
          <p:cNvPr id="3" name="Slide Number Placeholder 2">
            <a:extLst>
              <a:ext uri="{FF2B5EF4-FFF2-40B4-BE49-F238E27FC236}">
                <a16:creationId xmlns:a16="http://schemas.microsoft.com/office/drawing/2014/main" id="{40CDAC92-F3D7-493C-8D6B-892B8D6DD573}"/>
              </a:ext>
            </a:extLst>
          </p:cNvPr>
          <p:cNvSpPr>
            <a:spLocks noGrp="1"/>
          </p:cNvSpPr>
          <p:nvPr>
            <p:ph type="sldNum" sz="quarter" idx="4"/>
          </p:nvPr>
        </p:nvSpPr>
        <p:spPr/>
        <p:txBody>
          <a:bodyPr/>
          <a:lstStyle/>
          <a:p>
            <a:fld id="{7EFC24D6-DB8F-6B44-BA5A-9BEC68C15CAA}" type="slidenum">
              <a:rPr lang="en-US" smtClean="0"/>
              <a:pPr/>
              <a:t>78</a:t>
            </a:fld>
            <a:endParaRPr lang="en-US" dirty="0"/>
          </a:p>
        </p:txBody>
      </p:sp>
      <p:sp>
        <p:nvSpPr>
          <p:cNvPr id="4" name="TextBox 3">
            <a:extLst>
              <a:ext uri="{FF2B5EF4-FFF2-40B4-BE49-F238E27FC236}">
                <a16:creationId xmlns:a16="http://schemas.microsoft.com/office/drawing/2014/main" id="{5F403108-9C75-4498-9801-1BF3DA065710}"/>
              </a:ext>
            </a:extLst>
          </p:cNvPr>
          <p:cNvSpPr txBox="1"/>
          <p:nvPr/>
        </p:nvSpPr>
        <p:spPr>
          <a:xfrm>
            <a:off x="-40191" y="6636352"/>
            <a:ext cx="3628237"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Q6: When was the last time these events happened to you?</a:t>
            </a:r>
          </a:p>
        </p:txBody>
      </p:sp>
      <p:grpSp>
        <p:nvGrpSpPr>
          <p:cNvPr id="5" name="Group 4">
            <a:extLst>
              <a:ext uri="{FF2B5EF4-FFF2-40B4-BE49-F238E27FC236}">
                <a16:creationId xmlns:a16="http://schemas.microsoft.com/office/drawing/2014/main" id="{F54AF948-693E-435F-9950-843BCD9F7421}"/>
              </a:ext>
            </a:extLst>
          </p:cNvPr>
          <p:cNvGrpSpPr/>
          <p:nvPr/>
        </p:nvGrpSpPr>
        <p:grpSpPr>
          <a:xfrm>
            <a:off x="11145985" y="-28532"/>
            <a:ext cx="1203382" cy="415031"/>
            <a:chOff x="11145985" y="-28533"/>
            <a:chExt cx="1203382" cy="489365"/>
          </a:xfrm>
        </p:grpSpPr>
        <p:pic>
          <p:nvPicPr>
            <p:cNvPr id="6" name="Picture 2" descr="https://d30y9cdsu7xlg0.cloudfront.net/png/17486-200.png">
              <a:extLst>
                <a:ext uri="{FF2B5EF4-FFF2-40B4-BE49-F238E27FC236}">
                  <a16:creationId xmlns:a16="http://schemas.microsoft.com/office/drawing/2014/main" id="{40EA435A-DEDB-42FC-BB75-9B23AAC5EF1E}"/>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5914" y="84691"/>
              <a:ext cx="323453" cy="3234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7F26083-9854-4C67-8B18-E078B9D5A992}"/>
                </a:ext>
              </a:extLst>
            </p:cNvPr>
            <p:cNvSpPr txBox="1"/>
            <p:nvPr/>
          </p:nvSpPr>
          <p:spPr>
            <a:xfrm>
              <a:off x="11145985" y="-28533"/>
              <a:ext cx="1004890"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Country</a:t>
              </a:r>
            </a:p>
          </p:txBody>
        </p:sp>
      </p:grpSp>
      <p:graphicFrame>
        <p:nvGraphicFramePr>
          <p:cNvPr id="13" name="Chart 12">
            <a:extLst>
              <a:ext uri="{FF2B5EF4-FFF2-40B4-BE49-F238E27FC236}">
                <a16:creationId xmlns:a16="http://schemas.microsoft.com/office/drawing/2014/main" id="{9A8A5C74-DADB-4494-9B40-573F3FB97DB3}"/>
              </a:ext>
            </a:extLst>
          </p:cNvPr>
          <p:cNvGraphicFramePr/>
          <p:nvPr>
            <p:extLst/>
          </p:nvPr>
        </p:nvGraphicFramePr>
        <p:xfrm>
          <a:off x="1359860" y="1343477"/>
          <a:ext cx="105156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438BC7A9-35BC-4275-B301-F4A8A7B51ADE}"/>
              </a:ext>
            </a:extLst>
          </p:cNvPr>
          <p:cNvGraphicFramePr/>
          <p:nvPr>
            <p:extLst/>
          </p:nvPr>
        </p:nvGraphicFramePr>
        <p:xfrm>
          <a:off x="1359860" y="4066722"/>
          <a:ext cx="10515600" cy="228600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6FB0AFDE-3727-47D7-8B51-41A4EBBFD75C}"/>
              </a:ext>
            </a:extLst>
          </p:cNvPr>
          <p:cNvSpPr txBox="1"/>
          <p:nvPr/>
        </p:nvSpPr>
        <p:spPr>
          <a:xfrm>
            <a:off x="180872" y="2176640"/>
            <a:ext cx="1389994" cy="627864"/>
          </a:xfrm>
          <a:prstGeom prst="rect">
            <a:avLst/>
          </a:prstGeom>
          <a:noFill/>
        </p:spPr>
        <p:txBody>
          <a:bodyPr wrap="square" lIns="182880" tIns="146304" rIns="182880" bIns="146304" rtlCol="0">
            <a:spAutoFit/>
          </a:bodyPr>
          <a:lstStyle/>
          <a:p>
            <a:pPr algn="ctr">
              <a:lnSpc>
                <a:spcPct val="90000"/>
              </a:lnSpc>
            </a:pPr>
            <a:r>
              <a:rPr lang="en-US" sz="1200" dirty="0">
                <a:solidFill>
                  <a:schemeClr val="tx1">
                    <a:lumMod val="50000"/>
                  </a:schemeClr>
                </a:solidFill>
              </a:rPr>
              <a:t>Past week/month</a:t>
            </a:r>
          </a:p>
        </p:txBody>
      </p:sp>
      <p:sp>
        <p:nvSpPr>
          <p:cNvPr id="16" name="TextBox 15">
            <a:extLst>
              <a:ext uri="{FF2B5EF4-FFF2-40B4-BE49-F238E27FC236}">
                <a16:creationId xmlns:a16="http://schemas.microsoft.com/office/drawing/2014/main" id="{F8179FC0-C0D1-49FA-872E-FC89D9F90FE1}"/>
              </a:ext>
            </a:extLst>
          </p:cNvPr>
          <p:cNvSpPr txBox="1"/>
          <p:nvPr/>
        </p:nvSpPr>
        <p:spPr>
          <a:xfrm>
            <a:off x="203519" y="4895790"/>
            <a:ext cx="1389994" cy="627864"/>
          </a:xfrm>
          <a:prstGeom prst="rect">
            <a:avLst/>
          </a:prstGeom>
          <a:noFill/>
        </p:spPr>
        <p:txBody>
          <a:bodyPr wrap="square" lIns="182880" tIns="146304" rIns="182880" bIns="146304" rtlCol="0">
            <a:spAutoFit/>
          </a:bodyPr>
          <a:lstStyle/>
          <a:p>
            <a:pPr algn="ctr">
              <a:lnSpc>
                <a:spcPct val="90000"/>
              </a:lnSpc>
            </a:pPr>
            <a:r>
              <a:rPr lang="en-US" sz="1200" dirty="0">
                <a:solidFill>
                  <a:schemeClr val="tx1">
                    <a:lumMod val="50000"/>
                  </a:schemeClr>
                </a:solidFill>
              </a:rPr>
              <a:t>More than a month</a:t>
            </a:r>
          </a:p>
        </p:txBody>
      </p:sp>
      <p:sp>
        <p:nvSpPr>
          <p:cNvPr id="20" name="Speech Bubble: Rectangle with Corners Rounded 19">
            <a:extLst>
              <a:ext uri="{FF2B5EF4-FFF2-40B4-BE49-F238E27FC236}">
                <a16:creationId xmlns:a16="http://schemas.microsoft.com/office/drawing/2014/main" id="{667B8CD5-E9C6-499D-826C-4AD5575EA1E8}"/>
              </a:ext>
            </a:extLst>
          </p:cNvPr>
          <p:cNvSpPr/>
          <p:nvPr/>
        </p:nvSpPr>
        <p:spPr bwMode="auto">
          <a:xfrm>
            <a:off x="3439633" y="1650094"/>
            <a:ext cx="797087" cy="393192"/>
          </a:xfrm>
          <a:prstGeom prst="wedgeRoundRectCallout">
            <a:avLst>
              <a:gd name="adj1" fmla="val -47095"/>
              <a:gd name="adj2" fmla="val 76950"/>
              <a:gd name="adj3" fmla="val 16667"/>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China</a:t>
            </a:r>
          </a:p>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-12</a:t>
            </a:r>
          </a:p>
        </p:txBody>
      </p:sp>
      <p:sp>
        <p:nvSpPr>
          <p:cNvPr id="21" name="Speech Bubble: Rectangle with Corners Rounded 20">
            <a:extLst>
              <a:ext uri="{FF2B5EF4-FFF2-40B4-BE49-F238E27FC236}">
                <a16:creationId xmlns:a16="http://schemas.microsoft.com/office/drawing/2014/main" id="{B11B34F5-0E4F-404D-8C61-144123533FD4}"/>
              </a:ext>
            </a:extLst>
          </p:cNvPr>
          <p:cNvSpPr/>
          <p:nvPr/>
        </p:nvSpPr>
        <p:spPr bwMode="auto">
          <a:xfrm>
            <a:off x="9972392" y="1846690"/>
            <a:ext cx="797087" cy="393192"/>
          </a:xfrm>
          <a:prstGeom prst="wedgeRoundRectCallout">
            <a:avLst>
              <a:gd name="adj1" fmla="val -47095"/>
              <a:gd name="adj2" fmla="val 76950"/>
              <a:gd name="adj3" fmla="val 16667"/>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Chile</a:t>
            </a:r>
          </a:p>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-8</a:t>
            </a:r>
          </a:p>
        </p:txBody>
      </p:sp>
      <p:sp>
        <p:nvSpPr>
          <p:cNvPr id="22" name="Speech Bubble: Rectangle with Corners Rounded 21">
            <a:extLst>
              <a:ext uri="{FF2B5EF4-FFF2-40B4-BE49-F238E27FC236}">
                <a16:creationId xmlns:a16="http://schemas.microsoft.com/office/drawing/2014/main" id="{C0F4B64C-24E1-4977-8F10-591B0D038BD8}"/>
              </a:ext>
            </a:extLst>
          </p:cNvPr>
          <p:cNvSpPr/>
          <p:nvPr/>
        </p:nvSpPr>
        <p:spPr bwMode="auto">
          <a:xfrm>
            <a:off x="4965939" y="1661380"/>
            <a:ext cx="899537" cy="393192"/>
          </a:xfrm>
          <a:prstGeom prst="wedgeRoundRectCallout">
            <a:avLst>
              <a:gd name="adj1" fmla="val -47095"/>
              <a:gd name="adj2" fmla="val 76950"/>
              <a:gd name="adj3" fmla="val 16667"/>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Mexico</a:t>
            </a:r>
          </a:p>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-9</a:t>
            </a:r>
          </a:p>
        </p:txBody>
      </p:sp>
    </p:spTree>
    <p:extLst>
      <p:ext uri="{BB962C8B-B14F-4D97-AF65-F5344CB8AC3E}">
        <p14:creationId xmlns:p14="http://schemas.microsoft.com/office/powerpoint/2010/main" val="3343987889"/>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1B768-087D-40ED-BB5E-94CBEB0CB7B2}"/>
              </a:ext>
            </a:extLst>
          </p:cNvPr>
          <p:cNvSpPr>
            <a:spLocks noGrp="1"/>
          </p:cNvSpPr>
          <p:nvPr>
            <p:ph type="title"/>
          </p:nvPr>
        </p:nvSpPr>
        <p:spPr/>
        <p:txBody>
          <a:bodyPr/>
          <a:lstStyle/>
          <a:p>
            <a:r>
              <a:rPr lang="en-US" dirty="0"/>
              <a:t>Trend: Frequency of risks fell in China, Belgium and Mexico </a:t>
            </a:r>
          </a:p>
        </p:txBody>
      </p:sp>
      <p:sp>
        <p:nvSpPr>
          <p:cNvPr id="3" name="Slide Number Placeholder 2">
            <a:extLst>
              <a:ext uri="{FF2B5EF4-FFF2-40B4-BE49-F238E27FC236}">
                <a16:creationId xmlns:a16="http://schemas.microsoft.com/office/drawing/2014/main" id="{40CDAC92-F3D7-493C-8D6B-892B8D6DD573}"/>
              </a:ext>
            </a:extLst>
          </p:cNvPr>
          <p:cNvSpPr>
            <a:spLocks noGrp="1"/>
          </p:cNvSpPr>
          <p:nvPr>
            <p:ph type="sldNum" sz="quarter" idx="4"/>
          </p:nvPr>
        </p:nvSpPr>
        <p:spPr/>
        <p:txBody>
          <a:bodyPr/>
          <a:lstStyle/>
          <a:p>
            <a:fld id="{7EFC24D6-DB8F-6B44-BA5A-9BEC68C15CAA}" type="slidenum">
              <a:rPr lang="en-US" smtClean="0"/>
              <a:pPr/>
              <a:t>79</a:t>
            </a:fld>
            <a:endParaRPr lang="en-US" dirty="0"/>
          </a:p>
        </p:txBody>
      </p:sp>
      <p:sp>
        <p:nvSpPr>
          <p:cNvPr id="4" name="TextBox 3">
            <a:extLst>
              <a:ext uri="{FF2B5EF4-FFF2-40B4-BE49-F238E27FC236}">
                <a16:creationId xmlns:a16="http://schemas.microsoft.com/office/drawing/2014/main" id="{5F403108-9C75-4498-9801-1BF3DA065710}"/>
              </a:ext>
            </a:extLst>
          </p:cNvPr>
          <p:cNvSpPr txBox="1"/>
          <p:nvPr/>
        </p:nvSpPr>
        <p:spPr>
          <a:xfrm>
            <a:off x="-40191" y="6636352"/>
            <a:ext cx="5728171"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Q7: How often do you experience these events when you are interacting with other people online?</a:t>
            </a:r>
          </a:p>
        </p:txBody>
      </p:sp>
      <p:grpSp>
        <p:nvGrpSpPr>
          <p:cNvPr id="5" name="Group 4">
            <a:extLst>
              <a:ext uri="{FF2B5EF4-FFF2-40B4-BE49-F238E27FC236}">
                <a16:creationId xmlns:a16="http://schemas.microsoft.com/office/drawing/2014/main" id="{F54AF948-693E-435F-9950-843BCD9F7421}"/>
              </a:ext>
            </a:extLst>
          </p:cNvPr>
          <p:cNvGrpSpPr/>
          <p:nvPr/>
        </p:nvGrpSpPr>
        <p:grpSpPr>
          <a:xfrm>
            <a:off x="11145985" y="-28532"/>
            <a:ext cx="1203382" cy="415031"/>
            <a:chOff x="11145985" y="-28533"/>
            <a:chExt cx="1203382" cy="489365"/>
          </a:xfrm>
        </p:grpSpPr>
        <p:pic>
          <p:nvPicPr>
            <p:cNvPr id="6" name="Picture 2" descr="https://d30y9cdsu7xlg0.cloudfront.net/png/17486-200.png">
              <a:extLst>
                <a:ext uri="{FF2B5EF4-FFF2-40B4-BE49-F238E27FC236}">
                  <a16:creationId xmlns:a16="http://schemas.microsoft.com/office/drawing/2014/main" id="{40EA435A-DEDB-42FC-BB75-9B23AAC5EF1E}"/>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5914" y="84691"/>
              <a:ext cx="323453" cy="3234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7F26083-9854-4C67-8B18-E078B9D5A992}"/>
                </a:ext>
              </a:extLst>
            </p:cNvPr>
            <p:cNvSpPr txBox="1"/>
            <p:nvPr/>
          </p:nvSpPr>
          <p:spPr>
            <a:xfrm>
              <a:off x="11145985" y="-28533"/>
              <a:ext cx="1004890"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Country</a:t>
              </a:r>
            </a:p>
          </p:txBody>
        </p:sp>
      </p:grpSp>
      <p:graphicFrame>
        <p:nvGraphicFramePr>
          <p:cNvPr id="13" name="Chart 12">
            <a:extLst>
              <a:ext uri="{FF2B5EF4-FFF2-40B4-BE49-F238E27FC236}">
                <a16:creationId xmlns:a16="http://schemas.microsoft.com/office/drawing/2014/main" id="{9A8A5C74-DADB-4494-9B40-573F3FB97DB3}"/>
              </a:ext>
            </a:extLst>
          </p:cNvPr>
          <p:cNvGraphicFramePr/>
          <p:nvPr>
            <p:extLst/>
          </p:nvPr>
        </p:nvGraphicFramePr>
        <p:xfrm>
          <a:off x="1349803" y="1353525"/>
          <a:ext cx="105156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438BC7A9-35BC-4275-B301-F4A8A7B51ADE}"/>
              </a:ext>
            </a:extLst>
          </p:cNvPr>
          <p:cNvGraphicFramePr/>
          <p:nvPr>
            <p:extLst/>
          </p:nvPr>
        </p:nvGraphicFramePr>
        <p:xfrm>
          <a:off x="1349803" y="3829016"/>
          <a:ext cx="10515600" cy="22860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6605F100-6B76-4272-95B2-8CE07465B031}"/>
              </a:ext>
            </a:extLst>
          </p:cNvPr>
          <p:cNvSpPr txBox="1"/>
          <p:nvPr/>
        </p:nvSpPr>
        <p:spPr>
          <a:xfrm>
            <a:off x="180872" y="1922640"/>
            <a:ext cx="1389994" cy="627864"/>
          </a:xfrm>
          <a:prstGeom prst="rect">
            <a:avLst/>
          </a:prstGeom>
          <a:noFill/>
        </p:spPr>
        <p:txBody>
          <a:bodyPr wrap="square" lIns="182880" tIns="146304" rIns="182880" bIns="146304" rtlCol="0">
            <a:spAutoFit/>
          </a:bodyPr>
          <a:lstStyle/>
          <a:p>
            <a:pPr>
              <a:lnSpc>
                <a:spcPct val="90000"/>
              </a:lnSpc>
            </a:pPr>
            <a:r>
              <a:rPr lang="en-US" sz="1200" dirty="0">
                <a:solidFill>
                  <a:schemeClr val="tx1">
                    <a:lumMod val="50000"/>
                  </a:schemeClr>
                </a:solidFill>
              </a:rPr>
              <a:t>Every/Almost every time</a:t>
            </a:r>
          </a:p>
        </p:txBody>
      </p:sp>
      <p:sp>
        <p:nvSpPr>
          <p:cNvPr id="12" name="TextBox 11">
            <a:extLst>
              <a:ext uri="{FF2B5EF4-FFF2-40B4-BE49-F238E27FC236}">
                <a16:creationId xmlns:a16="http://schemas.microsoft.com/office/drawing/2014/main" id="{22F947B7-E37C-4ED2-9958-B85E7BCAFE50}"/>
              </a:ext>
            </a:extLst>
          </p:cNvPr>
          <p:cNvSpPr txBox="1"/>
          <p:nvPr/>
        </p:nvSpPr>
        <p:spPr>
          <a:xfrm>
            <a:off x="180872" y="2285897"/>
            <a:ext cx="1389994" cy="627864"/>
          </a:xfrm>
          <a:prstGeom prst="rect">
            <a:avLst/>
          </a:prstGeom>
          <a:noFill/>
        </p:spPr>
        <p:txBody>
          <a:bodyPr wrap="square" lIns="182880" tIns="146304" rIns="182880" bIns="146304" rtlCol="0">
            <a:spAutoFit/>
          </a:bodyPr>
          <a:lstStyle/>
          <a:p>
            <a:pPr>
              <a:lnSpc>
                <a:spcPct val="90000"/>
              </a:lnSpc>
            </a:pPr>
            <a:r>
              <a:rPr lang="en-US" sz="1200" dirty="0">
                <a:solidFill>
                  <a:schemeClr val="tx1">
                    <a:lumMod val="50000"/>
                  </a:schemeClr>
                </a:solidFill>
              </a:rPr>
              <a:t>Occasionally/</a:t>
            </a:r>
          </a:p>
          <a:p>
            <a:pPr>
              <a:lnSpc>
                <a:spcPct val="90000"/>
              </a:lnSpc>
            </a:pPr>
            <a:r>
              <a:rPr lang="en-US" sz="1200" dirty="0">
                <a:solidFill>
                  <a:schemeClr val="tx1">
                    <a:lumMod val="50000"/>
                  </a:schemeClr>
                </a:solidFill>
              </a:rPr>
              <a:t>Sometimes</a:t>
            </a:r>
          </a:p>
        </p:txBody>
      </p:sp>
      <p:sp>
        <p:nvSpPr>
          <p:cNvPr id="16" name="TextBox 15">
            <a:extLst>
              <a:ext uri="{FF2B5EF4-FFF2-40B4-BE49-F238E27FC236}">
                <a16:creationId xmlns:a16="http://schemas.microsoft.com/office/drawing/2014/main" id="{8DA7B48A-2C5E-499E-AD1B-B2F6AE68C7E3}"/>
              </a:ext>
            </a:extLst>
          </p:cNvPr>
          <p:cNvSpPr txBox="1"/>
          <p:nvPr/>
        </p:nvSpPr>
        <p:spPr>
          <a:xfrm>
            <a:off x="244159" y="4741183"/>
            <a:ext cx="1389994" cy="461665"/>
          </a:xfrm>
          <a:prstGeom prst="rect">
            <a:avLst/>
          </a:prstGeom>
          <a:noFill/>
        </p:spPr>
        <p:txBody>
          <a:bodyPr wrap="square" lIns="182880" tIns="146304" rIns="182880" bIns="146304" rtlCol="0">
            <a:spAutoFit/>
          </a:bodyPr>
          <a:lstStyle/>
          <a:p>
            <a:pPr>
              <a:lnSpc>
                <a:spcPct val="90000"/>
              </a:lnSpc>
            </a:pPr>
            <a:r>
              <a:rPr lang="en-US" sz="1200" dirty="0">
                <a:solidFill>
                  <a:schemeClr val="tx1">
                    <a:lumMod val="50000"/>
                  </a:schemeClr>
                </a:solidFill>
              </a:rPr>
              <a:t>Rarely/Never</a:t>
            </a:r>
          </a:p>
        </p:txBody>
      </p:sp>
      <p:sp>
        <p:nvSpPr>
          <p:cNvPr id="23" name="Speech Bubble: Rectangle with Corners Rounded 22">
            <a:extLst>
              <a:ext uri="{FF2B5EF4-FFF2-40B4-BE49-F238E27FC236}">
                <a16:creationId xmlns:a16="http://schemas.microsoft.com/office/drawing/2014/main" id="{D705DF6F-1D2D-423B-ADCB-C9A2D707B13F}"/>
              </a:ext>
            </a:extLst>
          </p:cNvPr>
          <p:cNvSpPr/>
          <p:nvPr/>
        </p:nvSpPr>
        <p:spPr bwMode="auto">
          <a:xfrm>
            <a:off x="9555953" y="1715884"/>
            <a:ext cx="797087" cy="393192"/>
          </a:xfrm>
          <a:prstGeom prst="wedgeRoundRectCallout">
            <a:avLst>
              <a:gd name="adj1" fmla="val -47095"/>
              <a:gd name="adj2" fmla="val 76950"/>
              <a:gd name="adj3" fmla="val 16667"/>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China</a:t>
            </a:r>
          </a:p>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-10</a:t>
            </a:r>
          </a:p>
        </p:txBody>
      </p:sp>
      <p:sp>
        <p:nvSpPr>
          <p:cNvPr id="24" name="Speech Bubble: Rectangle with Corners Rounded 23">
            <a:extLst>
              <a:ext uri="{FF2B5EF4-FFF2-40B4-BE49-F238E27FC236}">
                <a16:creationId xmlns:a16="http://schemas.microsoft.com/office/drawing/2014/main" id="{D67CD861-E016-46D3-A96F-930C21780D29}"/>
              </a:ext>
            </a:extLst>
          </p:cNvPr>
          <p:cNvSpPr/>
          <p:nvPr/>
        </p:nvSpPr>
        <p:spPr bwMode="auto">
          <a:xfrm>
            <a:off x="10753357" y="1847693"/>
            <a:ext cx="981444" cy="393192"/>
          </a:xfrm>
          <a:prstGeom prst="wedgeRoundRectCallout">
            <a:avLst>
              <a:gd name="adj1" fmla="val -47095"/>
              <a:gd name="adj2" fmla="val 76950"/>
              <a:gd name="adj3" fmla="val 16667"/>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Belgium</a:t>
            </a:r>
          </a:p>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-10</a:t>
            </a:r>
          </a:p>
        </p:txBody>
      </p:sp>
      <p:sp>
        <p:nvSpPr>
          <p:cNvPr id="25" name="Speech Bubble: Rectangle with Corners Rounded 24">
            <a:extLst>
              <a:ext uri="{FF2B5EF4-FFF2-40B4-BE49-F238E27FC236}">
                <a16:creationId xmlns:a16="http://schemas.microsoft.com/office/drawing/2014/main" id="{80EC4CE6-A29E-409D-8681-06D25B0A76A9}"/>
              </a:ext>
            </a:extLst>
          </p:cNvPr>
          <p:cNvSpPr/>
          <p:nvPr/>
        </p:nvSpPr>
        <p:spPr bwMode="auto">
          <a:xfrm>
            <a:off x="4840237" y="1402340"/>
            <a:ext cx="981444" cy="393192"/>
          </a:xfrm>
          <a:prstGeom prst="wedgeRoundRectCallout">
            <a:avLst>
              <a:gd name="adj1" fmla="val -47095"/>
              <a:gd name="adj2" fmla="val 76950"/>
              <a:gd name="adj3" fmla="val 16667"/>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Mexico</a:t>
            </a:r>
          </a:p>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-9</a:t>
            </a:r>
          </a:p>
        </p:txBody>
      </p:sp>
    </p:spTree>
    <p:extLst>
      <p:ext uri="{BB962C8B-B14F-4D97-AF65-F5344CB8AC3E}">
        <p14:creationId xmlns:p14="http://schemas.microsoft.com/office/powerpoint/2010/main" val="410341395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112370"/>
            <a:ext cx="11887200" cy="5998565"/>
          </a:xfrm>
        </p:spPr>
        <p:txBody>
          <a:bodyPr/>
          <a:lstStyle/>
          <a:p>
            <a:pPr lvl="0"/>
            <a:r>
              <a:rPr lang="en-US" sz="2800" dirty="0">
                <a:solidFill>
                  <a:srgbClr val="0072C6"/>
                </a:solidFill>
                <a:latin typeface="Segoe UI"/>
              </a:rPr>
              <a:t>Most people felt that they had been treated well</a:t>
            </a:r>
          </a:p>
          <a:p>
            <a:pPr lvl="1"/>
            <a:r>
              <a:rPr lang="en-US" sz="2000" dirty="0">
                <a:solidFill>
                  <a:srgbClr val="002050"/>
                </a:solidFill>
              </a:rPr>
              <a:t>66% strongly or somewhat agreed that they were treated in a safe and civil manner online. </a:t>
            </a:r>
          </a:p>
          <a:p>
            <a:pPr lvl="1"/>
            <a:r>
              <a:rPr lang="en-US" sz="2000" dirty="0">
                <a:solidFill>
                  <a:srgbClr val="002050"/>
                </a:solidFill>
              </a:rPr>
              <a:t>Conversely, those who felt they were treated unsafely and uncivilly (12%) suffered much higher rates of online risks and consequences.</a:t>
            </a:r>
          </a:p>
          <a:p>
            <a:pPr lvl="1"/>
            <a:endParaRPr lang="en-US" sz="1000" dirty="0">
              <a:solidFill>
                <a:srgbClr val="002050"/>
              </a:solidFill>
            </a:endParaRPr>
          </a:p>
          <a:p>
            <a:r>
              <a:rPr lang="en-US" sz="2800" dirty="0">
                <a:solidFill>
                  <a:srgbClr val="0072C6"/>
                </a:solidFill>
                <a:latin typeface="+mn-lt"/>
              </a:rPr>
              <a:t>People reported treating others with respect but…</a:t>
            </a:r>
          </a:p>
          <a:p>
            <a:pPr lvl="1"/>
            <a:r>
              <a:rPr lang="en-US" sz="2000" dirty="0">
                <a:solidFill>
                  <a:srgbClr val="002050"/>
                </a:solidFill>
              </a:rPr>
              <a:t>In response to online risks, 71% said they </a:t>
            </a:r>
            <a:r>
              <a:rPr lang="en-US" sz="2000" u="sng" dirty="0">
                <a:solidFill>
                  <a:srgbClr val="002050"/>
                </a:solidFill>
              </a:rPr>
              <a:t>always</a:t>
            </a:r>
            <a:r>
              <a:rPr lang="en-US" sz="2000" dirty="0">
                <a:solidFill>
                  <a:srgbClr val="002050"/>
                </a:solidFill>
              </a:rPr>
              <a:t> treated others with respect and dignity, 60% had respect for others point of view 52% stood up for themselves.</a:t>
            </a:r>
          </a:p>
          <a:p>
            <a:pPr lvl="1"/>
            <a:r>
              <a:rPr lang="en-US" sz="2000" dirty="0">
                <a:solidFill>
                  <a:srgbClr val="002050"/>
                </a:solidFill>
                <a:latin typeface="+mn-lt"/>
              </a:rPr>
              <a:t>There was a large disconnect between how people said they treated others compared to what they reported witnessing others doing. Only 19% said they always witnessed people treating others with respect and 15% always respected others point of view.</a:t>
            </a:r>
          </a:p>
          <a:p>
            <a:pPr lvl="1"/>
            <a:endParaRPr lang="en-US" sz="1000" dirty="0">
              <a:solidFill>
                <a:srgbClr val="002050"/>
              </a:solidFill>
              <a:latin typeface="+mn-lt"/>
            </a:endParaRPr>
          </a:p>
          <a:p>
            <a:r>
              <a:rPr lang="en-US" sz="2800" dirty="0">
                <a:solidFill>
                  <a:srgbClr val="0072C6"/>
                </a:solidFill>
                <a:latin typeface="+mn-lt"/>
              </a:rPr>
              <a:t>Confrontation and retaliation fell in response to online risks</a:t>
            </a:r>
          </a:p>
          <a:p>
            <a:pPr lvl="1"/>
            <a:r>
              <a:rPr lang="en-US" sz="2000" dirty="0">
                <a:solidFill>
                  <a:srgbClr val="002050"/>
                </a:solidFill>
              </a:rPr>
              <a:t>10% of respondents reported confronting the perpetrator, down eleven points, while retaliation dropped from 17% to 9% since 2016.</a:t>
            </a:r>
          </a:p>
          <a:p>
            <a:pPr lvl="1"/>
            <a:r>
              <a:rPr lang="en-US" sz="2000" dirty="0">
                <a:solidFill>
                  <a:srgbClr val="002050"/>
                </a:solidFill>
              </a:rPr>
              <a:t>Items in the Civility Challenge rose toward the top of actions taken in response to online risks. All items were in the top ten actions taken: stood up for themselves (ranked 3</a:t>
            </a:r>
            <a:r>
              <a:rPr lang="en-US" sz="2000" baseline="30000" dirty="0">
                <a:solidFill>
                  <a:srgbClr val="002050"/>
                </a:solidFill>
              </a:rPr>
              <a:t>rd</a:t>
            </a:r>
            <a:r>
              <a:rPr lang="en-US" sz="2000" dirty="0">
                <a:solidFill>
                  <a:srgbClr val="002050"/>
                </a:solidFill>
              </a:rPr>
              <a:t>), paused before replying (ranked 4</a:t>
            </a:r>
            <a:r>
              <a:rPr lang="en-US" sz="2000" baseline="30000" dirty="0">
                <a:solidFill>
                  <a:srgbClr val="002050"/>
                </a:solidFill>
              </a:rPr>
              <a:t>th</a:t>
            </a:r>
            <a:r>
              <a:rPr lang="en-US" sz="2000" dirty="0">
                <a:solidFill>
                  <a:srgbClr val="002050"/>
                </a:solidFill>
              </a:rPr>
              <a:t>), and defended someone who was treated unsafe or uncivil (ranked 6</a:t>
            </a:r>
            <a:r>
              <a:rPr lang="en-US" sz="2000" baseline="30000" dirty="0">
                <a:solidFill>
                  <a:srgbClr val="002050"/>
                </a:solidFill>
              </a:rPr>
              <a:t>th</a:t>
            </a:r>
            <a:r>
              <a:rPr lang="en-US" sz="2000" dirty="0">
                <a:solidFill>
                  <a:srgbClr val="002050"/>
                </a:solidFill>
              </a:rPr>
              <a:t>).</a:t>
            </a:r>
            <a:endParaRPr lang="en-US" sz="3600" dirty="0">
              <a:solidFill>
                <a:srgbClr val="002050"/>
              </a:solidFill>
              <a:latin typeface="+mn-lt"/>
            </a:endParaRPr>
          </a:p>
          <a:p>
            <a:endParaRPr lang="en-US" sz="1000" dirty="0">
              <a:solidFill>
                <a:srgbClr val="0072C6"/>
              </a:solidFill>
              <a:latin typeface="+mn-lt"/>
            </a:endParaRPr>
          </a:p>
        </p:txBody>
      </p:sp>
      <p:sp>
        <p:nvSpPr>
          <p:cNvPr id="3" name="Title 2"/>
          <p:cNvSpPr>
            <a:spLocks noGrp="1"/>
          </p:cNvSpPr>
          <p:nvPr>
            <p:ph type="title"/>
          </p:nvPr>
        </p:nvSpPr>
        <p:spPr>
          <a:xfrm>
            <a:off x="274639" y="295274"/>
            <a:ext cx="11889564" cy="917575"/>
          </a:xfrm>
        </p:spPr>
        <p:txBody>
          <a:bodyPr/>
          <a:lstStyle/>
          <a:p>
            <a:r>
              <a:rPr lang="en-US" dirty="0"/>
              <a:t>3. Key Findings</a:t>
            </a:r>
          </a:p>
        </p:txBody>
      </p:sp>
      <p:sp>
        <p:nvSpPr>
          <p:cNvPr id="4" name="Slide Number Placeholder 3"/>
          <p:cNvSpPr>
            <a:spLocks noGrp="1"/>
          </p:cNvSpPr>
          <p:nvPr>
            <p:ph type="sldNum" sz="quarter" idx="4"/>
          </p:nvPr>
        </p:nvSpPr>
        <p:spPr/>
        <p:txBody>
          <a:bodyPr/>
          <a:lstStyle/>
          <a:p>
            <a:fld id="{7EFC24D6-DB8F-6B44-BA5A-9BEC68C15CAA}" type="slidenum">
              <a:rPr lang="en-US" smtClean="0"/>
              <a:pPr/>
              <a:t>8</a:t>
            </a:fld>
            <a:endParaRPr lang="en-US" dirty="0"/>
          </a:p>
        </p:txBody>
      </p:sp>
    </p:spTree>
    <p:extLst>
      <p:ext uri="{BB962C8B-B14F-4D97-AF65-F5344CB8AC3E}">
        <p14:creationId xmlns:p14="http://schemas.microsoft.com/office/powerpoint/2010/main" val="939136408"/>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1846F-4E93-4419-915A-C8C6E96406BC}"/>
              </a:ext>
            </a:extLst>
          </p:cNvPr>
          <p:cNvSpPr>
            <a:spLocks noGrp="1"/>
          </p:cNvSpPr>
          <p:nvPr>
            <p:ph type="title"/>
          </p:nvPr>
        </p:nvSpPr>
        <p:spPr>
          <a:xfrm>
            <a:off x="274639" y="295274"/>
            <a:ext cx="11889564" cy="917575"/>
          </a:xfrm>
        </p:spPr>
        <p:txBody>
          <a:bodyPr/>
          <a:lstStyle/>
          <a:p>
            <a:r>
              <a:rPr lang="en-US" dirty="0"/>
              <a:t>Trend: Awareness about finding help increased in Belgium &amp; Chile</a:t>
            </a:r>
          </a:p>
        </p:txBody>
      </p:sp>
      <p:sp>
        <p:nvSpPr>
          <p:cNvPr id="3" name="Slide Number Placeholder 2">
            <a:extLst>
              <a:ext uri="{FF2B5EF4-FFF2-40B4-BE49-F238E27FC236}">
                <a16:creationId xmlns:a16="http://schemas.microsoft.com/office/drawing/2014/main" id="{C561AF82-1E31-4465-AC38-DE66399A4008}"/>
              </a:ext>
            </a:extLst>
          </p:cNvPr>
          <p:cNvSpPr>
            <a:spLocks noGrp="1"/>
          </p:cNvSpPr>
          <p:nvPr>
            <p:ph type="sldNum" sz="quarter" idx="4"/>
          </p:nvPr>
        </p:nvSpPr>
        <p:spPr/>
        <p:txBody>
          <a:bodyPr/>
          <a:lstStyle/>
          <a:p>
            <a:fld id="{7EFC24D6-DB8F-6B44-BA5A-9BEC68C15CAA}" type="slidenum">
              <a:rPr lang="en-US" smtClean="0"/>
              <a:pPr/>
              <a:t>80</a:t>
            </a:fld>
            <a:endParaRPr lang="en-US" dirty="0"/>
          </a:p>
        </p:txBody>
      </p:sp>
      <p:sp>
        <p:nvSpPr>
          <p:cNvPr id="4" name="Rectangle 3">
            <a:extLst>
              <a:ext uri="{FF2B5EF4-FFF2-40B4-BE49-F238E27FC236}">
                <a16:creationId xmlns:a16="http://schemas.microsoft.com/office/drawing/2014/main" id="{168CC0D9-C5AF-4A96-9288-F43F20E87B95}"/>
              </a:ext>
            </a:extLst>
          </p:cNvPr>
          <p:cNvSpPr/>
          <p:nvPr/>
        </p:nvSpPr>
        <p:spPr>
          <a:xfrm>
            <a:off x="142464" y="6547643"/>
            <a:ext cx="8561196" cy="246221"/>
          </a:xfrm>
          <a:prstGeom prst="rect">
            <a:avLst/>
          </a:prstGeom>
        </p:spPr>
        <p:txBody>
          <a:bodyPr wrap="square">
            <a:spAutoFit/>
          </a:bodyPr>
          <a:lstStyle/>
          <a:p>
            <a:r>
              <a:rPr lang="en-US" sz="1000" i="1" dirty="0">
                <a:solidFill>
                  <a:schemeClr val="tx1">
                    <a:lumMod val="50000"/>
                  </a:schemeClr>
                </a:solidFill>
              </a:rPr>
              <a:t> Q10: How confident are you in your personal ability to manage online risks or uncivil behavior online?</a:t>
            </a:r>
          </a:p>
        </p:txBody>
      </p:sp>
      <p:grpSp>
        <p:nvGrpSpPr>
          <p:cNvPr id="6" name="Group 5">
            <a:extLst>
              <a:ext uri="{FF2B5EF4-FFF2-40B4-BE49-F238E27FC236}">
                <a16:creationId xmlns:a16="http://schemas.microsoft.com/office/drawing/2014/main" id="{FE901DE3-4D6C-4B8B-B8D4-7697ED4AD862}"/>
              </a:ext>
            </a:extLst>
          </p:cNvPr>
          <p:cNvGrpSpPr/>
          <p:nvPr/>
        </p:nvGrpSpPr>
        <p:grpSpPr>
          <a:xfrm>
            <a:off x="11145985" y="-28532"/>
            <a:ext cx="1203382" cy="415031"/>
            <a:chOff x="11145985" y="-28533"/>
            <a:chExt cx="1203382" cy="489365"/>
          </a:xfrm>
        </p:grpSpPr>
        <p:pic>
          <p:nvPicPr>
            <p:cNvPr id="7" name="Picture 2" descr="https://d30y9cdsu7xlg0.cloudfront.net/png/17486-200.png">
              <a:extLst>
                <a:ext uri="{FF2B5EF4-FFF2-40B4-BE49-F238E27FC236}">
                  <a16:creationId xmlns:a16="http://schemas.microsoft.com/office/drawing/2014/main" id="{C103534B-C6E8-4E4D-BDC4-10077832555C}"/>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5914" y="84691"/>
              <a:ext cx="323453" cy="3234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98E95E2-2B2E-43E0-8D7B-244736ABB79D}"/>
                </a:ext>
              </a:extLst>
            </p:cNvPr>
            <p:cNvSpPr txBox="1"/>
            <p:nvPr/>
          </p:nvSpPr>
          <p:spPr>
            <a:xfrm>
              <a:off x="11145985" y="-28533"/>
              <a:ext cx="1004890"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Country</a:t>
              </a:r>
            </a:p>
          </p:txBody>
        </p:sp>
      </p:grpSp>
      <p:grpSp>
        <p:nvGrpSpPr>
          <p:cNvPr id="15" name="Group 14">
            <a:extLst>
              <a:ext uri="{FF2B5EF4-FFF2-40B4-BE49-F238E27FC236}">
                <a16:creationId xmlns:a16="http://schemas.microsoft.com/office/drawing/2014/main" id="{F9D427DF-0FB4-4C9B-B040-296C7473D968}"/>
              </a:ext>
            </a:extLst>
          </p:cNvPr>
          <p:cNvGrpSpPr>
            <a:grpSpLocks noChangeAspect="1"/>
          </p:cNvGrpSpPr>
          <p:nvPr/>
        </p:nvGrpSpPr>
        <p:grpSpPr>
          <a:xfrm>
            <a:off x="1071567" y="1485463"/>
            <a:ext cx="9993136" cy="5029200"/>
            <a:chOff x="691936" y="1079988"/>
            <a:chExt cx="10716424" cy="5393202"/>
          </a:xfrm>
        </p:grpSpPr>
        <p:pic>
          <p:nvPicPr>
            <p:cNvPr id="13" name="Picture 12">
              <a:extLst>
                <a:ext uri="{FF2B5EF4-FFF2-40B4-BE49-F238E27FC236}">
                  <a16:creationId xmlns:a16="http://schemas.microsoft.com/office/drawing/2014/main" id="{45191F3C-6984-4D52-A711-4EC9F78C7B3C}"/>
                </a:ext>
              </a:extLst>
            </p:cNvPr>
            <p:cNvPicPr>
              <a:picLocks noChangeAspect="1"/>
            </p:cNvPicPr>
            <p:nvPr/>
          </p:nvPicPr>
          <p:blipFill>
            <a:blip r:embed="rId4"/>
            <a:stretch>
              <a:fillRect/>
            </a:stretch>
          </p:blipFill>
          <p:spPr>
            <a:xfrm>
              <a:off x="691936" y="1079989"/>
              <a:ext cx="5276101" cy="5393201"/>
            </a:xfrm>
            <a:prstGeom prst="rect">
              <a:avLst/>
            </a:prstGeom>
          </p:spPr>
        </p:pic>
        <p:pic>
          <p:nvPicPr>
            <p:cNvPr id="14" name="Picture 13">
              <a:extLst>
                <a:ext uri="{FF2B5EF4-FFF2-40B4-BE49-F238E27FC236}">
                  <a16:creationId xmlns:a16="http://schemas.microsoft.com/office/drawing/2014/main" id="{B8B2BFDD-2F5B-43F8-B065-612F6D02E3B8}"/>
                </a:ext>
              </a:extLst>
            </p:cNvPr>
            <p:cNvPicPr>
              <a:picLocks noChangeAspect="1"/>
            </p:cNvPicPr>
            <p:nvPr/>
          </p:nvPicPr>
          <p:blipFill>
            <a:blip r:embed="rId5"/>
            <a:stretch>
              <a:fillRect/>
            </a:stretch>
          </p:blipFill>
          <p:spPr>
            <a:xfrm>
              <a:off x="6132259" y="1079988"/>
              <a:ext cx="5276101" cy="5393201"/>
            </a:xfrm>
            <a:prstGeom prst="rect">
              <a:avLst/>
            </a:prstGeom>
          </p:spPr>
        </p:pic>
      </p:grpSp>
      <p:sp>
        <p:nvSpPr>
          <p:cNvPr id="16" name="Rectangle 15">
            <a:extLst>
              <a:ext uri="{FF2B5EF4-FFF2-40B4-BE49-F238E27FC236}">
                <a16:creationId xmlns:a16="http://schemas.microsoft.com/office/drawing/2014/main" id="{9BBF4DE7-D40D-4426-B39C-2C3CFB3A0F76}"/>
              </a:ext>
            </a:extLst>
          </p:cNvPr>
          <p:cNvSpPr/>
          <p:nvPr/>
        </p:nvSpPr>
        <p:spPr>
          <a:xfrm>
            <a:off x="6063758" y="6545976"/>
            <a:ext cx="6087117" cy="246221"/>
          </a:xfrm>
          <a:prstGeom prst="rect">
            <a:avLst/>
          </a:prstGeom>
        </p:spPr>
        <p:txBody>
          <a:bodyPr wrap="square">
            <a:spAutoFit/>
          </a:bodyPr>
          <a:lstStyle/>
          <a:p>
            <a:r>
              <a:rPr lang="en-US" sz="1000" i="1" dirty="0">
                <a:solidFill>
                  <a:schemeClr val="tx1">
                    <a:lumMod val="50000"/>
                  </a:schemeClr>
                </a:solidFill>
              </a:rPr>
              <a:t> Q11: If you need help, do you know where to get help to manage online risks or uncivil behavior online?</a:t>
            </a:r>
          </a:p>
        </p:txBody>
      </p:sp>
      <p:sp>
        <p:nvSpPr>
          <p:cNvPr id="17" name="TextBox 16">
            <a:extLst>
              <a:ext uri="{FF2B5EF4-FFF2-40B4-BE49-F238E27FC236}">
                <a16:creationId xmlns:a16="http://schemas.microsoft.com/office/drawing/2014/main" id="{E2E644D0-845B-4E46-BE81-E1AF482BAC42}"/>
              </a:ext>
            </a:extLst>
          </p:cNvPr>
          <p:cNvSpPr txBox="1"/>
          <p:nvPr/>
        </p:nvSpPr>
        <p:spPr>
          <a:xfrm>
            <a:off x="2476662" y="931897"/>
            <a:ext cx="1906612" cy="627864"/>
          </a:xfrm>
          <a:prstGeom prst="rect">
            <a:avLst/>
          </a:prstGeom>
          <a:noFill/>
        </p:spPr>
        <p:txBody>
          <a:bodyPr wrap="none" lIns="182880" tIns="146304" rIns="182880" bIns="146304" rtlCol="0">
            <a:spAutoFit/>
          </a:bodyPr>
          <a:lstStyle/>
          <a:p>
            <a:pPr>
              <a:lnSpc>
                <a:spcPct val="90000"/>
              </a:lnSpc>
            </a:pPr>
            <a:r>
              <a:rPr lang="en-US" sz="2400" dirty="0">
                <a:solidFill>
                  <a:schemeClr val="tx1">
                    <a:lumMod val="50000"/>
                  </a:schemeClr>
                </a:solidFill>
              </a:rPr>
              <a:t>Confidence</a:t>
            </a:r>
          </a:p>
        </p:txBody>
      </p:sp>
      <p:sp>
        <p:nvSpPr>
          <p:cNvPr id="18" name="TextBox 17">
            <a:extLst>
              <a:ext uri="{FF2B5EF4-FFF2-40B4-BE49-F238E27FC236}">
                <a16:creationId xmlns:a16="http://schemas.microsoft.com/office/drawing/2014/main" id="{4A410C66-EC79-414D-81C6-7CFD67A6E204}"/>
              </a:ext>
            </a:extLst>
          </p:cNvPr>
          <p:cNvSpPr txBox="1"/>
          <p:nvPr/>
        </p:nvSpPr>
        <p:spPr>
          <a:xfrm>
            <a:off x="6921209" y="930405"/>
            <a:ext cx="3607334" cy="627864"/>
          </a:xfrm>
          <a:prstGeom prst="rect">
            <a:avLst/>
          </a:prstGeom>
          <a:noFill/>
        </p:spPr>
        <p:txBody>
          <a:bodyPr wrap="none" lIns="182880" tIns="146304" rIns="182880" bIns="146304" rtlCol="0">
            <a:spAutoFit/>
          </a:bodyPr>
          <a:lstStyle/>
          <a:p>
            <a:pPr>
              <a:lnSpc>
                <a:spcPct val="90000"/>
              </a:lnSpc>
            </a:pPr>
            <a:r>
              <a:rPr lang="en-US" sz="2400" dirty="0">
                <a:solidFill>
                  <a:schemeClr val="tx1">
                    <a:lumMod val="50000"/>
                  </a:schemeClr>
                </a:solidFill>
              </a:rPr>
              <a:t>Know where to get help</a:t>
            </a:r>
          </a:p>
        </p:txBody>
      </p:sp>
      <p:sp>
        <p:nvSpPr>
          <p:cNvPr id="19" name="Speech Bubble: Rectangle with Corners Rounded 18">
            <a:extLst>
              <a:ext uri="{FF2B5EF4-FFF2-40B4-BE49-F238E27FC236}">
                <a16:creationId xmlns:a16="http://schemas.microsoft.com/office/drawing/2014/main" id="{DF94912F-1103-4584-829D-18F02683293D}"/>
              </a:ext>
            </a:extLst>
          </p:cNvPr>
          <p:cNvSpPr/>
          <p:nvPr/>
        </p:nvSpPr>
        <p:spPr bwMode="auto">
          <a:xfrm>
            <a:off x="142464" y="2379769"/>
            <a:ext cx="1130591" cy="627591"/>
          </a:xfrm>
          <a:prstGeom prst="wedgeRoundRectCallout">
            <a:avLst>
              <a:gd name="adj1" fmla="val 51534"/>
              <a:gd name="adj2" fmla="val 73590"/>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100" dirty="0">
                <a:gradFill>
                  <a:gsLst>
                    <a:gs pos="0">
                      <a:srgbClr val="FFFFFF"/>
                    </a:gs>
                    <a:gs pos="100000">
                      <a:srgbClr val="FFFFFF"/>
                    </a:gs>
                  </a:gsLst>
                  <a:lin ang="5400000" scaled="0"/>
                </a:gradFill>
                <a:ea typeface="Segoe UI" pitchFamily="34" charset="0"/>
                <a:cs typeface="Segoe UI" pitchFamily="34" charset="0"/>
              </a:rPr>
              <a:t>Confidence fell in Brazil</a:t>
            </a:r>
          </a:p>
        </p:txBody>
      </p:sp>
      <p:sp>
        <p:nvSpPr>
          <p:cNvPr id="20" name="Speech Bubble: Rectangle with Corners Rounded 19">
            <a:extLst>
              <a:ext uri="{FF2B5EF4-FFF2-40B4-BE49-F238E27FC236}">
                <a16:creationId xmlns:a16="http://schemas.microsoft.com/office/drawing/2014/main" id="{A81055F6-D991-41E7-9909-BCEA4CC65BE9}"/>
              </a:ext>
            </a:extLst>
          </p:cNvPr>
          <p:cNvSpPr/>
          <p:nvPr/>
        </p:nvSpPr>
        <p:spPr bwMode="auto">
          <a:xfrm>
            <a:off x="9619404" y="4757209"/>
            <a:ext cx="1810595" cy="343111"/>
          </a:xfrm>
          <a:prstGeom prst="wedgeRoundRectCallout">
            <a:avLst>
              <a:gd name="adj1" fmla="val -27284"/>
              <a:gd name="adj2" fmla="val 149756"/>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Belgium improved</a:t>
            </a:r>
          </a:p>
        </p:txBody>
      </p:sp>
      <p:sp>
        <p:nvSpPr>
          <p:cNvPr id="21" name="Speech Bubble: Rectangle with Corners Rounded 20">
            <a:extLst>
              <a:ext uri="{FF2B5EF4-FFF2-40B4-BE49-F238E27FC236}">
                <a16:creationId xmlns:a16="http://schemas.microsoft.com/office/drawing/2014/main" id="{FFB3C391-9C1E-4764-ABE7-5EFC3E9BAF93}"/>
              </a:ext>
            </a:extLst>
          </p:cNvPr>
          <p:cNvSpPr/>
          <p:nvPr/>
        </p:nvSpPr>
        <p:spPr bwMode="auto">
          <a:xfrm>
            <a:off x="41720" y="5100320"/>
            <a:ext cx="1130591" cy="627591"/>
          </a:xfrm>
          <a:prstGeom prst="wedgeRoundRectCallout">
            <a:avLst>
              <a:gd name="adj1" fmla="val 51534"/>
              <a:gd name="adj2" fmla="val 73590"/>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100" dirty="0">
                <a:gradFill>
                  <a:gsLst>
                    <a:gs pos="0">
                      <a:srgbClr val="FFFFFF"/>
                    </a:gs>
                    <a:gs pos="100000">
                      <a:srgbClr val="FFFFFF"/>
                    </a:gs>
                  </a:gsLst>
                  <a:lin ang="5400000" scaled="0"/>
                </a:gradFill>
                <a:ea typeface="Segoe UI" pitchFamily="34" charset="0"/>
                <a:cs typeface="Segoe UI" pitchFamily="34" charset="0"/>
              </a:rPr>
              <a:t>Confidence fell in China</a:t>
            </a:r>
          </a:p>
        </p:txBody>
      </p:sp>
      <p:sp>
        <p:nvSpPr>
          <p:cNvPr id="22" name="Speech Bubble: Rectangle with Corners Rounded 21">
            <a:extLst>
              <a:ext uri="{FF2B5EF4-FFF2-40B4-BE49-F238E27FC236}">
                <a16:creationId xmlns:a16="http://schemas.microsoft.com/office/drawing/2014/main" id="{CA4BE1DE-6263-48B0-B5A4-43A1C836AAF7}"/>
              </a:ext>
            </a:extLst>
          </p:cNvPr>
          <p:cNvSpPr/>
          <p:nvPr/>
        </p:nvSpPr>
        <p:spPr bwMode="auto">
          <a:xfrm>
            <a:off x="9599550" y="1899903"/>
            <a:ext cx="1598436" cy="343111"/>
          </a:xfrm>
          <a:prstGeom prst="wedgeRoundRectCallout">
            <a:avLst>
              <a:gd name="adj1" fmla="val -35547"/>
              <a:gd name="adj2" fmla="val 105339"/>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Chile improved</a:t>
            </a:r>
          </a:p>
        </p:txBody>
      </p:sp>
    </p:spTree>
    <p:extLst>
      <p:ext uri="{BB962C8B-B14F-4D97-AF65-F5344CB8AC3E}">
        <p14:creationId xmlns:p14="http://schemas.microsoft.com/office/powerpoint/2010/main" val="107396257"/>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1846F-4E93-4419-915A-C8C6E96406BC}"/>
              </a:ext>
            </a:extLst>
          </p:cNvPr>
          <p:cNvSpPr>
            <a:spLocks noGrp="1"/>
          </p:cNvSpPr>
          <p:nvPr>
            <p:ph type="title"/>
          </p:nvPr>
        </p:nvSpPr>
        <p:spPr/>
        <p:txBody>
          <a:bodyPr/>
          <a:lstStyle/>
          <a:p>
            <a:r>
              <a:rPr lang="en-US" dirty="0"/>
              <a:t>People in Germany, Japan &amp; Russia had the most difficulty in finding help</a:t>
            </a:r>
            <a:br>
              <a:rPr lang="en-US" dirty="0"/>
            </a:br>
            <a:endParaRPr lang="en-US" dirty="0"/>
          </a:p>
        </p:txBody>
      </p:sp>
      <p:sp>
        <p:nvSpPr>
          <p:cNvPr id="3" name="Slide Number Placeholder 2">
            <a:extLst>
              <a:ext uri="{FF2B5EF4-FFF2-40B4-BE49-F238E27FC236}">
                <a16:creationId xmlns:a16="http://schemas.microsoft.com/office/drawing/2014/main" id="{C561AF82-1E31-4465-AC38-DE66399A4008}"/>
              </a:ext>
            </a:extLst>
          </p:cNvPr>
          <p:cNvSpPr>
            <a:spLocks noGrp="1"/>
          </p:cNvSpPr>
          <p:nvPr>
            <p:ph type="sldNum" sz="quarter" idx="4"/>
          </p:nvPr>
        </p:nvSpPr>
        <p:spPr/>
        <p:txBody>
          <a:bodyPr/>
          <a:lstStyle/>
          <a:p>
            <a:fld id="{7EFC24D6-DB8F-6B44-BA5A-9BEC68C15CAA}" type="slidenum">
              <a:rPr lang="en-US" smtClean="0"/>
              <a:pPr/>
              <a:t>81</a:t>
            </a:fld>
            <a:endParaRPr lang="en-US" dirty="0"/>
          </a:p>
        </p:txBody>
      </p:sp>
      <p:sp>
        <p:nvSpPr>
          <p:cNvPr id="4" name="Rectangle 3">
            <a:extLst>
              <a:ext uri="{FF2B5EF4-FFF2-40B4-BE49-F238E27FC236}">
                <a16:creationId xmlns:a16="http://schemas.microsoft.com/office/drawing/2014/main" id="{BCB4766F-E174-4926-A2B6-4171E2EAF44A}"/>
              </a:ext>
            </a:extLst>
          </p:cNvPr>
          <p:cNvSpPr/>
          <p:nvPr/>
        </p:nvSpPr>
        <p:spPr>
          <a:xfrm>
            <a:off x="-20096" y="6761858"/>
            <a:ext cx="8561196" cy="246221"/>
          </a:xfrm>
          <a:prstGeom prst="rect">
            <a:avLst/>
          </a:prstGeom>
        </p:spPr>
        <p:txBody>
          <a:bodyPr wrap="square">
            <a:spAutoFit/>
          </a:bodyPr>
          <a:lstStyle/>
          <a:p>
            <a:r>
              <a:rPr lang="en-US" sz="1000" i="1" dirty="0">
                <a:solidFill>
                  <a:schemeClr val="tx1">
                    <a:lumMod val="50000"/>
                  </a:schemeClr>
                </a:solidFill>
              </a:rPr>
              <a:t> Q11a: How difficult was it to get help when you were treated in an unsafe or uncivil manner?</a:t>
            </a:r>
          </a:p>
        </p:txBody>
      </p:sp>
      <p:graphicFrame>
        <p:nvGraphicFramePr>
          <p:cNvPr id="5" name="Chart 4">
            <a:extLst>
              <a:ext uri="{FF2B5EF4-FFF2-40B4-BE49-F238E27FC236}">
                <a16:creationId xmlns:a16="http://schemas.microsoft.com/office/drawing/2014/main" id="{2D313E1A-EB90-4D67-AE1A-93F149AEB907}"/>
              </a:ext>
            </a:extLst>
          </p:cNvPr>
          <p:cNvGraphicFramePr/>
          <p:nvPr>
            <p:extLst/>
          </p:nvPr>
        </p:nvGraphicFramePr>
        <p:xfrm>
          <a:off x="767808" y="1511458"/>
          <a:ext cx="11188966" cy="4673283"/>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A359DB7C-3B6C-4CB1-BB0A-741B18D352A1}"/>
              </a:ext>
            </a:extLst>
          </p:cNvPr>
          <p:cNvGrpSpPr/>
          <p:nvPr/>
        </p:nvGrpSpPr>
        <p:grpSpPr>
          <a:xfrm>
            <a:off x="11145985" y="-28532"/>
            <a:ext cx="1203382" cy="415031"/>
            <a:chOff x="11145985" y="-28533"/>
            <a:chExt cx="1203382" cy="489365"/>
          </a:xfrm>
        </p:grpSpPr>
        <p:pic>
          <p:nvPicPr>
            <p:cNvPr id="7" name="Picture 2" descr="https://d30y9cdsu7xlg0.cloudfront.net/png/17486-200.png">
              <a:extLst>
                <a:ext uri="{FF2B5EF4-FFF2-40B4-BE49-F238E27FC236}">
                  <a16:creationId xmlns:a16="http://schemas.microsoft.com/office/drawing/2014/main" id="{487AD682-FC72-4EDE-A865-24C067ADF08B}"/>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5914" y="84691"/>
              <a:ext cx="323453" cy="3234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E1ADEB2-9E2B-4995-9C18-E7739C224555}"/>
                </a:ext>
              </a:extLst>
            </p:cNvPr>
            <p:cNvSpPr txBox="1"/>
            <p:nvPr/>
          </p:nvSpPr>
          <p:spPr>
            <a:xfrm>
              <a:off x="11145985" y="-28533"/>
              <a:ext cx="1004890"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Country</a:t>
              </a:r>
            </a:p>
          </p:txBody>
        </p:sp>
      </p:grpSp>
      <p:sp>
        <p:nvSpPr>
          <p:cNvPr id="9" name="Speech Bubble: Rectangle with Corners Rounded 8">
            <a:extLst>
              <a:ext uri="{FF2B5EF4-FFF2-40B4-BE49-F238E27FC236}">
                <a16:creationId xmlns:a16="http://schemas.microsoft.com/office/drawing/2014/main" id="{C1BF3053-C902-467C-AE3D-0FDCE43F3D5B}"/>
              </a:ext>
            </a:extLst>
          </p:cNvPr>
          <p:cNvSpPr/>
          <p:nvPr/>
        </p:nvSpPr>
        <p:spPr bwMode="auto">
          <a:xfrm>
            <a:off x="9499600" y="1005461"/>
            <a:ext cx="2688040" cy="606345"/>
          </a:xfrm>
          <a:prstGeom prst="wedgeRoundRectCallout">
            <a:avLst>
              <a:gd name="adj1" fmla="val 109"/>
              <a:gd name="adj2" fmla="val 111204"/>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28% of Japanese &amp; Germans found it very difficult to get help</a:t>
            </a:r>
          </a:p>
        </p:txBody>
      </p:sp>
    </p:spTree>
    <p:extLst>
      <p:ext uri="{BB962C8B-B14F-4D97-AF65-F5344CB8AC3E}">
        <p14:creationId xmlns:p14="http://schemas.microsoft.com/office/powerpoint/2010/main" val="503226300"/>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Parents were considered the most responsible</a:t>
            </a:r>
            <a:br>
              <a:rPr lang="en-US" dirty="0"/>
            </a:br>
            <a:r>
              <a:rPr lang="en-US" sz="2000" dirty="0"/>
              <a:t>Mexico, Brazil and Hungary gave software companies the highest scores on responsibility</a:t>
            </a:r>
            <a:endParaRPr lang="en-US" dirty="0"/>
          </a:p>
        </p:txBody>
      </p:sp>
      <p:sp>
        <p:nvSpPr>
          <p:cNvPr id="3" name="Slide Number Placeholder 2"/>
          <p:cNvSpPr>
            <a:spLocks noGrp="1"/>
          </p:cNvSpPr>
          <p:nvPr>
            <p:ph type="sldNum" sz="quarter" idx="4"/>
          </p:nvPr>
        </p:nvSpPr>
        <p:spPr/>
        <p:txBody>
          <a:bodyPr/>
          <a:lstStyle/>
          <a:p>
            <a:fld id="{7EFC24D6-DB8F-6B44-BA5A-9BEC68C15CAA}" type="slidenum">
              <a:rPr lang="en-US" smtClean="0"/>
              <a:pPr/>
              <a:t>82</a:t>
            </a:fld>
            <a:endParaRPr lang="en-US" dirty="0"/>
          </a:p>
        </p:txBody>
      </p:sp>
      <p:sp>
        <p:nvSpPr>
          <p:cNvPr id="4" name="Rectangle 3"/>
          <p:cNvSpPr/>
          <p:nvPr/>
        </p:nvSpPr>
        <p:spPr>
          <a:xfrm>
            <a:off x="-20096" y="6741762"/>
            <a:ext cx="6840429" cy="246221"/>
          </a:xfrm>
          <a:prstGeom prst="rect">
            <a:avLst/>
          </a:prstGeom>
        </p:spPr>
        <p:txBody>
          <a:bodyPr wrap="square">
            <a:spAutoFit/>
          </a:bodyPr>
          <a:lstStyle/>
          <a:p>
            <a:r>
              <a:rPr lang="en-US" sz="1000" i="1" dirty="0">
                <a:solidFill>
                  <a:schemeClr val="tx1">
                    <a:lumMod val="50000"/>
                  </a:schemeClr>
                </a:solidFill>
              </a:rPr>
              <a:t> 8a: In your opinion, which group or organization is most responsible for keeping individuals and families safer online? </a:t>
            </a:r>
          </a:p>
        </p:txBody>
      </p:sp>
      <p:sp>
        <p:nvSpPr>
          <p:cNvPr id="6" name="Rectangle 5"/>
          <p:cNvSpPr/>
          <p:nvPr/>
        </p:nvSpPr>
        <p:spPr>
          <a:xfrm>
            <a:off x="20096" y="6761859"/>
            <a:ext cx="6840429" cy="246221"/>
          </a:xfrm>
          <a:prstGeom prst="rect">
            <a:avLst/>
          </a:prstGeom>
        </p:spPr>
        <p:txBody>
          <a:bodyPr wrap="square">
            <a:spAutoFit/>
          </a:bodyPr>
          <a:lstStyle/>
          <a:p>
            <a:r>
              <a:rPr lang="en-US" sz="1000" i="1" dirty="0">
                <a:solidFill>
                  <a:schemeClr val="tx1">
                    <a:lumMod val="50000"/>
                  </a:schemeClr>
                </a:solidFill>
              </a:rPr>
              <a:t> </a:t>
            </a:r>
          </a:p>
        </p:txBody>
      </p:sp>
      <p:grpSp>
        <p:nvGrpSpPr>
          <p:cNvPr id="7" name="Group 6"/>
          <p:cNvGrpSpPr/>
          <p:nvPr/>
        </p:nvGrpSpPr>
        <p:grpSpPr>
          <a:xfrm>
            <a:off x="11453820" y="-37541"/>
            <a:ext cx="915691" cy="489365"/>
            <a:chOff x="11453820" y="-37541"/>
            <a:chExt cx="915691" cy="489365"/>
          </a:xfrm>
        </p:grpSpPr>
        <p:sp>
          <p:nvSpPr>
            <p:cNvPr id="8" name="TextBox 7"/>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9" name="Picture 2" descr="https://d30y9cdsu7xlg0.cloudfront.net/png/143715-200.png"/>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19">
            <a:extLst>
              <a:ext uri="{FF2B5EF4-FFF2-40B4-BE49-F238E27FC236}">
                <a16:creationId xmlns:a16="http://schemas.microsoft.com/office/drawing/2014/main" id="{A6FED108-D3B6-4CCB-9277-5322F981528C}"/>
              </a:ext>
            </a:extLst>
          </p:cNvPr>
          <p:cNvPicPr>
            <a:picLocks noChangeAspect="1"/>
          </p:cNvPicPr>
          <p:nvPr/>
        </p:nvPicPr>
        <p:blipFill>
          <a:blip r:embed="rId4"/>
          <a:stretch>
            <a:fillRect/>
          </a:stretch>
        </p:blipFill>
        <p:spPr>
          <a:xfrm>
            <a:off x="1162340" y="1543747"/>
            <a:ext cx="10114161" cy="4937760"/>
          </a:xfrm>
          <a:prstGeom prst="rect">
            <a:avLst/>
          </a:prstGeom>
        </p:spPr>
      </p:pic>
      <p:sp>
        <p:nvSpPr>
          <p:cNvPr id="21" name="Rectangle 20">
            <a:extLst>
              <a:ext uri="{FF2B5EF4-FFF2-40B4-BE49-F238E27FC236}">
                <a16:creationId xmlns:a16="http://schemas.microsoft.com/office/drawing/2014/main" id="{1B81F679-77C1-4FF3-80D8-ABACABA3755F}"/>
              </a:ext>
            </a:extLst>
          </p:cNvPr>
          <p:cNvSpPr/>
          <p:nvPr/>
        </p:nvSpPr>
        <p:spPr bwMode="auto">
          <a:xfrm>
            <a:off x="6290271" y="1396721"/>
            <a:ext cx="914400" cy="5205048"/>
          </a:xfrm>
          <a:prstGeom prst="rect">
            <a:avLst/>
          </a:prstGeom>
          <a:solidFill>
            <a:srgbClr val="002050">
              <a:alpha val="1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51293972"/>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1B768-087D-40ED-BB5E-94CBEB0CB7B2}"/>
              </a:ext>
            </a:extLst>
          </p:cNvPr>
          <p:cNvSpPr>
            <a:spLocks noGrp="1"/>
          </p:cNvSpPr>
          <p:nvPr>
            <p:ph type="title"/>
          </p:nvPr>
        </p:nvSpPr>
        <p:spPr/>
        <p:txBody>
          <a:bodyPr/>
          <a:lstStyle/>
          <a:p>
            <a:r>
              <a:rPr lang="en-US" dirty="0"/>
              <a:t>Parents were considered the most trustworthy</a:t>
            </a:r>
            <a:br>
              <a:rPr lang="en-US" dirty="0"/>
            </a:br>
            <a:r>
              <a:rPr lang="en-US" sz="2000" dirty="0"/>
              <a:t>Software companies had the highest trust scores in Brazil, Hungary and South Africa </a:t>
            </a:r>
            <a:br>
              <a:rPr lang="en-US" dirty="0"/>
            </a:br>
            <a:endParaRPr lang="en-US" dirty="0"/>
          </a:p>
        </p:txBody>
      </p:sp>
      <p:sp>
        <p:nvSpPr>
          <p:cNvPr id="3" name="Slide Number Placeholder 2">
            <a:extLst>
              <a:ext uri="{FF2B5EF4-FFF2-40B4-BE49-F238E27FC236}">
                <a16:creationId xmlns:a16="http://schemas.microsoft.com/office/drawing/2014/main" id="{40CDAC92-F3D7-493C-8D6B-892B8D6DD573}"/>
              </a:ext>
            </a:extLst>
          </p:cNvPr>
          <p:cNvSpPr>
            <a:spLocks noGrp="1"/>
          </p:cNvSpPr>
          <p:nvPr>
            <p:ph type="sldNum" sz="quarter" idx="4"/>
          </p:nvPr>
        </p:nvSpPr>
        <p:spPr/>
        <p:txBody>
          <a:bodyPr/>
          <a:lstStyle/>
          <a:p>
            <a:fld id="{7EFC24D6-DB8F-6B44-BA5A-9BEC68C15CAA}" type="slidenum">
              <a:rPr lang="en-US" smtClean="0"/>
              <a:pPr/>
              <a:t>83</a:t>
            </a:fld>
            <a:endParaRPr lang="en-US" dirty="0"/>
          </a:p>
        </p:txBody>
      </p:sp>
      <p:sp>
        <p:nvSpPr>
          <p:cNvPr id="4" name="TextBox 3">
            <a:extLst>
              <a:ext uri="{FF2B5EF4-FFF2-40B4-BE49-F238E27FC236}">
                <a16:creationId xmlns:a16="http://schemas.microsoft.com/office/drawing/2014/main" id="{5F403108-9C75-4498-9801-1BF3DA065710}"/>
              </a:ext>
            </a:extLst>
          </p:cNvPr>
          <p:cNvSpPr txBox="1"/>
          <p:nvPr/>
        </p:nvSpPr>
        <p:spPr>
          <a:xfrm>
            <a:off x="-40191" y="6636352"/>
            <a:ext cx="6571351"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8b: In your opinion, which group or organization do you trust most to keep individuals and families safer online?</a:t>
            </a:r>
          </a:p>
        </p:txBody>
      </p:sp>
      <p:grpSp>
        <p:nvGrpSpPr>
          <p:cNvPr id="5" name="Group 4">
            <a:extLst>
              <a:ext uri="{FF2B5EF4-FFF2-40B4-BE49-F238E27FC236}">
                <a16:creationId xmlns:a16="http://schemas.microsoft.com/office/drawing/2014/main" id="{F54AF948-693E-435F-9950-843BCD9F7421}"/>
              </a:ext>
            </a:extLst>
          </p:cNvPr>
          <p:cNvGrpSpPr/>
          <p:nvPr/>
        </p:nvGrpSpPr>
        <p:grpSpPr>
          <a:xfrm>
            <a:off x="11145985" y="-28532"/>
            <a:ext cx="1203382" cy="415031"/>
            <a:chOff x="11145985" y="-28533"/>
            <a:chExt cx="1203382" cy="489365"/>
          </a:xfrm>
        </p:grpSpPr>
        <p:pic>
          <p:nvPicPr>
            <p:cNvPr id="6" name="Picture 2" descr="https://d30y9cdsu7xlg0.cloudfront.net/png/17486-200.png">
              <a:extLst>
                <a:ext uri="{FF2B5EF4-FFF2-40B4-BE49-F238E27FC236}">
                  <a16:creationId xmlns:a16="http://schemas.microsoft.com/office/drawing/2014/main" id="{40EA435A-DEDB-42FC-BB75-9B23AAC5EF1E}"/>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5914" y="84691"/>
              <a:ext cx="323453" cy="3234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7F26083-9854-4C67-8B18-E078B9D5A992}"/>
                </a:ext>
              </a:extLst>
            </p:cNvPr>
            <p:cNvSpPr txBox="1"/>
            <p:nvPr/>
          </p:nvSpPr>
          <p:spPr>
            <a:xfrm>
              <a:off x="11145985" y="-28533"/>
              <a:ext cx="1004890"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Country</a:t>
              </a:r>
            </a:p>
          </p:txBody>
        </p:sp>
      </p:grpSp>
      <p:pic>
        <p:nvPicPr>
          <p:cNvPr id="10" name="Picture 9">
            <a:extLst>
              <a:ext uri="{FF2B5EF4-FFF2-40B4-BE49-F238E27FC236}">
                <a16:creationId xmlns:a16="http://schemas.microsoft.com/office/drawing/2014/main" id="{DDAD7A88-1983-4CEA-B586-1603C095F5CC}"/>
              </a:ext>
            </a:extLst>
          </p:cNvPr>
          <p:cNvPicPr>
            <a:picLocks noChangeAspect="1"/>
          </p:cNvPicPr>
          <p:nvPr/>
        </p:nvPicPr>
        <p:blipFill>
          <a:blip r:embed="rId4"/>
          <a:stretch>
            <a:fillRect/>
          </a:stretch>
        </p:blipFill>
        <p:spPr>
          <a:xfrm>
            <a:off x="1162340" y="1539991"/>
            <a:ext cx="10114162" cy="4937760"/>
          </a:xfrm>
          <a:prstGeom prst="rect">
            <a:avLst/>
          </a:prstGeom>
        </p:spPr>
      </p:pic>
      <p:sp>
        <p:nvSpPr>
          <p:cNvPr id="11" name="Rectangle 10">
            <a:extLst>
              <a:ext uri="{FF2B5EF4-FFF2-40B4-BE49-F238E27FC236}">
                <a16:creationId xmlns:a16="http://schemas.microsoft.com/office/drawing/2014/main" id="{D824C5C9-627E-4A80-AC5E-0756F2738AA7}"/>
              </a:ext>
            </a:extLst>
          </p:cNvPr>
          <p:cNvSpPr/>
          <p:nvPr/>
        </p:nvSpPr>
        <p:spPr bwMode="auto">
          <a:xfrm>
            <a:off x="6290271" y="1396721"/>
            <a:ext cx="914400" cy="5205048"/>
          </a:xfrm>
          <a:prstGeom prst="rect">
            <a:avLst/>
          </a:prstGeom>
          <a:solidFill>
            <a:srgbClr val="002050">
              <a:alpha val="1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36231345"/>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3695-A933-47D0-9DAC-FFDE40E66B9C}"/>
              </a:ext>
            </a:extLst>
          </p:cNvPr>
          <p:cNvSpPr>
            <a:spLocks noGrp="1"/>
          </p:cNvSpPr>
          <p:nvPr>
            <p:ph type="title"/>
          </p:nvPr>
        </p:nvSpPr>
        <p:spPr/>
        <p:txBody>
          <a:bodyPr/>
          <a:lstStyle/>
          <a:p>
            <a:r>
              <a:rPr lang="en-US" dirty="0"/>
              <a:t>Trend: Consequences rose 7 points in Russia</a:t>
            </a:r>
          </a:p>
        </p:txBody>
      </p:sp>
      <p:sp>
        <p:nvSpPr>
          <p:cNvPr id="3" name="Slide Number Placeholder 2">
            <a:extLst>
              <a:ext uri="{FF2B5EF4-FFF2-40B4-BE49-F238E27FC236}">
                <a16:creationId xmlns:a16="http://schemas.microsoft.com/office/drawing/2014/main" id="{508DC193-0789-43D5-AFC9-9E1D61E41D40}"/>
              </a:ext>
            </a:extLst>
          </p:cNvPr>
          <p:cNvSpPr>
            <a:spLocks noGrp="1"/>
          </p:cNvSpPr>
          <p:nvPr>
            <p:ph type="sldNum" sz="quarter" idx="4"/>
          </p:nvPr>
        </p:nvSpPr>
        <p:spPr/>
        <p:txBody>
          <a:bodyPr/>
          <a:lstStyle/>
          <a:p>
            <a:fld id="{7EFC24D6-DB8F-6B44-BA5A-9BEC68C15CAA}" type="slidenum">
              <a:rPr lang="en-US" smtClean="0"/>
              <a:pPr/>
              <a:t>84</a:t>
            </a:fld>
            <a:endParaRPr lang="en-US" dirty="0"/>
          </a:p>
        </p:txBody>
      </p:sp>
      <p:sp>
        <p:nvSpPr>
          <p:cNvPr id="7" name="TextBox 6">
            <a:extLst>
              <a:ext uri="{FF2B5EF4-FFF2-40B4-BE49-F238E27FC236}">
                <a16:creationId xmlns:a16="http://schemas.microsoft.com/office/drawing/2014/main" id="{E67EE1F9-A983-4399-9CFD-FD704A8E2A1B}"/>
              </a:ext>
            </a:extLst>
          </p:cNvPr>
          <p:cNvSpPr txBox="1"/>
          <p:nvPr/>
        </p:nvSpPr>
        <p:spPr>
          <a:xfrm>
            <a:off x="8344280" y="6327046"/>
            <a:ext cx="4517449" cy="489365"/>
          </a:xfrm>
          <a:prstGeom prst="rect">
            <a:avLst/>
          </a:prstGeom>
          <a:noFill/>
        </p:spPr>
        <p:txBody>
          <a:bodyPr wrap="square" lIns="182880" tIns="146304" rIns="182880" bIns="146304" rtlCol="0">
            <a:spAutoFit/>
          </a:bodyPr>
          <a:lstStyle/>
          <a:p>
            <a:pPr algn="ctr">
              <a:lnSpc>
                <a:spcPct val="90000"/>
              </a:lnSpc>
            </a:pPr>
            <a:r>
              <a:rPr lang="en-US" sz="1400" dirty="0">
                <a:solidFill>
                  <a:schemeClr val="tx1">
                    <a:lumMod val="50000"/>
                  </a:schemeClr>
                </a:solidFill>
              </a:rPr>
              <a:t>Risk detail on Appendix slide XX</a:t>
            </a:r>
          </a:p>
        </p:txBody>
      </p:sp>
      <p:pic>
        <p:nvPicPr>
          <p:cNvPr id="14" name="Picture 13">
            <a:extLst>
              <a:ext uri="{FF2B5EF4-FFF2-40B4-BE49-F238E27FC236}">
                <a16:creationId xmlns:a16="http://schemas.microsoft.com/office/drawing/2014/main" id="{4B912BC1-02E2-41C9-9156-17A657D64E16}"/>
              </a:ext>
            </a:extLst>
          </p:cNvPr>
          <p:cNvPicPr>
            <a:picLocks noChangeAspect="1"/>
          </p:cNvPicPr>
          <p:nvPr/>
        </p:nvPicPr>
        <p:blipFill>
          <a:blip r:embed="rId3"/>
          <a:stretch>
            <a:fillRect/>
          </a:stretch>
        </p:blipFill>
        <p:spPr>
          <a:xfrm>
            <a:off x="1366896" y="1212849"/>
            <a:ext cx="3143547" cy="5184648"/>
          </a:xfrm>
          <a:prstGeom prst="rect">
            <a:avLst/>
          </a:prstGeom>
        </p:spPr>
      </p:pic>
      <p:grpSp>
        <p:nvGrpSpPr>
          <p:cNvPr id="21" name="Group 20">
            <a:extLst>
              <a:ext uri="{FF2B5EF4-FFF2-40B4-BE49-F238E27FC236}">
                <a16:creationId xmlns:a16="http://schemas.microsoft.com/office/drawing/2014/main" id="{00D60220-F82F-4F00-82D5-F6F32FED29B8}"/>
              </a:ext>
            </a:extLst>
          </p:cNvPr>
          <p:cNvGrpSpPr/>
          <p:nvPr/>
        </p:nvGrpSpPr>
        <p:grpSpPr>
          <a:xfrm>
            <a:off x="4655467" y="1212849"/>
            <a:ext cx="7077486" cy="5184057"/>
            <a:chOff x="4863287" y="1212849"/>
            <a:chExt cx="7077486" cy="5184057"/>
          </a:xfrm>
        </p:grpSpPr>
        <p:sp>
          <p:nvSpPr>
            <p:cNvPr id="4" name="TextBox 3">
              <a:extLst>
                <a:ext uri="{FF2B5EF4-FFF2-40B4-BE49-F238E27FC236}">
                  <a16:creationId xmlns:a16="http://schemas.microsoft.com/office/drawing/2014/main" id="{E803F327-CA04-4D03-9124-E2B9B4A9BE64}"/>
                </a:ext>
              </a:extLst>
            </p:cNvPr>
            <p:cNvSpPr txBox="1"/>
            <p:nvPr/>
          </p:nvSpPr>
          <p:spPr>
            <a:xfrm>
              <a:off x="4863288" y="1212849"/>
              <a:ext cx="7077485" cy="2948499"/>
            </a:xfrm>
            <a:prstGeom prst="rect">
              <a:avLst/>
            </a:prstGeom>
            <a:solidFill>
              <a:srgbClr val="0072C6"/>
            </a:solidFill>
          </p:spPr>
          <p:txBody>
            <a:bodyPr wrap="square" lIns="182880" tIns="146304" rIns="182880" bIns="146304" rtlCol="0">
              <a:spAutoFit/>
            </a:bodyPr>
            <a:lstStyle/>
            <a:p>
              <a:pPr>
                <a:lnSpc>
                  <a:spcPct val="90000"/>
                </a:lnSpc>
                <a:spcAft>
                  <a:spcPts val="600"/>
                </a:spcAft>
              </a:pPr>
              <a:r>
                <a:rPr lang="en-US" sz="2400" dirty="0"/>
                <a:t>Noteworthy increases</a:t>
              </a:r>
            </a:p>
            <a:p>
              <a:pPr>
                <a:lnSpc>
                  <a:spcPct val="90000"/>
                </a:lnSpc>
              </a:pPr>
              <a:r>
                <a:rPr lang="en-US" u="sng" dirty="0"/>
                <a:t>Russia</a:t>
              </a:r>
            </a:p>
            <a:p>
              <a:pPr marL="285750" indent="-285750">
                <a:lnSpc>
                  <a:spcPct val="90000"/>
                </a:lnSpc>
                <a:buFont typeface="Arial" panose="020B0604020202020204" pitchFamily="34" charset="0"/>
                <a:buChar char="•"/>
              </a:pPr>
              <a:r>
                <a:rPr lang="en-US" dirty="0"/>
                <a:t>Life became more stressful +10</a:t>
              </a:r>
            </a:p>
            <a:p>
              <a:pPr marL="285750" indent="-285750">
                <a:lnSpc>
                  <a:spcPct val="90000"/>
                </a:lnSpc>
                <a:buFont typeface="Arial" panose="020B0604020202020204" pitchFamily="34" charset="0"/>
                <a:buChar char="•"/>
              </a:pPr>
              <a:r>
                <a:rPr lang="en-US" dirty="0"/>
                <a:t>Participated less in social media, blogs &amp; forums +8</a:t>
              </a:r>
            </a:p>
            <a:p>
              <a:pPr marL="285750" indent="-285750">
                <a:lnSpc>
                  <a:spcPct val="90000"/>
                </a:lnSpc>
                <a:buFont typeface="Arial" panose="020B0604020202020204" pitchFamily="34" charset="0"/>
                <a:buChar char="•"/>
              </a:pPr>
              <a:r>
                <a:rPr lang="en-US" dirty="0"/>
                <a:t>Became depressed +7</a:t>
              </a:r>
            </a:p>
            <a:p>
              <a:pPr>
                <a:lnSpc>
                  <a:spcPct val="90000"/>
                </a:lnSpc>
              </a:pPr>
              <a:r>
                <a:rPr lang="en-US" u="sng" dirty="0"/>
                <a:t>South Africa</a:t>
              </a:r>
            </a:p>
            <a:p>
              <a:pPr marL="285750" indent="-285750">
                <a:lnSpc>
                  <a:spcPct val="90000"/>
                </a:lnSpc>
                <a:buFont typeface="Arial" panose="020B0604020202020204" pitchFamily="34" charset="0"/>
                <a:buChar char="•"/>
              </a:pPr>
              <a:r>
                <a:rPr lang="en-US" dirty="0"/>
                <a:t>Lost money +5</a:t>
              </a:r>
            </a:p>
            <a:p>
              <a:pPr>
                <a:lnSpc>
                  <a:spcPct val="90000"/>
                </a:lnSpc>
              </a:pPr>
              <a:r>
                <a:rPr lang="en-US" u="sng" dirty="0"/>
                <a:t>Brazil</a:t>
              </a:r>
            </a:p>
            <a:p>
              <a:pPr marL="285750" indent="-285750">
                <a:lnSpc>
                  <a:spcPct val="90000"/>
                </a:lnSpc>
                <a:buFont typeface="Arial" panose="020B0604020202020204" pitchFamily="34" charset="0"/>
                <a:buChar char="•"/>
              </a:pPr>
              <a:r>
                <a:rPr lang="en-US" dirty="0"/>
                <a:t>Participated less in social media, blogs &amp; forums +8</a:t>
              </a:r>
            </a:p>
            <a:p>
              <a:pPr marL="285750" indent="-285750">
                <a:lnSpc>
                  <a:spcPct val="90000"/>
                </a:lnSpc>
                <a:buFont typeface="Arial" panose="020B0604020202020204" pitchFamily="34" charset="0"/>
                <a:buChar char="•"/>
              </a:pPr>
              <a:r>
                <a:rPr lang="en-US" dirty="0"/>
                <a:t>Spent time &amp; energy avoiding the offender +7</a:t>
              </a:r>
            </a:p>
          </p:txBody>
        </p:sp>
        <p:sp>
          <p:nvSpPr>
            <p:cNvPr id="15" name="TextBox 14">
              <a:extLst>
                <a:ext uri="{FF2B5EF4-FFF2-40B4-BE49-F238E27FC236}">
                  <a16:creationId xmlns:a16="http://schemas.microsoft.com/office/drawing/2014/main" id="{378FFEF3-CE15-4C37-9592-A1E07BA957B4}"/>
                </a:ext>
              </a:extLst>
            </p:cNvPr>
            <p:cNvSpPr txBox="1"/>
            <p:nvPr/>
          </p:nvSpPr>
          <p:spPr>
            <a:xfrm>
              <a:off x="4863287" y="4196304"/>
              <a:ext cx="7077485" cy="2200602"/>
            </a:xfrm>
            <a:prstGeom prst="rect">
              <a:avLst/>
            </a:prstGeom>
            <a:solidFill>
              <a:srgbClr val="0072C6"/>
            </a:solidFill>
          </p:spPr>
          <p:txBody>
            <a:bodyPr wrap="square" lIns="182880" tIns="146304" rIns="182880" bIns="146304" rtlCol="0">
              <a:spAutoFit/>
            </a:bodyPr>
            <a:lstStyle/>
            <a:p>
              <a:pPr>
                <a:lnSpc>
                  <a:spcPct val="90000"/>
                </a:lnSpc>
                <a:spcAft>
                  <a:spcPts val="600"/>
                </a:spcAft>
              </a:pPr>
              <a:r>
                <a:rPr lang="en-US" sz="2400" dirty="0"/>
                <a:t>Noteworthy decreases</a:t>
              </a:r>
            </a:p>
            <a:p>
              <a:pPr>
                <a:lnSpc>
                  <a:spcPct val="90000"/>
                </a:lnSpc>
              </a:pPr>
              <a:r>
                <a:rPr lang="en-US" u="sng" dirty="0"/>
                <a:t>United Kingdom</a:t>
              </a:r>
            </a:p>
            <a:p>
              <a:pPr marL="285750" indent="-285750">
                <a:lnSpc>
                  <a:spcPct val="90000"/>
                </a:lnSpc>
                <a:buFont typeface="Arial" panose="020B0604020202020204" pitchFamily="34" charset="0"/>
                <a:buChar char="•"/>
              </a:pPr>
              <a:r>
                <a:rPr lang="en-US" dirty="0"/>
                <a:t>Became less trusting of other people online -7</a:t>
              </a:r>
            </a:p>
            <a:p>
              <a:pPr>
                <a:lnSpc>
                  <a:spcPct val="90000"/>
                </a:lnSpc>
              </a:pPr>
              <a:r>
                <a:rPr lang="en-US" u="sng" dirty="0"/>
                <a:t>United States</a:t>
              </a:r>
            </a:p>
            <a:p>
              <a:pPr marL="285750" indent="-285750">
                <a:lnSpc>
                  <a:spcPct val="90000"/>
                </a:lnSpc>
                <a:buFont typeface="Arial" panose="020B0604020202020204" pitchFamily="34" charset="0"/>
                <a:buChar char="•"/>
              </a:pPr>
              <a:r>
                <a:rPr lang="en-US" dirty="0"/>
                <a:t>Tried to be more constructive in my criticism -8</a:t>
              </a:r>
            </a:p>
            <a:p>
              <a:pPr>
                <a:lnSpc>
                  <a:spcPct val="90000"/>
                </a:lnSpc>
              </a:pPr>
              <a:r>
                <a:rPr lang="en-US" u="sng" dirty="0"/>
                <a:t>Chile</a:t>
              </a:r>
            </a:p>
            <a:p>
              <a:pPr marL="285750" indent="-285750">
                <a:lnSpc>
                  <a:spcPct val="90000"/>
                </a:lnSpc>
                <a:buFont typeface="Arial" panose="020B0604020202020204" pitchFamily="34" charset="0"/>
                <a:buChar char="•"/>
              </a:pPr>
              <a:r>
                <a:rPr lang="en-US" dirty="0"/>
                <a:t>Life became more stressful - 7</a:t>
              </a:r>
            </a:p>
          </p:txBody>
        </p:sp>
      </p:grpSp>
      <p:grpSp>
        <p:nvGrpSpPr>
          <p:cNvPr id="17" name="Group 16">
            <a:extLst>
              <a:ext uri="{FF2B5EF4-FFF2-40B4-BE49-F238E27FC236}">
                <a16:creationId xmlns:a16="http://schemas.microsoft.com/office/drawing/2014/main" id="{5B20CE7F-57F1-4334-8659-335559481041}"/>
              </a:ext>
            </a:extLst>
          </p:cNvPr>
          <p:cNvGrpSpPr/>
          <p:nvPr/>
        </p:nvGrpSpPr>
        <p:grpSpPr>
          <a:xfrm>
            <a:off x="11145985" y="-28532"/>
            <a:ext cx="1203382" cy="415031"/>
            <a:chOff x="11145985" y="-28533"/>
            <a:chExt cx="1203382" cy="489365"/>
          </a:xfrm>
        </p:grpSpPr>
        <p:pic>
          <p:nvPicPr>
            <p:cNvPr id="18" name="Picture 2" descr="https://d30y9cdsu7xlg0.cloudfront.net/png/17486-200.png">
              <a:extLst>
                <a:ext uri="{FF2B5EF4-FFF2-40B4-BE49-F238E27FC236}">
                  <a16:creationId xmlns:a16="http://schemas.microsoft.com/office/drawing/2014/main" id="{AB71BB26-919D-499E-90C9-38EACD9A60F5}"/>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5914" y="84691"/>
              <a:ext cx="323453" cy="32345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21F4BDFD-AEB8-427B-9808-05079C9F796D}"/>
                </a:ext>
              </a:extLst>
            </p:cNvPr>
            <p:cNvSpPr txBox="1"/>
            <p:nvPr/>
          </p:nvSpPr>
          <p:spPr>
            <a:xfrm>
              <a:off x="11145985" y="-28533"/>
              <a:ext cx="1004890"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Country</a:t>
              </a:r>
            </a:p>
          </p:txBody>
        </p:sp>
      </p:grpSp>
      <p:sp>
        <p:nvSpPr>
          <p:cNvPr id="20" name="Rectangle 19">
            <a:extLst>
              <a:ext uri="{FF2B5EF4-FFF2-40B4-BE49-F238E27FC236}">
                <a16:creationId xmlns:a16="http://schemas.microsoft.com/office/drawing/2014/main" id="{615CD190-B91A-476B-A729-D487D3AF26AD}"/>
              </a:ext>
            </a:extLst>
          </p:cNvPr>
          <p:cNvSpPr/>
          <p:nvPr/>
        </p:nvSpPr>
        <p:spPr>
          <a:xfrm>
            <a:off x="-20096" y="6761858"/>
            <a:ext cx="8561196" cy="246221"/>
          </a:xfrm>
          <a:prstGeom prst="rect">
            <a:avLst/>
          </a:prstGeom>
        </p:spPr>
        <p:txBody>
          <a:bodyPr wrap="square">
            <a:spAutoFit/>
          </a:bodyPr>
          <a:lstStyle/>
          <a:p>
            <a:r>
              <a:rPr lang="en-US" sz="1000" i="1" dirty="0">
                <a:solidFill>
                  <a:schemeClr val="tx1">
                    <a:lumMod val="50000"/>
                  </a:schemeClr>
                </a:solidFill>
              </a:rPr>
              <a:t> Q9: …Please tell us if any of the following has ever happened to you or to a friend/family member as a consequence of being treated uncivilly?</a:t>
            </a:r>
          </a:p>
        </p:txBody>
      </p:sp>
    </p:spTree>
    <p:extLst>
      <p:ext uri="{BB962C8B-B14F-4D97-AF65-F5344CB8AC3E}">
        <p14:creationId xmlns:p14="http://schemas.microsoft.com/office/powerpoint/2010/main" val="1990768545"/>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1846F-4E93-4419-915A-C8C6E96406BC}"/>
              </a:ext>
            </a:extLst>
          </p:cNvPr>
          <p:cNvSpPr>
            <a:spLocks noGrp="1"/>
          </p:cNvSpPr>
          <p:nvPr>
            <p:ph type="title"/>
          </p:nvPr>
        </p:nvSpPr>
        <p:spPr/>
        <p:txBody>
          <a:bodyPr/>
          <a:lstStyle/>
          <a:p>
            <a:r>
              <a:rPr lang="en-US" dirty="0"/>
              <a:t>Consequences by country</a:t>
            </a:r>
          </a:p>
        </p:txBody>
      </p:sp>
      <p:sp>
        <p:nvSpPr>
          <p:cNvPr id="3" name="Slide Number Placeholder 2">
            <a:extLst>
              <a:ext uri="{FF2B5EF4-FFF2-40B4-BE49-F238E27FC236}">
                <a16:creationId xmlns:a16="http://schemas.microsoft.com/office/drawing/2014/main" id="{C561AF82-1E31-4465-AC38-DE66399A4008}"/>
              </a:ext>
            </a:extLst>
          </p:cNvPr>
          <p:cNvSpPr>
            <a:spLocks noGrp="1"/>
          </p:cNvSpPr>
          <p:nvPr>
            <p:ph type="sldNum" sz="quarter" idx="4"/>
          </p:nvPr>
        </p:nvSpPr>
        <p:spPr/>
        <p:txBody>
          <a:bodyPr/>
          <a:lstStyle/>
          <a:p>
            <a:fld id="{7EFC24D6-DB8F-6B44-BA5A-9BEC68C15CAA}" type="slidenum">
              <a:rPr lang="en-US" smtClean="0"/>
              <a:pPr/>
              <a:t>85</a:t>
            </a:fld>
            <a:endParaRPr lang="en-US" dirty="0"/>
          </a:p>
        </p:txBody>
      </p:sp>
      <p:sp>
        <p:nvSpPr>
          <p:cNvPr id="4" name="Rectangle 3">
            <a:extLst>
              <a:ext uri="{FF2B5EF4-FFF2-40B4-BE49-F238E27FC236}">
                <a16:creationId xmlns:a16="http://schemas.microsoft.com/office/drawing/2014/main" id="{0ABD25F3-20F7-4950-8A7C-34B44FC76D91}"/>
              </a:ext>
            </a:extLst>
          </p:cNvPr>
          <p:cNvSpPr/>
          <p:nvPr/>
        </p:nvSpPr>
        <p:spPr>
          <a:xfrm>
            <a:off x="-20096" y="6761858"/>
            <a:ext cx="8561196" cy="246221"/>
          </a:xfrm>
          <a:prstGeom prst="rect">
            <a:avLst/>
          </a:prstGeom>
        </p:spPr>
        <p:txBody>
          <a:bodyPr wrap="square">
            <a:spAutoFit/>
          </a:bodyPr>
          <a:lstStyle/>
          <a:p>
            <a:r>
              <a:rPr lang="en-US" sz="1000" i="1" dirty="0">
                <a:solidFill>
                  <a:schemeClr val="tx1">
                    <a:lumMod val="50000"/>
                  </a:schemeClr>
                </a:solidFill>
              </a:rPr>
              <a:t> Q9: …Please tell us if any of the following has ever happened to you or to a friend/family member as a consequence of being treated uncivilly?</a:t>
            </a:r>
          </a:p>
        </p:txBody>
      </p:sp>
      <p:pic>
        <p:nvPicPr>
          <p:cNvPr id="15" name="Picture 14">
            <a:extLst>
              <a:ext uri="{FF2B5EF4-FFF2-40B4-BE49-F238E27FC236}">
                <a16:creationId xmlns:a16="http://schemas.microsoft.com/office/drawing/2014/main" id="{F285827B-D388-4446-9518-E2D4D70BD2FF}"/>
              </a:ext>
            </a:extLst>
          </p:cNvPr>
          <p:cNvPicPr>
            <a:picLocks noChangeAspect="1"/>
          </p:cNvPicPr>
          <p:nvPr/>
        </p:nvPicPr>
        <p:blipFill>
          <a:blip r:embed="rId3"/>
          <a:stretch>
            <a:fillRect/>
          </a:stretch>
        </p:blipFill>
        <p:spPr>
          <a:xfrm>
            <a:off x="1110550" y="1188870"/>
            <a:ext cx="10559185" cy="5394960"/>
          </a:xfrm>
          <a:prstGeom prst="rect">
            <a:avLst/>
          </a:prstGeom>
        </p:spPr>
      </p:pic>
    </p:spTree>
    <p:extLst>
      <p:ext uri="{BB962C8B-B14F-4D97-AF65-F5344CB8AC3E}">
        <p14:creationId xmlns:p14="http://schemas.microsoft.com/office/powerpoint/2010/main" val="2317792588"/>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3695-A933-47D0-9DAC-FFDE40E66B9C}"/>
              </a:ext>
            </a:extLst>
          </p:cNvPr>
          <p:cNvSpPr>
            <a:spLocks noGrp="1"/>
          </p:cNvSpPr>
          <p:nvPr>
            <p:ph type="title"/>
          </p:nvPr>
        </p:nvSpPr>
        <p:spPr/>
        <p:txBody>
          <a:bodyPr/>
          <a:lstStyle/>
          <a:p>
            <a:r>
              <a:rPr lang="en-US" dirty="0"/>
              <a:t>Consequences: Trend 2016-2017</a:t>
            </a:r>
          </a:p>
        </p:txBody>
      </p:sp>
      <p:sp>
        <p:nvSpPr>
          <p:cNvPr id="3" name="Slide Number Placeholder 2">
            <a:extLst>
              <a:ext uri="{FF2B5EF4-FFF2-40B4-BE49-F238E27FC236}">
                <a16:creationId xmlns:a16="http://schemas.microsoft.com/office/drawing/2014/main" id="{508DC193-0789-43D5-AFC9-9E1D61E41D40}"/>
              </a:ext>
            </a:extLst>
          </p:cNvPr>
          <p:cNvSpPr>
            <a:spLocks noGrp="1"/>
          </p:cNvSpPr>
          <p:nvPr>
            <p:ph type="sldNum" sz="quarter" idx="4"/>
          </p:nvPr>
        </p:nvSpPr>
        <p:spPr/>
        <p:txBody>
          <a:bodyPr/>
          <a:lstStyle/>
          <a:p>
            <a:fld id="{7EFC24D6-DB8F-6B44-BA5A-9BEC68C15CAA}" type="slidenum">
              <a:rPr lang="en-US" smtClean="0"/>
              <a:pPr/>
              <a:t>86</a:t>
            </a:fld>
            <a:endParaRPr lang="en-US" dirty="0"/>
          </a:p>
        </p:txBody>
      </p:sp>
      <p:pic>
        <p:nvPicPr>
          <p:cNvPr id="5" name="Picture 4">
            <a:extLst>
              <a:ext uri="{FF2B5EF4-FFF2-40B4-BE49-F238E27FC236}">
                <a16:creationId xmlns:a16="http://schemas.microsoft.com/office/drawing/2014/main" id="{B685B2C2-6B55-49EB-8B69-CE75824D7151}"/>
              </a:ext>
            </a:extLst>
          </p:cNvPr>
          <p:cNvPicPr>
            <a:picLocks noChangeAspect="1"/>
          </p:cNvPicPr>
          <p:nvPr/>
        </p:nvPicPr>
        <p:blipFill>
          <a:blip r:embed="rId3"/>
          <a:stretch>
            <a:fillRect/>
          </a:stretch>
        </p:blipFill>
        <p:spPr>
          <a:xfrm>
            <a:off x="2214621" y="1087240"/>
            <a:ext cx="7585201" cy="5684201"/>
          </a:xfrm>
          <a:prstGeom prst="rect">
            <a:avLst/>
          </a:prstGeom>
        </p:spPr>
      </p:pic>
    </p:spTree>
    <p:extLst>
      <p:ext uri="{BB962C8B-B14F-4D97-AF65-F5344CB8AC3E}">
        <p14:creationId xmlns:p14="http://schemas.microsoft.com/office/powerpoint/2010/main" val="1941247450"/>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1846F-4E93-4419-915A-C8C6E96406BC}"/>
              </a:ext>
            </a:extLst>
          </p:cNvPr>
          <p:cNvSpPr>
            <a:spLocks noGrp="1"/>
          </p:cNvSpPr>
          <p:nvPr>
            <p:ph type="title"/>
          </p:nvPr>
        </p:nvSpPr>
        <p:spPr/>
        <p:txBody>
          <a:bodyPr/>
          <a:lstStyle/>
          <a:p>
            <a:r>
              <a:rPr lang="en-US" dirty="0"/>
              <a:t>Trend: Actions taken fell across most countries</a:t>
            </a:r>
          </a:p>
        </p:txBody>
      </p:sp>
      <p:sp>
        <p:nvSpPr>
          <p:cNvPr id="3" name="Slide Number Placeholder 2">
            <a:extLst>
              <a:ext uri="{FF2B5EF4-FFF2-40B4-BE49-F238E27FC236}">
                <a16:creationId xmlns:a16="http://schemas.microsoft.com/office/drawing/2014/main" id="{C561AF82-1E31-4465-AC38-DE66399A4008}"/>
              </a:ext>
            </a:extLst>
          </p:cNvPr>
          <p:cNvSpPr>
            <a:spLocks noGrp="1"/>
          </p:cNvSpPr>
          <p:nvPr>
            <p:ph type="sldNum" sz="quarter" idx="4"/>
          </p:nvPr>
        </p:nvSpPr>
        <p:spPr/>
        <p:txBody>
          <a:bodyPr/>
          <a:lstStyle/>
          <a:p>
            <a:fld id="{7EFC24D6-DB8F-6B44-BA5A-9BEC68C15CAA}" type="slidenum">
              <a:rPr lang="en-US" smtClean="0"/>
              <a:pPr/>
              <a:t>87</a:t>
            </a:fld>
            <a:endParaRPr lang="en-US" dirty="0"/>
          </a:p>
        </p:txBody>
      </p:sp>
      <p:sp>
        <p:nvSpPr>
          <p:cNvPr id="6" name="TextBox 5">
            <a:extLst>
              <a:ext uri="{FF2B5EF4-FFF2-40B4-BE49-F238E27FC236}">
                <a16:creationId xmlns:a16="http://schemas.microsoft.com/office/drawing/2014/main" id="{1196BA2E-D03C-45FB-8A81-4CFA5939EA4F}"/>
              </a:ext>
            </a:extLst>
          </p:cNvPr>
          <p:cNvSpPr txBox="1"/>
          <p:nvPr/>
        </p:nvSpPr>
        <p:spPr>
          <a:xfrm>
            <a:off x="-40191" y="6636352"/>
            <a:ext cx="6039154"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Q12: Have you ever taken any of the following actions after being treated in an uncivil manner online?</a:t>
            </a:r>
          </a:p>
        </p:txBody>
      </p:sp>
      <p:grpSp>
        <p:nvGrpSpPr>
          <p:cNvPr id="11" name="Group 10">
            <a:extLst>
              <a:ext uri="{FF2B5EF4-FFF2-40B4-BE49-F238E27FC236}">
                <a16:creationId xmlns:a16="http://schemas.microsoft.com/office/drawing/2014/main" id="{38AE023B-CFFB-49BF-B74F-332125DA6AAE}"/>
              </a:ext>
            </a:extLst>
          </p:cNvPr>
          <p:cNvGrpSpPr/>
          <p:nvPr/>
        </p:nvGrpSpPr>
        <p:grpSpPr>
          <a:xfrm>
            <a:off x="11145985" y="-28532"/>
            <a:ext cx="1203382" cy="415031"/>
            <a:chOff x="11145985" y="-28533"/>
            <a:chExt cx="1203382" cy="489365"/>
          </a:xfrm>
        </p:grpSpPr>
        <p:pic>
          <p:nvPicPr>
            <p:cNvPr id="12" name="Picture 2" descr="https://d30y9cdsu7xlg0.cloudfront.net/png/17486-200.png">
              <a:extLst>
                <a:ext uri="{FF2B5EF4-FFF2-40B4-BE49-F238E27FC236}">
                  <a16:creationId xmlns:a16="http://schemas.microsoft.com/office/drawing/2014/main" id="{30E0F497-9F15-430C-9263-175788AACDBA}"/>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5914" y="84691"/>
              <a:ext cx="323453" cy="32345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975F3DA-8856-45A6-8FA4-B4506F1B0982}"/>
                </a:ext>
              </a:extLst>
            </p:cNvPr>
            <p:cNvSpPr txBox="1"/>
            <p:nvPr/>
          </p:nvSpPr>
          <p:spPr>
            <a:xfrm>
              <a:off x="11145985" y="-28533"/>
              <a:ext cx="1004890"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Country</a:t>
              </a:r>
            </a:p>
          </p:txBody>
        </p:sp>
      </p:grpSp>
      <p:grpSp>
        <p:nvGrpSpPr>
          <p:cNvPr id="19" name="Group 18">
            <a:extLst>
              <a:ext uri="{FF2B5EF4-FFF2-40B4-BE49-F238E27FC236}">
                <a16:creationId xmlns:a16="http://schemas.microsoft.com/office/drawing/2014/main" id="{5F0EA7DC-CEC4-4DD4-A7B1-A1CB113A8337}"/>
              </a:ext>
            </a:extLst>
          </p:cNvPr>
          <p:cNvGrpSpPr/>
          <p:nvPr/>
        </p:nvGrpSpPr>
        <p:grpSpPr>
          <a:xfrm>
            <a:off x="6125948" y="1185384"/>
            <a:ext cx="5508313" cy="4910383"/>
            <a:chOff x="6655889" y="1549069"/>
            <a:chExt cx="5508313" cy="4910383"/>
          </a:xfrm>
        </p:grpSpPr>
        <p:sp>
          <p:nvSpPr>
            <p:cNvPr id="17" name="TextBox 16">
              <a:extLst>
                <a:ext uri="{FF2B5EF4-FFF2-40B4-BE49-F238E27FC236}">
                  <a16:creationId xmlns:a16="http://schemas.microsoft.com/office/drawing/2014/main" id="{7AF95AF8-CCD9-4024-9AFB-5B8B8432D3A8}"/>
                </a:ext>
              </a:extLst>
            </p:cNvPr>
            <p:cNvSpPr txBox="1"/>
            <p:nvPr/>
          </p:nvSpPr>
          <p:spPr>
            <a:xfrm>
              <a:off x="6655889" y="1549069"/>
              <a:ext cx="5508313" cy="1646605"/>
            </a:xfrm>
            <a:prstGeom prst="rect">
              <a:avLst/>
            </a:prstGeom>
            <a:solidFill>
              <a:srgbClr val="0072C6"/>
            </a:solidFill>
          </p:spPr>
          <p:txBody>
            <a:bodyPr wrap="square" lIns="182880" tIns="146304" rIns="182880" bIns="146304" rtlCol="0">
              <a:spAutoFit/>
            </a:bodyPr>
            <a:lstStyle/>
            <a:p>
              <a:pPr>
                <a:lnSpc>
                  <a:spcPct val="90000"/>
                </a:lnSpc>
                <a:spcAft>
                  <a:spcPts val="600"/>
                </a:spcAft>
              </a:pPr>
              <a:r>
                <a:rPr lang="en-US" sz="2000" dirty="0"/>
                <a:t>Noteworthy increases</a:t>
              </a:r>
            </a:p>
            <a:p>
              <a:pPr>
                <a:lnSpc>
                  <a:spcPct val="90000"/>
                </a:lnSpc>
              </a:pPr>
              <a:r>
                <a:rPr lang="en-US" sz="1400" u="sng" dirty="0"/>
                <a:t>United States</a:t>
              </a:r>
            </a:p>
            <a:p>
              <a:pPr marL="285750" indent="-285750">
                <a:lnSpc>
                  <a:spcPct val="90000"/>
                </a:lnSpc>
                <a:buFont typeface="Arial" panose="020B0604020202020204" pitchFamily="34" charset="0"/>
                <a:buChar char="•"/>
              </a:pPr>
              <a:r>
                <a:rPr lang="en-US" sz="1400" dirty="0"/>
                <a:t>Asked my parents for help +9</a:t>
              </a:r>
            </a:p>
            <a:p>
              <a:pPr marL="285750" indent="-285750">
                <a:lnSpc>
                  <a:spcPct val="90000"/>
                </a:lnSpc>
                <a:buFont typeface="Arial" panose="020B0604020202020204" pitchFamily="34" charset="0"/>
                <a:buChar char="•"/>
              </a:pPr>
              <a:r>
                <a:rPr lang="en-US" sz="1400" dirty="0"/>
                <a:t>Asked for help from an adult +8</a:t>
              </a:r>
            </a:p>
            <a:p>
              <a:pPr>
                <a:lnSpc>
                  <a:spcPct val="90000"/>
                </a:lnSpc>
              </a:pPr>
              <a:r>
                <a:rPr lang="en-US" sz="1400" u="sng" dirty="0"/>
                <a:t>Brazil</a:t>
              </a:r>
            </a:p>
            <a:p>
              <a:pPr marL="285750" indent="-285750">
                <a:lnSpc>
                  <a:spcPct val="90000"/>
                </a:lnSpc>
                <a:buFont typeface="Arial" panose="020B0604020202020204" pitchFamily="34" charset="0"/>
                <a:buChar char="•"/>
              </a:pPr>
              <a:r>
                <a:rPr lang="en-US" sz="1400" dirty="0"/>
                <a:t>Reduced time I spent on social media +11</a:t>
              </a:r>
            </a:p>
          </p:txBody>
        </p:sp>
        <p:sp>
          <p:nvSpPr>
            <p:cNvPr id="18" name="TextBox 17">
              <a:extLst>
                <a:ext uri="{FF2B5EF4-FFF2-40B4-BE49-F238E27FC236}">
                  <a16:creationId xmlns:a16="http://schemas.microsoft.com/office/drawing/2014/main" id="{B5AEDBC9-676E-467F-B183-707321717169}"/>
                </a:ext>
              </a:extLst>
            </p:cNvPr>
            <p:cNvSpPr txBox="1"/>
            <p:nvPr/>
          </p:nvSpPr>
          <p:spPr>
            <a:xfrm>
              <a:off x="6655889" y="3261654"/>
              <a:ext cx="5508313" cy="3197798"/>
            </a:xfrm>
            <a:prstGeom prst="rect">
              <a:avLst/>
            </a:prstGeom>
            <a:solidFill>
              <a:srgbClr val="0072C6"/>
            </a:solidFill>
          </p:spPr>
          <p:txBody>
            <a:bodyPr wrap="square" lIns="182880" tIns="146304" rIns="182880" bIns="146304" rtlCol="0">
              <a:spAutoFit/>
            </a:bodyPr>
            <a:lstStyle/>
            <a:p>
              <a:pPr>
                <a:lnSpc>
                  <a:spcPct val="90000"/>
                </a:lnSpc>
                <a:spcAft>
                  <a:spcPts val="600"/>
                </a:spcAft>
              </a:pPr>
              <a:r>
                <a:rPr lang="en-US" sz="2000" dirty="0"/>
                <a:t>Noteworthy decreases</a:t>
              </a:r>
            </a:p>
            <a:p>
              <a:pPr>
                <a:lnSpc>
                  <a:spcPct val="90000"/>
                </a:lnSpc>
              </a:pPr>
              <a:r>
                <a:rPr lang="en-US" sz="1400" u="sng" dirty="0"/>
                <a:t>United States</a:t>
              </a:r>
            </a:p>
            <a:p>
              <a:pPr marL="285750" indent="-285750">
                <a:lnSpc>
                  <a:spcPct val="90000"/>
                </a:lnSpc>
                <a:buFont typeface="Arial" panose="020B0604020202020204" pitchFamily="34" charset="0"/>
                <a:buChar char="•"/>
              </a:pPr>
              <a:r>
                <a:rPr lang="en-US" sz="1400" dirty="0"/>
                <a:t>I confronted the person or persons in real life -14</a:t>
              </a:r>
            </a:p>
            <a:p>
              <a:pPr marL="285750" indent="-285750">
                <a:lnSpc>
                  <a:spcPct val="90000"/>
                </a:lnSpc>
                <a:buFont typeface="Arial" panose="020B0604020202020204" pitchFamily="34" charset="0"/>
                <a:buChar char="•"/>
              </a:pPr>
              <a:r>
                <a:rPr lang="en-US" sz="1400" dirty="0"/>
                <a:t>Contacted the police -13</a:t>
              </a:r>
            </a:p>
            <a:p>
              <a:pPr marL="285750" indent="-285750">
                <a:lnSpc>
                  <a:spcPct val="90000"/>
                </a:lnSpc>
                <a:buFont typeface="Arial" panose="020B0604020202020204" pitchFamily="34" charset="0"/>
                <a:buChar char="•"/>
              </a:pPr>
              <a:r>
                <a:rPr lang="en-US" sz="1400" dirty="0"/>
                <a:t>Contacted a teacher or school administrator -12</a:t>
              </a:r>
            </a:p>
            <a:p>
              <a:pPr>
                <a:lnSpc>
                  <a:spcPct val="90000"/>
                </a:lnSpc>
              </a:pPr>
              <a:r>
                <a:rPr lang="en-US" sz="1400" u="sng" dirty="0"/>
                <a:t>China</a:t>
              </a:r>
            </a:p>
            <a:p>
              <a:pPr marL="285750" indent="-285750">
                <a:lnSpc>
                  <a:spcPct val="90000"/>
                </a:lnSpc>
                <a:buFont typeface="Arial" panose="020B0604020202020204" pitchFamily="34" charset="0"/>
                <a:buChar char="•"/>
              </a:pPr>
              <a:r>
                <a:rPr lang="en-US" sz="1400" dirty="0"/>
                <a:t>I confronted the person or persons in real life -23</a:t>
              </a:r>
            </a:p>
            <a:p>
              <a:pPr marL="285750" indent="-285750">
                <a:lnSpc>
                  <a:spcPct val="90000"/>
                </a:lnSpc>
                <a:buFont typeface="Arial" panose="020B0604020202020204" pitchFamily="34" charset="0"/>
                <a:buChar char="•"/>
              </a:pPr>
              <a:r>
                <a:rPr lang="en-US" sz="1400" dirty="0"/>
                <a:t>Contacted the police -12</a:t>
              </a:r>
            </a:p>
            <a:p>
              <a:pPr>
                <a:lnSpc>
                  <a:spcPct val="90000"/>
                </a:lnSpc>
              </a:pPr>
              <a:r>
                <a:rPr lang="en-US" sz="1400" u="sng" dirty="0"/>
                <a:t>Russia</a:t>
              </a:r>
            </a:p>
            <a:p>
              <a:pPr marL="285750" indent="-285750">
                <a:lnSpc>
                  <a:spcPct val="90000"/>
                </a:lnSpc>
                <a:buFont typeface="Arial" panose="020B0604020202020204" pitchFamily="34" charset="0"/>
                <a:buChar char="•"/>
              </a:pPr>
              <a:r>
                <a:rPr lang="en-US" sz="1400" dirty="0"/>
                <a:t>I retaliated by being uncivil to the offender -15</a:t>
              </a:r>
            </a:p>
            <a:p>
              <a:pPr>
                <a:lnSpc>
                  <a:spcPct val="90000"/>
                </a:lnSpc>
              </a:pPr>
              <a:r>
                <a:rPr lang="en-US" sz="1400" u="sng" dirty="0"/>
                <a:t>India</a:t>
              </a:r>
            </a:p>
            <a:p>
              <a:pPr marL="285750" indent="-285750">
                <a:lnSpc>
                  <a:spcPct val="90000"/>
                </a:lnSpc>
                <a:buFont typeface="Arial" panose="020B0604020202020204" pitchFamily="34" charset="0"/>
                <a:buChar char="•"/>
              </a:pPr>
              <a:r>
                <a:rPr lang="en-US" sz="1400" dirty="0"/>
                <a:t>I used tighter privacy settings on social media -14</a:t>
              </a:r>
            </a:p>
            <a:p>
              <a:pPr>
                <a:lnSpc>
                  <a:spcPct val="90000"/>
                </a:lnSpc>
              </a:pPr>
              <a:r>
                <a:rPr lang="en-US" sz="1400" u="sng" dirty="0"/>
                <a:t>South Africa &amp; Chile</a:t>
              </a:r>
            </a:p>
            <a:p>
              <a:pPr marL="285750" indent="-285750">
                <a:lnSpc>
                  <a:spcPct val="90000"/>
                </a:lnSpc>
                <a:buFont typeface="Arial" panose="020B0604020202020204" pitchFamily="34" charset="0"/>
                <a:buChar char="•"/>
              </a:pPr>
              <a:r>
                <a:rPr lang="en-US" sz="1400" dirty="0"/>
                <a:t>I confronted the person or persons in real life -16</a:t>
              </a:r>
            </a:p>
          </p:txBody>
        </p:sp>
      </p:grpSp>
      <p:sp>
        <p:nvSpPr>
          <p:cNvPr id="21" name="Rectangle 20">
            <a:extLst>
              <a:ext uri="{FF2B5EF4-FFF2-40B4-BE49-F238E27FC236}">
                <a16:creationId xmlns:a16="http://schemas.microsoft.com/office/drawing/2014/main" id="{202E057A-69A9-4300-8ACE-8B18D15A05A9}"/>
              </a:ext>
            </a:extLst>
          </p:cNvPr>
          <p:cNvSpPr/>
          <p:nvPr/>
        </p:nvSpPr>
        <p:spPr>
          <a:xfrm>
            <a:off x="985591" y="5569638"/>
            <a:ext cx="5027930" cy="1061829"/>
          </a:xfrm>
          <a:prstGeom prst="rect">
            <a:avLst/>
          </a:prstGeom>
        </p:spPr>
        <p:txBody>
          <a:bodyPr wrap="square">
            <a:spAutoFit/>
          </a:bodyPr>
          <a:lstStyle/>
          <a:p>
            <a:pPr marL="228600" indent="-228600">
              <a:buFont typeface="+mj-lt"/>
              <a:buAutoNum type="arabicPeriod"/>
            </a:pPr>
            <a:r>
              <a:rPr lang="en-US" sz="900" dirty="0">
                <a:solidFill>
                  <a:schemeClr val="tx1">
                    <a:lumMod val="50000"/>
                  </a:schemeClr>
                </a:solidFill>
              </a:rPr>
              <a:t>I defended someone who was treated unsafe or uncivil online</a:t>
            </a:r>
          </a:p>
          <a:p>
            <a:pPr marL="228600" indent="-228600">
              <a:buFont typeface="+mj-lt"/>
              <a:buAutoNum type="arabicPeriod"/>
            </a:pPr>
            <a:r>
              <a:rPr lang="en-US" sz="900" dirty="0">
                <a:solidFill>
                  <a:schemeClr val="tx1">
                    <a:lumMod val="50000"/>
                  </a:schemeClr>
                </a:solidFill>
              </a:rPr>
              <a:t>I treated the other person with dignity and respect</a:t>
            </a:r>
          </a:p>
          <a:p>
            <a:pPr marL="228600" indent="-228600">
              <a:buFont typeface="+mj-lt"/>
              <a:buAutoNum type="arabicPeriod"/>
            </a:pPr>
            <a:r>
              <a:rPr lang="en-US" sz="900" dirty="0">
                <a:solidFill>
                  <a:schemeClr val="tx1">
                    <a:lumMod val="50000"/>
                  </a:schemeClr>
                </a:solidFill>
              </a:rPr>
              <a:t>I paused before replying to someone I disagreed with online</a:t>
            </a:r>
          </a:p>
          <a:p>
            <a:pPr marL="228600" indent="-228600">
              <a:buFont typeface="+mj-lt"/>
              <a:buAutoNum type="arabicPeriod"/>
            </a:pPr>
            <a:r>
              <a:rPr lang="en-US" sz="900" dirty="0">
                <a:solidFill>
                  <a:schemeClr val="tx1">
                    <a:lumMod val="50000"/>
                  </a:schemeClr>
                </a:solidFill>
              </a:rPr>
              <a:t>I stood up for myself</a:t>
            </a:r>
          </a:p>
          <a:p>
            <a:pPr marL="228600" indent="-228600">
              <a:buFont typeface="+mj-lt"/>
              <a:buAutoNum type="arabicPeriod"/>
            </a:pPr>
            <a:r>
              <a:rPr lang="en-US" sz="900" dirty="0">
                <a:solidFill>
                  <a:schemeClr val="tx1">
                    <a:lumMod val="50000"/>
                  </a:schemeClr>
                </a:solidFill>
              </a:rPr>
              <a:t>I showed respect for other people's point of view</a:t>
            </a:r>
          </a:p>
          <a:p>
            <a:pPr marL="228600" indent="-228600">
              <a:buFont typeface="+mj-lt"/>
              <a:buAutoNum type="arabicPeriod"/>
            </a:pPr>
            <a:r>
              <a:rPr lang="en-US" sz="900" dirty="0">
                <a:solidFill>
                  <a:schemeClr val="tx1">
                    <a:lumMod val="50000"/>
                  </a:schemeClr>
                </a:solidFill>
              </a:rPr>
              <a:t>I spent less time online</a:t>
            </a:r>
          </a:p>
          <a:p>
            <a:pPr marL="228600" indent="-228600">
              <a:buFont typeface="+mj-lt"/>
              <a:buAutoNum type="arabicPeriod"/>
            </a:pPr>
            <a:r>
              <a:rPr lang="en-US" sz="900" dirty="0">
                <a:solidFill>
                  <a:schemeClr val="tx1">
                    <a:lumMod val="50000"/>
                  </a:schemeClr>
                </a:solidFill>
              </a:rPr>
              <a:t>I spent more time online</a:t>
            </a:r>
          </a:p>
        </p:txBody>
      </p:sp>
      <p:sp>
        <p:nvSpPr>
          <p:cNvPr id="23" name="TextBox 22">
            <a:extLst>
              <a:ext uri="{FF2B5EF4-FFF2-40B4-BE49-F238E27FC236}">
                <a16:creationId xmlns:a16="http://schemas.microsoft.com/office/drawing/2014/main" id="{D40D8482-76C5-4353-9A4E-173555ABAFC2}"/>
              </a:ext>
            </a:extLst>
          </p:cNvPr>
          <p:cNvSpPr txBox="1"/>
          <p:nvPr/>
        </p:nvSpPr>
        <p:spPr>
          <a:xfrm>
            <a:off x="716023" y="5439862"/>
            <a:ext cx="497572" cy="627864"/>
          </a:xfrm>
          <a:prstGeom prst="rect">
            <a:avLst/>
          </a:prstGeom>
          <a:noFill/>
        </p:spPr>
        <p:txBody>
          <a:bodyPr wrap="none" lIns="182880" tIns="146304" rIns="182880" bIns="146304" rtlCol="0">
            <a:spAutoFit/>
          </a:bodyPr>
          <a:lstStyle/>
          <a:p>
            <a:pPr>
              <a:lnSpc>
                <a:spcPct val="90000"/>
              </a:lnSpc>
            </a:pPr>
            <a:r>
              <a:rPr lang="en-US" sz="2400" dirty="0">
                <a:solidFill>
                  <a:schemeClr val="tx1">
                    <a:lumMod val="50000"/>
                  </a:schemeClr>
                </a:solidFill>
              </a:rPr>
              <a:t>*</a:t>
            </a:r>
          </a:p>
        </p:txBody>
      </p:sp>
      <p:pic>
        <p:nvPicPr>
          <p:cNvPr id="24" name="Picture 23">
            <a:extLst>
              <a:ext uri="{FF2B5EF4-FFF2-40B4-BE49-F238E27FC236}">
                <a16:creationId xmlns:a16="http://schemas.microsoft.com/office/drawing/2014/main" id="{796843A9-C6E0-4730-97A5-33ED80EA7FB0}"/>
              </a:ext>
            </a:extLst>
          </p:cNvPr>
          <p:cNvPicPr>
            <a:picLocks noChangeAspect="1"/>
          </p:cNvPicPr>
          <p:nvPr/>
        </p:nvPicPr>
        <p:blipFill>
          <a:blip r:embed="rId4"/>
          <a:stretch>
            <a:fillRect/>
          </a:stretch>
        </p:blipFill>
        <p:spPr>
          <a:xfrm>
            <a:off x="915255" y="1185384"/>
            <a:ext cx="4826809" cy="4389120"/>
          </a:xfrm>
          <a:prstGeom prst="rect">
            <a:avLst/>
          </a:prstGeom>
        </p:spPr>
      </p:pic>
    </p:spTree>
    <p:extLst>
      <p:ext uri="{BB962C8B-B14F-4D97-AF65-F5344CB8AC3E}">
        <p14:creationId xmlns:p14="http://schemas.microsoft.com/office/powerpoint/2010/main" val="3108142713"/>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1846F-4E93-4419-915A-C8C6E96406BC}"/>
              </a:ext>
            </a:extLst>
          </p:cNvPr>
          <p:cNvSpPr>
            <a:spLocks noGrp="1"/>
          </p:cNvSpPr>
          <p:nvPr>
            <p:ph type="title"/>
          </p:nvPr>
        </p:nvSpPr>
        <p:spPr>
          <a:xfrm>
            <a:off x="274639" y="295274"/>
            <a:ext cx="11889564" cy="917575"/>
          </a:xfrm>
        </p:spPr>
        <p:txBody>
          <a:bodyPr/>
          <a:lstStyle/>
          <a:p>
            <a:r>
              <a:rPr lang="en-US" dirty="0"/>
              <a:t>Actions taken by country</a:t>
            </a:r>
          </a:p>
        </p:txBody>
      </p:sp>
      <p:sp>
        <p:nvSpPr>
          <p:cNvPr id="3" name="Slide Number Placeholder 2">
            <a:extLst>
              <a:ext uri="{FF2B5EF4-FFF2-40B4-BE49-F238E27FC236}">
                <a16:creationId xmlns:a16="http://schemas.microsoft.com/office/drawing/2014/main" id="{C561AF82-1E31-4465-AC38-DE66399A4008}"/>
              </a:ext>
            </a:extLst>
          </p:cNvPr>
          <p:cNvSpPr>
            <a:spLocks noGrp="1"/>
          </p:cNvSpPr>
          <p:nvPr>
            <p:ph type="sldNum" sz="quarter" idx="4"/>
          </p:nvPr>
        </p:nvSpPr>
        <p:spPr/>
        <p:txBody>
          <a:bodyPr/>
          <a:lstStyle/>
          <a:p>
            <a:fld id="{7EFC24D6-DB8F-6B44-BA5A-9BEC68C15CAA}" type="slidenum">
              <a:rPr lang="en-US" smtClean="0"/>
              <a:pPr/>
              <a:t>88</a:t>
            </a:fld>
            <a:endParaRPr lang="en-US" dirty="0"/>
          </a:p>
        </p:txBody>
      </p:sp>
      <p:sp>
        <p:nvSpPr>
          <p:cNvPr id="4" name="Rectangle 3">
            <a:extLst>
              <a:ext uri="{FF2B5EF4-FFF2-40B4-BE49-F238E27FC236}">
                <a16:creationId xmlns:a16="http://schemas.microsoft.com/office/drawing/2014/main" id="{BCB4766F-E174-4926-A2B6-4171E2EAF44A}"/>
              </a:ext>
            </a:extLst>
          </p:cNvPr>
          <p:cNvSpPr/>
          <p:nvPr/>
        </p:nvSpPr>
        <p:spPr>
          <a:xfrm>
            <a:off x="-20096" y="6761858"/>
            <a:ext cx="8561196" cy="246221"/>
          </a:xfrm>
          <a:prstGeom prst="rect">
            <a:avLst/>
          </a:prstGeom>
        </p:spPr>
        <p:txBody>
          <a:bodyPr wrap="square">
            <a:spAutoFit/>
          </a:bodyPr>
          <a:lstStyle/>
          <a:p>
            <a:r>
              <a:rPr lang="en-US" sz="1000" i="1" dirty="0">
                <a:solidFill>
                  <a:schemeClr val="tx1">
                    <a:lumMod val="50000"/>
                  </a:schemeClr>
                </a:solidFill>
              </a:rPr>
              <a:t> Q12: Have you ever taken any of the following actions after you were treated in an unsafe or uncivil manner online?</a:t>
            </a:r>
          </a:p>
        </p:txBody>
      </p:sp>
      <p:pic>
        <p:nvPicPr>
          <p:cNvPr id="9" name="Picture 8">
            <a:extLst>
              <a:ext uri="{FF2B5EF4-FFF2-40B4-BE49-F238E27FC236}">
                <a16:creationId xmlns:a16="http://schemas.microsoft.com/office/drawing/2014/main" id="{4FF00C52-A712-4000-BA80-17071236C84F}"/>
              </a:ext>
            </a:extLst>
          </p:cNvPr>
          <p:cNvPicPr>
            <a:picLocks noChangeAspect="1"/>
          </p:cNvPicPr>
          <p:nvPr/>
        </p:nvPicPr>
        <p:blipFill>
          <a:blip r:embed="rId3"/>
          <a:stretch>
            <a:fillRect/>
          </a:stretch>
        </p:blipFill>
        <p:spPr>
          <a:xfrm>
            <a:off x="111084" y="1281761"/>
            <a:ext cx="12216673" cy="5303520"/>
          </a:xfrm>
          <a:prstGeom prst="rect">
            <a:avLst/>
          </a:prstGeom>
        </p:spPr>
      </p:pic>
    </p:spTree>
    <p:extLst>
      <p:ext uri="{BB962C8B-B14F-4D97-AF65-F5344CB8AC3E}">
        <p14:creationId xmlns:p14="http://schemas.microsoft.com/office/powerpoint/2010/main" val="3978093449"/>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1846F-4E93-4419-915A-C8C6E96406BC}"/>
              </a:ext>
            </a:extLst>
          </p:cNvPr>
          <p:cNvSpPr>
            <a:spLocks noGrp="1"/>
          </p:cNvSpPr>
          <p:nvPr>
            <p:ph type="title"/>
          </p:nvPr>
        </p:nvSpPr>
        <p:spPr/>
        <p:txBody>
          <a:bodyPr/>
          <a:lstStyle/>
          <a:p>
            <a:r>
              <a:rPr lang="en-US" dirty="0"/>
              <a:t>Digital Civility Challenge items by country</a:t>
            </a:r>
          </a:p>
        </p:txBody>
      </p:sp>
      <p:sp>
        <p:nvSpPr>
          <p:cNvPr id="3" name="Slide Number Placeholder 2">
            <a:extLst>
              <a:ext uri="{FF2B5EF4-FFF2-40B4-BE49-F238E27FC236}">
                <a16:creationId xmlns:a16="http://schemas.microsoft.com/office/drawing/2014/main" id="{C561AF82-1E31-4465-AC38-DE66399A4008}"/>
              </a:ext>
            </a:extLst>
          </p:cNvPr>
          <p:cNvSpPr>
            <a:spLocks noGrp="1"/>
          </p:cNvSpPr>
          <p:nvPr>
            <p:ph type="sldNum" sz="quarter" idx="4"/>
          </p:nvPr>
        </p:nvSpPr>
        <p:spPr/>
        <p:txBody>
          <a:bodyPr/>
          <a:lstStyle/>
          <a:p>
            <a:fld id="{7EFC24D6-DB8F-6B44-BA5A-9BEC68C15CAA}" type="slidenum">
              <a:rPr lang="en-US" smtClean="0"/>
              <a:pPr/>
              <a:t>89</a:t>
            </a:fld>
            <a:endParaRPr lang="en-US" dirty="0"/>
          </a:p>
        </p:txBody>
      </p:sp>
      <p:sp>
        <p:nvSpPr>
          <p:cNvPr id="5" name="TextBox 4">
            <a:extLst>
              <a:ext uri="{FF2B5EF4-FFF2-40B4-BE49-F238E27FC236}">
                <a16:creationId xmlns:a16="http://schemas.microsoft.com/office/drawing/2014/main" id="{C003F10F-1D57-4977-B841-233F88C001A4}"/>
              </a:ext>
            </a:extLst>
          </p:cNvPr>
          <p:cNvSpPr txBox="1"/>
          <p:nvPr/>
        </p:nvSpPr>
        <p:spPr>
          <a:xfrm>
            <a:off x="0" y="6493398"/>
            <a:ext cx="7711085" cy="572464"/>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Q12a: Below are different ways you could respond to online risks or uncivil behavior. How often do you ACTIVELY TRY to…</a:t>
            </a:r>
          </a:p>
          <a:p>
            <a:pPr>
              <a:lnSpc>
                <a:spcPct val="90000"/>
              </a:lnSpc>
            </a:pPr>
            <a:r>
              <a:rPr lang="en-US" sz="1000" i="1" dirty="0">
                <a:solidFill>
                  <a:schemeClr val="tx1">
                    <a:lumMod val="50000"/>
                  </a:schemeClr>
                </a:solidFill>
              </a:rPr>
              <a:t>Q12b: How often do you witness other people ACTIVELY TRYING to respond to online risks or uncivil behavior in the following ways?</a:t>
            </a:r>
          </a:p>
        </p:txBody>
      </p:sp>
      <p:pic>
        <p:nvPicPr>
          <p:cNvPr id="14" name="Picture 13">
            <a:extLst>
              <a:ext uri="{FF2B5EF4-FFF2-40B4-BE49-F238E27FC236}">
                <a16:creationId xmlns:a16="http://schemas.microsoft.com/office/drawing/2014/main" id="{D32A7072-C41B-49C9-B199-D1DBACDE29C6}"/>
              </a:ext>
            </a:extLst>
          </p:cNvPr>
          <p:cNvPicPr>
            <a:picLocks noChangeAspect="1"/>
          </p:cNvPicPr>
          <p:nvPr/>
        </p:nvPicPr>
        <p:blipFill>
          <a:blip r:embed="rId3"/>
          <a:stretch>
            <a:fillRect/>
          </a:stretch>
        </p:blipFill>
        <p:spPr>
          <a:xfrm>
            <a:off x="284364" y="1900311"/>
            <a:ext cx="4818151" cy="4306801"/>
          </a:xfrm>
          <a:prstGeom prst="rect">
            <a:avLst/>
          </a:prstGeom>
        </p:spPr>
      </p:pic>
      <p:pic>
        <p:nvPicPr>
          <p:cNvPr id="15" name="Picture 14">
            <a:extLst>
              <a:ext uri="{FF2B5EF4-FFF2-40B4-BE49-F238E27FC236}">
                <a16:creationId xmlns:a16="http://schemas.microsoft.com/office/drawing/2014/main" id="{D3A04ACC-1E03-4F39-941B-03AECCE16684}"/>
              </a:ext>
            </a:extLst>
          </p:cNvPr>
          <p:cNvPicPr>
            <a:picLocks noChangeAspect="1"/>
          </p:cNvPicPr>
          <p:nvPr/>
        </p:nvPicPr>
        <p:blipFill>
          <a:blip r:embed="rId4"/>
          <a:stretch>
            <a:fillRect/>
          </a:stretch>
        </p:blipFill>
        <p:spPr>
          <a:xfrm>
            <a:off x="7359310" y="1900310"/>
            <a:ext cx="4818151" cy="4306801"/>
          </a:xfrm>
          <a:prstGeom prst="rect">
            <a:avLst/>
          </a:prstGeom>
        </p:spPr>
      </p:pic>
      <p:sp>
        <p:nvSpPr>
          <p:cNvPr id="16" name="TextBox 15">
            <a:extLst>
              <a:ext uri="{FF2B5EF4-FFF2-40B4-BE49-F238E27FC236}">
                <a16:creationId xmlns:a16="http://schemas.microsoft.com/office/drawing/2014/main" id="{A134B227-A593-48BB-91C0-C9A5740D6BE1}"/>
              </a:ext>
            </a:extLst>
          </p:cNvPr>
          <p:cNvSpPr txBox="1"/>
          <p:nvPr/>
        </p:nvSpPr>
        <p:spPr>
          <a:xfrm>
            <a:off x="1290912" y="1031310"/>
            <a:ext cx="2703304" cy="960263"/>
          </a:xfrm>
          <a:prstGeom prst="rect">
            <a:avLst/>
          </a:prstGeom>
          <a:noFill/>
        </p:spPr>
        <p:txBody>
          <a:bodyPr wrap="none" lIns="182880" tIns="146304" rIns="182880" bIns="146304" rtlCol="0">
            <a:spAutoFit/>
          </a:bodyPr>
          <a:lstStyle/>
          <a:p>
            <a:pPr algn="ctr">
              <a:lnSpc>
                <a:spcPct val="90000"/>
              </a:lnSpc>
            </a:pPr>
            <a:r>
              <a:rPr lang="en-US" sz="2400" dirty="0">
                <a:solidFill>
                  <a:schemeClr val="tx1">
                    <a:lumMod val="50000"/>
                  </a:schemeClr>
                </a:solidFill>
              </a:rPr>
              <a:t>Actively Tried</a:t>
            </a:r>
          </a:p>
          <a:p>
            <a:pPr algn="ctr">
              <a:lnSpc>
                <a:spcPct val="90000"/>
              </a:lnSpc>
            </a:pPr>
            <a:r>
              <a:rPr lang="en-US" sz="2400" dirty="0">
                <a:solidFill>
                  <a:schemeClr val="tx1">
                    <a:lumMod val="50000"/>
                  </a:schemeClr>
                </a:solidFill>
              </a:rPr>
              <a:t> </a:t>
            </a:r>
            <a:r>
              <a:rPr lang="en-US" dirty="0">
                <a:solidFill>
                  <a:schemeClr val="tx1">
                    <a:lumMod val="50000"/>
                  </a:schemeClr>
                </a:solidFill>
              </a:rPr>
              <a:t>(% always/sometimes)</a:t>
            </a:r>
          </a:p>
        </p:txBody>
      </p:sp>
      <p:sp>
        <p:nvSpPr>
          <p:cNvPr id="17" name="TextBox 16">
            <a:extLst>
              <a:ext uri="{FF2B5EF4-FFF2-40B4-BE49-F238E27FC236}">
                <a16:creationId xmlns:a16="http://schemas.microsoft.com/office/drawing/2014/main" id="{A2A197A6-6129-4350-BACD-CEA51A158F13}"/>
              </a:ext>
            </a:extLst>
          </p:cNvPr>
          <p:cNvSpPr txBox="1"/>
          <p:nvPr/>
        </p:nvSpPr>
        <p:spPr>
          <a:xfrm>
            <a:off x="8366916" y="1031310"/>
            <a:ext cx="3595087" cy="960263"/>
          </a:xfrm>
          <a:prstGeom prst="rect">
            <a:avLst/>
          </a:prstGeom>
          <a:noFill/>
        </p:spPr>
        <p:txBody>
          <a:bodyPr wrap="none" lIns="182880" tIns="146304" rIns="182880" bIns="146304" rtlCol="0">
            <a:spAutoFit/>
          </a:bodyPr>
          <a:lstStyle/>
          <a:p>
            <a:pPr algn="ctr">
              <a:lnSpc>
                <a:spcPct val="90000"/>
              </a:lnSpc>
            </a:pPr>
            <a:r>
              <a:rPr lang="en-US" sz="2400" dirty="0">
                <a:solidFill>
                  <a:schemeClr val="tx1">
                    <a:lumMod val="50000"/>
                  </a:schemeClr>
                </a:solidFill>
              </a:rPr>
              <a:t>Witnessed others doing</a:t>
            </a:r>
          </a:p>
          <a:p>
            <a:pPr algn="ctr">
              <a:lnSpc>
                <a:spcPct val="90000"/>
              </a:lnSpc>
            </a:pPr>
            <a:r>
              <a:rPr lang="en-US" sz="2400" dirty="0">
                <a:solidFill>
                  <a:schemeClr val="tx1">
                    <a:lumMod val="50000"/>
                  </a:schemeClr>
                </a:solidFill>
              </a:rPr>
              <a:t> </a:t>
            </a:r>
            <a:r>
              <a:rPr lang="en-US" dirty="0">
                <a:solidFill>
                  <a:schemeClr val="tx1">
                    <a:lumMod val="50000"/>
                  </a:schemeClr>
                </a:solidFill>
              </a:rPr>
              <a:t>(% always/sometimes)</a:t>
            </a:r>
          </a:p>
        </p:txBody>
      </p:sp>
      <p:sp>
        <p:nvSpPr>
          <p:cNvPr id="18" name="Speech Bubble: Oval 17">
            <a:extLst>
              <a:ext uri="{FF2B5EF4-FFF2-40B4-BE49-F238E27FC236}">
                <a16:creationId xmlns:a16="http://schemas.microsoft.com/office/drawing/2014/main" id="{78207C3B-180A-43E6-9AF8-87DA7694EF0F}"/>
              </a:ext>
            </a:extLst>
          </p:cNvPr>
          <p:cNvSpPr/>
          <p:nvPr/>
        </p:nvSpPr>
        <p:spPr bwMode="auto">
          <a:xfrm>
            <a:off x="5102515" y="1604732"/>
            <a:ext cx="2256795" cy="1570544"/>
          </a:xfrm>
          <a:prstGeom prst="wedgeEllipseCallout">
            <a:avLst>
              <a:gd name="adj1" fmla="val -49906"/>
              <a:gd name="adj2" fmla="val 76930"/>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00" b="1" dirty="0">
                <a:gradFill>
                  <a:gsLst>
                    <a:gs pos="0">
                      <a:srgbClr val="FFFFFF"/>
                    </a:gs>
                    <a:gs pos="100000">
                      <a:srgbClr val="FFFFFF"/>
                    </a:gs>
                  </a:gsLst>
                  <a:lin ang="5400000" scaled="0"/>
                </a:gradFill>
                <a:ea typeface="Segoe UI" pitchFamily="34" charset="0"/>
                <a:cs typeface="Segoe UI" pitchFamily="34" charset="0"/>
              </a:rPr>
              <a:t>Cyberbullying:</a:t>
            </a:r>
            <a:r>
              <a:rPr lang="en-US" sz="1100" i="1" dirty="0">
                <a:gradFill>
                  <a:gsLst>
                    <a:gs pos="0">
                      <a:srgbClr val="FFFFFF"/>
                    </a:gs>
                    <a:gs pos="100000">
                      <a:srgbClr val="FFFFFF"/>
                    </a:gs>
                  </a:gsLst>
                  <a:lin ang="5400000" scaled="0"/>
                </a:gradFill>
                <a:ea typeface="Segoe UI" pitchFamily="34" charset="0"/>
                <a:cs typeface="Segoe UI" pitchFamily="34" charset="0"/>
              </a:rPr>
              <a:t> Choose silence and keep evidence, to report, meaningless war of words will only waste time. </a:t>
            </a:r>
            <a:r>
              <a:rPr lang="en-US" sz="1100" dirty="0">
                <a:gradFill>
                  <a:gsLst>
                    <a:gs pos="0">
                      <a:srgbClr val="FFFFFF"/>
                    </a:gs>
                    <a:gs pos="100000">
                      <a:srgbClr val="FFFFFF"/>
                    </a:gs>
                  </a:gsLst>
                  <a:lin ang="5400000" scaled="0"/>
                </a:gradFill>
                <a:ea typeface="Segoe UI" pitchFamily="34" charset="0"/>
                <a:cs typeface="Segoe UI" pitchFamily="34" charset="0"/>
              </a:rPr>
              <a:t>China, Male 25-29</a:t>
            </a:r>
            <a:endParaRPr lang="en-US" sz="1000" dirty="0">
              <a:gradFill>
                <a:gsLst>
                  <a:gs pos="0">
                    <a:srgbClr val="FFFFFF"/>
                  </a:gs>
                  <a:gs pos="100000">
                    <a:srgbClr val="FFFFFF"/>
                  </a:gs>
                </a:gsLst>
                <a:lin ang="5400000" scaled="0"/>
              </a:gradFill>
              <a:ea typeface="Segoe UI" pitchFamily="34" charset="0"/>
              <a:cs typeface="Segoe UI" pitchFamily="34" charset="0"/>
            </a:endParaRPr>
          </a:p>
        </p:txBody>
      </p:sp>
      <p:sp>
        <p:nvSpPr>
          <p:cNvPr id="19" name="Speech Bubble: Oval 18">
            <a:extLst>
              <a:ext uri="{FF2B5EF4-FFF2-40B4-BE49-F238E27FC236}">
                <a16:creationId xmlns:a16="http://schemas.microsoft.com/office/drawing/2014/main" id="{8D9C0C8D-7538-4698-90DC-A1F965B5CA96}"/>
              </a:ext>
            </a:extLst>
          </p:cNvPr>
          <p:cNvSpPr/>
          <p:nvPr/>
        </p:nvSpPr>
        <p:spPr bwMode="auto">
          <a:xfrm>
            <a:off x="5072375" y="5086185"/>
            <a:ext cx="2333263" cy="1259046"/>
          </a:xfrm>
          <a:prstGeom prst="wedgeEllipseCallout">
            <a:avLst>
              <a:gd name="adj1" fmla="val -53385"/>
              <a:gd name="adj2" fmla="val -79205"/>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00" b="1" dirty="0">
                <a:gradFill>
                  <a:gsLst>
                    <a:gs pos="0">
                      <a:srgbClr val="FFFFFF"/>
                    </a:gs>
                    <a:gs pos="100000">
                      <a:srgbClr val="FFFFFF"/>
                    </a:gs>
                  </a:gsLst>
                  <a:lin ang="5400000" scaled="0"/>
                </a:gradFill>
                <a:ea typeface="Segoe UI" pitchFamily="34" charset="0"/>
                <a:cs typeface="Segoe UI" pitchFamily="34" charset="0"/>
              </a:rPr>
              <a:t>Unwanted Sexting:</a:t>
            </a:r>
            <a:r>
              <a:rPr lang="en-US" sz="1100" i="1" dirty="0">
                <a:gradFill>
                  <a:gsLst>
                    <a:gs pos="0">
                      <a:srgbClr val="FFFFFF"/>
                    </a:gs>
                    <a:gs pos="100000">
                      <a:srgbClr val="FFFFFF"/>
                    </a:gs>
                  </a:gsLst>
                  <a:lin ang="5400000" scaled="0"/>
                </a:gradFill>
                <a:ea typeface="Segoe UI" pitchFamily="34" charset="0"/>
                <a:cs typeface="Segoe UI" pitchFamily="34" charset="0"/>
              </a:rPr>
              <a:t> Do not react. I will be quiet.</a:t>
            </a:r>
          </a:p>
          <a:p>
            <a:pPr algn="ctr" defTabSz="932472" fontAlgn="base">
              <a:lnSpc>
                <a:spcPct val="90000"/>
              </a:lnSpc>
              <a:spcBef>
                <a:spcPct val="0"/>
              </a:spcBef>
              <a:spcAft>
                <a:spcPct val="0"/>
              </a:spcAft>
            </a:pPr>
            <a:r>
              <a:rPr lang="en-US" sz="1100" i="1" dirty="0">
                <a:gradFill>
                  <a:gsLst>
                    <a:gs pos="0">
                      <a:srgbClr val="FFFFFF"/>
                    </a:gs>
                    <a:gs pos="100000">
                      <a:srgbClr val="FFFFFF"/>
                    </a:gs>
                  </a:gsLst>
                  <a:lin ang="5400000" scaled="0"/>
                </a:gradFill>
                <a:ea typeface="Segoe UI" pitchFamily="34" charset="0"/>
                <a:cs typeface="Segoe UI" pitchFamily="34" charset="0"/>
              </a:rPr>
              <a:t> </a:t>
            </a:r>
            <a:r>
              <a:rPr lang="en-US" sz="1100" dirty="0">
                <a:gradFill>
                  <a:gsLst>
                    <a:gs pos="0">
                      <a:srgbClr val="FFFFFF"/>
                    </a:gs>
                    <a:gs pos="100000">
                      <a:srgbClr val="FFFFFF"/>
                    </a:gs>
                  </a:gsLst>
                  <a:lin ang="5400000" scaled="0"/>
                </a:gradFill>
                <a:ea typeface="Segoe UI" pitchFamily="34" charset="0"/>
                <a:cs typeface="Segoe UI" pitchFamily="34" charset="0"/>
              </a:rPr>
              <a:t>Japan, Female 55-59</a:t>
            </a:r>
            <a:endParaRPr lang="en-US" sz="1000" dirty="0">
              <a:gradFill>
                <a:gsLst>
                  <a:gs pos="0">
                    <a:srgbClr val="FFFFFF"/>
                  </a:gs>
                  <a:gs pos="100000">
                    <a:srgbClr val="FFFFFF"/>
                  </a:gs>
                </a:gsLst>
                <a:lin ang="5400000" scaled="0"/>
              </a:gradFill>
              <a:ea typeface="Segoe UI" pitchFamily="34" charset="0"/>
              <a:cs typeface="Segoe UI" pitchFamily="34" charset="0"/>
            </a:endParaRPr>
          </a:p>
        </p:txBody>
      </p:sp>
      <p:grpSp>
        <p:nvGrpSpPr>
          <p:cNvPr id="20" name="Group 19">
            <a:extLst>
              <a:ext uri="{FF2B5EF4-FFF2-40B4-BE49-F238E27FC236}">
                <a16:creationId xmlns:a16="http://schemas.microsoft.com/office/drawing/2014/main" id="{D14E5CF7-3ED1-441A-B7F4-848E981FC610}"/>
              </a:ext>
            </a:extLst>
          </p:cNvPr>
          <p:cNvGrpSpPr/>
          <p:nvPr/>
        </p:nvGrpSpPr>
        <p:grpSpPr>
          <a:xfrm>
            <a:off x="11145985" y="-28532"/>
            <a:ext cx="1203382" cy="415031"/>
            <a:chOff x="11145985" y="-28533"/>
            <a:chExt cx="1203382" cy="489365"/>
          </a:xfrm>
        </p:grpSpPr>
        <p:pic>
          <p:nvPicPr>
            <p:cNvPr id="21" name="Picture 2" descr="https://d30y9cdsu7xlg0.cloudfront.net/png/17486-200.png">
              <a:extLst>
                <a:ext uri="{FF2B5EF4-FFF2-40B4-BE49-F238E27FC236}">
                  <a16:creationId xmlns:a16="http://schemas.microsoft.com/office/drawing/2014/main" id="{A53EED34-BDF7-4C62-B5E4-E30D8988B0E5}"/>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5914" y="84691"/>
              <a:ext cx="323453" cy="32345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AF2057A-A2C6-4AF4-86C5-0A915E01876C}"/>
                </a:ext>
              </a:extLst>
            </p:cNvPr>
            <p:cNvSpPr txBox="1"/>
            <p:nvPr/>
          </p:nvSpPr>
          <p:spPr>
            <a:xfrm>
              <a:off x="11145985" y="-28533"/>
              <a:ext cx="1004890"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Country</a:t>
              </a:r>
            </a:p>
          </p:txBody>
        </p:sp>
      </p:grpSp>
    </p:spTree>
    <p:extLst>
      <p:ext uri="{BB962C8B-B14F-4D97-AF65-F5344CB8AC3E}">
        <p14:creationId xmlns:p14="http://schemas.microsoft.com/office/powerpoint/2010/main" val="74508501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112370"/>
            <a:ext cx="11887200" cy="6567952"/>
          </a:xfrm>
        </p:spPr>
        <p:txBody>
          <a:bodyPr/>
          <a:lstStyle/>
          <a:p>
            <a:r>
              <a:rPr lang="en-US" sz="2800" dirty="0">
                <a:solidFill>
                  <a:srgbClr val="0072C6"/>
                </a:solidFill>
                <a:latin typeface="+mn-lt"/>
              </a:rPr>
              <a:t>A loss of trust remained the most common consequence</a:t>
            </a:r>
          </a:p>
          <a:p>
            <a:pPr lvl="1"/>
            <a:r>
              <a:rPr lang="en-US" sz="2000" dirty="0">
                <a:solidFill>
                  <a:srgbClr val="002050"/>
                </a:solidFill>
              </a:rPr>
              <a:t>The level and rank order of consequences were held steady since 2016. 40% of respondents were less trusting of people online and 28% less trusting offline. </a:t>
            </a:r>
          </a:p>
          <a:p>
            <a:pPr lvl="1"/>
            <a:r>
              <a:rPr lang="en-US" sz="2000" dirty="0">
                <a:solidFill>
                  <a:srgbClr val="002050"/>
                </a:solidFill>
              </a:rPr>
              <a:t>One in four people tried to be more constructive in their criticism of others online. </a:t>
            </a:r>
          </a:p>
          <a:p>
            <a:pPr marL="342900" lvl="1" indent="0">
              <a:buNone/>
            </a:pPr>
            <a:r>
              <a:rPr lang="en-US" sz="1000" dirty="0">
                <a:solidFill>
                  <a:srgbClr val="002050"/>
                </a:solidFill>
              </a:rPr>
              <a:t> </a:t>
            </a:r>
          </a:p>
          <a:p>
            <a:r>
              <a:rPr lang="en-US" sz="2800" dirty="0">
                <a:solidFill>
                  <a:srgbClr val="0072C6"/>
                </a:solidFill>
                <a:latin typeface="+mn-lt"/>
              </a:rPr>
              <a:t>More people knew where to find help with online risks</a:t>
            </a:r>
          </a:p>
          <a:p>
            <a:pPr lvl="1"/>
            <a:r>
              <a:rPr lang="en-US" sz="2000" dirty="0">
                <a:solidFill>
                  <a:srgbClr val="002050"/>
                </a:solidFill>
              </a:rPr>
              <a:t>45% knew where to find help with managing online risks up 8 points from a year ago. Confidence stayed high as nearly half (46%) said they were extremely or very confident in their ability to handle online risks.</a:t>
            </a:r>
          </a:p>
          <a:p>
            <a:pPr lvl="1"/>
            <a:r>
              <a:rPr lang="en-US" sz="2000" dirty="0">
                <a:solidFill>
                  <a:srgbClr val="002050"/>
                </a:solidFill>
              </a:rPr>
              <a:t>However, among those who asked for help 41% found it extremely, very or somewhat difficult getting the help they needed.</a:t>
            </a:r>
          </a:p>
          <a:p>
            <a:pPr lvl="1"/>
            <a:endParaRPr lang="en-US" sz="1000" dirty="0">
              <a:solidFill>
                <a:srgbClr val="002050"/>
              </a:solidFill>
            </a:endParaRPr>
          </a:p>
          <a:p>
            <a:r>
              <a:rPr lang="en-US" sz="2800" dirty="0">
                <a:solidFill>
                  <a:srgbClr val="0072C6"/>
                </a:solidFill>
                <a:latin typeface="+mn-lt"/>
              </a:rPr>
              <a:t>Parents ranked highest on responsibility and trust</a:t>
            </a:r>
          </a:p>
          <a:p>
            <a:pPr lvl="1"/>
            <a:r>
              <a:rPr lang="en-US" sz="2000" dirty="0">
                <a:solidFill>
                  <a:srgbClr val="002050"/>
                </a:solidFill>
              </a:rPr>
              <a:t>Parents were trusted the most (29%) and considered most responsible (20%) for ensuring the safety of individuals and families online. </a:t>
            </a:r>
          </a:p>
          <a:p>
            <a:pPr lvl="1"/>
            <a:r>
              <a:rPr lang="en-US" sz="2000" dirty="0">
                <a:solidFill>
                  <a:srgbClr val="002050"/>
                </a:solidFill>
              </a:rPr>
              <a:t>Software companies scored average on trust (9%) and responsibility (7%). They ranked ahead of educators and local government, but lower than ISPs, social media and national government.</a:t>
            </a:r>
          </a:p>
          <a:p>
            <a:pPr marL="342900" lvl="1" indent="0">
              <a:buNone/>
            </a:pPr>
            <a:r>
              <a:rPr lang="en-US" sz="1000" dirty="0">
                <a:solidFill>
                  <a:srgbClr val="002050"/>
                </a:solidFill>
              </a:rPr>
              <a:t> </a:t>
            </a:r>
          </a:p>
          <a:p>
            <a:pPr lvl="1"/>
            <a:endParaRPr lang="en-US" sz="2000" dirty="0">
              <a:solidFill>
                <a:srgbClr val="002050"/>
              </a:solidFill>
            </a:endParaRPr>
          </a:p>
          <a:p>
            <a:pPr lvl="1"/>
            <a:endParaRPr lang="en-US" sz="2000" dirty="0">
              <a:solidFill>
                <a:srgbClr val="002050"/>
              </a:solidFill>
            </a:endParaRPr>
          </a:p>
        </p:txBody>
      </p:sp>
      <p:sp>
        <p:nvSpPr>
          <p:cNvPr id="3" name="Title 2"/>
          <p:cNvSpPr>
            <a:spLocks noGrp="1"/>
          </p:cNvSpPr>
          <p:nvPr>
            <p:ph type="title"/>
          </p:nvPr>
        </p:nvSpPr>
        <p:spPr/>
        <p:txBody>
          <a:bodyPr/>
          <a:lstStyle/>
          <a:p>
            <a:r>
              <a:rPr lang="en-US" dirty="0"/>
              <a:t>4. Key Findings</a:t>
            </a:r>
          </a:p>
        </p:txBody>
      </p:sp>
      <p:sp>
        <p:nvSpPr>
          <p:cNvPr id="4" name="Slide Number Placeholder 3"/>
          <p:cNvSpPr>
            <a:spLocks noGrp="1"/>
          </p:cNvSpPr>
          <p:nvPr>
            <p:ph type="sldNum" sz="quarter" idx="4"/>
          </p:nvPr>
        </p:nvSpPr>
        <p:spPr/>
        <p:txBody>
          <a:bodyPr/>
          <a:lstStyle/>
          <a:p>
            <a:fld id="{7EFC24D6-DB8F-6B44-BA5A-9BEC68C15CAA}" type="slidenum">
              <a:rPr lang="en-US" smtClean="0"/>
              <a:pPr/>
              <a:t>9</a:t>
            </a:fld>
            <a:endParaRPr lang="en-US" dirty="0"/>
          </a:p>
        </p:txBody>
      </p:sp>
    </p:spTree>
    <p:extLst>
      <p:ext uri="{BB962C8B-B14F-4D97-AF65-F5344CB8AC3E}">
        <p14:creationId xmlns:p14="http://schemas.microsoft.com/office/powerpoint/2010/main" val="3026322254"/>
      </p:ext>
    </p:extLst>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912D-6FB0-4E47-B8C4-04C84509DED3}"/>
              </a:ext>
            </a:extLst>
          </p:cNvPr>
          <p:cNvSpPr>
            <a:spLocks noGrp="1"/>
          </p:cNvSpPr>
          <p:nvPr>
            <p:ph type="title"/>
          </p:nvPr>
        </p:nvSpPr>
        <p:spPr/>
        <p:txBody>
          <a:bodyPr/>
          <a:lstStyle/>
          <a:p>
            <a:r>
              <a:rPr lang="en-US" dirty="0"/>
              <a:t>Civil behavior by country: I always try to…</a:t>
            </a:r>
          </a:p>
        </p:txBody>
      </p:sp>
      <p:sp>
        <p:nvSpPr>
          <p:cNvPr id="3" name="Slide Number Placeholder 2">
            <a:extLst>
              <a:ext uri="{FF2B5EF4-FFF2-40B4-BE49-F238E27FC236}">
                <a16:creationId xmlns:a16="http://schemas.microsoft.com/office/drawing/2014/main" id="{D36BA5BD-0485-43A6-BF4D-7A7EF6B123E2}"/>
              </a:ext>
            </a:extLst>
          </p:cNvPr>
          <p:cNvSpPr>
            <a:spLocks noGrp="1"/>
          </p:cNvSpPr>
          <p:nvPr>
            <p:ph type="sldNum" sz="quarter" idx="4"/>
          </p:nvPr>
        </p:nvSpPr>
        <p:spPr/>
        <p:txBody>
          <a:bodyPr/>
          <a:lstStyle/>
          <a:p>
            <a:fld id="{7EFC24D6-DB8F-6B44-BA5A-9BEC68C15CAA}" type="slidenum">
              <a:rPr lang="en-US" smtClean="0"/>
              <a:pPr/>
              <a:t>90</a:t>
            </a:fld>
            <a:endParaRPr lang="en-US" dirty="0"/>
          </a:p>
        </p:txBody>
      </p:sp>
      <p:sp>
        <p:nvSpPr>
          <p:cNvPr id="5" name="TextBox 4">
            <a:extLst>
              <a:ext uri="{FF2B5EF4-FFF2-40B4-BE49-F238E27FC236}">
                <a16:creationId xmlns:a16="http://schemas.microsoft.com/office/drawing/2014/main" id="{D8477943-79DA-4F6D-A411-0F3196E6B1A8}"/>
              </a:ext>
            </a:extLst>
          </p:cNvPr>
          <p:cNvSpPr txBox="1"/>
          <p:nvPr/>
        </p:nvSpPr>
        <p:spPr>
          <a:xfrm>
            <a:off x="-20320" y="6564518"/>
            <a:ext cx="7109960"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Q12a: Below are different ways you could respond to online risks or uncivil behavior. How often do you ACTIVELY TRY to…</a:t>
            </a:r>
          </a:p>
        </p:txBody>
      </p:sp>
      <p:pic>
        <p:nvPicPr>
          <p:cNvPr id="9" name="Picture 8">
            <a:extLst>
              <a:ext uri="{FF2B5EF4-FFF2-40B4-BE49-F238E27FC236}">
                <a16:creationId xmlns:a16="http://schemas.microsoft.com/office/drawing/2014/main" id="{FEDD3E26-9AFE-4329-A4EA-5576D23639D2}"/>
              </a:ext>
            </a:extLst>
          </p:cNvPr>
          <p:cNvPicPr>
            <a:picLocks noChangeAspect="1"/>
          </p:cNvPicPr>
          <p:nvPr/>
        </p:nvPicPr>
        <p:blipFill>
          <a:blip r:embed="rId3"/>
          <a:stretch>
            <a:fillRect/>
          </a:stretch>
        </p:blipFill>
        <p:spPr>
          <a:xfrm>
            <a:off x="460952" y="1212849"/>
            <a:ext cx="11516938" cy="5029200"/>
          </a:xfrm>
          <a:prstGeom prst="rect">
            <a:avLst/>
          </a:prstGeom>
        </p:spPr>
      </p:pic>
      <p:sp>
        <p:nvSpPr>
          <p:cNvPr id="10" name="TextBox 9">
            <a:extLst>
              <a:ext uri="{FF2B5EF4-FFF2-40B4-BE49-F238E27FC236}">
                <a16:creationId xmlns:a16="http://schemas.microsoft.com/office/drawing/2014/main" id="{F1591F19-BB0D-4A56-BD89-01D7D700F512}"/>
              </a:ext>
            </a:extLst>
          </p:cNvPr>
          <p:cNvSpPr txBox="1"/>
          <p:nvPr/>
        </p:nvSpPr>
        <p:spPr>
          <a:xfrm>
            <a:off x="5420805" y="1221386"/>
            <a:ext cx="1638910" cy="627864"/>
          </a:xfrm>
          <a:prstGeom prst="rect">
            <a:avLst/>
          </a:prstGeom>
          <a:noFill/>
        </p:spPr>
        <p:txBody>
          <a:bodyPr wrap="none" lIns="182880" tIns="146304" rIns="182880" bIns="146304" rtlCol="0">
            <a:spAutoFit/>
          </a:bodyPr>
          <a:lstStyle/>
          <a:p>
            <a:pPr>
              <a:lnSpc>
                <a:spcPct val="90000"/>
              </a:lnSpc>
            </a:pPr>
            <a:r>
              <a:rPr lang="en-US" sz="2400" dirty="0">
                <a:solidFill>
                  <a:schemeClr val="tx1">
                    <a:lumMod val="50000"/>
                  </a:schemeClr>
                </a:solidFill>
              </a:rPr>
              <a:t>% Always</a:t>
            </a:r>
          </a:p>
        </p:txBody>
      </p:sp>
    </p:spTree>
    <p:extLst>
      <p:ext uri="{BB962C8B-B14F-4D97-AF65-F5344CB8AC3E}">
        <p14:creationId xmlns:p14="http://schemas.microsoft.com/office/powerpoint/2010/main" val="1834824662"/>
      </p:ext>
    </p:extLst>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8BDD-58FF-40F6-8618-94C3F8539632}"/>
              </a:ext>
            </a:extLst>
          </p:cNvPr>
          <p:cNvSpPr>
            <a:spLocks noGrp="1"/>
          </p:cNvSpPr>
          <p:nvPr>
            <p:ph type="title"/>
          </p:nvPr>
        </p:nvSpPr>
        <p:spPr/>
        <p:txBody>
          <a:bodyPr/>
          <a:lstStyle/>
          <a:p>
            <a:r>
              <a:rPr lang="en-US" dirty="0"/>
              <a:t>Civil behavior by country: I witness other people always trying to…</a:t>
            </a:r>
          </a:p>
        </p:txBody>
      </p:sp>
      <p:sp>
        <p:nvSpPr>
          <p:cNvPr id="3" name="Slide Number Placeholder 2">
            <a:extLst>
              <a:ext uri="{FF2B5EF4-FFF2-40B4-BE49-F238E27FC236}">
                <a16:creationId xmlns:a16="http://schemas.microsoft.com/office/drawing/2014/main" id="{D7B0C978-2D1A-402C-AEA0-C6488A2A4E7F}"/>
              </a:ext>
            </a:extLst>
          </p:cNvPr>
          <p:cNvSpPr>
            <a:spLocks noGrp="1"/>
          </p:cNvSpPr>
          <p:nvPr>
            <p:ph type="sldNum" sz="quarter" idx="4"/>
          </p:nvPr>
        </p:nvSpPr>
        <p:spPr/>
        <p:txBody>
          <a:bodyPr/>
          <a:lstStyle/>
          <a:p>
            <a:fld id="{7EFC24D6-DB8F-6B44-BA5A-9BEC68C15CAA}" type="slidenum">
              <a:rPr lang="en-US" smtClean="0"/>
              <a:pPr/>
              <a:t>91</a:t>
            </a:fld>
            <a:endParaRPr lang="en-US" dirty="0"/>
          </a:p>
        </p:txBody>
      </p:sp>
      <p:pic>
        <p:nvPicPr>
          <p:cNvPr id="4" name="Picture 3">
            <a:extLst>
              <a:ext uri="{FF2B5EF4-FFF2-40B4-BE49-F238E27FC236}">
                <a16:creationId xmlns:a16="http://schemas.microsoft.com/office/drawing/2014/main" id="{E11A8536-F4B4-4ECB-9D62-42B64A62F848}"/>
              </a:ext>
            </a:extLst>
          </p:cNvPr>
          <p:cNvPicPr>
            <a:picLocks noChangeAspect="1"/>
          </p:cNvPicPr>
          <p:nvPr/>
        </p:nvPicPr>
        <p:blipFill>
          <a:blip r:embed="rId3"/>
          <a:stretch>
            <a:fillRect/>
          </a:stretch>
        </p:blipFill>
        <p:spPr>
          <a:xfrm>
            <a:off x="647265" y="1333499"/>
            <a:ext cx="11516938" cy="5029200"/>
          </a:xfrm>
          <a:prstGeom prst="rect">
            <a:avLst/>
          </a:prstGeom>
        </p:spPr>
      </p:pic>
      <p:sp>
        <p:nvSpPr>
          <p:cNvPr id="5" name="TextBox 4">
            <a:extLst>
              <a:ext uri="{FF2B5EF4-FFF2-40B4-BE49-F238E27FC236}">
                <a16:creationId xmlns:a16="http://schemas.microsoft.com/office/drawing/2014/main" id="{6C7954DB-5CF2-4A15-9B8D-05F5C2F17482}"/>
              </a:ext>
            </a:extLst>
          </p:cNvPr>
          <p:cNvSpPr txBox="1"/>
          <p:nvPr/>
        </p:nvSpPr>
        <p:spPr>
          <a:xfrm>
            <a:off x="5399966" y="1333499"/>
            <a:ext cx="1638910" cy="627864"/>
          </a:xfrm>
          <a:prstGeom prst="rect">
            <a:avLst/>
          </a:prstGeom>
          <a:noFill/>
        </p:spPr>
        <p:txBody>
          <a:bodyPr wrap="none" lIns="182880" tIns="146304" rIns="182880" bIns="146304" rtlCol="0">
            <a:spAutoFit/>
          </a:bodyPr>
          <a:lstStyle/>
          <a:p>
            <a:pPr>
              <a:lnSpc>
                <a:spcPct val="90000"/>
              </a:lnSpc>
            </a:pPr>
            <a:r>
              <a:rPr lang="en-US" sz="2400" dirty="0">
                <a:solidFill>
                  <a:schemeClr val="tx1">
                    <a:lumMod val="50000"/>
                  </a:schemeClr>
                </a:solidFill>
              </a:rPr>
              <a:t>% Always</a:t>
            </a:r>
          </a:p>
        </p:txBody>
      </p:sp>
      <p:sp>
        <p:nvSpPr>
          <p:cNvPr id="8" name="TextBox 7">
            <a:extLst>
              <a:ext uri="{FF2B5EF4-FFF2-40B4-BE49-F238E27FC236}">
                <a16:creationId xmlns:a16="http://schemas.microsoft.com/office/drawing/2014/main" id="{77956066-3C7D-4C6C-965F-2C6D2389C747}"/>
              </a:ext>
            </a:extLst>
          </p:cNvPr>
          <p:cNvSpPr txBox="1"/>
          <p:nvPr/>
        </p:nvSpPr>
        <p:spPr>
          <a:xfrm>
            <a:off x="-20320" y="6564518"/>
            <a:ext cx="7675819"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Q12b: How often do you witness other people ACTIVELY TRYING to respond to online risks or uncivil behavior in the following ways?</a:t>
            </a:r>
          </a:p>
        </p:txBody>
      </p:sp>
    </p:spTree>
    <p:extLst>
      <p:ext uri="{BB962C8B-B14F-4D97-AF65-F5344CB8AC3E}">
        <p14:creationId xmlns:p14="http://schemas.microsoft.com/office/powerpoint/2010/main" val="3349186641"/>
      </p:ext>
    </p:extLst>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BBBB06B9-D7C3-4EBB-81A5-EA8A7BFF5D93}"/>
              </a:ext>
            </a:extLst>
          </p:cNvPr>
          <p:cNvGraphicFramePr>
            <a:graphicFrameLocks noChangeAspect="1"/>
          </p:cNvGraphicFramePr>
          <p:nvPr>
            <p:extLst>
              <p:ext uri="{D42A27DB-BD31-4B8C-83A1-F6EECF244321}">
                <p14:modId xmlns:p14="http://schemas.microsoft.com/office/powerpoint/2010/main" val="4000543115"/>
              </p:ext>
            </p:extLst>
          </p:nvPr>
        </p:nvGraphicFramePr>
        <p:xfrm>
          <a:off x="1336432" y="1271270"/>
          <a:ext cx="9009516" cy="52120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981846F-4E93-4419-915A-C8C6E96406BC}"/>
              </a:ext>
            </a:extLst>
          </p:cNvPr>
          <p:cNvSpPr>
            <a:spLocks noGrp="1"/>
          </p:cNvSpPr>
          <p:nvPr>
            <p:ph type="title"/>
          </p:nvPr>
        </p:nvSpPr>
        <p:spPr/>
        <p:txBody>
          <a:bodyPr/>
          <a:lstStyle/>
          <a:p>
            <a:r>
              <a:rPr lang="en-US" dirty="0"/>
              <a:t>There was a positive relationship between DCI and the level of consequences</a:t>
            </a:r>
          </a:p>
        </p:txBody>
      </p:sp>
      <p:sp>
        <p:nvSpPr>
          <p:cNvPr id="3" name="Slide Number Placeholder 2">
            <a:extLst>
              <a:ext uri="{FF2B5EF4-FFF2-40B4-BE49-F238E27FC236}">
                <a16:creationId xmlns:a16="http://schemas.microsoft.com/office/drawing/2014/main" id="{C561AF82-1E31-4465-AC38-DE66399A4008}"/>
              </a:ext>
            </a:extLst>
          </p:cNvPr>
          <p:cNvSpPr>
            <a:spLocks noGrp="1"/>
          </p:cNvSpPr>
          <p:nvPr>
            <p:ph type="sldNum" sz="quarter" idx="4"/>
          </p:nvPr>
        </p:nvSpPr>
        <p:spPr/>
        <p:txBody>
          <a:bodyPr/>
          <a:lstStyle/>
          <a:p>
            <a:fld id="{7EFC24D6-DB8F-6B44-BA5A-9BEC68C15CAA}" type="slidenum">
              <a:rPr lang="en-US" smtClean="0"/>
              <a:pPr/>
              <a:t>92</a:t>
            </a:fld>
            <a:endParaRPr lang="en-US" dirty="0"/>
          </a:p>
        </p:txBody>
      </p:sp>
    </p:spTree>
    <p:extLst>
      <p:ext uri="{BB962C8B-B14F-4D97-AF65-F5344CB8AC3E}">
        <p14:creationId xmlns:p14="http://schemas.microsoft.com/office/powerpoint/2010/main" val="1258417261"/>
      </p:ext>
    </p:extLst>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1606-E97D-40DC-A0FC-B1B0918074B0}"/>
              </a:ext>
            </a:extLst>
          </p:cNvPr>
          <p:cNvSpPr>
            <a:spLocks noGrp="1"/>
          </p:cNvSpPr>
          <p:nvPr>
            <p:ph type="title"/>
          </p:nvPr>
        </p:nvSpPr>
        <p:spPr/>
        <p:txBody>
          <a:bodyPr/>
          <a:lstStyle/>
          <a:p>
            <a:r>
              <a:rPr lang="en-US" dirty="0"/>
              <a:t>Adults &amp; Teens</a:t>
            </a:r>
            <a:endParaRPr lang="en-US" sz="4400" dirty="0"/>
          </a:p>
        </p:txBody>
      </p:sp>
      <p:sp>
        <p:nvSpPr>
          <p:cNvPr id="3" name="Slide Number Placeholder 2">
            <a:extLst>
              <a:ext uri="{FF2B5EF4-FFF2-40B4-BE49-F238E27FC236}">
                <a16:creationId xmlns:a16="http://schemas.microsoft.com/office/drawing/2014/main" id="{6589EC63-518B-4120-A403-564B7ECCE97B}"/>
              </a:ext>
            </a:extLst>
          </p:cNvPr>
          <p:cNvSpPr>
            <a:spLocks noGrp="1"/>
          </p:cNvSpPr>
          <p:nvPr>
            <p:ph type="sldNum" sz="quarter" idx="4"/>
          </p:nvPr>
        </p:nvSpPr>
        <p:spPr/>
        <p:txBody>
          <a:bodyPr/>
          <a:lstStyle/>
          <a:p>
            <a:fld id="{7EFC24D6-DB8F-6B44-BA5A-9BEC68C15CAA}" type="slidenum">
              <a:rPr lang="en-US" smtClean="0"/>
              <a:pPr/>
              <a:t>93</a:t>
            </a:fld>
            <a:endParaRPr lang="en-US" dirty="0"/>
          </a:p>
        </p:txBody>
      </p:sp>
    </p:spTree>
    <p:extLst>
      <p:ext uri="{BB962C8B-B14F-4D97-AF65-F5344CB8AC3E}">
        <p14:creationId xmlns:p14="http://schemas.microsoft.com/office/powerpoint/2010/main" val="597193650"/>
      </p:ext>
    </p:extLst>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C79E-5220-4FF2-93A9-0106367B26C7}"/>
              </a:ext>
            </a:extLst>
          </p:cNvPr>
          <p:cNvSpPr>
            <a:spLocks noGrp="1"/>
          </p:cNvSpPr>
          <p:nvPr>
            <p:ph type="title"/>
          </p:nvPr>
        </p:nvSpPr>
        <p:spPr/>
        <p:txBody>
          <a:bodyPr/>
          <a:lstStyle/>
          <a:p>
            <a:r>
              <a:rPr lang="en-US" dirty="0"/>
              <a:t>Two-thirds of Adults &amp; Teens felt they were treated safely &amp; civilly</a:t>
            </a:r>
          </a:p>
        </p:txBody>
      </p:sp>
      <p:sp>
        <p:nvSpPr>
          <p:cNvPr id="3" name="Slide Number Placeholder 2">
            <a:extLst>
              <a:ext uri="{FF2B5EF4-FFF2-40B4-BE49-F238E27FC236}">
                <a16:creationId xmlns:a16="http://schemas.microsoft.com/office/drawing/2014/main" id="{43ECA47D-AB6C-4EA7-8A70-F1948A7C63FD}"/>
              </a:ext>
            </a:extLst>
          </p:cNvPr>
          <p:cNvSpPr>
            <a:spLocks noGrp="1"/>
          </p:cNvSpPr>
          <p:nvPr>
            <p:ph type="sldNum" sz="quarter" idx="4"/>
          </p:nvPr>
        </p:nvSpPr>
        <p:spPr/>
        <p:txBody>
          <a:bodyPr/>
          <a:lstStyle/>
          <a:p>
            <a:fld id="{7EFC24D6-DB8F-6B44-BA5A-9BEC68C15CAA}" type="slidenum">
              <a:rPr lang="en-US" smtClean="0"/>
              <a:pPr/>
              <a:t>94</a:t>
            </a:fld>
            <a:endParaRPr lang="en-US" dirty="0"/>
          </a:p>
        </p:txBody>
      </p:sp>
      <p:sp>
        <p:nvSpPr>
          <p:cNvPr id="4" name="Rectangle 3">
            <a:extLst>
              <a:ext uri="{FF2B5EF4-FFF2-40B4-BE49-F238E27FC236}">
                <a16:creationId xmlns:a16="http://schemas.microsoft.com/office/drawing/2014/main" id="{FCC613F3-6DE6-45F1-AE6F-8E3714D763B9}"/>
              </a:ext>
            </a:extLst>
          </p:cNvPr>
          <p:cNvSpPr/>
          <p:nvPr/>
        </p:nvSpPr>
        <p:spPr>
          <a:xfrm>
            <a:off x="-17599" y="6739423"/>
            <a:ext cx="6388253" cy="246221"/>
          </a:xfrm>
          <a:prstGeom prst="rect">
            <a:avLst/>
          </a:prstGeom>
        </p:spPr>
        <p:txBody>
          <a:bodyPr wrap="square">
            <a:spAutoFit/>
          </a:bodyPr>
          <a:lstStyle/>
          <a:p>
            <a:r>
              <a:rPr lang="en-US" sz="1000" i="1" dirty="0">
                <a:solidFill>
                  <a:schemeClr val="tx1">
                    <a:lumMod val="50000"/>
                  </a:schemeClr>
                </a:solidFill>
              </a:rPr>
              <a:t>Q1: Overall, how much do you agree with the statement that “People treat me in a safe and civil manner online? </a:t>
            </a:r>
          </a:p>
        </p:txBody>
      </p:sp>
      <p:graphicFrame>
        <p:nvGraphicFramePr>
          <p:cNvPr id="7" name="Chart 6">
            <a:extLst>
              <a:ext uri="{FF2B5EF4-FFF2-40B4-BE49-F238E27FC236}">
                <a16:creationId xmlns:a16="http://schemas.microsoft.com/office/drawing/2014/main" id="{A80C79A1-74CB-4D4C-90FE-0094DDC8D6EC}"/>
              </a:ext>
            </a:extLst>
          </p:cNvPr>
          <p:cNvGraphicFramePr/>
          <p:nvPr>
            <p:extLst>
              <p:ext uri="{D42A27DB-BD31-4B8C-83A1-F6EECF244321}">
                <p14:modId xmlns:p14="http://schemas.microsoft.com/office/powerpoint/2010/main" val="3486999938"/>
              </p:ext>
            </p:extLst>
          </p:nvPr>
        </p:nvGraphicFramePr>
        <p:xfrm>
          <a:off x="2271860" y="1577590"/>
          <a:ext cx="8229600" cy="4422075"/>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1EC4B9E3-828E-4A73-B822-DC6026794FC9}"/>
              </a:ext>
            </a:extLst>
          </p:cNvPr>
          <p:cNvGrpSpPr/>
          <p:nvPr/>
        </p:nvGrpSpPr>
        <p:grpSpPr>
          <a:xfrm>
            <a:off x="10231766" y="-18594"/>
            <a:ext cx="2130153" cy="501823"/>
            <a:chOff x="10231766" y="-18594"/>
            <a:chExt cx="2130153" cy="501823"/>
          </a:xfrm>
        </p:grpSpPr>
        <p:sp>
          <p:nvSpPr>
            <p:cNvPr id="9" name="TextBox 8">
              <a:extLst>
                <a:ext uri="{FF2B5EF4-FFF2-40B4-BE49-F238E27FC236}">
                  <a16:creationId xmlns:a16="http://schemas.microsoft.com/office/drawing/2014/main" id="{9538441C-A773-49B2-84D4-A0D80116843E}"/>
                </a:ext>
              </a:extLst>
            </p:cNvPr>
            <p:cNvSpPr txBox="1"/>
            <p:nvPr/>
          </p:nvSpPr>
          <p:spPr>
            <a:xfrm>
              <a:off x="10231766" y="-18594"/>
              <a:ext cx="1611916"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Adults &amp; Teens</a:t>
              </a:r>
            </a:p>
          </p:txBody>
        </p:sp>
        <p:grpSp>
          <p:nvGrpSpPr>
            <p:cNvPr id="10" name="Group 9">
              <a:extLst>
                <a:ext uri="{FF2B5EF4-FFF2-40B4-BE49-F238E27FC236}">
                  <a16:creationId xmlns:a16="http://schemas.microsoft.com/office/drawing/2014/main" id="{5606A51B-B012-4631-967A-73C402811A6A}"/>
                </a:ext>
              </a:extLst>
            </p:cNvPr>
            <p:cNvGrpSpPr>
              <a:grpSpLocks noChangeAspect="1"/>
            </p:cNvGrpSpPr>
            <p:nvPr/>
          </p:nvGrpSpPr>
          <p:grpSpPr>
            <a:xfrm>
              <a:off x="11628902" y="26029"/>
              <a:ext cx="733017" cy="457200"/>
              <a:chOff x="7382861" y="3386137"/>
              <a:chExt cx="1832542" cy="1143000"/>
            </a:xfrm>
          </p:grpSpPr>
          <p:pic>
            <p:nvPicPr>
              <p:cNvPr id="11" name="Picture 10">
                <a:extLst>
                  <a:ext uri="{FF2B5EF4-FFF2-40B4-BE49-F238E27FC236}">
                    <a16:creationId xmlns:a16="http://schemas.microsoft.com/office/drawing/2014/main" id="{B231D93A-259F-4F1B-A135-358F90200BB9}"/>
                  </a:ext>
                </a:extLst>
              </p:cNvPr>
              <p:cNvPicPr>
                <a:picLocks noChangeAspect="1"/>
              </p:cNvPicPr>
              <p:nvPr/>
            </p:nvPicPr>
            <p:blipFill>
              <a:blip r:embed="rId4">
                <a:duotone>
                  <a:schemeClr val="accent4">
                    <a:shade val="45000"/>
                    <a:satMod val="135000"/>
                  </a:schemeClr>
                  <a:prstClr val="white"/>
                </a:duotone>
              </a:blip>
              <a:stretch>
                <a:fillRect/>
              </a:stretch>
            </p:blipFill>
            <p:spPr>
              <a:xfrm>
                <a:off x="8414101" y="3541077"/>
                <a:ext cx="801302" cy="822960"/>
              </a:xfrm>
              <a:prstGeom prst="rect">
                <a:avLst/>
              </a:prstGeom>
            </p:spPr>
          </p:pic>
          <p:pic>
            <p:nvPicPr>
              <p:cNvPr id="12" name="Picture 4" descr="https://d30y9cdsu7xlg0.cloudfront.net/png/35475-200.png">
                <a:extLst>
                  <a:ext uri="{FF2B5EF4-FFF2-40B4-BE49-F238E27FC236}">
                    <a16:creationId xmlns:a16="http://schemas.microsoft.com/office/drawing/2014/main" id="{7BC2CDFC-8A45-4536-8A1D-E1AEB9EDDC56}"/>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2861" y="3386137"/>
                <a:ext cx="1143000" cy="11430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295981489"/>
      </p:ext>
    </p:extLst>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C79E-5220-4FF2-93A9-0106367B26C7}"/>
              </a:ext>
            </a:extLst>
          </p:cNvPr>
          <p:cNvSpPr>
            <a:spLocks noGrp="1"/>
          </p:cNvSpPr>
          <p:nvPr>
            <p:ph type="title"/>
          </p:nvPr>
        </p:nvSpPr>
        <p:spPr/>
        <p:txBody>
          <a:bodyPr/>
          <a:lstStyle/>
          <a:p>
            <a:r>
              <a:rPr lang="en-US" dirty="0"/>
              <a:t>Teens reported having experienced risks more recently</a:t>
            </a:r>
          </a:p>
        </p:txBody>
      </p:sp>
      <p:sp>
        <p:nvSpPr>
          <p:cNvPr id="3" name="Slide Number Placeholder 2">
            <a:extLst>
              <a:ext uri="{FF2B5EF4-FFF2-40B4-BE49-F238E27FC236}">
                <a16:creationId xmlns:a16="http://schemas.microsoft.com/office/drawing/2014/main" id="{43ECA47D-AB6C-4EA7-8A70-F1948A7C63FD}"/>
              </a:ext>
            </a:extLst>
          </p:cNvPr>
          <p:cNvSpPr>
            <a:spLocks noGrp="1"/>
          </p:cNvSpPr>
          <p:nvPr>
            <p:ph type="sldNum" sz="quarter" idx="4"/>
          </p:nvPr>
        </p:nvSpPr>
        <p:spPr/>
        <p:txBody>
          <a:bodyPr/>
          <a:lstStyle/>
          <a:p>
            <a:fld id="{7EFC24D6-DB8F-6B44-BA5A-9BEC68C15CAA}" type="slidenum">
              <a:rPr lang="en-US" smtClean="0"/>
              <a:pPr/>
              <a:t>95</a:t>
            </a:fld>
            <a:endParaRPr lang="en-US" dirty="0"/>
          </a:p>
        </p:txBody>
      </p:sp>
      <p:grpSp>
        <p:nvGrpSpPr>
          <p:cNvPr id="6" name="Group 5">
            <a:extLst>
              <a:ext uri="{FF2B5EF4-FFF2-40B4-BE49-F238E27FC236}">
                <a16:creationId xmlns:a16="http://schemas.microsoft.com/office/drawing/2014/main" id="{B743D952-A3FD-4551-9844-B2AEA55A0E70}"/>
              </a:ext>
            </a:extLst>
          </p:cNvPr>
          <p:cNvGrpSpPr/>
          <p:nvPr/>
        </p:nvGrpSpPr>
        <p:grpSpPr>
          <a:xfrm>
            <a:off x="10231766" y="-18594"/>
            <a:ext cx="2130153" cy="501823"/>
            <a:chOff x="10231766" y="-18594"/>
            <a:chExt cx="2130153" cy="501823"/>
          </a:xfrm>
        </p:grpSpPr>
        <p:sp>
          <p:nvSpPr>
            <p:cNvPr id="7" name="TextBox 6">
              <a:extLst>
                <a:ext uri="{FF2B5EF4-FFF2-40B4-BE49-F238E27FC236}">
                  <a16:creationId xmlns:a16="http://schemas.microsoft.com/office/drawing/2014/main" id="{746EBFA7-0936-4A70-B6AC-2671BE8FE919}"/>
                </a:ext>
              </a:extLst>
            </p:cNvPr>
            <p:cNvSpPr txBox="1"/>
            <p:nvPr/>
          </p:nvSpPr>
          <p:spPr>
            <a:xfrm>
              <a:off x="10231766" y="-18594"/>
              <a:ext cx="1611916"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Adults &amp; Teens</a:t>
              </a:r>
            </a:p>
          </p:txBody>
        </p:sp>
        <p:grpSp>
          <p:nvGrpSpPr>
            <p:cNvPr id="8" name="Group 7">
              <a:extLst>
                <a:ext uri="{FF2B5EF4-FFF2-40B4-BE49-F238E27FC236}">
                  <a16:creationId xmlns:a16="http://schemas.microsoft.com/office/drawing/2014/main" id="{605CC886-264D-4236-A749-A05B10795C1D}"/>
                </a:ext>
              </a:extLst>
            </p:cNvPr>
            <p:cNvGrpSpPr>
              <a:grpSpLocks noChangeAspect="1"/>
            </p:cNvGrpSpPr>
            <p:nvPr/>
          </p:nvGrpSpPr>
          <p:grpSpPr>
            <a:xfrm>
              <a:off x="11628902" y="26029"/>
              <a:ext cx="733017" cy="457200"/>
              <a:chOff x="7382861" y="3386137"/>
              <a:chExt cx="1832542" cy="1143000"/>
            </a:xfrm>
          </p:grpSpPr>
          <p:pic>
            <p:nvPicPr>
              <p:cNvPr id="9" name="Picture 8">
                <a:extLst>
                  <a:ext uri="{FF2B5EF4-FFF2-40B4-BE49-F238E27FC236}">
                    <a16:creationId xmlns:a16="http://schemas.microsoft.com/office/drawing/2014/main" id="{547B43F0-8097-406B-AF75-656FD3B61CCE}"/>
                  </a:ext>
                </a:extLst>
              </p:cNvPr>
              <p:cNvPicPr>
                <a:picLocks noChangeAspect="1"/>
              </p:cNvPicPr>
              <p:nvPr/>
            </p:nvPicPr>
            <p:blipFill>
              <a:blip r:embed="rId3">
                <a:duotone>
                  <a:schemeClr val="accent4">
                    <a:shade val="45000"/>
                    <a:satMod val="135000"/>
                  </a:schemeClr>
                  <a:prstClr val="white"/>
                </a:duotone>
              </a:blip>
              <a:stretch>
                <a:fillRect/>
              </a:stretch>
            </p:blipFill>
            <p:spPr>
              <a:xfrm>
                <a:off x="8414101" y="3541077"/>
                <a:ext cx="801302" cy="822960"/>
              </a:xfrm>
              <a:prstGeom prst="rect">
                <a:avLst/>
              </a:prstGeom>
            </p:spPr>
          </p:pic>
          <p:pic>
            <p:nvPicPr>
              <p:cNvPr id="10" name="Picture 4" descr="https://d30y9cdsu7xlg0.cloudfront.net/png/35475-200.png">
                <a:extLst>
                  <a:ext uri="{FF2B5EF4-FFF2-40B4-BE49-F238E27FC236}">
                    <a16:creationId xmlns:a16="http://schemas.microsoft.com/office/drawing/2014/main" id="{06CFEB5E-7D5B-4AFD-A72F-B83FF7DA756F}"/>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2861" y="3386137"/>
                <a:ext cx="1143000" cy="11430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1" name="TextBox 10">
            <a:extLst>
              <a:ext uri="{FF2B5EF4-FFF2-40B4-BE49-F238E27FC236}">
                <a16:creationId xmlns:a16="http://schemas.microsoft.com/office/drawing/2014/main" id="{2B03B7D5-41A7-480F-856A-51816F855EAC}"/>
              </a:ext>
            </a:extLst>
          </p:cNvPr>
          <p:cNvSpPr txBox="1"/>
          <p:nvPr/>
        </p:nvSpPr>
        <p:spPr>
          <a:xfrm>
            <a:off x="-40527" y="6588003"/>
            <a:ext cx="3628237"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Q6: When was the last time these events happened to you?</a:t>
            </a:r>
          </a:p>
        </p:txBody>
      </p:sp>
      <p:graphicFrame>
        <p:nvGraphicFramePr>
          <p:cNvPr id="12" name="Chart 11">
            <a:extLst>
              <a:ext uri="{FF2B5EF4-FFF2-40B4-BE49-F238E27FC236}">
                <a16:creationId xmlns:a16="http://schemas.microsoft.com/office/drawing/2014/main" id="{549B7A7F-0E31-4503-8DE5-E8114B326F39}"/>
              </a:ext>
            </a:extLst>
          </p:cNvPr>
          <p:cNvGraphicFramePr/>
          <p:nvPr>
            <p:extLst>
              <p:ext uri="{D42A27DB-BD31-4B8C-83A1-F6EECF244321}">
                <p14:modId xmlns:p14="http://schemas.microsoft.com/office/powerpoint/2010/main" val="4179459391"/>
              </p:ext>
            </p:extLst>
          </p:nvPr>
        </p:nvGraphicFramePr>
        <p:xfrm>
          <a:off x="442127" y="1526716"/>
          <a:ext cx="11284299" cy="5022673"/>
        </p:xfrm>
        <a:graphic>
          <a:graphicData uri="http://schemas.openxmlformats.org/drawingml/2006/chart">
            <c:chart xmlns:c="http://schemas.openxmlformats.org/drawingml/2006/chart" xmlns:r="http://schemas.openxmlformats.org/officeDocument/2006/relationships" r:id="rId5"/>
          </a:graphicData>
        </a:graphic>
      </p:graphicFrame>
      <p:sp>
        <p:nvSpPr>
          <p:cNvPr id="13" name="Speech Bubble: Rectangle with Corners Rounded 12">
            <a:extLst>
              <a:ext uri="{FF2B5EF4-FFF2-40B4-BE49-F238E27FC236}">
                <a16:creationId xmlns:a16="http://schemas.microsoft.com/office/drawing/2014/main" id="{26EAFE35-7942-4113-86F6-2D0BDEE8A54E}"/>
              </a:ext>
            </a:extLst>
          </p:cNvPr>
          <p:cNvSpPr/>
          <p:nvPr/>
        </p:nvSpPr>
        <p:spPr bwMode="auto">
          <a:xfrm>
            <a:off x="610271" y="4419600"/>
            <a:ext cx="2326640" cy="640080"/>
          </a:xfrm>
          <a:prstGeom prst="wedgeRoundRectCallout">
            <a:avLst>
              <a:gd name="adj1" fmla="val 45106"/>
              <a:gd name="adj2" fmla="val 73611"/>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nSpc>
                <a:spcPct val="90000"/>
              </a:lnSpc>
            </a:pPr>
            <a:r>
              <a:rPr lang="en-US" sz="1200" dirty="0">
                <a:solidFill>
                  <a:schemeClr val="tx1"/>
                </a:solidFill>
              </a:rPr>
              <a:t>Risks shown in order from highest to lowest incidence</a:t>
            </a:r>
          </a:p>
        </p:txBody>
      </p:sp>
    </p:spTree>
    <p:extLst>
      <p:ext uri="{BB962C8B-B14F-4D97-AF65-F5344CB8AC3E}">
        <p14:creationId xmlns:p14="http://schemas.microsoft.com/office/powerpoint/2010/main" val="1359719207"/>
      </p:ext>
    </p:extLst>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C79E-5220-4FF2-93A9-0106367B26C7}"/>
              </a:ext>
            </a:extLst>
          </p:cNvPr>
          <p:cNvSpPr>
            <a:spLocks noGrp="1"/>
          </p:cNvSpPr>
          <p:nvPr>
            <p:ph type="title"/>
          </p:nvPr>
        </p:nvSpPr>
        <p:spPr/>
        <p:txBody>
          <a:bodyPr/>
          <a:lstStyle/>
          <a:p>
            <a:r>
              <a:rPr lang="en-US" dirty="0"/>
              <a:t>Met person in real life after the risk occurred</a:t>
            </a:r>
          </a:p>
        </p:txBody>
      </p:sp>
      <p:sp>
        <p:nvSpPr>
          <p:cNvPr id="3" name="Slide Number Placeholder 2">
            <a:extLst>
              <a:ext uri="{FF2B5EF4-FFF2-40B4-BE49-F238E27FC236}">
                <a16:creationId xmlns:a16="http://schemas.microsoft.com/office/drawing/2014/main" id="{43ECA47D-AB6C-4EA7-8A70-F1948A7C63FD}"/>
              </a:ext>
            </a:extLst>
          </p:cNvPr>
          <p:cNvSpPr>
            <a:spLocks noGrp="1"/>
          </p:cNvSpPr>
          <p:nvPr>
            <p:ph type="sldNum" sz="quarter" idx="4"/>
          </p:nvPr>
        </p:nvSpPr>
        <p:spPr/>
        <p:txBody>
          <a:bodyPr/>
          <a:lstStyle/>
          <a:p>
            <a:fld id="{7EFC24D6-DB8F-6B44-BA5A-9BEC68C15CAA}" type="slidenum">
              <a:rPr lang="en-US" smtClean="0"/>
              <a:pPr/>
              <a:t>96</a:t>
            </a:fld>
            <a:endParaRPr lang="en-US" dirty="0"/>
          </a:p>
        </p:txBody>
      </p:sp>
      <p:grpSp>
        <p:nvGrpSpPr>
          <p:cNvPr id="6" name="Group 5">
            <a:extLst>
              <a:ext uri="{FF2B5EF4-FFF2-40B4-BE49-F238E27FC236}">
                <a16:creationId xmlns:a16="http://schemas.microsoft.com/office/drawing/2014/main" id="{B743D952-A3FD-4551-9844-B2AEA55A0E70}"/>
              </a:ext>
            </a:extLst>
          </p:cNvPr>
          <p:cNvGrpSpPr/>
          <p:nvPr/>
        </p:nvGrpSpPr>
        <p:grpSpPr>
          <a:xfrm>
            <a:off x="10231766" y="-18594"/>
            <a:ext cx="2130153" cy="501823"/>
            <a:chOff x="10231766" y="-18594"/>
            <a:chExt cx="2130153" cy="501823"/>
          </a:xfrm>
        </p:grpSpPr>
        <p:sp>
          <p:nvSpPr>
            <p:cNvPr id="7" name="TextBox 6">
              <a:extLst>
                <a:ext uri="{FF2B5EF4-FFF2-40B4-BE49-F238E27FC236}">
                  <a16:creationId xmlns:a16="http://schemas.microsoft.com/office/drawing/2014/main" id="{746EBFA7-0936-4A70-B6AC-2671BE8FE919}"/>
                </a:ext>
              </a:extLst>
            </p:cNvPr>
            <p:cNvSpPr txBox="1"/>
            <p:nvPr/>
          </p:nvSpPr>
          <p:spPr>
            <a:xfrm>
              <a:off x="10231766" y="-18594"/>
              <a:ext cx="1611916"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Adults &amp; Teens</a:t>
              </a:r>
            </a:p>
          </p:txBody>
        </p:sp>
        <p:grpSp>
          <p:nvGrpSpPr>
            <p:cNvPr id="8" name="Group 7">
              <a:extLst>
                <a:ext uri="{FF2B5EF4-FFF2-40B4-BE49-F238E27FC236}">
                  <a16:creationId xmlns:a16="http://schemas.microsoft.com/office/drawing/2014/main" id="{605CC886-264D-4236-A749-A05B10795C1D}"/>
                </a:ext>
              </a:extLst>
            </p:cNvPr>
            <p:cNvGrpSpPr>
              <a:grpSpLocks noChangeAspect="1"/>
            </p:cNvGrpSpPr>
            <p:nvPr/>
          </p:nvGrpSpPr>
          <p:grpSpPr>
            <a:xfrm>
              <a:off x="11628902" y="26029"/>
              <a:ext cx="733017" cy="457200"/>
              <a:chOff x="7382861" y="3386137"/>
              <a:chExt cx="1832542" cy="1143000"/>
            </a:xfrm>
          </p:grpSpPr>
          <p:pic>
            <p:nvPicPr>
              <p:cNvPr id="9" name="Picture 8">
                <a:extLst>
                  <a:ext uri="{FF2B5EF4-FFF2-40B4-BE49-F238E27FC236}">
                    <a16:creationId xmlns:a16="http://schemas.microsoft.com/office/drawing/2014/main" id="{547B43F0-8097-406B-AF75-656FD3B61CCE}"/>
                  </a:ext>
                </a:extLst>
              </p:cNvPr>
              <p:cNvPicPr>
                <a:picLocks noChangeAspect="1"/>
              </p:cNvPicPr>
              <p:nvPr/>
            </p:nvPicPr>
            <p:blipFill>
              <a:blip r:embed="rId3">
                <a:duotone>
                  <a:schemeClr val="accent4">
                    <a:shade val="45000"/>
                    <a:satMod val="135000"/>
                  </a:schemeClr>
                  <a:prstClr val="white"/>
                </a:duotone>
              </a:blip>
              <a:stretch>
                <a:fillRect/>
              </a:stretch>
            </p:blipFill>
            <p:spPr>
              <a:xfrm>
                <a:off x="8414101" y="3541077"/>
                <a:ext cx="801302" cy="822960"/>
              </a:xfrm>
              <a:prstGeom prst="rect">
                <a:avLst/>
              </a:prstGeom>
            </p:spPr>
          </p:pic>
          <p:pic>
            <p:nvPicPr>
              <p:cNvPr id="10" name="Picture 4" descr="https://d30y9cdsu7xlg0.cloudfront.net/png/35475-200.png">
                <a:extLst>
                  <a:ext uri="{FF2B5EF4-FFF2-40B4-BE49-F238E27FC236}">
                    <a16:creationId xmlns:a16="http://schemas.microsoft.com/office/drawing/2014/main" id="{06CFEB5E-7D5B-4AFD-A72F-B83FF7DA756F}"/>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2861" y="3386137"/>
                <a:ext cx="1143000" cy="1143000"/>
              </a:xfrm>
              <a:prstGeom prst="rect">
                <a:avLst/>
              </a:prstGeom>
              <a:noFill/>
              <a:extLst>
                <a:ext uri="{909E8E84-426E-40DD-AFC4-6F175D3DCCD1}">
                  <a14:hiddenFill xmlns:a14="http://schemas.microsoft.com/office/drawing/2010/main">
                    <a:solidFill>
                      <a:srgbClr val="FFFFFF"/>
                    </a:solidFill>
                  </a14:hiddenFill>
                </a:ext>
              </a:extLst>
            </p:spPr>
          </p:pic>
        </p:grpSp>
      </p:grpSp>
      <p:graphicFrame>
        <p:nvGraphicFramePr>
          <p:cNvPr id="13" name="Chart 12">
            <a:extLst>
              <a:ext uri="{FF2B5EF4-FFF2-40B4-BE49-F238E27FC236}">
                <a16:creationId xmlns:a16="http://schemas.microsoft.com/office/drawing/2014/main" id="{84DFA253-F3D6-45ED-B4F2-72C846C80299}"/>
              </a:ext>
            </a:extLst>
          </p:cNvPr>
          <p:cNvGraphicFramePr/>
          <p:nvPr>
            <p:extLst>
              <p:ext uri="{D42A27DB-BD31-4B8C-83A1-F6EECF244321}">
                <p14:modId xmlns:p14="http://schemas.microsoft.com/office/powerpoint/2010/main" val="495997260"/>
              </p:ext>
            </p:extLst>
          </p:nvPr>
        </p:nvGraphicFramePr>
        <p:xfrm>
          <a:off x="274639" y="1212849"/>
          <a:ext cx="10180001" cy="5379143"/>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a:extLst>
              <a:ext uri="{FF2B5EF4-FFF2-40B4-BE49-F238E27FC236}">
                <a16:creationId xmlns:a16="http://schemas.microsoft.com/office/drawing/2014/main" id="{54DDA9A5-8DAD-4B70-A9A4-2876D5C81236}"/>
              </a:ext>
            </a:extLst>
          </p:cNvPr>
          <p:cNvGrpSpPr/>
          <p:nvPr/>
        </p:nvGrpSpPr>
        <p:grpSpPr>
          <a:xfrm>
            <a:off x="9708662" y="1647820"/>
            <a:ext cx="1859280" cy="4737970"/>
            <a:chOff x="10226822" y="1505580"/>
            <a:chExt cx="1859280" cy="4737970"/>
          </a:xfrm>
        </p:grpSpPr>
        <p:sp>
          <p:nvSpPr>
            <p:cNvPr id="16" name="TextBox 15">
              <a:extLst>
                <a:ext uri="{FF2B5EF4-FFF2-40B4-BE49-F238E27FC236}">
                  <a16:creationId xmlns:a16="http://schemas.microsoft.com/office/drawing/2014/main" id="{3EBBB0D9-18A3-4F2C-92BF-D14147F6C257}"/>
                </a:ext>
              </a:extLst>
            </p:cNvPr>
            <p:cNvSpPr txBox="1"/>
            <p:nvPr/>
          </p:nvSpPr>
          <p:spPr>
            <a:xfrm>
              <a:off x="10226822" y="1505580"/>
              <a:ext cx="1859280" cy="1181862"/>
            </a:xfrm>
            <a:prstGeom prst="rect">
              <a:avLst/>
            </a:prstGeom>
            <a:noFill/>
          </p:spPr>
          <p:txBody>
            <a:bodyPr wrap="square" lIns="182880" tIns="146304" rIns="182880" bIns="146304" rtlCol="0">
              <a:spAutoFit/>
            </a:bodyPr>
            <a:lstStyle/>
            <a:p>
              <a:pPr algn="ctr">
                <a:lnSpc>
                  <a:spcPct val="90000"/>
                </a:lnSpc>
              </a:pPr>
              <a:r>
                <a:rPr lang="en-US" sz="1600" dirty="0">
                  <a:solidFill>
                    <a:schemeClr val="tx1">
                      <a:lumMod val="50000"/>
                    </a:schemeClr>
                  </a:solidFill>
                </a:rPr>
                <a:t>Adults were more likely to have met the person after</a:t>
              </a:r>
            </a:p>
          </p:txBody>
        </p:sp>
        <p:sp>
          <p:nvSpPr>
            <p:cNvPr id="17" name="TextBox 16">
              <a:extLst>
                <a:ext uri="{FF2B5EF4-FFF2-40B4-BE49-F238E27FC236}">
                  <a16:creationId xmlns:a16="http://schemas.microsoft.com/office/drawing/2014/main" id="{0F47A0A4-F48B-48F8-8B21-934B2403F84D}"/>
                </a:ext>
              </a:extLst>
            </p:cNvPr>
            <p:cNvSpPr txBox="1"/>
            <p:nvPr/>
          </p:nvSpPr>
          <p:spPr>
            <a:xfrm>
              <a:off x="10226822" y="5061688"/>
              <a:ext cx="1859280" cy="1181862"/>
            </a:xfrm>
            <a:prstGeom prst="rect">
              <a:avLst/>
            </a:prstGeom>
            <a:noFill/>
          </p:spPr>
          <p:txBody>
            <a:bodyPr wrap="square" lIns="182880" tIns="146304" rIns="182880" bIns="146304" rtlCol="0">
              <a:spAutoFit/>
            </a:bodyPr>
            <a:lstStyle/>
            <a:p>
              <a:pPr algn="ctr">
                <a:lnSpc>
                  <a:spcPct val="90000"/>
                </a:lnSpc>
              </a:pPr>
              <a:r>
                <a:rPr lang="en-US" sz="1600" dirty="0">
                  <a:solidFill>
                    <a:schemeClr val="tx1">
                      <a:lumMod val="50000"/>
                    </a:schemeClr>
                  </a:solidFill>
                </a:rPr>
                <a:t>Teens were more likely to have met the person after</a:t>
              </a:r>
            </a:p>
          </p:txBody>
        </p:sp>
      </p:grpSp>
      <p:cxnSp>
        <p:nvCxnSpPr>
          <p:cNvPr id="18" name="Straight Connector 17">
            <a:extLst>
              <a:ext uri="{FF2B5EF4-FFF2-40B4-BE49-F238E27FC236}">
                <a16:creationId xmlns:a16="http://schemas.microsoft.com/office/drawing/2014/main" id="{052DB278-71A8-4A22-AEB4-3930BA64FBCC}"/>
              </a:ext>
            </a:extLst>
          </p:cNvPr>
          <p:cNvCxnSpPr>
            <a:cxnSpLocks/>
          </p:cNvCxnSpPr>
          <p:nvPr/>
        </p:nvCxnSpPr>
        <p:spPr>
          <a:xfrm>
            <a:off x="1742214" y="3646543"/>
            <a:ext cx="9896848" cy="0"/>
          </a:xfrm>
          <a:prstGeom prst="line">
            <a:avLst/>
          </a:prstGeom>
          <a:ln>
            <a:solidFill>
              <a:schemeClr val="bg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2BCF92-2F72-4570-965A-64264BE4709B}"/>
              </a:ext>
            </a:extLst>
          </p:cNvPr>
          <p:cNvCxnSpPr>
            <a:cxnSpLocks/>
          </p:cNvCxnSpPr>
          <p:nvPr/>
        </p:nvCxnSpPr>
        <p:spPr>
          <a:xfrm>
            <a:off x="1742214" y="5170543"/>
            <a:ext cx="9896848" cy="0"/>
          </a:xfrm>
          <a:prstGeom prst="line">
            <a:avLst/>
          </a:prstGeom>
          <a:ln>
            <a:solidFill>
              <a:schemeClr val="bg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4F5A171-BF39-4988-AFEF-FA99EBE36C37}"/>
              </a:ext>
            </a:extLst>
          </p:cNvPr>
          <p:cNvSpPr txBox="1"/>
          <p:nvPr/>
        </p:nvSpPr>
        <p:spPr>
          <a:xfrm>
            <a:off x="9708662" y="3895085"/>
            <a:ext cx="1859280" cy="960263"/>
          </a:xfrm>
          <a:prstGeom prst="rect">
            <a:avLst/>
          </a:prstGeom>
          <a:noFill/>
        </p:spPr>
        <p:txBody>
          <a:bodyPr wrap="square" lIns="182880" tIns="146304" rIns="182880" bIns="146304" rtlCol="0">
            <a:spAutoFit/>
          </a:bodyPr>
          <a:lstStyle/>
          <a:p>
            <a:pPr algn="ctr">
              <a:lnSpc>
                <a:spcPct val="90000"/>
              </a:lnSpc>
            </a:pPr>
            <a:r>
              <a:rPr lang="en-US" sz="1600" dirty="0">
                <a:solidFill>
                  <a:schemeClr val="tx1">
                    <a:lumMod val="50000"/>
                  </a:schemeClr>
                </a:solidFill>
              </a:rPr>
              <a:t>Equally likely to have met the person before</a:t>
            </a:r>
          </a:p>
        </p:txBody>
      </p:sp>
      <p:sp>
        <p:nvSpPr>
          <p:cNvPr id="21" name="TextBox 20">
            <a:extLst>
              <a:ext uri="{FF2B5EF4-FFF2-40B4-BE49-F238E27FC236}">
                <a16:creationId xmlns:a16="http://schemas.microsoft.com/office/drawing/2014/main" id="{2D33C8C3-A066-4F18-8D80-B5888E2C1BB5}"/>
              </a:ext>
            </a:extLst>
          </p:cNvPr>
          <p:cNvSpPr txBox="1"/>
          <p:nvPr/>
        </p:nvSpPr>
        <p:spPr>
          <a:xfrm>
            <a:off x="-40640" y="6591992"/>
            <a:ext cx="3044744"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Q5a: When did you meet the person in real life? </a:t>
            </a:r>
          </a:p>
        </p:txBody>
      </p:sp>
    </p:spTree>
    <p:extLst>
      <p:ext uri="{BB962C8B-B14F-4D97-AF65-F5344CB8AC3E}">
        <p14:creationId xmlns:p14="http://schemas.microsoft.com/office/powerpoint/2010/main" val="2198787633"/>
      </p:ext>
    </p:extLst>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C79E-5220-4FF2-93A9-0106367B26C7}"/>
              </a:ext>
            </a:extLst>
          </p:cNvPr>
          <p:cNvSpPr>
            <a:spLocks noGrp="1"/>
          </p:cNvSpPr>
          <p:nvPr>
            <p:ph type="title"/>
          </p:nvPr>
        </p:nvSpPr>
        <p:spPr/>
        <p:txBody>
          <a:bodyPr/>
          <a:lstStyle/>
          <a:p>
            <a:r>
              <a:rPr lang="en-US" dirty="0"/>
              <a:t>Consequences were similar for Adults &amp; Teens</a:t>
            </a:r>
          </a:p>
        </p:txBody>
      </p:sp>
      <p:sp>
        <p:nvSpPr>
          <p:cNvPr id="3" name="Slide Number Placeholder 2">
            <a:extLst>
              <a:ext uri="{FF2B5EF4-FFF2-40B4-BE49-F238E27FC236}">
                <a16:creationId xmlns:a16="http://schemas.microsoft.com/office/drawing/2014/main" id="{43ECA47D-AB6C-4EA7-8A70-F1948A7C63FD}"/>
              </a:ext>
            </a:extLst>
          </p:cNvPr>
          <p:cNvSpPr>
            <a:spLocks noGrp="1"/>
          </p:cNvSpPr>
          <p:nvPr>
            <p:ph type="sldNum" sz="quarter" idx="4"/>
          </p:nvPr>
        </p:nvSpPr>
        <p:spPr/>
        <p:txBody>
          <a:bodyPr/>
          <a:lstStyle/>
          <a:p>
            <a:fld id="{7EFC24D6-DB8F-6B44-BA5A-9BEC68C15CAA}" type="slidenum">
              <a:rPr lang="en-US" smtClean="0"/>
              <a:pPr/>
              <a:t>97</a:t>
            </a:fld>
            <a:endParaRPr lang="en-US" dirty="0"/>
          </a:p>
        </p:txBody>
      </p:sp>
      <p:grpSp>
        <p:nvGrpSpPr>
          <p:cNvPr id="6" name="Group 5">
            <a:extLst>
              <a:ext uri="{FF2B5EF4-FFF2-40B4-BE49-F238E27FC236}">
                <a16:creationId xmlns:a16="http://schemas.microsoft.com/office/drawing/2014/main" id="{B743D952-A3FD-4551-9844-B2AEA55A0E70}"/>
              </a:ext>
            </a:extLst>
          </p:cNvPr>
          <p:cNvGrpSpPr/>
          <p:nvPr/>
        </p:nvGrpSpPr>
        <p:grpSpPr>
          <a:xfrm>
            <a:off x="10231766" y="-18594"/>
            <a:ext cx="2130153" cy="501823"/>
            <a:chOff x="10231766" y="-18594"/>
            <a:chExt cx="2130153" cy="501823"/>
          </a:xfrm>
        </p:grpSpPr>
        <p:sp>
          <p:nvSpPr>
            <p:cNvPr id="7" name="TextBox 6">
              <a:extLst>
                <a:ext uri="{FF2B5EF4-FFF2-40B4-BE49-F238E27FC236}">
                  <a16:creationId xmlns:a16="http://schemas.microsoft.com/office/drawing/2014/main" id="{746EBFA7-0936-4A70-B6AC-2671BE8FE919}"/>
                </a:ext>
              </a:extLst>
            </p:cNvPr>
            <p:cNvSpPr txBox="1"/>
            <p:nvPr/>
          </p:nvSpPr>
          <p:spPr>
            <a:xfrm>
              <a:off x="10231766" y="-18594"/>
              <a:ext cx="1611916"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Adults &amp; Teens</a:t>
              </a:r>
            </a:p>
          </p:txBody>
        </p:sp>
        <p:grpSp>
          <p:nvGrpSpPr>
            <p:cNvPr id="8" name="Group 7">
              <a:extLst>
                <a:ext uri="{FF2B5EF4-FFF2-40B4-BE49-F238E27FC236}">
                  <a16:creationId xmlns:a16="http://schemas.microsoft.com/office/drawing/2014/main" id="{605CC886-264D-4236-A749-A05B10795C1D}"/>
                </a:ext>
              </a:extLst>
            </p:cNvPr>
            <p:cNvGrpSpPr>
              <a:grpSpLocks noChangeAspect="1"/>
            </p:cNvGrpSpPr>
            <p:nvPr/>
          </p:nvGrpSpPr>
          <p:grpSpPr>
            <a:xfrm>
              <a:off x="11628902" y="26029"/>
              <a:ext cx="733017" cy="457200"/>
              <a:chOff x="7382861" y="3386137"/>
              <a:chExt cx="1832542" cy="1143000"/>
            </a:xfrm>
          </p:grpSpPr>
          <p:pic>
            <p:nvPicPr>
              <p:cNvPr id="9" name="Picture 8">
                <a:extLst>
                  <a:ext uri="{FF2B5EF4-FFF2-40B4-BE49-F238E27FC236}">
                    <a16:creationId xmlns:a16="http://schemas.microsoft.com/office/drawing/2014/main" id="{547B43F0-8097-406B-AF75-656FD3B61CCE}"/>
                  </a:ext>
                </a:extLst>
              </p:cNvPr>
              <p:cNvPicPr>
                <a:picLocks noChangeAspect="1"/>
              </p:cNvPicPr>
              <p:nvPr/>
            </p:nvPicPr>
            <p:blipFill>
              <a:blip r:embed="rId3">
                <a:duotone>
                  <a:schemeClr val="accent4">
                    <a:shade val="45000"/>
                    <a:satMod val="135000"/>
                  </a:schemeClr>
                  <a:prstClr val="white"/>
                </a:duotone>
              </a:blip>
              <a:stretch>
                <a:fillRect/>
              </a:stretch>
            </p:blipFill>
            <p:spPr>
              <a:xfrm>
                <a:off x="8414101" y="3541077"/>
                <a:ext cx="801302" cy="822960"/>
              </a:xfrm>
              <a:prstGeom prst="rect">
                <a:avLst/>
              </a:prstGeom>
            </p:spPr>
          </p:pic>
          <p:pic>
            <p:nvPicPr>
              <p:cNvPr id="10" name="Picture 4" descr="https://d30y9cdsu7xlg0.cloudfront.net/png/35475-200.png">
                <a:extLst>
                  <a:ext uri="{FF2B5EF4-FFF2-40B4-BE49-F238E27FC236}">
                    <a16:creationId xmlns:a16="http://schemas.microsoft.com/office/drawing/2014/main" id="{06CFEB5E-7D5B-4AFD-A72F-B83FF7DA756F}"/>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2861" y="3386137"/>
                <a:ext cx="1143000" cy="11430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1" name="TextBox 10">
            <a:extLst>
              <a:ext uri="{FF2B5EF4-FFF2-40B4-BE49-F238E27FC236}">
                <a16:creationId xmlns:a16="http://schemas.microsoft.com/office/drawing/2014/main" id="{2B03B7D5-41A7-480F-856A-51816F855EAC}"/>
              </a:ext>
            </a:extLst>
          </p:cNvPr>
          <p:cNvSpPr txBox="1"/>
          <p:nvPr/>
        </p:nvSpPr>
        <p:spPr>
          <a:xfrm>
            <a:off x="-40527" y="6588003"/>
            <a:ext cx="8224046"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Q9: …Please tell us if any of the following has ever happened to you or to a friend/family member as a consequence of being treated uncivilly?</a:t>
            </a:r>
          </a:p>
        </p:txBody>
      </p:sp>
      <p:graphicFrame>
        <p:nvGraphicFramePr>
          <p:cNvPr id="12" name="Chart 11">
            <a:extLst>
              <a:ext uri="{FF2B5EF4-FFF2-40B4-BE49-F238E27FC236}">
                <a16:creationId xmlns:a16="http://schemas.microsoft.com/office/drawing/2014/main" id="{549B7A7F-0E31-4503-8DE5-E8114B326F39}"/>
              </a:ext>
            </a:extLst>
          </p:cNvPr>
          <p:cNvGraphicFramePr/>
          <p:nvPr>
            <p:extLst>
              <p:ext uri="{D42A27DB-BD31-4B8C-83A1-F6EECF244321}">
                <p14:modId xmlns:p14="http://schemas.microsoft.com/office/powerpoint/2010/main" val="2279691488"/>
              </p:ext>
            </p:extLst>
          </p:nvPr>
        </p:nvGraphicFramePr>
        <p:xfrm>
          <a:off x="3159761" y="1420118"/>
          <a:ext cx="9004442" cy="5063232"/>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0C9651C8-8663-463D-A93F-FC8F45BC8B0A}"/>
              </a:ext>
            </a:extLst>
          </p:cNvPr>
          <p:cNvSpPr txBox="1"/>
          <p:nvPr/>
        </p:nvSpPr>
        <p:spPr>
          <a:xfrm>
            <a:off x="132082" y="1298198"/>
            <a:ext cx="3108958" cy="5392245"/>
          </a:xfrm>
          <a:prstGeom prst="rect">
            <a:avLst/>
          </a:prstGeom>
          <a:noFill/>
        </p:spPr>
        <p:txBody>
          <a:bodyPr wrap="square" lIns="182880" tIns="146304" rIns="182880" bIns="146304" rtlCol="0">
            <a:spAutoFit/>
          </a:bodyPr>
          <a:lstStyle/>
          <a:p>
            <a:pPr>
              <a:lnSpc>
                <a:spcPct val="90000"/>
              </a:lnSpc>
            </a:pPr>
            <a:r>
              <a:rPr lang="en-US" sz="1600" b="1" dirty="0">
                <a:solidFill>
                  <a:schemeClr val="tx1">
                    <a:lumMod val="50000"/>
                  </a:schemeClr>
                </a:solidFill>
              </a:rPr>
              <a:t>Consequences </a:t>
            </a:r>
          </a:p>
          <a:p>
            <a:pPr>
              <a:lnSpc>
                <a:spcPct val="90000"/>
              </a:lnSpc>
            </a:pPr>
            <a:r>
              <a:rPr lang="en-US" sz="1100" dirty="0">
                <a:solidFill>
                  <a:schemeClr val="tx1">
                    <a:lumMod val="50000"/>
                  </a:schemeClr>
                </a:solidFill>
              </a:rPr>
              <a:t>(ranked in order of incidence)</a:t>
            </a:r>
          </a:p>
          <a:p>
            <a:pPr marL="228600" indent="-228600">
              <a:lnSpc>
                <a:spcPct val="90000"/>
              </a:lnSpc>
              <a:buFont typeface="+mj-lt"/>
              <a:buAutoNum type="arabicPeriod"/>
            </a:pPr>
            <a:r>
              <a:rPr lang="en-US" sz="1100" dirty="0">
                <a:solidFill>
                  <a:schemeClr val="tx1">
                    <a:lumMod val="50000"/>
                  </a:schemeClr>
                </a:solidFill>
              </a:rPr>
              <a:t>Less trusting of other people online</a:t>
            </a:r>
          </a:p>
          <a:p>
            <a:pPr marL="228600" indent="-228600">
              <a:lnSpc>
                <a:spcPct val="90000"/>
              </a:lnSpc>
              <a:buFont typeface="+mj-lt"/>
              <a:buAutoNum type="arabicPeriod"/>
            </a:pPr>
            <a:r>
              <a:rPr lang="en-US" sz="1100" dirty="0">
                <a:solidFill>
                  <a:schemeClr val="tx1">
                    <a:lumMod val="50000"/>
                  </a:schemeClr>
                </a:solidFill>
              </a:rPr>
              <a:t>Less trusting of other people offline</a:t>
            </a:r>
          </a:p>
          <a:p>
            <a:pPr marL="228600" indent="-228600">
              <a:lnSpc>
                <a:spcPct val="90000"/>
              </a:lnSpc>
              <a:buFont typeface="+mj-lt"/>
              <a:buAutoNum type="arabicPeriod"/>
            </a:pPr>
            <a:r>
              <a:rPr lang="en-US" sz="1100" dirty="0">
                <a:solidFill>
                  <a:schemeClr val="tx1">
                    <a:lumMod val="50000"/>
                  </a:schemeClr>
                </a:solidFill>
              </a:rPr>
              <a:t>More constructive in my criticism</a:t>
            </a:r>
          </a:p>
          <a:p>
            <a:pPr marL="228600" indent="-228600">
              <a:lnSpc>
                <a:spcPct val="90000"/>
              </a:lnSpc>
              <a:buFont typeface="+mj-lt"/>
              <a:buAutoNum type="arabicPeriod"/>
            </a:pPr>
            <a:r>
              <a:rPr lang="en-US" sz="1100" dirty="0">
                <a:solidFill>
                  <a:schemeClr val="tx1">
                    <a:lumMod val="50000"/>
                  </a:schemeClr>
                </a:solidFill>
              </a:rPr>
              <a:t>Lost sleep</a:t>
            </a:r>
          </a:p>
          <a:p>
            <a:pPr marL="228600" indent="-228600">
              <a:lnSpc>
                <a:spcPct val="90000"/>
              </a:lnSpc>
              <a:buFont typeface="+mj-lt"/>
              <a:buAutoNum type="arabicPeriod"/>
            </a:pPr>
            <a:r>
              <a:rPr lang="en-US" sz="1100" dirty="0">
                <a:solidFill>
                  <a:schemeClr val="tx1">
                    <a:lumMod val="50000"/>
                  </a:schemeClr>
                </a:solidFill>
              </a:rPr>
              <a:t>My life became more stressful</a:t>
            </a:r>
          </a:p>
          <a:p>
            <a:pPr marL="228600" indent="-228600">
              <a:lnSpc>
                <a:spcPct val="90000"/>
              </a:lnSpc>
              <a:buFont typeface="+mj-lt"/>
              <a:buAutoNum type="arabicPeriod"/>
            </a:pPr>
            <a:r>
              <a:rPr lang="en-US" sz="1100" dirty="0">
                <a:solidFill>
                  <a:schemeClr val="tx1">
                    <a:lumMod val="50000"/>
                  </a:schemeClr>
                </a:solidFill>
              </a:rPr>
              <a:t>Was less likely to participate in social media, blogs and forums</a:t>
            </a:r>
          </a:p>
          <a:p>
            <a:pPr marL="228600" indent="-228600">
              <a:lnSpc>
                <a:spcPct val="90000"/>
              </a:lnSpc>
              <a:buFont typeface="+mj-lt"/>
              <a:buAutoNum type="arabicPeriod"/>
            </a:pPr>
            <a:r>
              <a:rPr lang="en-US" sz="1100" dirty="0">
                <a:solidFill>
                  <a:schemeClr val="tx1">
                    <a:lumMod val="50000"/>
                  </a:schemeClr>
                </a:solidFill>
              </a:rPr>
              <a:t>Lost a friend</a:t>
            </a:r>
          </a:p>
          <a:p>
            <a:pPr marL="228600" indent="-228600">
              <a:lnSpc>
                <a:spcPct val="90000"/>
              </a:lnSpc>
              <a:buFont typeface="+mj-lt"/>
              <a:buAutoNum type="arabicPeriod"/>
            </a:pPr>
            <a:r>
              <a:rPr lang="en-US" sz="1100" dirty="0">
                <a:solidFill>
                  <a:schemeClr val="tx1">
                    <a:lumMod val="50000"/>
                  </a:schemeClr>
                </a:solidFill>
              </a:rPr>
              <a:t>Spent time and energy avoiding the offender</a:t>
            </a:r>
          </a:p>
          <a:p>
            <a:pPr marL="228600" indent="-228600">
              <a:lnSpc>
                <a:spcPct val="90000"/>
              </a:lnSpc>
              <a:buFont typeface="+mj-lt"/>
              <a:buAutoNum type="arabicPeriod"/>
            </a:pPr>
            <a:r>
              <a:rPr lang="en-US" sz="1100" dirty="0">
                <a:solidFill>
                  <a:schemeClr val="tx1">
                    <a:lumMod val="50000"/>
                  </a:schemeClr>
                </a:solidFill>
              </a:rPr>
              <a:t>Became depressed</a:t>
            </a:r>
          </a:p>
          <a:p>
            <a:pPr marL="228600" indent="-228600">
              <a:lnSpc>
                <a:spcPct val="90000"/>
              </a:lnSpc>
              <a:buFont typeface="+mj-lt"/>
              <a:buAutoNum type="arabicPeriod"/>
            </a:pPr>
            <a:r>
              <a:rPr lang="en-US" sz="1100" dirty="0">
                <a:solidFill>
                  <a:schemeClr val="tx1">
                    <a:lumMod val="50000"/>
                  </a:schemeClr>
                </a:solidFill>
              </a:rPr>
              <a:t>Took out my frustration on another person</a:t>
            </a:r>
          </a:p>
          <a:p>
            <a:pPr marL="228600" indent="-228600">
              <a:lnSpc>
                <a:spcPct val="90000"/>
              </a:lnSpc>
              <a:buFont typeface="+mj-lt"/>
              <a:buAutoNum type="arabicPeriod"/>
            </a:pPr>
            <a:r>
              <a:rPr lang="en-US" sz="1100" dirty="0">
                <a:solidFill>
                  <a:schemeClr val="tx1">
                    <a:lumMod val="50000"/>
                  </a:schemeClr>
                </a:solidFill>
              </a:rPr>
              <a:t>Negatively affected my school performance</a:t>
            </a:r>
          </a:p>
          <a:p>
            <a:pPr marL="228600" indent="-228600">
              <a:lnSpc>
                <a:spcPct val="90000"/>
              </a:lnSpc>
              <a:buFont typeface="+mj-lt"/>
              <a:buAutoNum type="arabicPeriod"/>
            </a:pPr>
            <a:r>
              <a:rPr lang="en-US" sz="1100" dirty="0">
                <a:solidFill>
                  <a:schemeClr val="tx1">
                    <a:lumMod val="50000"/>
                  </a:schemeClr>
                </a:solidFill>
              </a:rPr>
              <a:t>Lost money</a:t>
            </a:r>
          </a:p>
          <a:p>
            <a:pPr marL="228600" indent="-228600">
              <a:lnSpc>
                <a:spcPct val="90000"/>
              </a:lnSpc>
              <a:buFont typeface="+mj-lt"/>
              <a:buAutoNum type="arabicPeriod"/>
            </a:pPr>
            <a:r>
              <a:rPr lang="en-US" sz="1100" dirty="0">
                <a:solidFill>
                  <a:schemeClr val="tx1">
                    <a:lumMod val="50000"/>
                  </a:schemeClr>
                </a:solidFill>
              </a:rPr>
              <a:t>Stopped communicating with another member of the family</a:t>
            </a:r>
          </a:p>
          <a:p>
            <a:pPr marL="228600" indent="-228600">
              <a:lnSpc>
                <a:spcPct val="90000"/>
              </a:lnSpc>
              <a:buFont typeface="+mj-lt"/>
              <a:buAutoNum type="arabicPeriod"/>
            </a:pPr>
            <a:r>
              <a:rPr lang="en-US" sz="1100" dirty="0">
                <a:solidFill>
                  <a:schemeClr val="tx1">
                    <a:lumMod val="50000"/>
                  </a:schemeClr>
                </a:solidFill>
              </a:rPr>
              <a:t>Personal reputation was damaged</a:t>
            </a:r>
          </a:p>
          <a:p>
            <a:pPr marL="228600" indent="-228600">
              <a:lnSpc>
                <a:spcPct val="90000"/>
              </a:lnSpc>
              <a:buFont typeface="+mj-lt"/>
              <a:buAutoNum type="arabicPeriod"/>
            </a:pPr>
            <a:r>
              <a:rPr lang="en-US" sz="1100" dirty="0">
                <a:solidFill>
                  <a:schemeClr val="tx1">
                    <a:lumMod val="50000"/>
                  </a:schemeClr>
                </a:solidFill>
              </a:rPr>
              <a:t>Intentionally spent less time at school</a:t>
            </a:r>
          </a:p>
          <a:p>
            <a:pPr marL="228600" indent="-228600">
              <a:lnSpc>
                <a:spcPct val="90000"/>
              </a:lnSpc>
              <a:buFont typeface="+mj-lt"/>
              <a:buAutoNum type="arabicPeriod"/>
            </a:pPr>
            <a:r>
              <a:rPr lang="en-US" sz="1100" dirty="0">
                <a:solidFill>
                  <a:schemeClr val="tx1">
                    <a:lumMod val="50000"/>
                  </a:schemeClr>
                </a:solidFill>
              </a:rPr>
              <a:t>Was bullied or harassed offline</a:t>
            </a:r>
          </a:p>
          <a:p>
            <a:pPr marL="228600" indent="-228600">
              <a:lnSpc>
                <a:spcPct val="90000"/>
              </a:lnSpc>
              <a:buFont typeface="+mj-lt"/>
              <a:buAutoNum type="arabicPeriod"/>
            </a:pPr>
            <a:r>
              <a:rPr lang="en-US" sz="1100" dirty="0">
                <a:solidFill>
                  <a:schemeClr val="tx1">
                    <a:lumMod val="50000"/>
                  </a:schemeClr>
                </a:solidFill>
              </a:rPr>
              <a:t>Negatively affected my work performance</a:t>
            </a:r>
          </a:p>
          <a:p>
            <a:pPr marL="228600" indent="-228600">
              <a:lnSpc>
                <a:spcPct val="90000"/>
              </a:lnSpc>
              <a:buFont typeface="+mj-lt"/>
              <a:buAutoNum type="arabicPeriod"/>
            </a:pPr>
            <a:r>
              <a:rPr lang="en-US" sz="1100" dirty="0">
                <a:solidFill>
                  <a:schemeClr val="tx1">
                    <a:lumMod val="50000"/>
                  </a:schemeClr>
                </a:solidFill>
              </a:rPr>
              <a:t>Intentionally spent less time at work</a:t>
            </a:r>
          </a:p>
          <a:p>
            <a:pPr marL="228600" indent="-228600">
              <a:lnSpc>
                <a:spcPct val="90000"/>
              </a:lnSpc>
              <a:buFont typeface="+mj-lt"/>
              <a:buAutoNum type="arabicPeriod"/>
            </a:pPr>
            <a:r>
              <a:rPr lang="en-US" sz="1100" dirty="0">
                <a:solidFill>
                  <a:schemeClr val="tx1">
                    <a:lumMod val="50000"/>
                  </a:schemeClr>
                </a:solidFill>
              </a:rPr>
              <a:t>Was physically threatened offline</a:t>
            </a:r>
          </a:p>
          <a:p>
            <a:pPr marL="228600" indent="-228600">
              <a:lnSpc>
                <a:spcPct val="90000"/>
              </a:lnSpc>
              <a:buFont typeface="+mj-lt"/>
              <a:buAutoNum type="arabicPeriod"/>
            </a:pPr>
            <a:r>
              <a:rPr lang="en-US" sz="1100" dirty="0">
                <a:solidFill>
                  <a:schemeClr val="tx1">
                    <a:lumMod val="50000"/>
                  </a:schemeClr>
                </a:solidFill>
              </a:rPr>
              <a:t>Took out my frustration on a co-worker or customer</a:t>
            </a:r>
          </a:p>
          <a:p>
            <a:pPr marL="228600" indent="-228600">
              <a:lnSpc>
                <a:spcPct val="90000"/>
              </a:lnSpc>
              <a:buFont typeface="+mj-lt"/>
              <a:buAutoNum type="arabicPeriod"/>
            </a:pPr>
            <a:r>
              <a:rPr lang="en-US" sz="1100" dirty="0">
                <a:solidFill>
                  <a:schemeClr val="tx1">
                    <a:lumMod val="50000"/>
                  </a:schemeClr>
                </a:solidFill>
              </a:rPr>
              <a:t>Had thoughts of suicide</a:t>
            </a:r>
          </a:p>
          <a:p>
            <a:pPr marL="228600" indent="-228600">
              <a:lnSpc>
                <a:spcPct val="90000"/>
              </a:lnSpc>
              <a:buFont typeface="+mj-lt"/>
              <a:buAutoNum type="arabicPeriod"/>
            </a:pPr>
            <a:r>
              <a:rPr lang="en-US" sz="1100" dirty="0">
                <a:solidFill>
                  <a:schemeClr val="tx1">
                    <a:lumMod val="50000"/>
                  </a:schemeClr>
                </a:solidFill>
              </a:rPr>
              <a:t>Was physically harmed offline</a:t>
            </a:r>
          </a:p>
          <a:p>
            <a:pPr marL="228600" indent="-228600">
              <a:lnSpc>
                <a:spcPct val="90000"/>
              </a:lnSpc>
              <a:buFont typeface="+mj-lt"/>
              <a:buAutoNum type="arabicPeriod"/>
            </a:pPr>
            <a:r>
              <a:rPr lang="en-US" sz="1100" dirty="0">
                <a:solidFill>
                  <a:schemeClr val="tx1">
                    <a:lumMod val="50000"/>
                  </a:schemeClr>
                </a:solidFill>
              </a:rPr>
              <a:t>Quit my job</a:t>
            </a:r>
          </a:p>
        </p:txBody>
      </p:sp>
      <p:grpSp>
        <p:nvGrpSpPr>
          <p:cNvPr id="5" name="Group 4">
            <a:extLst>
              <a:ext uri="{FF2B5EF4-FFF2-40B4-BE49-F238E27FC236}">
                <a16:creationId xmlns:a16="http://schemas.microsoft.com/office/drawing/2014/main" id="{82D08A1A-909D-48CB-9E4E-4728DE48D10D}"/>
              </a:ext>
            </a:extLst>
          </p:cNvPr>
          <p:cNvGrpSpPr/>
          <p:nvPr/>
        </p:nvGrpSpPr>
        <p:grpSpPr>
          <a:xfrm>
            <a:off x="8367502" y="3464560"/>
            <a:ext cx="2968935" cy="1036320"/>
            <a:chOff x="7363785" y="3718560"/>
            <a:chExt cx="2968935" cy="1036320"/>
          </a:xfrm>
        </p:grpSpPr>
        <p:sp>
          <p:nvSpPr>
            <p:cNvPr id="13" name="Speech Bubble: Rectangle with Corners Rounded 12">
              <a:extLst>
                <a:ext uri="{FF2B5EF4-FFF2-40B4-BE49-F238E27FC236}">
                  <a16:creationId xmlns:a16="http://schemas.microsoft.com/office/drawing/2014/main" id="{26EAFE35-7942-4113-86F6-2D0BDEE8A54E}"/>
                </a:ext>
              </a:extLst>
            </p:cNvPr>
            <p:cNvSpPr/>
            <p:nvPr/>
          </p:nvSpPr>
          <p:spPr bwMode="auto">
            <a:xfrm>
              <a:off x="8123378" y="3718560"/>
              <a:ext cx="2209342" cy="827534"/>
            </a:xfrm>
            <a:prstGeom prst="wedgeRoundRectCallout">
              <a:avLst>
                <a:gd name="adj1" fmla="val 38745"/>
                <a:gd name="adj2" fmla="val 22209"/>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a:lnSpc>
                  <a:spcPct val="90000"/>
                </a:lnSpc>
              </a:pPr>
              <a:r>
                <a:rPr lang="en-US" sz="1200" dirty="0">
                  <a:solidFill>
                    <a:schemeClr val="tx1"/>
                  </a:solidFill>
                </a:rPr>
                <a:t>School related consequences were naturally higher for Teens</a:t>
              </a:r>
            </a:p>
          </p:txBody>
        </p:sp>
        <p:cxnSp>
          <p:nvCxnSpPr>
            <p:cNvPr id="14" name="Straight Arrow Connector 13">
              <a:extLst>
                <a:ext uri="{FF2B5EF4-FFF2-40B4-BE49-F238E27FC236}">
                  <a16:creationId xmlns:a16="http://schemas.microsoft.com/office/drawing/2014/main" id="{751C3ACB-074E-43BB-944E-1406FEBF8617}"/>
                </a:ext>
              </a:extLst>
            </p:cNvPr>
            <p:cNvCxnSpPr>
              <a:cxnSpLocks/>
            </p:cNvCxnSpPr>
            <p:nvPr/>
          </p:nvCxnSpPr>
          <p:spPr>
            <a:xfrm flipH="1">
              <a:off x="7363785" y="4092957"/>
              <a:ext cx="959661" cy="144527"/>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2A22D87-48FB-4FB5-9CE9-47919DE6C1F9}"/>
                </a:ext>
              </a:extLst>
            </p:cNvPr>
            <p:cNvCxnSpPr>
              <a:cxnSpLocks/>
            </p:cNvCxnSpPr>
            <p:nvPr/>
          </p:nvCxnSpPr>
          <p:spPr>
            <a:xfrm flipH="1">
              <a:off x="8506043" y="4541520"/>
              <a:ext cx="576997" cy="213360"/>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AFAF2C84-1873-4BF6-837B-046EF7FD5E87}"/>
              </a:ext>
            </a:extLst>
          </p:cNvPr>
          <p:cNvSpPr txBox="1"/>
          <p:nvPr/>
        </p:nvSpPr>
        <p:spPr>
          <a:xfrm>
            <a:off x="5691760" y="1996663"/>
            <a:ext cx="4563429" cy="738664"/>
          </a:xfrm>
          <a:prstGeom prst="rect">
            <a:avLst/>
          </a:prstGeom>
          <a:solidFill>
            <a:schemeClr val="tx1"/>
          </a:solidFill>
          <a:ln>
            <a:solidFill>
              <a:schemeClr val="bg1"/>
            </a:solidFill>
          </a:ln>
        </p:spPr>
        <p:txBody>
          <a:bodyPr wrap="none" lIns="182880" tIns="146304" rIns="182880" bIns="146304" rtlCol="0">
            <a:spAutoFit/>
          </a:bodyPr>
          <a:lstStyle/>
          <a:p>
            <a:pPr>
              <a:lnSpc>
                <a:spcPct val="90000"/>
              </a:lnSpc>
            </a:pPr>
            <a:r>
              <a:rPr lang="en-US" sz="1600" dirty="0">
                <a:solidFill>
                  <a:schemeClr val="tx1">
                    <a:lumMod val="50000"/>
                  </a:schemeClr>
                </a:solidFill>
              </a:rPr>
              <a:t>Adult - any consequence – 69% (YOY </a:t>
            </a:r>
            <a:r>
              <a:rPr lang="en-US" sz="1600" dirty="0">
                <a:solidFill>
                  <a:schemeClr val="tx1">
                    <a:lumMod val="50000"/>
                  </a:schemeClr>
                </a:solidFill>
                <a:latin typeface="Wingdings 3" panose="05040102010807070707" pitchFamily="18" charset="2"/>
              </a:rPr>
              <a:t>p</a:t>
            </a:r>
            <a:r>
              <a:rPr lang="en-US" sz="1600" dirty="0">
                <a:solidFill>
                  <a:schemeClr val="tx1">
                    <a:lumMod val="50000"/>
                  </a:schemeClr>
                </a:solidFill>
              </a:rPr>
              <a:t>0%)</a:t>
            </a:r>
          </a:p>
          <a:p>
            <a:pPr>
              <a:lnSpc>
                <a:spcPct val="90000"/>
              </a:lnSpc>
            </a:pPr>
            <a:r>
              <a:rPr lang="en-US" sz="1600" dirty="0">
                <a:solidFill>
                  <a:schemeClr val="tx1">
                    <a:lumMod val="50000"/>
                  </a:schemeClr>
                </a:solidFill>
              </a:rPr>
              <a:t>Teens - any consequence – 68% (YOY </a:t>
            </a:r>
            <a:r>
              <a:rPr lang="en-US" sz="1600" dirty="0">
                <a:solidFill>
                  <a:schemeClr val="tx1">
                    <a:lumMod val="50000"/>
                  </a:schemeClr>
                </a:solidFill>
                <a:latin typeface="Wingdings 3" panose="05040102010807070707" pitchFamily="18" charset="2"/>
              </a:rPr>
              <a:t>p</a:t>
            </a:r>
            <a:r>
              <a:rPr lang="en-US" sz="1600" dirty="0">
                <a:solidFill>
                  <a:schemeClr val="tx1">
                    <a:lumMod val="50000"/>
                  </a:schemeClr>
                </a:solidFill>
              </a:rPr>
              <a:t>+2%)</a:t>
            </a:r>
          </a:p>
        </p:txBody>
      </p:sp>
    </p:spTree>
    <p:extLst>
      <p:ext uri="{BB962C8B-B14F-4D97-AF65-F5344CB8AC3E}">
        <p14:creationId xmlns:p14="http://schemas.microsoft.com/office/powerpoint/2010/main" val="1823273594"/>
      </p:ext>
    </p:extLst>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1606-E97D-40DC-A0FC-B1B0918074B0}"/>
              </a:ext>
            </a:extLst>
          </p:cNvPr>
          <p:cNvSpPr>
            <a:spLocks noGrp="1"/>
          </p:cNvSpPr>
          <p:nvPr>
            <p:ph type="title"/>
          </p:nvPr>
        </p:nvSpPr>
        <p:spPr/>
        <p:txBody>
          <a:bodyPr/>
          <a:lstStyle/>
          <a:p>
            <a:r>
              <a:rPr lang="en-US" dirty="0"/>
              <a:t>Gender</a:t>
            </a:r>
            <a:endParaRPr lang="en-US" sz="4400" dirty="0"/>
          </a:p>
        </p:txBody>
      </p:sp>
      <p:sp>
        <p:nvSpPr>
          <p:cNvPr id="3" name="Slide Number Placeholder 2">
            <a:extLst>
              <a:ext uri="{FF2B5EF4-FFF2-40B4-BE49-F238E27FC236}">
                <a16:creationId xmlns:a16="http://schemas.microsoft.com/office/drawing/2014/main" id="{6589EC63-518B-4120-A403-564B7ECCE97B}"/>
              </a:ext>
            </a:extLst>
          </p:cNvPr>
          <p:cNvSpPr>
            <a:spLocks noGrp="1"/>
          </p:cNvSpPr>
          <p:nvPr>
            <p:ph type="sldNum" sz="quarter" idx="4"/>
          </p:nvPr>
        </p:nvSpPr>
        <p:spPr/>
        <p:txBody>
          <a:bodyPr/>
          <a:lstStyle/>
          <a:p>
            <a:fld id="{7EFC24D6-DB8F-6B44-BA5A-9BEC68C15CAA}" type="slidenum">
              <a:rPr lang="en-US" smtClean="0"/>
              <a:pPr/>
              <a:t>98</a:t>
            </a:fld>
            <a:endParaRPr lang="en-US" dirty="0"/>
          </a:p>
        </p:txBody>
      </p:sp>
    </p:spTree>
    <p:extLst>
      <p:ext uri="{BB962C8B-B14F-4D97-AF65-F5344CB8AC3E}">
        <p14:creationId xmlns:p14="http://schemas.microsoft.com/office/powerpoint/2010/main" val="2612819439"/>
      </p:ext>
    </p:extLst>
  </p:cSld>
  <p:clrMapOvr>
    <a:masterClrMapping/>
  </p:clrMapOvr>
  <p:transition>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C79E-5220-4FF2-93A9-0106367B26C7}"/>
              </a:ext>
            </a:extLst>
          </p:cNvPr>
          <p:cNvSpPr>
            <a:spLocks noGrp="1"/>
          </p:cNvSpPr>
          <p:nvPr>
            <p:ph type="title"/>
          </p:nvPr>
        </p:nvSpPr>
        <p:spPr/>
        <p:txBody>
          <a:bodyPr/>
          <a:lstStyle/>
          <a:p>
            <a:r>
              <a:rPr lang="en-US" dirty="0"/>
              <a:t>Both genders felt they were treated in a safe &amp; civil manner</a:t>
            </a:r>
          </a:p>
        </p:txBody>
      </p:sp>
      <p:sp>
        <p:nvSpPr>
          <p:cNvPr id="3" name="Slide Number Placeholder 2">
            <a:extLst>
              <a:ext uri="{FF2B5EF4-FFF2-40B4-BE49-F238E27FC236}">
                <a16:creationId xmlns:a16="http://schemas.microsoft.com/office/drawing/2014/main" id="{43ECA47D-AB6C-4EA7-8A70-F1948A7C63FD}"/>
              </a:ext>
            </a:extLst>
          </p:cNvPr>
          <p:cNvSpPr>
            <a:spLocks noGrp="1"/>
          </p:cNvSpPr>
          <p:nvPr>
            <p:ph type="sldNum" sz="quarter" idx="4"/>
          </p:nvPr>
        </p:nvSpPr>
        <p:spPr/>
        <p:txBody>
          <a:bodyPr/>
          <a:lstStyle/>
          <a:p>
            <a:fld id="{7EFC24D6-DB8F-6B44-BA5A-9BEC68C15CAA}" type="slidenum">
              <a:rPr lang="en-US" smtClean="0"/>
              <a:pPr/>
              <a:t>99</a:t>
            </a:fld>
            <a:endParaRPr lang="en-US" dirty="0"/>
          </a:p>
        </p:txBody>
      </p:sp>
      <p:sp>
        <p:nvSpPr>
          <p:cNvPr id="4" name="Rectangle 3">
            <a:extLst>
              <a:ext uri="{FF2B5EF4-FFF2-40B4-BE49-F238E27FC236}">
                <a16:creationId xmlns:a16="http://schemas.microsoft.com/office/drawing/2014/main" id="{FCC613F3-6DE6-45F1-AE6F-8E3714D763B9}"/>
              </a:ext>
            </a:extLst>
          </p:cNvPr>
          <p:cNvSpPr/>
          <p:nvPr/>
        </p:nvSpPr>
        <p:spPr>
          <a:xfrm>
            <a:off x="-17599" y="6739423"/>
            <a:ext cx="6388253" cy="246221"/>
          </a:xfrm>
          <a:prstGeom prst="rect">
            <a:avLst/>
          </a:prstGeom>
        </p:spPr>
        <p:txBody>
          <a:bodyPr wrap="square">
            <a:spAutoFit/>
          </a:bodyPr>
          <a:lstStyle/>
          <a:p>
            <a:r>
              <a:rPr lang="en-US" sz="1000" i="1" dirty="0">
                <a:solidFill>
                  <a:schemeClr val="tx1">
                    <a:lumMod val="50000"/>
                  </a:schemeClr>
                </a:solidFill>
              </a:rPr>
              <a:t>Q1: Overall, how much do you agree with the statement that “People treat me in a safe and civil manner online? </a:t>
            </a:r>
          </a:p>
        </p:txBody>
      </p:sp>
      <p:grpSp>
        <p:nvGrpSpPr>
          <p:cNvPr id="11" name="Group 10">
            <a:extLst>
              <a:ext uri="{FF2B5EF4-FFF2-40B4-BE49-F238E27FC236}">
                <a16:creationId xmlns:a16="http://schemas.microsoft.com/office/drawing/2014/main" id="{E6708AC1-8237-4CB9-A162-5FC9A993A10A}"/>
              </a:ext>
            </a:extLst>
          </p:cNvPr>
          <p:cNvGrpSpPr/>
          <p:nvPr/>
        </p:nvGrpSpPr>
        <p:grpSpPr>
          <a:xfrm>
            <a:off x="10766545" y="11659"/>
            <a:ext cx="1586314" cy="489365"/>
            <a:chOff x="10766545" y="11659"/>
            <a:chExt cx="1586314" cy="489365"/>
          </a:xfrm>
        </p:grpSpPr>
        <p:sp>
          <p:nvSpPr>
            <p:cNvPr id="12" name="TextBox 11">
              <a:extLst>
                <a:ext uri="{FF2B5EF4-FFF2-40B4-BE49-F238E27FC236}">
                  <a16:creationId xmlns:a16="http://schemas.microsoft.com/office/drawing/2014/main" id="{0555EAA9-CE27-4AC6-AE23-2BC56FDAD2A0}"/>
                </a:ext>
              </a:extLst>
            </p:cNvPr>
            <p:cNvSpPr txBox="1"/>
            <p:nvPr/>
          </p:nvSpPr>
          <p:spPr>
            <a:xfrm>
              <a:off x="10766545" y="11659"/>
              <a:ext cx="951222"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Gender</a:t>
              </a:r>
            </a:p>
          </p:txBody>
        </p:sp>
        <p:grpSp>
          <p:nvGrpSpPr>
            <p:cNvPr id="13" name="Group 12">
              <a:extLst>
                <a:ext uri="{FF2B5EF4-FFF2-40B4-BE49-F238E27FC236}">
                  <a16:creationId xmlns:a16="http://schemas.microsoft.com/office/drawing/2014/main" id="{89DD93A5-8827-47C1-B660-5FB133966086}"/>
                </a:ext>
              </a:extLst>
            </p:cNvPr>
            <p:cNvGrpSpPr>
              <a:grpSpLocks noChangeAspect="1"/>
            </p:cNvGrpSpPr>
            <p:nvPr/>
          </p:nvGrpSpPr>
          <p:grpSpPr>
            <a:xfrm>
              <a:off x="11621339" y="81889"/>
              <a:ext cx="731520" cy="377715"/>
              <a:chOff x="2461533" y="4904256"/>
              <a:chExt cx="1871022" cy="966089"/>
            </a:xfrm>
          </p:grpSpPr>
          <p:pic>
            <p:nvPicPr>
              <p:cNvPr id="14" name="Picture 13">
                <a:extLst>
                  <a:ext uri="{FF2B5EF4-FFF2-40B4-BE49-F238E27FC236}">
                    <a16:creationId xmlns:a16="http://schemas.microsoft.com/office/drawing/2014/main" id="{20C8A1E2-F167-4CEA-9C72-C6DC4FBAC1A5}"/>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artisticGlowEdges/>
                        </a14:imgEffect>
                      </a14:imgLayer>
                    </a14:imgProps>
                  </a:ext>
                </a:extLst>
              </a:blip>
              <a:stretch>
                <a:fillRect/>
              </a:stretch>
            </p:blipFill>
            <p:spPr>
              <a:xfrm>
                <a:off x="3418155" y="4904256"/>
                <a:ext cx="914400" cy="914400"/>
              </a:xfrm>
              <a:prstGeom prst="rect">
                <a:avLst/>
              </a:prstGeom>
            </p:spPr>
          </p:pic>
          <p:pic>
            <p:nvPicPr>
              <p:cNvPr id="15" name="Picture 14" descr="... , face, human, man, profile, user, women icon | Icon search engine">
                <a:extLst>
                  <a:ext uri="{FF2B5EF4-FFF2-40B4-BE49-F238E27FC236}">
                    <a16:creationId xmlns:a16="http://schemas.microsoft.com/office/drawing/2014/main" id="{B9380FED-FAC1-40CE-8AD6-945DB05F1A6D}"/>
                  </a:ext>
                </a:extLst>
              </p:cNvPr>
              <p:cNvPicPr>
                <a:picLocks noChangeAspect="1"/>
              </p:cNvPicPr>
              <p:nvPr/>
            </p:nvPicPr>
            <p:blipFill>
              <a:blip r:embed="rId5">
                <a:duotone>
                  <a:schemeClr val="accent4">
                    <a:shade val="45000"/>
                    <a:satMod val="135000"/>
                  </a:schemeClr>
                  <a:prstClr val="white"/>
                </a:duotone>
              </a:blip>
              <a:stretch>
                <a:fillRect/>
              </a:stretch>
            </p:blipFill>
            <p:spPr>
              <a:xfrm>
                <a:off x="2461533" y="4955945"/>
                <a:ext cx="914400" cy="914400"/>
              </a:xfrm>
              <a:prstGeom prst="rect">
                <a:avLst/>
              </a:prstGeom>
            </p:spPr>
          </p:pic>
        </p:grpSp>
      </p:grpSp>
      <p:graphicFrame>
        <p:nvGraphicFramePr>
          <p:cNvPr id="16" name="Chart 15">
            <a:extLst>
              <a:ext uri="{FF2B5EF4-FFF2-40B4-BE49-F238E27FC236}">
                <a16:creationId xmlns:a16="http://schemas.microsoft.com/office/drawing/2014/main" id="{07A54865-9C04-437E-8ED8-7E9A65B90A25}"/>
              </a:ext>
            </a:extLst>
          </p:cNvPr>
          <p:cNvGraphicFramePr/>
          <p:nvPr>
            <p:extLst/>
          </p:nvPr>
        </p:nvGraphicFramePr>
        <p:xfrm>
          <a:off x="1188720" y="1574801"/>
          <a:ext cx="9662159" cy="475488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01881686"/>
      </p:ext>
    </p:extLst>
  </p:cSld>
  <p:clrMapOvr>
    <a:masterClrMapping/>
  </p:clrMapOvr>
  <p:transition>
    <p:fade/>
  </p:transition>
</p:sld>
</file>

<file path=ppt/theme/theme1.xml><?xml version="1.0" encoding="utf-8"?>
<a:theme xmlns:a="http://schemas.openxmlformats.org/drawingml/2006/main" name="MSVID_Purple269_16x9_2012-08-18">
  <a:themeElements>
    <a:clrScheme name="Custom 89">
      <a:dk1>
        <a:srgbClr val="000000"/>
      </a:dk1>
      <a:lt1>
        <a:srgbClr val="FFFFFF"/>
      </a:lt1>
      <a:dk2>
        <a:srgbClr val="505050"/>
      </a:dk2>
      <a:lt2>
        <a:srgbClr val="00BCF2"/>
      </a:lt2>
      <a:accent1>
        <a:srgbClr val="002050"/>
      </a:accent1>
      <a:accent2>
        <a:srgbClr val="009E49"/>
      </a:accent2>
      <a:accent3>
        <a:srgbClr val="00B294"/>
      </a:accent3>
      <a:accent4>
        <a:srgbClr val="0072C6"/>
      </a:accent4>
      <a:accent5>
        <a:srgbClr val="4668C5"/>
      </a:accent5>
      <a:accent6>
        <a:srgbClr val="00D8CC"/>
      </a:accent6>
      <a:hlink>
        <a:srgbClr val="00B294"/>
      </a:hlink>
      <a:folHlink>
        <a:srgbClr val="00D8CC"/>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1F7C5C80124A44BB74B4D46D9F7AE7" ma:contentTypeVersion="4" ma:contentTypeDescription="Create a new document." ma:contentTypeScope="" ma:versionID="8d7b1bae0df1984784ae050f16e4836b">
  <xsd:schema xmlns:xsd="http://www.w3.org/2001/XMLSchema" xmlns:xs="http://www.w3.org/2001/XMLSchema" xmlns:p="http://schemas.microsoft.com/office/2006/metadata/properties" xmlns:ns2="230e9df3-be65-4c73-a93b-d1236ebd677e" targetNamespace="http://schemas.microsoft.com/office/2006/metadata/properties" ma:root="true" ma:fieldsID="770fe2affab9bbdb9b68543b84fd0c50" ns2:_="">
    <xsd:import namespace="230e9df3-be65-4c73-a93b-d1236ebd677e"/>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readOnly="false"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7423df28-54ad-4eaa-b7ca-044d2af3c904}" ma:internalName="TaxCatchAll" ma:showField="CatchAllData" ma:web="dfe6185b-8c27-4f75-be2e-83f122b6d75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423df28-54ad-4eaa-b7ca-044d2af3c904}" ma:internalName="TaxCatchAllLabel" ma:readOnly="true" ma:showField="CatchAllDataLabel" ma:web="dfe6185b-8c27-4f75-be2e-83f122b6d7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TaxKeywordTaxHTField xmlns="230e9df3-be65-4c73-a93b-d1236ebd677e">
      <Terms xmlns="http://schemas.microsoft.com/office/infopath/2007/PartnerControls"/>
    </TaxKeywordTaxHTField>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25EB81F4-7FA9-4A1C-B5A7-561CAF4BA2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schemas.microsoft.com/office/2006/documentManagement/types"/>
    <ds:schemaRef ds:uri="230e9df3-be65-4c73-a93b-d1236ebd677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Microsoft_TWC_PresExternalLight</Template>
  <TotalTime>247466</TotalTime>
  <Words>12757</Words>
  <Application>Microsoft Office PowerPoint</Application>
  <PresentationFormat>Custom</PresentationFormat>
  <Paragraphs>1855</Paragraphs>
  <Slides>104</Slides>
  <Notes>104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104</vt:i4>
      </vt:variant>
    </vt:vector>
  </HeadingPairs>
  <TitlesOfParts>
    <vt:vector size="111" baseType="lpstr">
      <vt:lpstr>Arial</vt:lpstr>
      <vt:lpstr>Segoe UI</vt:lpstr>
      <vt:lpstr>Segoe UI Black</vt:lpstr>
      <vt:lpstr>Segoe UI Light</vt:lpstr>
      <vt:lpstr>Wingdings</vt:lpstr>
      <vt:lpstr>Wingdings 3</vt:lpstr>
      <vt:lpstr>MSVID_Purple269_16x9_2012-08-18</vt:lpstr>
      <vt:lpstr>Civility, Safety &amp; Interaction Online</vt:lpstr>
      <vt:lpstr>Agenda</vt:lpstr>
      <vt:lpstr>Study overview</vt:lpstr>
      <vt:lpstr>Research questions</vt:lpstr>
      <vt:lpstr>Headline</vt:lpstr>
      <vt:lpstr>1. Key Findings</vt:lpstr>
      <vt:lpstr>2. Key Findings</vt:lpstr>
      <vt:lpstr>3. Key Findings</vt:lpstr>
      <vt:lpstr>4. Key Findings</vt:lpstr>
      <vt:lpstr>5. Country highlights</vt:lpstr>
      <vt:lpstr>6. Adult and Teens highlights</vt:lpstr>
      <vt:lpstr>7. Gender highlights</vt:lpstr>
      <vt:lpstr>Study changes in 2017 and their effects</vt:lpstr>
      <vt:lpstr>Changes in 2017</vt:lpstr>
      <vt:lpstr>Changes in Wave 2 had a small impact on trend</vt:lpstr>
      <vt:lpstr>Details of the effects</vt:lpstr>
      <vt:lpstr>Global results</vt:lpstr>
      <vt:lpstr>2017 Microsoft Digital Civility Index (DCI)  </vt:lpstr>
      <vt:lpstr>Online risk definitions</vt:lpstr>
      <vt:lpstr>Lifetime exposure to risks held steady The introduction of new risks pushed family &amp; friends higher </vt:lpstr>
      <vt:lpstr>Hoaxes, frauds &amp; scams moved Intrusive higher The incidence of individual risks held steady YOY</vt:lpstr>
      <vt:lpstr>Hoaxes, frauds &amp; scams drove the Intrusive category higher</vt:lpstr>
      <vt:lpstr>PowerPoint Presentation</vt:lpstr>
      <vt:lpstr>PowerPoint Presentation</vt:lpstr>
      <vt:lpstr>Level of concern declined year-over-year</vt:lpstr>
      <vt:lpstr>People reported a drop in the recency of risks</vt:lpstr>
      <vt:lpstr>Concerns were related to the perceived severity of risk</vt:lpstr>
      <vt:lpstr>Targets of uncivil behavior often name people they knew as perpetrators</vt:lpstr>
      <vt:lpstr>Real life social circles increased vulnerability to risk</vt:lpstr>
      <vt:lpstr>76% met the perpetrator before the risk Base: any risk</vt:lpstr>
      <vt:lpstr>Females accounted for 11% of Misogyny cases Base: met in real life</vt:lpstr>
      <vt:lpstr>Consequences were unchanged since 2016</vt:lpstr>
      <vt:lpstr>People became less confrontational</vt:lpstr>
      <vt:lpstr>People reported they acted with civility most of the time  There was a big discrepancy between what people reported they did vs. what they reported others did</vt:lpstr>
      <vt:lpstr>Confidence in managing risks remained high Yet many did not ask for help or know where to find help</vt:lpstr>
      <vt:lpstr>Parents ranked highest on keeping people safer online Software companies were seen as average on trust &amp; responsibility</vt:lpstr>
      <vt:lpstr>Country detail Highlights</vt:lpstr>
      <vt:lpstr>Countries ranked by Civility: DCI: 1-12 Doxing was especially worrisome in Japan and China</vt:lpstr>
      <vt:lpstr>Countries ranked by Civility: DCI: 13-23 DCI scores were above average in all Latam countries </vt:lpstr>
      <vt:lpstr>PowerPoint Presentation</vt:lpstr>
      <vt:lpstr>Sources of unsafe and uncivil behavior</vt:lpstr>
      <vt:lpstr>Trend: Met the perpetrator in real life Real life encounters jumped in Russia &amp; Mexico while the reverse was true in China, Brazil &amp; UK</vt:lpstr>
      <vt:lpstr>Devices used to access the Internet</vt:lpstr>
      <vt:lpstr>Smartphone/PC operating systems, Internet access location</vt:lpstr>
      <vt:lpstr>Demographics</vt:lpstr>
      <vt:lpstr>Adults and Teens Highlights</vt:lpstr>
      <vt:lpstr>Adults scored higher on Intrusive &amp; Sexual risks Teens scored higher on Behavioral risks</vt:lpstr>
      <vt:lpstr>Exposure to risks was much higher for family &amp; friends of Teens Hoaxes, scams and frauds drove risk levels higher for family &amp; friends of Teens</vt:lpstr>
      <vt:lpstr>Inner social circles created more problems for Teens</vt:lpstr>
      <vt:lpstr>Teens worried most about bullying, harassment &amp; sexual risks Adults worried more than Teens about Hoaxes, scams, frauds &amp; Reputational risks</vt:lpstr>
      <vt:lpstr>Meeting the perpetrator in real life was more common for Teens The gap between Teens and Adults was highest for Cyberbullying and Being Treated Mean</vt:lpstr>
      <vt:lpstr>The likelihood of having met the perpetrator differed by risk category Among Teens, behavioral risks were associated with a higher likelihood of having previously met the perpetrator</vt:lpstr>
      <vt:lpstr>Teens encountered risks more recently than Adults</vt:lpstr>
      <vt:lpstr>Teens reported a higher frequency of risks</vt:lpstr>
      <vt:lpstr>Teens placed their faith &amp; trust in parents to keep them safe Adults looked to the national government and ISPs to keep them safe online</vt:lpstr>
      <vt:lpstr>Teens were more likely to find and ask for help 40% of Adults did not ask for help</vt:lpstr>
      <vt:lpstr>Teens defended themselves and other people better than Adults</vt:lpstr>
      <vt:lpstr>Teens defended themselves and other people better than Adults</vt:lpstr>
      <vt:lpstr>Teens had higher awareness of the Civility Challenge than Adults</vt:lpstr>
      <vt:lpstr>Gender Highlights</vt:lpstr>
      <vt:lpstr>Lifetime risk increased among females and their friends &amp; family The introduction of new Intrusive risks pushed female scores higher</vt:lpstr>
      <vt:lpstr>Females reported higher levels of Unwanted Contact &amp; Misogyny</vt:lpstr>
      <vt:lpstr>Overall concern was higher for Females vs. Males Concerns about Harassment and Sexual risks were higher for Females </vt:lpstr>
      <vt:lpstr>Females met the offender most often when Personal Rep was at stake Males met the offender most often when work reputation was at stake</vt:lpstr>
      <vt:lpstr>Males encountered risks more recently than Females</vt:lpstr>
      <vt:lpstr>Males reported a slightly higher frequency of risks</vt:lpstr>
      <vt:lpstr>The top 11 consequences were higher for Females Loss of trust was much higher for Females than Males</vt:lpstr>
      <vt:lpstr>Males expressed greater confidence in handling risks than Females</vt:lpstr>
      <vt:lpstr>Females were more likely to take action than Males The top 8 actions taken were higher for Females</vt:lpstr>
      <vt:lpstr>Females reported slightly more positive behavior than Males</vt:lpstr>
      <vt:lpstr>Appendices Country detail Adult and Teens Gender </vt:lpstr>
      <vt:lpstr>Country detail</vt:lpstr>
      <vt:lpstr>Trend: Online risks 2016-2017 by Wave 1 countries</vt:lpstr>
      <vt:lpstr>Trend: Online risks 2016-2017 by Wave 2 countries</vt:lpstr>
      <vt:lpstr>Trend: Concern declined in all countries YOY declines were biggest in Mexico, USA and Turkey</vt:lpstr>
      <vt:lpstr>Incidence of the risk vs worry about the risk</vt:lpstr>
      <vt:lpstr>Worries about terrorism recruiting was highest in France  Doxing was a big worry in Japan, Hungary and China. Cyberbullying was most worrisome in Germany &amp; Italy</vt:lpstr>
      <vt:lpstr>Trend: Recency of risks fell most in China, Chile and Mexico</vt:lpstr>
      <vt:lpstr>Trend: Frequency of risks fell in China, Belgium and Mexico </vt:lpstr>
      <vt:lpstr>Trend: Awareness about finding help increased in Belgium &amp; Chile</vt:lpstr>
      <vt:lpstr>People in Germany, Japan &amp; Russia had the most difficulty in finding help </vt:lpstr>
      <vt:lpstr>Parents were considered the most responsible Mexico, Brazil and Hungary gave software companies the highest scores on responsibility</vt:lpstr>
      <vt:lpstr>Parents were considered the most trustworthy Software companies had the highest trust scores in Brazil, Hungary and South Africa  </vt:lpstr>
      <vt:lpstr>Trend: Consequences rose 7 points in Russia</vt:lpstr>
      <vt:lpstr>Consequences by country</vt:lpstr>
      <vt:lpstr>Consequences: Trend 2016-2017</vt:lpstr>
      <vt:lpstr>Trend: Actions taken fell across most countries</vt:lpstr>
      <vt:lpstr>Actions taken by country</vt:lpstr>
      <vt:lpstr>Digital Civility Challenge items by country</vt:lpstr>
      <vt:lpstr>Civil behavior by country: I always try to…</vt:lpstr>
      <vt:lpstr>Civil behavior by country: I witness other people always trying to…</vt:lpstr>
      <vt:lpstr>There was a positive relationship between DCI and the level of consequences</vt:lpstr>
      <vt:lpstr>Adults &amp; Teens</vt:lpstr>
      <vt:lpstr>Two-thirds of Adults &amp; Teens felt they were treated safely &amp; civilly</vt:lpstr>
      <vt:lpstr>Teens reported having experienced risks more recently</vt:lpstr>
      <vt:lpstr>Met person in real life after the risk occurred</vt:lpstr>
      <vt:lpstr>Consequences were similar for Adults &amp; Teens</vt:lpstr>
      <vt:lpstr>Gender</vt:lpstr>
      <vt:lpstr>Both genders felt they were treated in a safe &amp; civil manner</vt:lpstr>
      <vt:lpstr>Source of risk did not differ by gender</vt:lpstr>
      <vt:lpstr>8 in 10 females targeted by cyberbullies had met the perpetrator before</vt:lpstr>
      <vt:lpstr>Responsibility &amp; trust in organizations was similar by gender</vt:lpstr>
      <vt:lpstr>PowerPoint Presentation</vt:lpstr>
      <vt:lpstr>PowerPoint Presentation</vt:lpstr>
    </vt:vector>
  </TitlesOfParts>
  <Company>tns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Thomas Wong</dc:creator>
  <cp:lastModifiedBy>Jacqueline Beauchere (CELA)</cp:lastModifiedBy>
  <cp:revision>4430</cp:revision>
  <cp:lastPrinted>2014-01-24T18:55:15Z</cp:lastPrinted>
  <dcterms:created xsi:type="dcterms:W3CDTF">2013-07-29T23:33:21Z</dcterms:created>
  <dcterms:modified xsi:type="dcterms:W3CDTF">2018-01-08T22:59:27Z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0x010100B91F7C5C80124A44BB74B4D46D9F7AE7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TaxKeyword">
    <vt:lpwstr/>
  </property>
  <property fmtid="{D5CDD505-2E9C-101B-9397-08002B2CF9AE}" pid="7" name="MSIP_Label_f42aa342-8706-4288-bd11-ebb85995028c_Enabled">
    <vt:lpwstr>True</vt:lpwstr>
  </property>
  <property fmtid="{D5CDD505-2E9C-101B-9397-08002B2CF9AE}" pid="8" name="MSIP_Label_f42aa342-8706-4288-bd11-ebb85995028c_SiteId">
    <vt:lpwstr>72f988bf-86f1-41af-91ab-2d7cd011db47</vt:lpwstr>
  </property>
  <property fmtid="{D5CDD505-2E9C-101B-9397-08002B2CF9AE}" pid="9" name="MSIP_Label_f42aa342-8706-4288-bd11-ebb85995028c_Owner">
    <vt:lpwstr>jbeau@microsoft.com</vt:lpwstr>
  </property>
  <property fmtid="{D5CDD505-2E9C-101B-9397-08002B2CF9AE}" pid="10" name="MSIP_Label_f42aa342-8706-4288-bd11-ebb85995028c_SetDate">
    <vt:lpwstr>2018-01-08T22:59:06.4132440Z</vt:lpwstr>
  </property>
  <property fmtid="{D5CDD505-2E9C-101B-9397-08002B2CF9AE}" pid="11" name="MSIP_Label_f42aa342-8706-4288-bd11-ebb85995028c_Name">
    <vt:lpwstr>General</vt:lpwstr>
  </property>
  <property fmtid="{D5CDD505-2E9C-101B-9397-08002B2CF9AE}" pid="12" name="MSIP_Label_f42aa342-8706-4288-bd11-ebb85995028c_Application">
    <vt:lpwstr>Microsoft Azure Information Protection</vt:lpwstr>
  </property>
  <property fmtid="{D5CDD505-2E9C-101B-9397-08002B2CF9AE}" pid="13" name="MSIP_Label_f42aa342-8706-4288-bd11-ebb85995028c_Extended_MSFT_Method">
    <vt:lpwstr>Automatic</vt:lpwstr>
  </property>
  <property fmtid="{D5CDD505-2E9C-101B-9397-08002B2CF9AE}" pid="14" name="Sensitivity">
    <vt:lpwstr>General</vt:lpwstr>
  </property>
</Properties>
</file>