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0.xml" ContentType="application/vnd.openxmlformats-officedocument.presentationml.notesSlide+xml"/>
  <Override PartName="/ppt/charts/chart22.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8.xml" ContentType="application/vnd.openxmlformats-officedocument.drawingml.chart+xml"/>
  <Override PartName="/ppt/theme/themeOverride4.xml" ContentType="application/vnd.openxmlformats-officedocument.themeOverride+xml"/>
  <Override PartName="/ppt/charts/chart29.xml" ContentType="application/vnd.openxmlformats-officedocument.drawingml.chart+xml"/>
  <Override PartName="/ppt/theme/themeOverride5.xml" ContentType="application/vnd.openxmlformats-officedocument.themeOverride+xml"/>
  <Override PartName="/ppt/charts/chart30.xml" ContentType="application/vnd.openxmlformats-officedocument.drawingml.chart+xml"/>
  <Override PartName="/ppt/theme/themeOverride6.xml" ContentType="application/vnd.openxmlformats-officedocument.themeOverride+xml"/>
  <Override PartName="/ppt/charts/chart31.xml" ContentType="application/vnd.openxmlformats-officedocument.drawingml.chart+xml"/>
  <Override PartName="/ppt/theme/themeOverride7.xml" ContentType="application/vnd.openxmlformats-officedocument.themeOverride+xml"/>
  <Override PartName="/ppt/notesSlides/notesSlide26.xml" ContentType="application/vnd.openxmlformats-officedocument.presentationml.notesSlide+xml"/>
  <Override PartName="/ppt/charts/chart32.xml" ContentType="application/vnd.openxmlformats-officedocument.drawingml.chart+xml"/>
  <Override PartName="/ppt/theme/themeOverride8.xml" ContentType="application/vnd.openxmlformats-officedocument.themeOverride+xml"/>
  <Override PartName="/ppt/charts/chart33.xml" ContentType="application/vnd.openxmlformats-officedocument.drawingml.chart+xml"/>
  <Override PartName="/ppt/theme/themeOverride9.xml" ContentType="application/vnd.openxmlformats-officedocument.themeOverride+xml"/>
  <Override PartName="/ppt/charts/chart34.xml" ContentType="application/vnd.openxmlformats-officedocument.drawingml.chart+xml"/>
  <Override PartName="/ppt/theme/themeOverride10.xml" ContentType="application/vnd.openxmlformats-officedocument.themeOverride+xml"/>
  <Override PartName="/ppt/charts/chart35.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5" r:id="rId1"/>
    <p:sldMasterId id="2147483685" r:id="rId2"/>
    <p:sldMasterId id="2147483690" r:id="rId3"/>
  </p:sldMasterIdLst>
  <p:notesMasterIdLst>
    <p:notesMasterId r:id="rId43"/>
  </p:notesMasterIdLst>
  <p:handoutMasterIdLst>
    <p:handoutMasterId r:id="rId44"/>
  </p:handoutMasterIdLst>
  <p:sldIdLst>
    <p:sldId id="256" r:id="rId4"/>
    <p:sldId id="331" r:id="rId5"/>
    <p:sldId id="335" r:id="rId6"/>
    <p:sldId id="421" r:id="rId7"/>
    <p:sldId id="411" r:id="rId8"/>
    <p:sldId id="420" r:id="rId9"/>
    <p:sldId id="422" r:id="rId10"/>
    <p:sldId id="410" r:id="rId11"/>
    <p:sldId id="424" r:id="rId12"/>
    <p:sldId id="427" r:id="rId13"/>
    <p:sldId id="428" r:id="rId14"/>
    <p:sldId id="429" r:id="rId15"/>
    <p:sldId id="423" r:id="rId16"/>
    <p:sldId id="386" r:id="rId17"/>
    <p:sldId id="416" r:id="rId18"/>
    <p:sldId id="392" r:id="rId19"/>
    <p:sldId id="384" r:id="rId20"/>
    <p:sldId id="417" r:id="rId21"/>
    <p:sldId id="385" r:id="rId22"/>
    <p:sldId id="369" r:id="rId23"/>
    <p:sldId id="407" r:id="rId24"/>
    <p:sldId id="406" r:id="rId25"/>
    <p:sldId id="393" r:id="rId26"/>
    <p:sldId id="418" r:id="rId27"/>
    <p:sldId id="419" r:id="rId28"/>
    <p:sldId id="400" r:id="rId29"/>
    <p:sldId id="394" r:id="rId30"/>
    <p:sldId id="396" r:id="rId31"/>
    <p:sldId id="397" r:id="rId32"/>
    <p:sldId id="395" r:id="rId33"/>
    <p:sldId id="398" r:id="rId34"/>
    <p:sldId id="399" r:id="rId35"/>
    <p:sldId id="402" r:id="rId36"/>
    <p:sldId id="408" r:id="rId37"/>
    <p:sldId id="412" r:id="rId38"/>
    <p:sldId id="413" r:id="rId39"/>
    <p:sldId id="404" r:id="rId40"/>
    <p:sldId id="405" r:id="rId41"/>
    <p:sldId id="334" r:id="rId42"/>
  </p:sldIdLst>
  <p:sldSz cx="9144000" cy="6858000" type="screen4x3"/>
  <p:notesSz cx="6858000" cy="9144000"/>
  <p:defaultTextStyle>
    <a:defPPr>
      <a:defRPr lang="en-US"/>
    </a:defPPr>
    <a:lvl1pPr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00"/>
    <a:srgbClr val="003E00"/>
    <a:srgbClr val="008000"/>
    <a:srgbClr val="6BBD46"/>
    <a:srgbClr val="456AA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81074" autoAdjust="0"/>
  </p:normalViewPr>
  <p:slideViewPr>
    <p:cSldViewPr>
      <p:cViewPr>
        <p:scale>
          <a:sx n="82" d="100"/>
          <a:sy n="82" d="100"/>
        </p:scale>
        <p:origin x="-80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Who is most responsible</a:t>
            </a:r>
            <a:r>
              <a:rPr lang="en-US" sz="1400" baseline="0" dirty="0" smtClean="0"/>
              <a:t> for protecting my online privacy?</a:t>
            </a:r>
            <a:endParaRPr lang="en-US" sz="1400" dirty="0"/>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Lbls>
            <c:spPr>
              <a:solidFill>
                <a:schemeClr val="tx2">
                  <a:lumMod val="20000"/>
                  <a:lumOff val="80000"/>
                </a:schemeClr>
              </a:solidFill>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Myself</c:v>
                </c:pt>
                <c:pt idx="1">
                  <c:v>Social Networking sites</c:v>
                </c:pt>
                <c:pt idx="2">
                  <c:v>Parents</c:v>
                </c:pt>
                <c:pt idx="3">
                  <c:v>Technology companies</c:v>
                </c:pt>
                <c:pt idx="4">
                  <c:v>Government</c:v>
                </c:pt>
                <c:pt idx="5">
                  <c:v>Law enforcement</c:v>
                </c:pt>
                <c:pt idx="6">
                  <c:v>Schools</c:v>
                </c:pt>
                <c:pt idx="7">
                  <c:v>Other</c:v>
                </c:pt>
              </c:strCache>
            </c:strRef>
          </c:cat>
          <c:val>
            <c:numRef>
              <c:f>Sheet1!$B$2:$B$9</c:f>
              <c:numCache>
                <c:formatCode>0%</c:formatCode>
                <c:ptCount val="8"/>
                <c:pt idx="0">
                  <c:v>0.871</c:v>
                </c:pt>
                <c:pt idx="1">
                  <c:v>7.9000000000000001E-2</c:v>
                </c:pt>
                <c:pt idx="2">
                  <c:v>1.3999999999999999E-2</c:v>
                </c:pt>
                <c:pt idx="3">
                  <c:v>1.3999999999999999E-2</c:v>
                </c:pt>
                <c:pt idx="4">
                  <c:v>1.2E-2</c:v>
                </c:pt>
                <c:pt idx="5">
                  <c:v>5.0000000000000001E-3</c:v>
                </c:pt>
                <c:pt idx="6">
                  <c:v>4.0000000000000001E-3</c:v>
                </c:pt>
                <c:pt idx="7">
                  <c:v>1E-3</c:v>
                </c:pt>
              </c:numCache>
            </c:numRef>
          </c:val>
        </c:ser>
        <c:dLbls>
          <c:showLegendKey val="0"/>
          <c:showVal val="0"/>
          <c:showCatName val="0"/>
          <c:showSerName val="0"/>
          <c:showPercent val="0"/>
          <c:showBubbleSize val="0"/>
        </c:dLbls>
        <c:gapWidth val="150"/>
        <c:axId val="86605824"/>
        <c:axId val="86607360"/>
      </c:barChart>
      <c:catAx>
        <c:axId val="86605824"/>
        <c:scaling>
          <c:orientation val="maxMin"/>
        </c:scaling>
        <c:delete val="0"/>
        <c:axPos val="l"/>
        <c:majorTickMark val="out"/>
        <c:minorTickMark val="none"/>
        <c:tickLblPos val="nextTo"/>
        <c:txPr>
          <a:bodyPr/>
          <a:lstStyle/>
          <a:p>
            <a:pPr>
              <a:defRPr sz="1100"/>
            </a:pPr>
            <a:endParaRPr lang="en-US"/>
          </a:p>
        </c:txPr>
        <c:crossAx val="86607360"/>
        <c:crosses val="autoZero"/>
        <c:auto val="1"/>
        <c:lblAlgn val="ctr"/>
        <c:lblOffset val="100"/>
        <c:noMultiLvlLbl val="0"/>
      </c:catAx>
      <c:valAx>
        <c:axId val="86607360"/>
        <c:scaling>
          <c:orientation val="minMax"/>
        </c:scaling>
        <c:delete val="1"/>
        <c:axPos val="t"/>
        <c:numFmt formatCode="0%" sourceLinked="1"/>
        <c:majorTickMark val="out"/>
        <c:minorTickMark val="none"/>
        <c:tickLblPos val="nextTo"/>
        <c:crossAx val="86605824"/>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Strongly agree (6,7)</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Sheet1!$B$2</c:f>
              <c:numCache>
                <c:formatCode>0%</c:formatCode>
                <c:ptCount val="1"/>
                <c:pt idx="0">
                  <c:v>0.46700000000000003</c:v>
                </c:pt>
              </c:numCache>
            </c:numRef>
          </c:val>
        </c:ser>
        <c:ser>
          <c:idx val="1"/>
          <c:order val="1"/>
          <c:tx>
            <c:strRef>
              <c:f>Sheet1!$C$1</c:f>
              <c:strCache>
                <c:ptCount val="1"/>
                <c:pt idx="0">
                  <c:v>(3,4,5)</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Sheet1!$C$2</c:f>
              <c:numCache>
                <c:formatCode>0%</c:formatCode>
                <c:ptCount val="1"/>
                <c:pt idx="0">
                  <c:v>0.45700000000000002</c:v>
                </c:pt>
              </c:numCache>
            </c:numRef>
          </c:val>
        </c:ser>
        <c:ser>
          <c:idx val="2"/>
          <c:order val="2"/>
          <c:tx>
            <c:strRef>
              <c:f>Sheet1!$D$1</c:f>
              <c:strCache>
                <c:ptCount val="1"/>
                <c:pt idx="0">
                  <c:v>Strongly disagree (1,2)</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Sheet1!$D$2</c:f>
              <c:numCache>
                <c:formatCode>0%</c:formatCode>
                <c:ptCount val="1"/>
                <c:pt idx="0">
                  <c:v>7.0000000000000007E-2</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Sheet1!$E$2</c:f>
              <c:numCache>
                <c:formatCode>0%</c:formatCode>
                <c:ptCount val="1"/>
                <c:pt idx="0">
                  <c:v>0.02</c:v>
                </c:pt>
              </c:numCache>
            </c:numRef>
          </c:val>
        </c:ser>
        <c:dLbls>
          <c:showLegendKey val="0"/>
          <c:showVal val="0"/>
          <c:showCatName val="0"/>
          <c:showSerName val="0"/>
          <c:showPercent val="0"/>
          <c:showBubbleSize val="0"/>
        </c:dLbls>
        <c:gapWidth val="150"/>
        <c:overlap val="100"/>
        <c:axId val="110656128"/>
        <c:axId val="110686592"/>
      </c:barChart>
      <c:catAx>
        <c:axId val="110656128"/>
        <c:scaling>
          <c:orientation val="minMax"/>
        </c:scaling>
        <c:delete val="0"/>
        <c:axPos val="b"/>
        <c:numFmt formatCode="General" sourceLinked="1"/>
        <c:majorTickMark val="out"/>
        <c:minorTickMark val="none"/>
        <c:tickLblPos val="nextTo"/>
        <c:crossAx val="110686592"/>
        <c:crosses val="autoZero"/>
        <c:auto val="1"/>
        <c:lblAlgn val="ctr"/>
        <c:lblOffset val="100"/>
        <c:noMultiLvlLbl val="0"/>
      </c:catAx>
      <c:valAx>
        <c:axId val="110686592"/>
        <c:scaling>
          <c:orientation val="minMax"/>
        </c:scaling>
        <c:delete val="1"/>
        <c:axPos val="l"/>
        <c:numFmt formatCode="0%" sourceLinked="1"/>
        <c:majorTickMark val="out"/>
        <c:minorTickMark val="none"/>
        <c:tickLblPos val="nextTo"/>
        <c:crossAx val="110656128"/>
        <c:crosses val="autoZero"/>
        <c:crossBetween val="between"/>
      </c:valAx>
    </c:plotArea>
    <c:legend>
      <c:legendPos val="l"/>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Teens: </a:t>
            </a:r>
          </a:p>
          <a:p>
            <a:pPr>
              <a:defRPr sz="1400"/>
            </a:pPr>
            <a:r>
              <a:rPr lang="en-US" sz="1400" dirty="0" smtClean="0"/>
              <a:t>Three worst things that could happen</a:t>
            </a:r>
            <a:r>
              <a:rPr lang="en-US" sz="1400" baseline="0" dirty="0" smtClean="0"/>
              <a:t> if online reputation were harmed</a:t>
            </a:r>
            <a:endParaRPr lang="en-US" sz="1400" dirty="0"/>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Lbls>
            <c:spPr>
              <a:solidFill>
                <a:schemeClr val="tx2">
                  <a:lumMod val="20000"/>
                  <a:lumOff val="80000"/>
                </a:schemeClr>
              </a:solidFill>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dLbls>
          <c:cat>
            <c:strRef>
              <c:f>Sheet1!$A$2:$A$9</c:f>
              <c:strCache>
                <c:ptCount val="8"/>
                <c:pt idx="0">
                  <c:v>Not get into college</c:v>
                </c:pt>
                <c:pt idx="1">
                  <c:v>Not get a job</c:v>
                </c:pt>
                <c:pt idx="2">
                  <c:v>Be embarrassed</c:v>
                </c:pt>
                <c:pt idx="3">
                  <c:v>Lose my friends</c:v>
                </c:pt>
                <c:pt idx="4">
                  <c:v>Upset my parents</c:v>
                </c:pt>
                <c:pt idx="5">
                  <c:v>Face higher risk of online fraud</c:v>
                </c:pt>
                <c:pt idx="6">
                  <c:v>Be suspended from school</c:v>
                </c:pt>
                <c:pt idx="7">
                  <c:v>Other</c:v>
                </c:pt>
              </c:strCache>
            </c:strRef>
          </c:cat>
          <c:val>
            <c:numRef>
              <c:f>Sheet1!$B$2:$B$9</c:f>
              <c:numCache>
                <c:formatCode>0%</c:formatCode>
                <c:ptCount val="8"/>
                <c:pt idx="0">
                  <c:v>0.56999999999999995</c:v>
                </c:pt>
                <c:pt idx="1">
                  <c:v>0.52</c:v>
                </c:pt>
                <c:pt idx="2">
                  <c:v>0.42</c:v>
                </c:pt>
                <c:pt idx="3">
                  <c:v>0.42</c:v>
                </c:pt>
                <c:pt idx="4">
                  <c:v>0.4</c:v>
                </c:pt>
                <c:pt idx="5">
                  <c:v>0.28999999999999998</c:v>
                </c:pt>
                <c:pt idx="6">
                  <c:v>0.21</c:v>
                </c:pt>
                <c:pt idx="7">
                  <c:v>0.02</c:v>
                </c:pt>
              </c:numCache>
            </c:numRef>
          </c:val>
        </c:ser>
        <c:dLbls>
          <c:showLegendKey val="0"/>
          <c:showVal val="0"/>
          <c:showCatName val="0"/>
          <c:showSerName val="0"/>
          <c:showPercent val="0"/>
          <c:showBubbleSize val="0"/>
        </c:dLbls>
        <c:gapWidth val="150"/>
        <c:axId val="110596096"/>
        <c:axId val="110597632"/>
      </c:barChart>
      <c:catAx>
        <c:axId val="110596096"/>
        <c:scaling>
          <c:orientation val="maxMin"/>
        </c:scaling>
        <c:delete val="0"/>
        <c:axPos val="l"/>
        <c:majorTickMark val="out"/>
        <c:minorTickMark val="none"/>
        <c:tickLblPos val="nextTo"/>
        <c:txPr>
          <a:bodyPr/>
          <a:lstStyle/>
          <a:p>
            <a:pPr>
              <a:defRPr sz="1100"/>
            </a:pPr>
            <a:endParaRPr lang="en-US"/>
          </a:p>
        </c:txPr>
        <c:crossAx val="110597632"/>
        <c:crosses val="autoZero"/>
        <c:auto val="1"/>
        <c:lblAlgn val="ctr"/>
        <c:lblOffset val="100"/>
        <c:noMultiLvlLbl val="0"/>
      </c:catAx>
      <c:valAx>
        <c:axId val="110597632"/>
        <c:scaling>
          <c:orientation val="minMax"/>
        </c:scaling>
        <c:delete val="1"/>
        <c:axPos val="t"/>
        <c:numFmt formatCode="0%" sourceLinked="1"/>
        <c:majorTickMark val="out"/>
        <c:minorTickMark val="none"/>
        <c:tickLblPos val="nextTo"/>
        <c:crossAx val="110596096"/>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Parents: </a:t>
            </a:r>
          </a:p>
          <a:p>
            <a:pPr>
              <a:defRPr sz="1400"/>
            </a:pPr>
            <a:r>
              <a:rPr lang="en-US" sz="1400" dirty="0" smtClean="0"/>
              <a:t>Three worst things that could happen</a:t>
            </a:r>
            <a:r>
              <a:rPr lang="en-US" sz="1400" baseline="0" dirty="0" smtClean="0"/>
              <a:t> if online reputation were harmed</a:t>
            </a:r>
            <a:endParaRPr lang="en-US" sz="1400" dirty="0"/>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Lbls>
            <c:spPr>
              <a:solidFill>
                <a:schemeClr val="tx2">
                  <a:lumMod val="20000"/>
                  <a:lumOff val="80000"/>
                </a:schemeClr>
              </a:solidFill>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dLbls>
          <c:cat>
            <c:strRef>
              <c:f>Sheet1!$A$2:$A$8</c:f>
              <c:strCache>
                <c:ptCount val="7"/>
                <c:pt idx="0">
                  <c:v>Face higher risk of online fraud</c:v>
                </c:pt>
                <c:pt idx="1">
                  <c:v>Be embarrassed</c:v>
                </c:pt>
                <c:pt idx="2">
                  <c:v>Hurt my future career prospects</c:v>
                </c:pt>
                <c:pt idx="3">
                  <c:v>Be suspended from/lose job</c:v>
                </c:pt>
                <c:pt idx="4">
                  <c:v>Alienate my family</c:v>
                </c:pt>
                <c:pt idx="5">
                  <c:v>Lose my friends</c:v>
                </c:pt>
                <c:pt idx="6">
                  <c:v>Other</c:v>
                </c:pt>
              </c:strCache>
            </c:strRef>
          </c:cat>
          <c:val>
            <c:numRef>
              <c:f>Sheet1!$B$2:$B$8</c:f>
              <c:numCache>
                <c:formatCode>0%</c:formatCode>
                <c:ptCount val="7"/>
                <c:pt idx="0">
                  <c:v>0.53600000000000003</c:v>
                </c:pt>
                <c:pt idx="1">
                  <c:v>0.51400000000000001</c:v>
                </c:pt>
                <c:pt idx="2">
                  <c:v>0.43099999999999999</c:v>
                </c:pt>
                <c:pt idx="3">
                  <c:v>0.36200000000000004</c:v>
                </c:pt>
                <c:pt idx="4">
                  <c:v>0.35499999999999998</c:v>
                </c:pt>
                <c:pt idx="5">
                  <c:v>0.28199999999999997</c:v>
                </c:pt>
                <c:pt idx="6">
                  <c:v>2.8999999999999998E-2</c:v>
                </c:pt>
              </c:numCache>
            </c:numRef>
          </c:val>
        </c:ser>
        <c:dLbls>
          <c:showLegendKey val="0"/>
          <c:showVal val="0"/>
          <c:showCatName val="0"/>
          <c:showSerName val="0"/>
          <c:showPercent val="0"/>
          <c:showBubbleSize val="0"/>
        </c:dLbls>
        <c:gapWidth val="150"/>
        <c:axId val="111322624"/>
        <c:axId val="111324160"/>
      </c:barChart>
      <c:catAx>
        <c:axId val="111322624"/>
        <c:scaling>
          <c:orientation val="maxMin"/>
        </c:scaling>
        <c:delete val="0"/>
        <c:axPos val="l"/>
        <c:majorTickMark val="out"/>
        <c:minorTickMark val="none"/>
        <c:tickLblPos val="nextTo"/>
        <c:txPr>
          <a:bodyPr/>
          <a:lstStyle/>
          <a:p>
            <a:pPr>
              <a:defRPr sz="1100"/>
            </a:pPr>
            <a:endParaRPr lang="en-US"/>
          </a:p>
        </c:txPr>
        <c:crossAx val="111324160"/>
        <c:crosses val="autoZero"/>
        <c:auto val="1"/>
        <c:lblAlgn val="ctr"/>
        <c:lblOffset val="100"/>
        <c:noMultiLvlLbl val="0"/>
      </c:catAx>
      <c:valAx>
        <c:axId val="111324160"/>
        <c:scaling>
          <c:orientation val="minMax"/>
        </c:scaling>
        <c:delete val="1"/>
        <c:axPos val="t"/>
        <c:numFmt formatCode="0%" sourceLinked="1"/>
        <c:majorTickMark val="out"/>
        <c:minorTickMark val="none"/>
        <c:tickLblPos val="nextTo"/>
        <c:crossAx val="111322624"/>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i="0"/>
            </a:pPr>
            <a:r>
              <a:rPr lang="en-GB" sz="1440" b="1" i="0" u="none" strike="noStrike" baseline="0" dirty="0" smtClean="0">
                <a:effectLst/>
              </a:rPr>
              <a:t>How concerned are you that information you post online now, could be used to harm you in…</a:t>
            </a:r>
            <a:endParaRPr lang="en-US" i="0" dirty="0"/>
          </a:p>
        </c:rich>
      </c:tx>
      <c:layout/>
      <c:overlay val="0"/>
    </c:title>
    <c:autoTitleDeleted val="0"/>
    <c:plotArea>
      <c:layout/>
      <c:barChart>
        <c:barDir val="col"/>
        <c:grouping val="clustered"/>
        <c:varyColors val="0"/>
        <c:ser>
          <c:idx val="0"/>
          <c:order val="0"/>
          <c:tx>
            <c:strRef>
              <c:f>Sheet1!$B$1</c:f>
              <c:strCache>
                <c:ptCount val="1"/>
                <c:pt idx="0">
                  <c:v>Teen</c:v>
                </c:pt>
              </c:strCache>
            </c:strRef>
          </c:tx>
          <c:invertIfNegative val="0"/>
          <c:dLbls>
            <c:showLegendKey val="0"/>
            <c:showVal val="1"/>
            <c:showCatName val="0"/>
            <c:showSerName val="0"/>
            <c:showPercent val="0"/>
            <c:showBubbleSize val="0"/>
            <c:showLeaderLines val="0"/>
          </c:dLbls>
          <c:cat>
            <c:strRef>
              <c:f>Sheet1!$A$2:$A$6</c:f>
              <c:strCache>
                <c:ptCount val="5"/>
                <c:pt idx="0">
                  <c:v>In the next year</c:v>
                </c:pt>
                <c:pt idx="1">
                  <c:v>1-3 years from now</c:v>
                </c:pt>
                <c:pt idx="2">
                  <c:v>3-5 years from now</c:v>
                </c:pt>
                <c:pt idx="3">
                  <c:v>5-10 years from now</c:v>
                </c:pt>
                <c:pt idx="4">
                  <c:v>More than 10 years from now</c:v>
                </c:pt>
              </c:strCache>
            </c:strRef>
          </c:cat>
          <c:val>
            <c:numRef>
              <c:f>Sheet1!$B$2:$B$6</c:f>
              <c:numCache>
                <c:formatCode>0%</c:formatCode>
                <c:ptCount val="5"/>
                <c:pt idx="0">
                  <c:v>0.32400000000000001</c:v>
                </c:pt>
                <c:pt idx="1">
                  <c:v>0.375</c:v>
                </c:pt>
                <c:pt idx="2">
                  <c:v>0.38700000000000001</c:v>
                </c:pt>
                <c:pt idx="3">
                  <c:v>0.34299999999999997</c:v>
                </c:pt>
                <c:pt idx="4">
                  <c:v>0.28100000000000003</c:v>
                </c:pt>
              </c:numCache>
            </c:numRef>
          </c:val>
        </c:ser>
        <c:ser>
          <c:idx val="1"/>
          <c:order val="1"/>
          <c:tx>
            <c:strRef>
              <c:f>Sheet1!$C$1</c:f>
              <c:strCache>
                <c:ptCount val="1"/>
                <c:pt idx="0">
                  <c:v>Parent</c:v>
                </c:pt>
              </c:strCache>
            </c:strRef>
          </c:tx>
          <c:invertIfNegative val="0"/>
          <c:dLbls>
            <c:showLegendKey val="0"/>
            <c:showVal val="1"/>
            <c:showCatName val="0"/>
            <c:showSerName val="0"/>
            <c:showPercent val="0"/>
            <c:showBubbleSize val="0"/>
            <c:showLeaderLines val="0"/>
          </c:dLbls>
          <c:cat>
            <c:strRef>
              <c:f>Sheet1!$A$2:$A$6</c:f>
              <c:strCache>
                <c:ptCount val="5"/>
                <c:pt idx="0">
                  <c:v>In the next year</c:v>
                </c:pt>
                <c:pt idx="1">
                  <c:v>1-3 years from now</c:v>
                </c:pt>
                <c:pt idx="2">
                  <c:v>3-5 years from now</c:v>
                </c:pt>
                <c:pt idx="3">
                  <c:v>5-10 years from now</c:v>
                </c:pt>
                <c:pt idx="4">
                  <c:v>More than 10 years from now</c:v>
                </c:pt>
              </c:strCache>
            </c:strRef>
          </c:cat>
          <c:val>
            <c:numRef>
              <c:f>Sheet1!$C$2:$C$6</c:f>
              <c:numCache>
                <c:formatCode>0%</c:formatCode>
                <c:ptCount val="5"/>
                <c:pt idx="0">
                  <c:v>0.47299999999999998</c:v>
                </c:pt>
                <c:pt idx="1">
                  <c:v>0.46799999999999997</c:v>
                </c:pt>
                <c:pt idx="2">
                  <c:v>0.43200000000000005</c:v>
                </c:pt>
                <c:pt idx="3">
                  <c:v>0.40500000000000003</c:v>
                </c:pt>
                <c:pt idx="4">
                  <c:v>0.377</c:v>
                </c:pt>
              </c:numCache>
            </c:numRef>
          </c:val>
        </c:ser>
        <c:dLbls>
          <c:showLegendKey val="0"/>
          <c:showVal val="0"/>
          <c:showCatName val="0"/>
          <c:showSerName val="0"/>
          <c:showPercent val="0"/>
          <c:showBubbleSize val="0"/>
        </c:dLbls>
        <c:gapWidth val="150"/>
        <c:axId val="111485696"/>
        <c:axId val="111487232"/>
      </c:barChart>
      <c:catAx>
        <c:axId val="111485696"/>
        <c:scaling>
          <c:orientation val="minMax"/>
        </c:scaling>
        <c:delete val="0"/>
        <c:axPos val="b"/>
        <c:majorTickMark val="out"/>
        <c:minorTickMark val="none"/>
        <c:tickLblPos val="nextTo"/>
        <c:crossAx val="111487232"/>
        <c:crosses val="autoZero"/>
        <c:auto val="1"/>
        <c:lblAlgn val="ctr"/>
        <c:lblOffset val="100"/>
        <c:noMultiLvlLbl val="0"/>
      </c:catAx>
      <c:valAx>
        <c:axId val="111487232"/>
        <c:scaling>
          <c:orientation val="minMax"/>
        </c:scaling>
        <c:delete val="1"/>
        <c:axPos val="l"/>
        <c:numFmt formatCode="0%" sourceLinked="1"/>
        <c:majorTickMark val="out"/>
        <c:minorTickMark val="none"/>
        <c:tickLblPos val="nextTo"/>
        <c:crossAx val="111485696"/>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Teens:</a:t>
            </a:r>
          </a:p>
          <a:p>
            <a:pPr>
              <a:defRPr/>
            </a:pPr>
            <a:r>
              <a:rPr lang="en-US" dirty="0" smtClean="0"/>
              <a:t>Have</a:t>
            </a:r>
            <a:r>
              <a:rPr lang="en-US" baseline="0" dirty="0" smtClean="0"/>
              <a:t> you taken steps to manage your online reputation?</a:t>
            </a:r>
            <a:endParaRPr lang="en-US" dirty="0"/>
          </a:p>
        </c:rich>
      </c:tx>
      <c:layout/>
      <c:overlay val="0"/>
    </c:title>
    <c:autoTitleDeleted val="0"/>
    <c:view3D>
      <c:rotX val="70"/>
      <c:rotY val="28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0.93</c:v>
                </c:pt>
                <c:pt idx="1">
                  <c:v>7.0000000000000007E-2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Parents: </a:t>
            </a:r>
          </a:p>
          <a:p>
            <a:pPr>
              <a:defRPr/>
            </a:pPr>
            <a:r>
              <a:rPr lang="en-US" dirty="0" smtClean="0"/>
              <a:t>Have</a:t>
            </a:r>
            <a:r>
              <a:rPr lang="en-US" baseline="0" dirty="0" smtClean="0"/>
              <a:t> you taken steps to manage your online reputation?</a:t>
            </a:r>
            <a:endParaRPr lang="en-US" dirty="0"/>
          </a:p>
        </c:rich>
      </c:tx>
      <c:layout/>
      <c:overlay val="0"/>
    </c:title>
    <c:autoTitleDeleted val="0"/>
    <c:view3D>
      <c:rotX val="70"/>
      <c:rotY val="29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0.88</c:v>
                </c:pt>
                <c:pt idx="1">
                  <c:v>0.12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Hurt or embarrass</a:t>
            </a:r>
            <a:r>
              <a:rPr lang="en-US" baseline="0" dirty="0" smtClean="0"/>
              <a:t> you</a:t>
            </a:r>
            <a:endParaRPr lang="en-US" dirty="0"/>
          </a:p>
        </c:rich>
      </c:tx>
      <c:layout/>
      <c:overlay val="0"/>
    </c:title>
    <c:autoTitleDeleted val="0"/>
    <c:view3D>
      <c:rotX val="70"/>
      <c:rotY val="5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0.13300000000000001</c:v>
                </c:pt>
                <c:pt idx="1">
                  <c:v>0.81700000000000006</c:v>
                </c:pt>
                <c:pt idx="2">
                  <c:v>0.05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Hurt or embarrass</a:t>
            </a:r>
            <a:r>
              <a:rPr lang="en-US" baseline="0" dirty="0" smtClean="0"/>
              <a:t> others</a:t>
            </a:r>
            <a:endParaRPr lang="en-US" dirty="0"/>
          </a:p>
        </c:rich>
      </c:tx>
      <c:layout/>
      <c:overlay val="0"/>
    </c:title>
    <c:autoTitleDeleted val="0"/>
    <c:view3D>
      <c:rotX val="70"/>
      <c:rotY val="5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0.09</c:v>
                </c:pt>
                <c:pt idx="1">
                  <c:v>0.81</c:v>
                </c:pt>
                <c:pt idx="2">
                  <c:v>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What happened</a:t>
            </a:r>
            <a:r>
              <a:rPr lang="en-US" baseline="0" dirty="0" smtClean="0"/>
              <a:t> to you?</a:t>
            </a:r>
            <a:endParaRPr lang="en-US" dirty="0"/>
          </a:p>
        </c:rich>
      </c:tx>
      <c:layout/>
      <c:overlay val="0"/>
    </c:title>
    <c:autoTitleDeleted val="0"/>
    <c:plotArea>
      <c:layout/>
      <c:barChart>
        <c:barDir val="col"/>
        <c:grouping val="clustered"/>
        <c:varyColors val="0"/>
        <c:ser>
          <c:idx val="0"/>
          <c:order val="0"/>
          <c:tx>
            <c:strRef>
              <c:f>Sheet1!$B$1</c:f>
              <c:strCache>
                <c:ptCount val="1"/>
                <c:pt idx="0">
                  <c:v>Teens</c:v>
                </c:pt>
              </c:strCache>
            </c:strRef>
          </c:tx>
          <c:invertIfNegative val="0"/>
          <c:dLbls>
            <c:showLegendKey val="0"/>
            <c:showVal val="1"/>
            <c:showCatName val="0"/>
            <c:showSerName val="0"/>
            <c:showPercent val="0"/>
            <c:showBubbleSize val="0"/>
            <c:showLeaderLines val="0"/>
          </c:dLbls>
          <c:cat>
            <c:strRef>
              <c:f>Sheet1!$A$2:$A$11</c:f>
              <c:strCache>
                <c:ptCount val="10"/>
                <c:pt idx="0">
                  <c:v>Embarrassed</c:v>
                </c:pt>
                <c:pt idx="1">
                  <c:v>Lost friends</c:v>
                </c:pt>
                <c:pt idx="2">
                  <c:v>Upset parents</c:v>
                </c:pt>
                <c:pt idx="3">
                  <c:v>Cyberbullied</c:v>
                </c:pt>
                <c:pt idx="4">
                  <c:v>Suspended from 
school</c:v>
                </c:pt>
                <c:pt idx="5">
                  <c:v>Kicked out of a club, 
organization..</c:v>
                </c:pt>
                <c:pt idx="6">
                  <c:v>Identity stolen</c:v>
                </c:pt>
                <c:pt idx="7">
                  <c:v>Failed to get a job</c:v>
                </c:pt>
                <c:pt idx="8">
                  <c:v>Failed to get 
into college</c:v>
                </c:pt>
                <c:pt idx="9">
                  <c:v>Other</c:v>
                </c:pt>
              </c:strCache>
            </c:strRef>
          </c:cat>
          <c:val>
            <c:numRef>
              <c:f>Sheet1!$B$2:$B$11</c:f>
              <c:numCache>
                <c:formatCode>0%</c:formatCode>
                <c:ptCount val="10"/>
                <c:pt idx="0">
                  <c:v>0.72180451127819556</c:v>
                </c:pt>
                <c:pt idx="1">
                  <c:v>0.39849624060150374</c:v>
                </c:pt>
                <c:pt idx="2">
                  <c:v>0.32330827067669177</c:v>
                </c:pt>
                <c:pt idx="3">
                  <c:v>0.26315789473684209</c:v>
                </c:pt>
                <c:pt idx="4">
                  <c:v>7.5187969924812026E-2</c:v>
                </c:pt>
                <c:pt idx="5">
                  <c:v>6.0150375939849621E-2</c:v>
                </c:pt>
                <c:pt idx="6">
                  <c:v>5.2631578947368425E-2</c:v>
                </c:pt>
                <c:pt idx="7">
                  <c:v>3.7593984962406013E-2</c:v>
                </c:pt>
                <c:pt idx="8">
                  <c:v>3.007518796992481E-2</c:v>
                </c:pt>
                <c:pt idx="9">
                  <c:v>7.5187969924812026E-2</c:v>
                </c:pt>
              </c:numCache>
            </c:numRef>
          </c:val>
        </c:ser>
        <c:dLbls>
          <c:showLegendKey val="0"/>
          <c:showVal val="0"/>
          <c:showCatName val="0"/>
          <c:showSerName val="0"/>
          <c:showPercent val="0"/>
          <c:showBubbleSize val="0"/>
        </c:dLbls>
        <c:gapWidth val="150"/>
        <c:axId val="112202880"/>
        <c:axId val="112204416"/>
      </c:barChart>
      <c:catAx>
        <c:axId val="112202880"/>
        <c:scaling>
          <c:orientation val="minMax"/>
        </c:scaling>
        <c:delete val="0"/>
        <c:axPos val="b"/>
        <c:majorTickMark val="out"/>
        <c:minorTickMark val="none"/>
        <c:tickLblPos val="nextTo"/>
        <c:txPr>
          <a:bodyPr rot="-5400000" vert="horz"/>
          <a:lstStyle/>
          <a:p>
            <a:pPr>
              <a:defRPr sz="800"/>
            </a:pPr>
            <a:endParaRPr lang="en-US"/>
          </a:p>
        </c:txPr>
        <c:crossAx val="112204416"/>
        <c:crosses val="autoZero"/>
        <c:auto val="1"/>
        <c:lblAlgn val="ctr"/>
        <c:lblOffset val="100"/>
        <c:noMultiLvlLbl val="0"/>
      </c:catAx>
      <c:valAx>
        <c:axId val="112204416"/>
        <c:scaling>
          <c:orientation val="minMax"/>
        </c:scaling>
        <c:delete val="1"/>
        <c:axPos val="l"/>
        <c:numFmt formatCode="0%" sourceLinked="1"/>
        <c:majorTickMark val="out"/>
        <c:minorTickMark val="none"/>
        <c:tickLblPos val="nextTo"/>
        <c:crossAx val="112202880"/>
        <c:crosses val="autoZero"/>
        <c:crossBetween val="between"/>
      </c:valAx>
    </c:plotArea>
    <c:plotVisOnly val="1"/>
    <c:dispBlanksAs val="gap"/>
    <c:showDLblsOverMax val="0"/>
  </c:chart>
  <c:spPr>
    <a:ln>
      <a:solidFill>
        <a:schemeClr val="accent1">
          <a:shade val="95000"/>
          <a:satMod val="105000"/>
        </a:schemeClr>
      </a:solidFill>
    </a:ln>
  </c:spPr>
  <c:txPr>
    <a:bodyPr/>
    <a:lstStyle/>
    <a:p>
      <a:pPr>
        <a:defRPr sz="1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What happened</a:t>
            </a:r>
            <a:r>
              <a:rPr lang="en-US" baseline="0" dirty="0" smtClean="0"/>
              <a:t> to others?</a:t>
            </a:r>
            <a:endParaRPr lang="en-US" dirty="0"/>
          </a:p>
        </c:rich>
      </c:tx>
      <c:layout/>
      <c:overlay val="0"/>
    </c:title>
    <c:autoTitleDeleted val="0"/>
    <c:plotArea>
      <c:layout/>
      <c:barChart>
        <c:barDir val="col"/>
        <c:grouping val="clustered"/>
        <c:varyColors val="0"/>
        <c:ser>
          <c:idx val="0"/>
          <c:order val="0"/>
          <c:tx>
            <c:strRef>
              <c:f>Sheet1!$B$1</c:f>
              <c:strCache>
                <c:ptCount val="1"/>
                <c:pt idx="0">
                  <c:v>Teens</c:v>
                </c:pt>
              </c:strCache>
            </c:strRef>
          </c:tx>
          <c:invertIfNegative val="0"/>
          <c:dLbls>
            <c:showLegendKey val="0"/>
            <c:showVal val="1"/>
            <c:showCatName val="0"/>
            <c:showSerName val="0"/>
            <c:showPercent val="0"/>
            <c:showBubbleSize val="0"/>
            <c:showLeaderLines val="0"/>
          </c:dLbls>
          <c:cat>
            <c:strRef>
              <c:f>Sheet1!$A$2:$A$11</c:f>
              <c:strCache>
                <c:ptCount val="10"/>
                <c:pt idx="0">
                  <c:v>Embarrassed</c:v>
                </c:pt>
                <c:pt idx="1">
                  <c:v>Lost friends</c:v>
                </c:pt>
                <c:pt idx="2">
                  <c:v>Cyberbullied</c:v>
                </c:pt>
                <c:pt idx="3">
                  <c:v>Upset parents</c:v>
                </c:pt>
                <c:pt idx="4">
                  <c:v>Identity stolen</c:v>
                </c:pt>
                <c:pt idx="5">
                  <c:v>Failed to get
 into college</c:v>
                </c:pt>
                <c:pt idx="6">
                  <c:v>Kicked out of a club,
 organization…</c:v>
                </c:pt>
                <c:pt idx="7">
                  <c:v>Failed to get a job</c:v>
                </c:pt>
                <c:pt idx="8">
                  <c:v>Suspended from
 school</c:v>
                </c:pt>
                <c:pt idx="9">
                  <c:v>Other</c:v>
                </c:pt>
              </c:strCache>
            </c:strRef>
          </c:cat>
          <c:val>
            <c:numRef>
              <c:f>Sheet1!$B$2:$B$11</c:f>
              <c:numCache>
                <c:formatCode>0%</c:formatCode>
                <c:ptCount val="10"/>
                <c:pt idx="0">
                  <c:v>0.6</c:v>
                </c:pt>
                <c:pt idx="1">
                  <c:v>0.47</c:v>
                </c:pt>
                <c:pt idx="2">
                  <c:v>0.44</c:v>
                </c:pt>
                <c:pt idx="3">
                  <c:v>0.32</c:v>
                </c:pt>
                <c:pt idx="4">
                  <c:v>0.19</c:v>
                </c:pt>
                <c:pt idx="5">
                  <c:v>0.18</c:v>
                </c:pt>
                <c:pt idx="6">
                  <c:v>0.17</c:v>
                </c:pt>
                <c:pt idx="7">
                  <c:v>0.16</c:v>
                </c:pt>
                <c:pt idx="8">
                  <c:v>0.13</c:v>
                </c:pt>
                <c:pt idx="9">
                  <c:v>0.12</c:v>
                </c:pt>
              </c:numCache>
            </c:numRef>
          </c:val>
        </c:ser>
        <c:dLbls>
          <c:showLegendKey val="0"/>
          <c:showVal val="0"/>
          <c:showCatName val="0"/>
          <c:showSerName val="0"/>
          <c:showPercent val="0"/>
          <c:showBubbleSize val="0"/>
        </c:dLbls>
        <c:gapWidth val="150"/>
        <c:axId val="112261760"/>
        <c:axId val="112267648"/>
      </c:barChart>
      <c:catAx>
        <c:axId val="112261760"/>
        <c:scaling>
          <c:orientation val="minMax"/>
        </c:scaling>
        <c:delete val="0"/>
        <c:axPos val="b"/>
        <c:majorTickMark val="out"/>
        <c:minorTickMark val="none"/>
        <c:tickLblPos val="nextTo"/>
        <c:txPr>
          <a:bodyPr rot="-5400000" vert="horz"/>
          <a:lstStyle/>
          <a:p>
            <a:pPr>
              <a:defRPr sz="800"/>
            </a:pPr>
            <a:endParaRPr lang="en-US"/>
          </a:p>
        </c:txPr>
        <c:crossAx val="112267648"/>
        <c:crosses val="autoZero"/>
        <c:auto val="1"/>
        <c:lblAlgn val="ctr"/>
        <c:lblOffset val="100"/>
        <c:noMultiLvlLbl val="0"/>
      </c:catAx>
      <c:valAx>
        <c:axId val="112267648"/>
        <c:scaling>
          <c:orientation val="minMax"/>
        </c:scaling>
        <c:delete val="1"/>
        <c:axPos val="l"/>
        <c:numFmt formatCode="0%" sourceLinked="1"/>
        <c:majorTickMark val="out"/>
        <c:minorTickMark val="none"/>
        <c:tickLblPos val="nextTo"/>
        <c:crossAx val="112261760"/>
        <c:crosses val="autoZero"/>
        <c:crossBetween val="between"/>
      </c:valAx>
    </c:plotArea>
    <c:plotVisOnly val="1"/>
    <c:dispBlanksAs val="gap"/>
    <c:showDLblsOverMax val="0"/>
  </c:chart>
  <c:spPr>
    <a:ln>
      <a:solidFill>
        <a:schemeClr val="accent1">
          <a:shade val="95000"/>
          <a:satMod val="105000"/>
        </a:schemeClr>
      </a:solidFill>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Source</a:t>
            </a:r>
            <a:r>
              <a:rPr lang="en-US" sz="1400" baseline="0" dirty="0" smtClean="0"/>
              <a:t> of information about protecting online privacy</a:t>
            </a:r>
            <a:endParaRPr lang="en-US" sz="1400" dirty="0"/>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Lbls>
            <c:spPr>
              <a:solidFill>
                <a:schemeClr val="tx2">
                  <a:lumMod val="20000"/>
                  <a:lumOff val="80000"/>
                </a:schemeClr>
              </a:solidFill>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dLbls>
          <c:cat>
            <c:strRef>
              <c:f>Sheet1!$A$2:$A$10</c:f>
              <c:strCache>
                <c:ptCount val="9"/>
                <c:pt idx="0">
                  <c:v>Social Networking sites</c:v>
                </c:pt>
                <c:pt idx="1">
                  <c:v>Technology companies</c:v>
                </c:pt>
                <c:pt idx="2">
                  <c:v>Friends</c:v>
                </c:pt>
                <c:pt idx="3">
                  <c:v>Parents</c:v>
                </c:pt>
                <c:pt idx="4">
                  <c:v>Schools</c:v>
                </c:pt>
                <c:pt idx="5">
                  <c:v>Elder brother/sister</c:v>
                </c:pt>
                <c:pt idx="6">
                  <c:v>Law enforcement</c:v>
                </c:pt>
                <c:pt idx="7">
                  <c:v>Government</c:v>
                </c:pt>
                <c:pt idx="8">
                  <c:v>Other</c:v>
                </c:pt>
              </c:strCache>
            </c:strRef>
          </c:cat>
          <c:val>
            <c:numRef>
              <c:f>Sheet1!$B$2:$B$10</c:f>
              <c:numCache>
                <c:formatCode>0%</c:formatCode>
                <c:ptCount val="9"/>
                <c:pt idx="0">
                  <c:v>0.53100000000000003</c:v>
                </c:pt>
                <c:pt idx="1">
                  <c:v>0.34100000000000003</c:v>
                </c:pt>
                <c:pt idx="2">
                  <c:v>0.251</c:v>
                </c:pt>
                <c:pt idx="3">
                  <c:v>0.249</c:v>
                </c:pt>
                <c:pt idx="4">
                  <c:v>0.20600000000000002</c:v>
                </c:pt>
                <c:pt idx="5">
                  <c:v>9.8000000000000004E-2</c:v>
                </c:pt>
                <c:pt idx="6">
                  <c:v>0.08</c:v>
                </c:pt>
                <c:pt idx="7">
                  <c:v>7.4999999999999997E-2</c:v>
                </c:pt>
                <c:pt idx="8">
                  <c:v>7.8E-2</c:v>
                </c:pt>
              </c:numCache>
            </c:numRef>
          </c:val>
        </c:ser>
        <c:dLbls>
          <c:showLegendKey val="0"/>
          <c:showVal val="0"/>
          <c:showCatName val="0"/>
          <c:showSerName val="0"/>
          <c:showPercent val="0"/>
          <c:showBubbleSize val="0"/>
        </c:dLbls>
        <c:gapWidth val="150"/>
        <c:axId val="96544256"/>
        <c:axId val="96545792"/>
      </c:barChart>
      <c:catAx>
        <c:axId val="96544256"/>
        <c:scaling>
          <c:orientation val="maxMin"/>
        </c:scaling>
        <c:delete val="0"/>
        <c:axPos val="l"/>
        <c:majorTickMark val="out"/>
        <c:minorTickMark val="none"/>
        <c:tickLblPos val="nextTo"/>
        <c:txPr>
          <a:bodyPr/>
          <a:lstStyle/>
          <a:p>
            <a:pPr>
              <a:defRPr sz="1100"/>
            </a:pPr>
            <a:endParaRPr lang="en-US"/>
          </a:p>
        </c:txPr>
        <c:crossAx val="96545792"/>
        <c:crosses val="autoZero"/>
        <c:auto val="1"/>
        <c:lblAlgn val="ctr"/>
        <c:lblOffset val="100"/>
        <c:noMultiLvlLbl val="0"/>
      </c:catAx>
      <c:valAx>
        <c:axId val="96545792"/>
        <c:scaling>
          <c:orientation val="minMax"/>
        </c:scaling>
        <c:delete val="1"/>
        <c:axPos val="t"/>
        <c:numFmt formatCode="0%" sourceLinked="1"/>
        <c:majorTickMark val="out"/>
        <c:minorTickMark val="none"/>
        <c:tickLblPos val="nextTo"/>
        <c:crossAx val="96544256"/>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Did you take</a:t>
            </a:r>
            <a:r>
              <a:rPr lang="en-US" baseline="0" dirty="0" smtClean="0"/>
              <a:t> steps after something you posted online h</a:t>
            </a:r>
            <a:r>
              <a:rPr lang="en-US" dirty="0" smtClean="0"/>
              <a:t>urt or embarrass</a:t>
            </a:r>
            <a:r>
              <a:rPr lang="en-US" baseline="0" dirty="0" smtClean="0"/>
              <a:t> you?</a:t>
            </a:r>
            <a:endParaRPr lang="en-US" dirty="0"/>
          </a:p>
        </c:rich>
      </c:tx>
      <c:layout/>
      <c:overlay val="0"/>
    </c:title>
    <c:autoTitleDeleted val="0"/>
    <c:view3D>
      <c:rotX val="70"/>
      <c:rotY val="32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0.73</c:v>
                </c:pt>
                <c:pt idx="1">
                  <c:v>0.27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440" b="1" i="0" u="none" strike="noStrike" baseline="0" dirty="0" smtClean="0">
                <a:effectLst/>
              </a:rPr>
              <a:t>Did you take steps after something you posted online hurt or embarrass </a:t>
            </a:r>
            <a:r>
              <a:rPr lang="en-US" baseline="0" dirty="0" smtClean="0"/>
              <a:t>others?</a:t>
            </a:r>
            <a:endParaRPr lang="en-US" dirty="0"/>
          </a:p>
        </c:rich>
      </c:tx>
      <c:layout/>
      <c:overlay val="0"/>
    </c:title>
    <c:autoTitleDeleted val="0"/>
    <c:view3D>
      <c:rotX val="70"/>
      <c:rotY val="33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Sheet1!$A$2:$A$4</c:f>
              <c:strCache>
                <c:ptCount val="2"/>
                <c:pt idx="0">
                  <c:v>Yes</c:v>
                </c:pt>
                <c:pt idx="1">
                  <c:v>No</c:v>
                </c:pt>
              </c:strCache>
            </c:strRef>
          </c:cat>
          <c:val>
            <c:numRef>
              <c:f>Sheet1!$B$2:$B$4</c:f>
              <c:numCache>
                <c:formatCode>0%</c:formatCode>
                <c:ptCount val="3"/>
                <c:pt idx="0">
                  <c:v>0.67</c:v>
                </c:pt>
                <c:pt idx="1">
                  <c:v>0.33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Responsible for what happened to you</a:t>
            </a:r>
            <a:endParaRPr lang="en-US" dirty="0"/>
          </a:p>
        </c:rich>
      </c:tx>
      <c:layout/>
      <c:overlay val="0"/>
    </c:title>
    <c:autoTitleDeleted val="0"/>
    <c:view3D>
      <c:rotX val="70"/>
      <c:rotY val="32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txPr>
              <a:bodyPr/>
              <a:lstStyle/>
              <a:p>
                <a:pPr>
                  <a:defRPr sz="1000"/>
                </a:pPr>
                <a:endParaRPr lang="en-US"/>
              </a:p>
            </c:txPr>
            <c:dLblPos val="outEnd"/>
            <c:showLegendKey val="0"/>
            <c:showVal val="1"/>
            <c:showCatName val="1"/>
            <c:showSerName val="0"/>
            <c:showPercent val="0"/>
            <c:showBubbleSize val="0"/>
            <c:showLeaderLines val="1"/>
          </c:dLbls>
          <c:cat>
            <c:strRef>
              <c:f>Sheet1!$A$2:$A$4</c:f>
              <c:strCache>
                <c:ptCount val="3"/>
                <c:pt idx="0">
                  <c:v>Some of it</c:v>
                </c:pt>
                <c:pt idx="1">
                  <c:v>All of it</c:v>
                </c:pt>
                <c:pt idx="2">
                  <c:v>None of it</c:v>
                </c:pt>
              </c:strCache>
            </c:strRef>
          </c:cat>
          <c:val>
            <c:numRef>
              <c:f>Sheet1!$B$2:$B$4</c:f>
              <c:numCache>
                <c:formatCode>0%</c:formatCode>
                <c:ptCount val="3"/>
                <c:pt idx="0">
                  <c:v>0.65</c:v>
                </c:pt>
                <c:pt idx="1">
                  <c:v>0.25</c:v>
                </c:pt>
                <c:pt idx="2">
                  <c:v>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Teens</c:v>
                </c:pt>
              </c:strCache>
            </c:strRef>
          </c:tx>
          <c:invertIfNegative val="0"/>
          <c:dLbls>
            <c:spPr>
              <a:solidFill>
                <a:schemeClr val="accent1">
                  <a:lumMod val="20000"/>
                  <a:lumOff val="80000"/>
                </a:schemeClr>
              </a:solidFill>
            </c:spPr>
            <c:showLegendKey val="0"/>
            <c:showVal val="1"/>
            <c:showCatName val="0"/>
            <c:showSerName val="0"/>
            <c:showPercent val="0"/>
            <c:showBubbleSize val="0"/>
            <c:showLeaderLines val="0"/>
          </c:dLbls>
          <c:cat>
            <c:strRef>
              <c:f>Sheet1!$A$2:$A$7</c:f>
              <c:strCache>
                <c:ptCount val="6"/>
                <c:pt idx="0">
                  <c:v>Facebook</c:v>
                </c:pt>
                <c:pt idx="1">
                  <c:v>Twitter</c:v>
                </c:pt>
                <c:pt idx="2">
                  <c:v>Formspring</c:v>
                </c:pt>
                <c:pt idx="3">
                  <c:v>Personal blog</c:v>
                </c:pt>
                <c:pt idx="4">
                  <c:v>Bebo</c:v>
                </c:pt>
                <c:pt idx="5">
                  <c:v>Other</c:v>
                </c:pt>
              </c:strCache>
            </c:strRef>
          </c:cat>
          <c:val>
            <c:numRef>
              <c:f>Sheet1!$B$2:$B$7</c:f>
              <c:numCache>
                <c:formatCode>0%</c:formatCode>
                <c:ptCount val="6"/>
                <c:pt idx="0">
                  <c:v>0.97</c:v>
                </c:pt>
                <c:pt idx="1">
                  <c:v>0.32</c:v>
                </c:pt>
                <c:pt idx="2">
                  <c:v>0.15</c:v>
                </c:pt>
                <c:pt idx="3">
                  <c:v>0.12</c:v>
                </c:pt>
                <c:pt idx="4">
                  <c:v>0.01</c:v>
                </c:pt>
                <c:pt idx="5">
                  <c:v>7.0000000000000007E-2</c:v>
                </c:pt>
              </c:numCache>
            </c:numRef>
          </c:val>
        </c:ser>
        <c:dLbls>
          <c:showLegendKey val="0"/>
          <c:showVal val="0"/>
          <c:showCatName val="0"/>
          <c:showSerName val="0"/>
          <c:showPercent val="0"/>
          <c:showBubbleSize val="0"/>
        </c:dLbls>
        <c:gapWidth val="150"/>
        <c:axId val="112364544"/>
        <c:axId val="112370432"/>
      </c:barChart>
      <c:catAx>
        <c:axId val="112364544"/>
        <c:scaling>
          <c:orientation val="minMax"/>
        </c:scaling>
        <c:delete val="0"/>
        <c:axPos val="b"/>
        <c:majorTickMark val="out"/>
        <c:minorTickMark val="none"/>
        <c:tickLblPos val="nextTo"/>
        <c:txPr>
          <a:bodyPr/>
          <a:lstStyle/>
          <a:p>
            <a:pPr>
              <a:defRPr sz="1000"/>
            </a:pPr>
            <a:endParaRPr lang="en-US"/>
          </a:p>
        </c:txPr>
        <c:crossAx val="112370432"/>
        <c:crosses val="autoZero"/>
        <c:auto val="1"/>
        <c:lblAlgn val="ctr"/>
        <c:lblOffset val="100"/>
        <c:noMultiLvlLbl val="0"/>
      </c:catAx>
      <c:valAx>
        <c:axId val="112370432"/>
        <c:scaling>
          <c:orientation val="minMax"/>
          <c:max val="1"/>
        </c:scaling>
        <c:delete val="1"/>
        <c:axPos val="l"/>
        <c:numFmt formatCode="0%" sourceLinked="1"/>
        <c:majorTickMark val="out"/>
        <c:minorTickMark val="none"/>
        <c:tickLblPos val="nextTo"/>
        <c:crossAx val="1123645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0"/>
      <c:rotY val="3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2"/>
              <c:layout>
                <c:manualLayout>
                  <c:x val="0.13165417423783565"/>
                  <c:y val="0.17470270543105187"/>
                </c:manualLayout>
              </c:layout>
              <c:dLblPos val="bestFit"/>
              <c:showLegendKey val="0"/>
              <c:showVal val="1"/>
              <c:showCatName val="1"/>
              <c:showSerName val="0"/>
              <c:showPercent val="0"/>
              <c:showBubbleSize val="0"/>
            </c:dLbl>
            <c:dLbl>
              <c:idx val="3"/>
              <c:layout>
                <c:manualLayout>
                  <c:x val="5.2110463355542098E-2"/>
                  <c:y val="0.26439430648092066"/>
                </c:manualLayout>
              </c:layout>
              <c:dLblPos val="bestFit"/>
              <c:showLegendKey val="0"/>
              <c:showVal val="1"/>
              <c:showCatName val="1"/>
              <c:showSerName val="0"/>
              <c:showPercent val="0"/>
              <c:showBubbleSize val="0"/>
            </c:dLbl>
            <c:txPr>
              <a:bodyPr/>
              <a:lstStyle/>
              <a:p>
                <a:pPr>
                  <a:defRPr sz="1000"/>
                </a:pPr>
                <a:endParaRPr lang="en-US"/>
              </a:p>
            </c:txPr>
            <c:dLblPos val="bestFit"/>
            <c:showLegendKey val="0"/>
            <c:showVal val="1"/>
            <c:showCatName val="1"/>
            <c:showSerName val="0"/>
            <c:showPercent val="0"/>
            <c:showBubbleSize val="0"/>
            <c:showLeaderLines val="1"/>
          </c:dLbls>
          <c:cat>
            <c:strRef>
              <c:f>Sheet1!$A$2:$A$7</c:f>
              <c:strCache>
                <c:ptCount val="6"/>
                <c:pt idx="0">
                  <c:v>&lt; 1x / month</c:v>
                </c:pt>
                <c:pt idx="1">
                  <c:v>1x /month</c:v>
                </c:pt>
                <c:pt idx="2">
                  <c:v>1x / week</c:v>
                </c:pt>
                <c:pt idx="3">
                  <c:v>2-3x / week</c:v>
                </c:pt>
                <c:pt idx="4">
                  <c:v>1x /day</c:v>
                </c:pt>
                <c:pt idx="5">
                  <c:v>&gt; 1x /day</c:v>
                </c:pt>
              </c:strCache>
            </c:strRef>
          </c:cat>
          <c:val>
            <c:numRef>
              <c:f>Sheet1!$B$2:$B$7</c:f>
              <c:numCache>
                <c:formatCode>0%</c:formatCode>
                <c:ptCount val="6"/>
                <c:pt idx="0">
                  <c:v>1.3829787234042554E-2</c:v>
                </c:pt>
                <c:pt idx="1">
                  <c:v>1.2765957446808512E-2</c:v>
                </c:pt>
                <c:pt idx="2">
                  <c:v>2.8723404255319149E-2</c:v>
                </c:pt>
                <c:pt idx="3">
                  <c:v>8.1914893617021284E-2</c:v>
                </c:pt>
                <c:pt idx="4">
                  <c:v>0.19361702127659572</c:v>
                </c:pt>
                <c:pt idx="5">
                  <c:v>0.66914893617021276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0"/>
      <c:rotY val="17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2"/>
              <c:layout>
                <c:manualLayout>
                  <c:x val="0.13165417423783565"/>
                  <c:y val="0.17470270543105187"/>
                </c:manualLayout>
              </c:layout>
              <c:dLblPos val="bestFit"/>
              <c:showLegendKey val="0"/>
              <c:showVal val="1"/>
              <c:showCatName val="1"/>
              <c:showSerName val="0"/>
              <c:showPercent val="0"/>
              <c:showBubbleSize val="0"/>
            </c:dLbl>
            <c:dLbl>
              <c:idx val="3"/>
              <c:layout>
                <c:manualLayout>
                  <c:x val="5.2110463355542098E-2"/>
                  <c:y val="0.26439430648092066"/>
                </c:manualLayout>
              </c:layout>
              <c:dLblPos val="bestFit"/>
              <c:showLegendKey val="0"/>
              <c:showVal val="1"/>
              <c:showCatName val="1"/>
              <c:showSerName val="0"/>
              <c:showPercent val="0"/>
              <c:showBubbleSize val="0"/>
            </c:dLbl>
            <c:txPr>
              <a:bodyPr/>
              <a:lstStyle/>
              <a:p>
                <a:pPr>
                  <a:defRPr sz="1000"/>
                </a:pPr>
                <a:endParaRPr lang="en-US"/>
              </a:p>
            </c:txPr>
            <c:dLblPos val="bestFit"/>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0.59</c:v>
                </c:pt>
                <c:pt idx="1">
                  <c:v>0.41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0"/>
      <c:rotY val="16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1"/>
              <c:layout>
                <c:manualLayout>
                  <c:x val="-2.564102564102564E-2"/>
                  <c:y val="-0.14743589743589744"/>
                </c:manualLayout>
              </c:layout>
              <c:dLblPos val="bestFit"/>
              <c:showLegendKey val="0"/>
              <c:showVal val="1"/>
              <c:showCatName val="1"/>
              <c:showSerName val="0"/>
              <c:showPercent val="0"/>
              <c:showBubbleSize val="0"/>
            </c:dLbl>
            <c:dLbl>
              <c:idx val="2"/>
              <c:layout>
                <c:manualLayout>
                  <c:x val="0.11538461538461539"/>
                  <c:y val="-0.30769230769230765"/>
                </c:manualLayout>
              </c:layout>
              <c:dLblPos val="bestFit"/>
              <c:showLegendKey val="0"/>
              <c:showVal val="1"/>
              <c:showCatName val="1"/>
              <c:showSerName val="0"/>
              <c:showPercent val="0"/>
              <c:showBubbleSize val="0"/>
            </c:dLbl>
            <c:dLbl>
              <c:idx val="3"/>
              <c:layout>
                <c:manualLayout>
                  <c:x val="4.1666666666666664E-2"/>
                  <c:y val="0"/>
                </c:manualLayout>
              </c:layout>
              <c:dLblPos val="bestFit"/>
              <c:showLegendKey val="0"/>
              <c:showVal val="1"/>
              <c:showCatName val="1"/>
              <c:showSerName val="0"/>
              <c:showPercent val="0"/>
              <c:showBubbleSize val="0"/>
            </c:dLbl>
            <c:txPr>
              <a:bodyPr/>
              <a:lstStyle/>
              <a:p>
                <a:pPr>
                  <a:defRPr sz="1000"/>
                </a:pPr>
                <a:endParaRPr lang="en-US"/>
              </a:p>
            </c:txPr>
            <c:dLblPos val="outEnd"/>
            <c:showLegendKey val="0"/>
            <c:showVal val="1"/>
            <c:showCatName val="1"/>
            <c:showSerName val="0"/>
            <c:showPercent val="0"/>
            <c:showBubbleSize val="0"/>
            <c:showLeaderLines val="1"/>
          </c:dLbls>
          <c:cat>
            <c:strRef>
              <c:f>Sheet1!$A$2:$A$7</c:f>
              <c:strCache>
                <c:ptCount val="4"/>
                <c:pt idx="0">
                  <c:v>There are some I don’t know in person</c:v>
                </c:pt>
                <c:pt idx="1">
                  <c:v>I know all of them in person</c:v>
                </c:pt>
                <c:pt idx="2">
                  <c:v>There are a lot I don’t know in person</c:v>
                </c:pt>
                <c:pt idx="3">
                  <c:v>I don’t know any of them in person</c:v>
                </c:pt>
              </c:strCache>
            </c:strRef>
          </c:cat>
          <c:val>
            <c:numRef>
              <c:f>Sheet1!$B$2:$B$7</c:f>
              <c:numCache>
                <c:formatCode>0%</c:formatCode>
                <c:ptCount val="6"/>
                <c:pt idx="0">
                  <c:v>0.57127659574468082</c:v>
                </c:pt>
                <c:pt idx="1">
                  <c:v>0.37446808510638296</c:v>
                </c:pt>
                <c:pt idx="2">
                  <c:v>4.7872340425531922E-2</c:v>
                </c:pt>
                <c:pt idx="3">
                  <c:v>6.3829787234042559E-3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Did this event change the steps you take to protect your online reputation?</a:t>
            </a:r>
            <a:endParaRPr lang="en-US" dirty="0"/>
          </a:p>
        </c:rich>
      </c:tx>
      <c:layout/>
      <c:overlay val="0"/>
    </c:title>
    <c:autoTitleDeleted val="0"/>
    <c:plotArea>
      <c:layout/>
      <c:barChart>
        <c:barDir val="col"/>
        <c:grouping val="percentStacked"/>
        <c:varyColors val="0"/>
        <c:ser>
          <c:idx val="0"/>
          <c:order val="0"/>
          <c:tx>
            <c:strRef>
              <c:f>Sheet1!$B$1</c:f>
              <c:strCache>
                <c:ptCount val="1"/>
                <c:pt idx="0">
                  <c:v>Yes</c:v>
                </c:pt>
              </c:strCache>
            </c:strRef>
          </c:tx>
          <c:invertIfNegative val="0"/>
          <c:dLbls>
            <c:showLegendKey val="0"/>
            <c:showVal val="1"/>
            <c:showCatName val="0"/>
            <c:showSerName val="1"/>
            <c:showPercent val="0"/>
            <c:showBubbleSize val="0"/>
            <c:showLeaderLines val="0"/>
          </c:dLbls>
          <c:cat>
            <c:numRef>
              <c:f>Sheet1!$A$2</c:f>
              <c:numCache>
                <c:formatCode>General</c:formatCode>
                <c:ptCount val="1"/>
              </c:numCache>
            </c:numRef>
          </c:cat>
          <c:val>
            <c:numRef>
              <c:f>Sheet1!$B$2</c:f>
              <c:numCache>
                <c:formatCode>0%</c:formatCode>
                <c:ptCount val="1"/>
                <c:pt idx="0">
                  <c:v>0.13300000000000001</c:v>
                </c:pt>
              </c:numCache>
            </c:numRef>
          </c:val>
        </c:ser>
        <c:ser>
          <c:idx val="1"/>
          <c:order val="1"/>
          <c:tx>
            <c:strRef>
              <c:f>Sheet1!$C$1</c:f>
              <c:strCache>
                <c:ptCount val="1"/>
                <c:pt idx="0">
                  <c:v>No</c:v>
                </c:pt>
              </c:strCache>
            </c:strRef>
          </c:tx>
          <c:invertIfNegative val="0"/>
          <c:dLbls>
            <c:showLegendKey val="0"/>
            <c:showVal val="1"/>
            <c:showCatName val="0"/>
            <c:showSerName val="1"/>
            <c:showPercent val="0"/>
            <c:showBubbleSize val="0"/>
            <c:showLeaderLines val="0"/>
          </c:dLbls>
          <c:cat>
            <c:numRef>
              <c:f>Sheet1!$A$2</c:f>
              <c:numCache>
                <c:formatCode>General</c:formatCode>
                <c:ptCount val="1"/>
              </c:numCache>
            </c:numRef>
          </c:cat>
          <c:val>
            <c:numRef>
              <c:f>Sheet1!$C$2</c:f>
              <c:numCache>
                <c:formatCode>0%</c:formatCode>
                <c:ptCount val="1"/>
                <c:pt idx="0">
                  <c:v>0.82</c:v>
                </c:pt>
              </c:numCache>
            </c:numRef>
          </c:val>
        </c:ser>
        <c:ser>
          <c:idx val="2"/>
          <c:order val="2"/>
          <c:tx>
            <c:strRef>
              <c:f>Sheet1!$D$1</c:f>
              <c:strCache>
                <c:ptCount val="1"/>
                <c:pt idx="0">
                  <c:v>Don't know</c:v>
                </c:pt>
              </c:strCache>
            </c:strRef>
          </c:tx>
          <c:invertIfNegative val="0"/>
          <c:dLbls>
            <c:showLegendKey val="0"/>
            <c:showVal val="1"/>
            <c:showCatName val="0"/>
            <c:showSerName val="1"/>
            <c:showPercent val="0"/>
            <c:showBubbleSize val="0"/>
            <c:showLeaderLines val="0"/>
          </c:dLbls>
          <c:cat>
            <c:numRef>
              <c:f>Sheet1!$A$2</c:f>
              <c:numCache>
                <c:formatCode>General</c:formatCode>
                <c:ptCount val="1"/>
              </c:numCache>
            </c:numRef>
          </c:cat>
          <c:val>
            <c:numRef>
              <c:f>Sheet1!$D$2</c:f>
              <c:numCache>
                <c:formatCode>0%</c:formatCode>
                <c:ptCount val="1"/>
                <c:pt idx="0">
                  <c:v>0.05</c:v>
                </c:pt>
              </c:numCache>
            </c:numRef>
          </c:val>
        </c:ser>
        <c:dLbls>
          <c:showLegendKey val="0"/>
          <c:showVal val="0"/>
          <c:showCatName val="0"/>
          <c:showSerName val="0"/>
          <c:showPercent val="0"/>
          <c:showBubbleSize val="0"/>
        </c:dLbls>
        <c:gapWidth val="100"/>
        <c:overlap val="100"/>
        <c:axId val="112479616"/>
        <c:axId val="112497792"/>
      </c:barChart>
      <c:catAx>
        <c:axId val="112479616"/>
        <c:scaling>
          <c:orientation val="minMax"/>
        </c:scaling>
        <c:delete val="1"/>
        <c:axPos val="b"/>
        <c:numFmt formatCode="General" sourceLinked="1"/>
        <c:majorTickMark val="out"/>
        <c:minorTickMark val="none"/>
        <c:tickLblPos val="nextTo"/>
        <c:crossAx val="112497792"/>
        <c:crosses val="autoZero"/>
        <c:auto val="1"/>
        <c:lblAlgn val="ctr"/>
        <c:lblOffset val="100"/>
        <c:noMultiLvlLbl val="0"/>
      </c:catAx>
      <c:valAx>
        <c:axId val="112497792"/>
        <c:scaling>
          <c:orientation val="minMax"/>
        </c:scaling>
        <c:delete val="1"/>
        <c:axPos val="l"/>
        <c:numFmt formatCode="0%" sourceLinked="1"/>
        <c:majorTickMark val="out"/>
        <c:minorTickMark val="none"/>
        <c:tickLblPos val="nextTo"/>
        <c:crossAx val="1124796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Age</c:v>
                </c:pt>
              </c:strCache>
            </c:strRef>
          </c:tx>
          <c:invertIfNegative val="0"/>
          <c:dLbls>
            <c:spPr>
              <a:solidFill>
                <a:schemeClr val="accent1">
                  <a:lumMod val="20000"/>
                  <a:lumOff val="80000"/>
                </a:schemeClr>
              </a:solidFill>
            </c:spPr>
            <c:showLegendKey val="0"/>
            <c:showVal val="1"/>
            <c:showCatName val="0"/>
            <c:showSerName val="0"/>
            <c:showPercent val="0"/>
            <c:showBubbleSize val="0"/>
            <c:showLeaderLines val="0"/>
          </c:dLbls>
          <c:cat>
            <c:numRef>
              <c:f>Sheet1!$A$2:$A$6</c:f>
              <c:numCache>
                <c:formatCode>General</c:formatCode>
                <c:ptCount val="5"/>
                <c:pt idx="0">
                  <c:v>13</c:v>
                </c:pt>
                <c:pt idx="1">
                  <c:v>14</c:v>
                </c:pt>
                <c:pt idx="2">
                  <c:v>15</c:v>
                </c:pt>
                <c:pt idx="3">
                  <c:v>16</c:v>
                </c:pt>
                <c:pt idx="4">
                  <c:v>17</c:v>
                </c:pt>
              </c:numCache>
            </c:numRef>
          </c:cat>
          <c:val>
            <c:numRef>
              <c:f>Sheet1!$B$2:$B$6</c:f>
              <c:numCache>
                <c:formatCode>0%</c:formatCode>
                <c:ptCount val="5"/>
                <c:pt idx="0">
                  <c:v>1.3999999999999999E-2</c:v>
                </c:pt>
                <c:pt idx="1">
                  <c:v>7.0000000000000007E-2</c:v>
                </c:pt>
                <c:pt idx="2">
                  <c:v>0.17</c:v>
                </c:pt>
                <c:pt idx="3">
                  <c:v>0.32500000000000001</c:v>
                </c:pt>
                <c:pt idx="4">
                  <c:v>0.42100000000000004</c:v>
                </c:pt>
              </c:numCache>
            </c:numRef>
          </c:val>
        </c:ser>
        <c:dLbls>
          <c:showLegendKey val="0"/>
          <c:showVal val="0"/>
          <c:showCatName val="0"/>
          <c:showSerName val="0"/>
          <c:showPercent val="0"/>
          <c:showBubbleSize val="0"/>
        </c:dLbls>
        <c:gapWidth val="150"/>
        <c:axId val="112598400"/>
        <c:axId val="112637440"/>
      </c:barChart>
      <c:catAx>
        <c:axId val="112598400"/>
        <c:scaling>
          <c:orientation val="minMax"/>
        </c:scaling>
        <c:delete val="0"/>
        <c:axPos val="b"/>
        <c:title>
          <c:tx>
            <c:rich>
              <a:bodyPr/>
              <a:lstStyle/>
              <a:p>
                <a:pPr>
                  <a:defRPr/>
                </a:pPr>
                <a:r>
                  <a:rPr lang="en-US" dirty="0" smtClean="0"/>
                  <a:t>Age</a:t>
                </a:r>
                <a:endParaRPr lang="en-US" dirty="0"/>
              </a:p>
            </c:rich>
          </c:tx>
          <c:layout/>
          <c:overlay val="0"/>
        </c:title>
        <c:numFmt formatCode="General" sourceLinked="1"/>
        <c:majorTickMark val="out"/>
        <c:minorTickMark val="none"/>
        <c:tickLblPos val="nextTo"/>
        <c:txPr>
          <a:bodyPr/>
          <a:lstStyle/>
          <a:p>
            <a:pPr>
              <a:defRPr sz="1000"/>
            </a:pPr>
            <a:endParaRPr lang="en-US"/>
          </a:p>
        </c:txPr>
        <c:crossAx val="112637440"/>
        <c:crosses val="autoZero"/>
        <c:auto val="1"/>
        <c:lblAlgn val="ctr"/>
        <c:lblOffset val="100"/>
        <c:noMultiLvlLbl val="0"/>
      </c:catAx>
      <c:valAx>
        <c:axId val="112637440"/>
        <c:scaling>
          <c:orientation val="minMax"/>
          <c:max val="1"/>
        </c:scaling>
        <c:delete val="1"/>
        <c:axPos val="l"/>
        <c:numFmt formatCode="0%" sourceLinked="1"/>
        <c:majorTickMark val="out"/>
        <c:minorTickMark val="none"/>
        <c:tickLblPos val="nextTo"/>
        <c:crossAx val="112598400"/>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70"/>
      <c:rotY val="18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2"/>
              <c:layout>
                <c:manualLayout>
                  <c:x val="0.13165417423783565"/>
                  <c:y val="0.17470270543105187"/>
                </c:manualLayout>
              </c:layout>
              <c:dLblPos val="bestFit"/>
              <c:showLegendKey val="0"/>
              <c:showVal val="1"/>
              <c:showCatName val="1"/>
              <c:showSerName val="0"/>
              <c:showPercent val="0"/>
              <c:showBubbleSize val="0"/>
            </c:dLbl>
            <c:dLbl>
              <c:idx val="3"/>
              <c:layout>
                <c:manualLayout>
                  <c:x val="5.2110463355542098E-2"/>
                  <c:y val="0.26439430648092066"/>
                </c:manualLayout>
              </c:layout>
              <c:dLblPos val="bestFit"/>
              <c:showLegendKey val="0"/>
              <c:showVal val="1"/>
              <c:showCatName val="1"/>
              <c:showSerName val="0"/>
              <c:showPercent val="0"/>
              <c:showBubbleSize val="0"/>
            </c:dLbl>
            <c:txPr>
              <a:bodyPr/>
              <a:lstStyle/>
              <a:p>
                <a:pPr>
                  <a:defRPr sz="1000"/>
                </a:pPr>
                <a:endParaRPr lang="en-US"/>
              </a:p>
            </c:txPr>
            <c:dLblPos val="bestFit"/>
            <c:showLegendKey val="0"/>
            <c:showVal val="1"/>
            <c:showCatName val="1"/>
            <c:showSerName val="0"/>
            <c:showPercent val="0"/>
            <c:showBubbleSize val="0"/>
            <c:showLeaderLines val="1"/>
          </c:dLbls>
          <c:cat>
            <c:strRef>
              <c:f>Sheet1!$A$2:$A$3</c:f>
              <c:strCache>
                <c:ptCount val="2"/>
                <c:pt idx="0">
                  <c:v>Male</c:v>
                </c:pt>
                <c:pt idx="1">
                  <c:v>Female</c:v>
                </c:pt>
              </c:strCache>
            </c:strRef>
          </c:cat>
          <c:val>
            <c:numRef>
              <c:f>Sheet1!$B$2:$B$3</c:f>
              <c:numCache>
                <c:formatCode>0%</c:formatCode>
                <c:ptCount val="2"/>
                <c:pt idx="0">
                  <c:v>0.52</c:v>
                </c:pt>
                <c:pt idx="1">
                  <c:v>0.48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I think about it a lot</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Sheet1!$B$2:$B$3</c:f>
              <c:numCache>
                <c:formatCode>0%</c:formatCode>
                <c:ptCount val="2"/>
                <c:pt idx="0">
                  <c:v>0.436</c:v>
                </c:pt>
                <c:pt idx="1">
                  <c:v>0.4</c:v>
                </c:pt>
              </c:numCache>
            </c:numRef>
          </c:val>
        </c:ser>
        <c:ser>
          <c:idx val="1"/>
          <c:order val="1"/>
          <c:tx>
            <c:strRef>
              <c:f>Sheet1!$C$1</c:f>
              <c:strCache>
                <c:ptCount val="1"/>
                <c:pt idx="0">
                  <c:v>I think about it a little</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Sheet1!$C$2:$C$3</c:f>
              <c:numCache>
                <c:formatCode>0%</c:formatCode>
                <c:ptCount val="2"/>
                <c:pt idx="0">
                  <c:v>0.41100000000000003</c:v>
                </c:pt>
                <c:pt idx="1">
                  <c:v>0.36</c:v>
                </c:pt>
              </c:numCache>
            </c:numRef>
          </c:val>
        </c:ser>
        <c:ser>
          <c:idx val="2"/>
          <c:order val="2"/>
          <c:tx>
            <c:strRef>
              <c:f>Sheet1!$D$1</c:f>
              <c:strCache>
                <c:ptCount val="1"/>
                <c:pt idx="0">
                  <c:v>I don't think about it at all</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Sheet1!$D$2:$D$3</c:f>
              <c:numCache>
                <c:formatCode>0%</c:formatCode>
                <c:ptCount val="2"/>
                <c:pt idx="0">
                  <c:v>0.14000000000000001</c:v>
                </c:pt>
                <c:pt idx="1">
                  <c:v>0.21</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Sheet1!$E$2:$E$3</c:f>
              <c:numCache>
                <c:formatCode>0%</c:formatCode>
                <c:ptCount val="2"/>
                <c:pt idx="0">
                  <c:v>1.3000000000000001E-2</c:v>
                </c:pt>
                <c:pt idx="1">
                  <c:v>0.02</c:v>
                </c:pt>
              </c:numCache>
            </c:numRef>
          </c:val>
        </c:ser>
        <c:dLbls>
          <c:showLegendKey val="0"/>
          <c:showVal val="0"/>
          <c:showCatName val="0"/>
          <c:showSerName val="0"/>
          <c:showPercent val="0"/>
          <c:showBubbleSize val="0"/>
        </c:dLbls>
        <c:gapWidth val="150"/>
        <c:overlap val="100"/>
        <c:axId val="96617216"/>
        <c:axId val="96618752"/>
      </c:barChart>
      <c:catAx>
        <c:axId val="96617216"/>
        <c:scaling>
          <c:orientation val="minMax"/>
        </c:scaling>
        <c:delete val="0"/>
        <c:axPos val="b"/>
        <c:numFmt formatCode="General" sourceLinked="1"/>
        <c:majorTickMark val="out"/>
        <c:minorTickMark val="none"/>
        <c:tickLblPos val="nextTo"/>
        <c:crossAx val="96618752"/>
        <c:crosses val="autoZero"/>
        <c:auto val="1"/>
        <c:lblAlgn val="ctr"/>
        <c:lblOffset val="100"/>
        <c:noMultiLvlLbl val="0"/>
      </c:catAx>
      <c:valAx>
        <c:axId val="96618752"/>
        <c:scaling>
          <c:orientation val="minMax"/>
        </c:scaling>
        <c:delete val="1"/>
        <c:axPos val="l"/>
        <c:numFmt formatCode="0%" sourceLinked="1"/>
        <c:majorTickMark val="out"/>
        <c:minorTickMark val="none"/>
        <c:tickLblPos val="nextTo"/>
        <c:crossAx val="96617216"/>
        <c:crosses val="autoZero"/>
        <c:crossBetween val="between"/>
      </c:valAx>
    </c:plotArea>
    <c:legend>
      <c:legendPos val="b"/>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70"/>
      <c:rotY val="20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1"/>
              <c:layout>
                <c:manualLayout>
                  <c:x val="-2.564102564102564E-2"/>
                  <c:y val="-0.14743589743589744"/>
                </c:manualLayout>
              </c:layout>
              <c:dLblPos val="bestFit"/>
              <c:showLegendKey val="0"/>
              <c:showVal val="1"/>
              <c:showCatName val="1"/>
              <c:showSerName val="0"/>
              <c:showPercent val="0"/>
              <c:showBubbleSize val="0"/>
            </c:dLbl>
            <c:dLbl>
              <c:idx val="2"/>
              <c:layout>
                <c:manualLayout>
                  <c:x val="0.11538461538461539"/>
                  <c:y val="-0.30769230769230765"/>
                </c:manualLayout>
              </c:layout>
              <c:dLblPos val="bestFit"/>
              <c:showLegendKey val="0"/>
              <c:showVal val="1"/>
              <c:showCatName val="1"/>
              <c:showSerName val="0"/>
              <c:showPercent val="0"/>
              <c:showBubbleSize val="0"/>
            </c:dLbl>
            <c:dLbl>
              <c:idx val="3"/>
              <c:layout>
                <c:manualLayout>
                  <c:x val="4.1666666666666664E-2"/>
                  <c:y val="0"/>
                </c:manualLayout>
              </c:layout>
              <c:dLblPos val="bestFit"/>
              <c:showLegendKey val="0"/>
              <c:showVal val="1"/>
              <c:showCatName val="1"/>
              <c:showSerName val="0"/>
              <c:showPercent val="0"/>
              <c:showBubbleSize val="0"/>
            </c:dLbl>
            <c:txPr>
              <a:bodyPr/>
              <a:lstStyle/>
              <a:p>
                <a:pPr>
                  <a:defRPr sz="1000"/>
                </a:pPr>
                <a:endParaRPr lang="en-US"/>
              </a:p>
            </c:txPr>
            <c:dLblPos val="outEnd"/>
            <c:showLegendKey val="0"/>
            <c:showVal val="1"/>
            <c:showCatName val="1"/>
            <c:showSerName val="0"/>
            <c:showPercent val="0"/>
            <c:showBubbleSize val="0"/>
            <c:showLeaderLines val="1"/>
          </c:dLbls>
          <c:cat>
            <c:strRef>
              <c:f>Sheet1!$A$2:$A$4</c:f>
              <c:strCache>
                <c:ptCount val="3"/>
                <c:pt idx="0">
                  <c:v>&gt; 14 hours per week</c:v>
                </c:pt>
                <c:pt idx="1">
                  <c:v>11-14 hours per week</c:v>
                </c:pt>
                <c:pt idx="2">
                  <c:v>7-10 hours per week</c:v>
                </c:pt>
              </c:strCache>
            </c:strRef>
          </c:cat>
          <c:val>
            <c:numRef>
              <c:f>Sheet1!$B$2:$B$4</c:f>
              <c:numCache>
                <c:formatCode>0%</c:formatCode>
                <c:ptCount val="3"/>
                <c:pt idx="0">
                  <c:v>0.45</c:v>
                </c:pt>
                <c:pt idx="1">
                  <c:v>0.26</c:v>
                </c:pt>
                <c:pt idx="2">
                  <c:v>0.28999999999999998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Device</c:v>
                </c:pt>
              </c:strCache>
            </c:strRef>
          </c:tx>
          <c:invertIfNegative val="0"/>
          <c:dLbls>
            <c:spPr>
              <a:solidFill>
                <a:schemeClr val="accent1">
                  <a:lumMod val="20000"/>
                  <a:lumOff val="80000"/>
                </a:schemeClr>
              </a:solidFill>
            </c:spPr>
            <c:showLegendKey val="0"/>
            <c:showVal val="1"/>
            <c:showCatName val="0"/>
            <c:showSerName val="0"/>
            <c:showPercent val="0"/>
            <c:showBubbleSize val="0"/>
            <c:showLeaderLines val="0"/>
          </c:dLbls>
          <c:cat>
            <c:strRef>
              <c:f>Sheet1!$A$2:$A$8</c:f>
              <c:strCache>
                <c:ptCount val="7"/>
                <c:pt idx="0">
                  <c:v>Own computer or laptop</c:v>
                </c:pt>
                <c:pt idx="1">
                  <c:v>School Computer</c:v>
                </c:pt>
                <c:pt idx="2">
                  <c:v>Mobile phone</c:v>
                </c:pt>
                <c:pt idx="3">
                  <c:v>Parent’s computer or laptop</c:v>
                </c:pt>
                <c:pt idx="4">
                  <c:v>Game console</c:v>
                </c:pt>
                <c:pt idx="5">
                  <c:v>Tablet</c:v>
                </c:pt>
                <c:pt idx="6">
                  <c:v>Other</c:v>
                </c:pt>
              </c:strCache>
            </c:strRef>
          </c:cat>
          <c:val>
            <c:numRef>
              <c:f>Sheet1!$B$2:$B$8</c:f>
              <c:numCache>
                <c:formatCode>0%</c:formatCode>
                <c:ptCount val="7"/>
                <c:pt idx="0">
                  <c:v>0.81700000000000006</c:v>
                </c:pt>
                <c:pt idx="1">
                  <c:v>0.58700000000000008</c:v>
                </c:pt>
                <c:pt idx="2">
                  <c:v>0.56600000000000006</c:v>
                </c:pt>
                <c:pt idx="3">
                  <c:v>0.51800000000000002</c:v>
                </c:pt>
                <c:pt idx="4">
                  <c:v>0.48599999999999999</c:v>
                </c:pt>
                <c:pt idx="5">
                  <c:v>0.14400000000000002</c:v>
                </c:pt>
                <c:pt idx="6">
                  <c:v>0.106</c:v>
                </c:pt>
              </c:numCache>
            </c:numRef>
          </c:val>
        </c:ser>
        <c:dLbls>
          <c:showLegendKey val="0"/>
          <c:showVal val="0"/>
          <c:showCatName val="0"/>
          <c:showSerName val="0"/>
          <c:showPercent val="0"/>
          <c:showBubbleSize val="0"/>
        </c:dLbls>
        <c:gapWidth val="150"/>
        <c:axId val="113185920"/>
        <c:axId val="113187456"/>
      </c:barChart>
      <c:catAx>
        <c:axId val="113185920"/>
        <c:scaling>
          <c:orientation val="minMax"/>
        </c:scaling>
        <c:delete val="0"/>
        <c:axPos val="b"/>
        <c:numFmt formatCode="General" sourceLinked="1"/>
        <c:majorTickMark val="out"/>
        <c:minorTickMark val="none"/>
        <c:tickLblPos val="nextTo"/>
        <c:txPr>
          <a:bodyPr/>
          <a:lstStyle/>
          <a:p>
            <a:pPr>
              <a:defRPr sz="1000"/>
            </a:pPr>
            <a:endParaRPr lang="en-US"/>
          </a:p>
        </c:txPr>
        <c:crossAx val="113187456"/>
        <c:crosses val="autoZero"/>
        <c:auto val="1"/>
        <c:lblAlgn val="ctr"/>
        <c:lblOffset val="100"/>
        <c:noMultiLvlLbl val="0"/>
      </c:catAx>
      <c:valAx>
        <c:axId val="113187456"/>
        <c:scaling>
          <c:orientation val="minMax"/>
          <c:max val="1"/>
        </c:scaling>
        <c:delete val="1"/>
        <c:axPos val="l"/>
        <c:numFmt formatCode="0%" sourceLinked="1"/>
        <c:majorTickMark val="out"/>
        <c:minorTickMark val="none"/>
        <c:tickLblPos val="nextTo"/>
        <c:crossAx val="113185920"/>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Age</c:v>
                </c:pt>
              </c:strCache>
            </c:strRef>
          </c:tx>
          <c:invertIfNegative val="0"/>
          <c:dLbls>
            <c:spPr>
              <a:solidFill>
                <a:schemeClr val="accent1">
                  <a:lumMod val="20000"/>
                  <a:lumOff val="80000"/>
                </a:schemeClr>
              </a:solidFill>
            </c:spPr>
            <c:showLegendKey val="0"/>
            <c:showVal val="1"/>
            <c:showCatName val="0"/>
            <c:showSerName val="0"/>
            <c:showPercent val="0"/>
            <c:showBubbleSize val="0"/>
            <c:showLeaderLines val="0"/>
          </c:dLbls>
          <c:cat>
            <c:strRef>
              <c:f>Sheet1!$A$2:$A$6</c:f>
              <c:strCache>
                <c:ptCount val="5"/>
                <c:pt idx="0">
                  <c:v>25-34</c:v>
                </c:pt>
                <c:pt idx="1">
                  <c:v>35-44</c:v>
                </c:pt>
                <c:pt idx="2">
                  <c:v>45-54</c:v>
                </c:pt>
                <c:pt idx="3">
                  <c:v>55-64</c:v>
                </c:pt>
                <c:pt idx="4">
                  <c:v>65+</c:v>
                </c:pt>
              </c:strCache>
            </c:strRef>
          </c:cat>
          <c:val>
            <c:numRef>
              <c:f>Sheet1!$B$2:$B$6</c:f>
              <c:numCache>
                <c:formatCode>0%</c:formatCode>
                <c:ptCount val="5"/>
                <c:pt idx="0">
                  <c:v>0.08</c:v>
                </c:pt>
                <c:pt idx="1">
                  <c:v>0.42</c:v>
                </c:pt>
                <c:pt idx="2">
                  <c:v>0.39</c:v>
                </c:pt>
                <c:pt idx="3">
                  <c:v>0.11</c:v>
                </c:pt>
                <c:pt idx="4">
                  <c:v>0.02</c:v>
                </c:pt>
              </c:numCache>
            </c:numRef>
          </c:val>
        </c:ser>
        <c:dLbls>
          <c:showLegendKey val="0"/>
          <c:showVal val="0"/>
          <c:showCatName val="0"/>
          <c:showSerName val="0"/>
          <c:showPercent val="0"/>
          <c:showBubbleSize val="0"/>
        </c:dLbls>
        <c:gapWidth val="150"/>
        <c:axId val="112952448"/>
        <c:axId val="112954368"/>
      </c:barChart>
      <c:catAx>
        <c:axId val="112952448"/>
        <c:scaling>
          <c:orientation val="minMax"/>
        </c:scaling>
        <c:delete val="0"/>
        <c:axPos val="b"/>
        <c:title>
          <c:tx>
            <c:rich>
              <a:bodyPr/>
              <a:lstStyle/>
              <a:p>
                <a:pPr>
                  <a:defRPr/>
                </a:pPr>
                <a:r>
                  <a:rPr lang="en-US" dirty="0" smtClean="0"/>
                  <a:t>Age</a:t>
                </a:r>
                <a:endParaRPr lang="en-US" dirty="0"/>
              </a:p>
            </c:rich>
          </c:tx>
          <c:layout/>
          <c:overlay val="0"/>
        </c:title>
        <c:numFmt formatCode="General" sourceLinked="1"/>
        <c:majorTickMark val="out"/>
        <c:minorTickMark val="none"/>
        <c:tickLblPos val="nextTo"/>
        <c:txPr>
          <a:bodyPr/>
          <a:lstStyle/>
          <a:p>
            <a:pPr>
              <a:defRPr sz="1000"/>
            </a:pPr>
            <a:endParaRPr lang="en-US"/>
          </a:p>
        </c:txPr>
        <c:crossAx val="112954368"/>
        <c:crosses val="autoZero"/>
        <c:auto val="1"/>
        <c:lblAlgn val="ctr"/>
        <c:lblOffset val="100"/>
        <c:noMultiLvlLbl val="0"/>
      </c:catAx>
      <c:valAx>
        <c:axId val="112954368"/>
        <c:scaling>
          <c:orientation val="minMax"/>
          <c:max val="1"/>
        </c:scaling>
        <c:delete val="1"/>
        <c:axPos val="l"/>
        <c:numFmt formatCode="0%" sourceLinked="1"/>
        <c:majorTickMark val="out"/>
        <c:minorTickMark val="none"/>
        <c:tickLblPos val="nextTo"/>
        <c:crossAx val="112952448"/>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70"/>
      <c:rotY val="18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2"/>
              <c:layout>
                <c:manualLayout>
                  <c:x val="0.13165417423783565"/>
                  <c:y val="0.17470270543105187"/>
                </c:manualLayout>
              </c:layout>
              <c:dLblPos val="bestFit"/>
              <c:showLegendKey val="0"/>
              <c:showVal val="1"/>
              <c:showCatName val="1"/>
              <c:showSerName val="0"/>
              <c:showPercent val="0"/>
              <c:showBubbleSize val="0"/>
            </c:dLbl>
            <c:dLbl>
              <c:idx val="3"/>
              <c:layout>
                <c:manualLayout>
                  <c:x val="5.2110463355542098E-2"/>
                  <c:y val="0.26439430648092066"/>
                </c:manualLayout>
              </c:layout>
              <c:dLblPos val="bestFit"/>
              <c:showLegendKey val="0"/>
              <c:showVal val="1"/>
              <c:showCatName val="1"/>
              <c:showSerName val="0"/>
              <c:showPercent val="0"/>
              <c:showBubbleSize val="0"/>
            </c:dLbl>
            <c:txPr>
              <a:bodyPr/>
              <a:lstStyle/>
              <a:p>
                <a:pPr>
                  <a:defRPr sz="1000"/>
                </a:pPr>
                <a:endParaRPr lang="en-US"/>
              </a:p>
            </c:txPr>
            <c:dLblPos val="bestFit"/>
            <c:showLegendKey val="0"/>
            <c:showVal val="1"/>
            <c:showCatName val="1"/>
            <c:showSerName val="0"/>
            <c:showPercent val="0"/>
            <c:showBubbleSize val="0"/>
            <c:showLeaderLines val="1"/>
          </c:dLbls>
          <c:cat>
            <c:strRef>
              <c:f>Sheet1!$A$2:$A$3</c:f>
              <c:strCache>
                <c:ptCount val="2"/>
                <c:pt idx="0">
                  <c:v>Male</c:v>
                </c:pt>
                <c:pt idx="1">
                  <c:v>Female</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70"/>
      <c:rotY val="17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1"/>
              <c:layout>
                <c:manualLayout>
                  <c:x val="-2.564102564102564E-2"/>
                  <c:y val="-0.14743589743589744"/>
                </c:manualLayout>
              </c:layout>
              <c:dLblPos val="bestFit"/>
              <c:showLegendKey val="0"/>
              <c:showVal val="1"/>
              <c:showCatName val="1"/>
              <c:showSerName val="0"/>
              <c:showPercent val="0"/>
              <c:showBubbleSize val="0"/>
            </c:dLbl>
            <c:dLbl>
              <c:idx val="2"/>
              <c:layout>
                <c:manualLayout>
                  <c:x val="0.11538461538461539"/>
                  <c:y val="-0.30769230769230765"/>
                </c:manualLayout>
              </c:layout>
              <c:dLblPos val="bestFit"/>
              <c:showLegendKey val="0"/>
              <c:showVal val="1"/>
              <c:showCatName val="1"/>
              <c:showSerName val="0"/>
              <c:showPercent val="0"/>
              <c:showBubbleSize val="0"/>
            </c:dLbl>
            <c:dLbl>
              <c:idx val="3"/>
              <c:layout>
                <c:manualLayout>
                  <c:x val="4.1666666666666664E-2"/>
                  <c:y val="0"/>
                </c:manualLayout>
              </c:layout>
              <c:dLblPos val="bestFit"/>
              <c:showLegendKey val="0"/>
              <c:showVal val="1"/>
              <c:showCatName val="1"/>
              <c:showSerName val="0"/>
              <c:showPercent val="0"/>
              <c:showBubbleSize val="0"/>
            </c:dLbl>
            <c:txPr>
              <a:bodyPr/>
              <a:lstStyle/>
              <a:p>
                <a:pPr>
                  <a:defRPr sz="1000"/>
                </a:pPr>
                <a:endParaRPr lang="en-US"/>
              </a:p>
            </c:txPr>
            <c:dLblPos val="outEnd"/>
            <c:showLegendKey val="0"/>
            <c:showVal val="1"/>
            <c:showCatName val="1"/>
            <c:showSerName val="0"/>
            <c:showPercent val="0"/>
            <c:showBubbleSize val="0"/>
            <c:showLeaderLines val="1"/>
          </c:dLbls>
          <c:cat>
            <c:strRef>
              <c:f>Sheet1!$A$2:$A$4</c:f>
              <c:strCache>
                <c:ptCount val="3"/>
                <c:pt idx="0">
                  <c:v>&gt; 14 hours per week</c:v>
                </c:pt>
                <c:pt idx="1">
                  <c:v>11-14 hours per week</c:v>
                </c:pt>
                <c:pt idx="2">
                  <c:v>7-10 hours per week</c:v>
                </c:pt>
              </c:strCache>
            </c:strRef>
          </c:cat>
          <c:val>
            <c:numRef>
              <c:f>Sheet1!$B$2:$B$4</c:f>
              <c:numCache>
                <c:formatCode>0%</c:formatCode>
                <c:ptCount val="3"/>
                <c:pt idx="0">
                  <c:v>0.62</c:v>
                </c:pt>
                <c:pt idx="1">
                  <c:v>0.21</c:v>
                </c:pt>
                <c:pt idx="2">
                  <c:v>0.17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Device</c:v>
                </c:pt>
              </c:strCache>
            </c:strRef>
          </c:tx>
          <c:invertIfNegative val="0"/>
          <c:dLbls>
            <c:spPr>
              <a:solidFill>
                <a:schemeClr val="accent1">
                  <a:lumMod val="20000"/>
                  <a:lumOff val="80000"/>
                </a:schemeClr>
              </a:solidFill>
            </c:spPr>
            <c:showLegendKey val="0"/>
            <c:showVal val="1"/>
            <c:showCatName val="0"/>
            <c:showSerName val="0"/>
            <c:showPercent val="0"/>
            <c:showBubbleSize val="0"/>
            <c:showLeaderLines val="0"/>
          </c:dLbls>
          <c:cat>
            <c:strRef>
              <c:f>Sheet1!$A$2:$A$7</c:f>
              <c:strCache>
                <c:ptCount val="6"/>
                <c:pt idx="0">
                  <c:v>Own computer or laptop</c:v>
                </c:pt>
                <c:pt idx="1">
                  <c:v>Mobile phone</c:v>
                </c:pt>
                <c:pt idx="2">
                  <c:v>Work computer</c:v>
                </c:pt>
                <c:pt idx="3">
                  <c:v>Game console</c:v>
                </c:pt>
                <c:pt idx="4">
                  <c:v>Tablet</c:v>
                </c:pt>
                <c:pt idx="5">
                  <c:v>Other</c:v>
                </c:pt>
              </c:strCache>
            </c:strRef>
          </c:cat>
          <c:val>
            <c:numRef>
              <c:f>Sheet1!$B$2:$B$7</c:f>
              <c:numCache>
                <c:formatCode>0%</c:formatCode>
                <c:ptCount val="6"/>
                <c:pt idx="0">
                  <c:v>0.99</c:v>
                </c:pt>
                <c:pt idx="1">
                  <c:v>0.5</c:v>
                </c:pt>
                <c:pt idx="2">
                  <c:v>0.41</c:v>
                </c:pt>
                <c:pt idx="3">
                  <c:v>0.33</c:v>
                </c:pt>
                <c:pt idx="4">
                  <c:v>0.16</c:v>
                </c:pt>
                <c:pt idx="5">
                  <c:v>0.02</c:v>
                </c:pt>
              </c:numCache>
            </c:numRef>
          </c:val>
        </c:ser>
        <c:dLbls>
          <c:showLegendKey val="0"/>
          <c:showVal val="0"/>
          <c:showCatName val="0"/>
          <c:showSerName val="0"/>
          <c:showPercent val="0"/>
          <c:showBubbleSize val="0"/>
        </c:dLbls>
        <c:gapWidth val="150"/>
        <c:axId val="115817088"/>
        <c:axId val="115822976"/>
      </c:barChart>
      <c:catAx>
        <c:axId val="115817088"/>
        <c:scaling>
          <c:orientation val="minMax"/>
        </c:scaling>
        <c:delete val="0"/>
        <c:axPos val="b"/>
        <c:numFmt formatCode="General" sourceLinked="1"/>
        <c:majorTickMark val="out"/>
        <c:minorTickMark val="none"/>
        <c:tickLblPos val="nextTo"/>
        <c:txPr>
          <a:bodyPr/>
          <a:lstStyle/>
          <a:p>
            <a:pPr>
              <a:defRPr sz="1000"/>
            </a:pPr>
            <a:endParaRPr lang="en-US"/>
          </a:p>
        </c:txPr>
        <c:crossAx val="115822976"/>
        <c:crosses val="autoZero"/>
        <c:auto val="1"/>
        <c:lblAlgn val="ctr"/>
        <c:lblOffset val="100"/>
        <c:noMultiLvlLbl val="0"/>
      </c:catAx>
      <c:valAx>
        <c:axId val="115822976"/>
        <c:scaling>
          <c:orientation val="minMax"/>
          <c:max val="1"/>
        </c:scaling>
        <c:delete val="1"/>
        <c:axPos val="l"/>
        <c:numFmt formatCode="0%" sourceLinked="1"/>
        <c:majorTickMark val="out"/>
        <c:minorTickMark val="none"/>
        <c:tickLblPos val="nextTo"/>
        <c:crossAx val="115817088"/>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I think about it a lot</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Sheet1!$B$2:$B$3</c:f>
              <c:numCache>
                <c:formatCode>0%</c:formatCode>
                <c:ptCount val="2"/>
                <c:pt idx="0">
                  <c:v>0.436</c:v>
                </c:pt>
                <c:pt idx="1">
                  <c:v>0.38500000000000001</c:v>
                </c:pt>
              </c:numCache>
            </c:numRef>
          </c:val>
        </c:ser>
        <c:ser>
          <c:idx val="1"/>
          <c:order val="1"/>
          <c:tx>
            <c:strRef>
              <c:f>Sheet1!$C$1</c:f>
              <c:strCache>
                <c:ptCount val="1"/>
                <c:pt idx="0">
                  <c:v>I think about it a little</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Sheet1!$C$2:$C$3</c:f>
              <c:numCache>
                <c:formatCode>0%</c:formatCode>
                <c:ptCount val="2"/>
                <c:pt idx="0">
                  <c:v>0.36599999999999999</c:v>
                </c:pt>
                <c:pt idx="1">
                  <c:v>0.377</c:v>
                </c:pt>
              </c:numCache>
            </c:numRef>
          </c:val>
        </c:ser>
        <c:ser>
          <c:idx val="2"/>
          <c:order val="2"/>
          <c:tx>
            <c:strRef>
              <c:f>Sheet1!$D$1</c:f>
              <c:strCache>
                <c:ptCount val="1"/>
                <c:pt idx="0">
                  <c:v>I don't think about it at all</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Sheet1!$D$2:$D$3</c:f>
              <c:numCache>
                <c:formatCode>0%</c:formatCode>
                <c:ptCount val="2"/>
                <c:pt idx="0">
                  <c:v>0.17699999999999999</c:v>
                </c:pt>
                <c:pt idx="1">
                  <c:v>0.21199999999999999</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Sheet1!$E$2:$E$3</c:f>
              <c:numCache>
                <c:formatCode>0%</c:formatCode>
                <c:ptCount val="2"/>
                <c:pt idx="0">
                  <c:v>2.1000000000000001E-2</c:v>
                </c:pt>
                <c:pt idx="1">
                  <c:v>2.6000000000000002E-2</c:v>
                </c:pt>
              </c:numCache>
            </c:numRef>
          </c:val>
        </c:ser>
        <c:dLbls>
          <c:showLegendKey val="0"/>
          <c:showVal val="0"/>
          <c:showCatName val="0"/>
          <c:showSerName val="0"/>
          <c:showPercent val="0"/>
          <c:showBubbleSize val="0"/>
        </c:dLbls>
        <c:gapWidth val="150"/>
        <c:overlap val="100"/>
        <c:axId val="86878464"/>
        <c:axId val="86773760"/>
      </c:barChart>
      <c:catAx>
        <c:axId val="86878464"/>
        <c:scaling>
          <c:orientation val="minMax"/>
        </c:scaling>
        <c:delete val="0"/>
        <c:axPos val="b"/>
        <c:numFmt formatCode="General" sourceLinked="1"/>
        <c:majorTickMark val="out"/>
        <c:minorTickMark val="none"/>
        <c:tickLblPos val="nextTo"/>
        <c:crossAx val="86773760"/>
        <c:crosses val="autoZero"/>
        <c:auto val="1"/>
        <c:lblAlgn val="ctr"/>
        <c:lblOffset val="100"/>
        <c:noMultiLvlLbl val="0"/>
      </c:catAx>
      <c:valAx>
        <c:axId val="86773760"/>
        <c:scaling>
          <c:orientation val="minMax"/>
        </c:scaling>
        <c:delete val="1"/>
        <c:axPos val="l"/>
        <c:numFmt formatCode="0%" sourceLinked="1"/>
        <c:majorTickMark val="out"/>
        <c:minorTickMark val="none"/>
        <c:tickLblPos val="nextTo"/>
        <c:crossAx val="86878464"/>
        <c:crosses val="autoZero"/>
        <c:crossBetween val="between"/>
      </c:valAx>
    </c:plotArea>
    <c:legend>
      <c:legendPos val="b"/>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I think about it a lot</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Sheet1!$B$2:$B$3</c:f>
              <c:numCache>
                <c:formatCode>0%</c:formatCode>
                <c:ptCount val="2"/>
                <c:pt idx="0">
                  <c:v>0.434</c:v>
                </c:pt>
                <c:pt idx="1">
                  <c:v>0.41899999999999998</c:v>
                </c:pt>
              </c:numCache>
            </c:numRef>
          </c:val>
        </c:ser>
        <c:ser>
          <c:idx val="1"/>
          <c:order val="1"/>
          <c:tx>
            <c:strRef>
              <c:f>Sheet1!$C$1</c:f>
              <c:strCache>
                <c:ptCount val="1"/>
                <c:pt idx="0">
                  <c:v>I think about it a little</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Sheet1!$C$2:$C$3</c:f>
              <c:numCache>
                <c:formatCode>0%</c:formatCode>
                <c:ptCount val="2"/>
                <c:pt idx="0">
                  <c:v>0.43099999999999999</c:v>
                </c:pt>
                <c:pt idx="1">
                  <c:v>0.35399999999999998</c:v>
                </c:pt>
              </c:numCache>
            </c:numRef>
          </c:val>
        </c:ser>
        <c:ser>
          <c:idx val="2"/>
          <c:order val="2"/>
          <c:tx>
            <c:strRef>
              <c:f>Sheet1!$D$1</c:f>
              <c:strCache>
                <c:ptCount val="1"/>
                <c:pt idx="0">
                  <c:v>I don't think about it at all</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Sheet1!$D$2:$D$3</c:f>
              <c:numCache>
                <c:formatCode>0%</c:formatCode>
                <c:ptCount val="2"/>
                <c:pt idx="0">
                  <c:v>0.11900000000000001</c:v>
                </c:pt>
                <c:pt idx="1">
                  <c:v>0.19699999999999998</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Sheet1!$E$2:$E$3</c:f>
              <c:numCache>
                <c:formatCode>0%</c:formatCode>
                <c:ptCount val="2"/>
                <c:pt idx="0">
                  <c:v>1.6E-2</c:v>
                </c:pt>
                <c:pt idx="1">
                  <c:v>0.03</c:v>
                </c:pt>
              </c:numCache>
            </c:numRef>
          </c:val>
        </c:ser>
        <c:dLbls>
          <c:showLegendKey val="0"/>
          <c:showVal val="0"/>
          <c:showCatName val="0"/>
          <c:showSerName val="0"/>
          <c:showPercent val="0"/>
          <c:showBubbleSize val="0"/>
        </c:dLbls>
        <c:gapWidth val="150"/>
        <c:overlap val="100"/>
        <c:axId val="86801792"/>
        <c:axId val="86828160"/>
      </c:barChart>
      <c:catAx>
        <c:axId val="86801792"/>
        <c:scaling>
          <c:orientation val="minMax"/>
        </c:scaling>
        <c:delete val="0"/>
        <c:axPos val="b"/>
        <c:numFmt formatCode="General" sourceLinked="1"/>
        <c:majorTickMark val="out"/>
        <c:minorTickMark val="none"/>
        <c:tickLblPos val="nextTo"/>
        <c:crossAx val="86828160"/>
        <c:crosses val="autoZero"/>
        <c:auto val="1"/>
        <c:lblAlgn val="ctr"/>
        <c:lblOffset val="100"/>
        <c:noMultiLvlLbl val="0"/>
      </c:catAx>
      <c:valAx>
        <c:axId val="86828160"/>
        <c:scaling>
          <c:orientation val="minMax"/>
        </c:scaling>
        <c:delete val="1"/>
        <c:axPos val="l"/>
        <c:numFmt formatCode="0%" sourceLinked="1"/>
        <c:majorTickMark val="out"/>
        <c:minorTickMark val="none"/>
        <c:tickLblPos val="nextTo"/>
        <c:crossAx val="86801792"/>
        <c:crosses val="autoZero"/>
        <c:crossBetween val="between"/>
      </c:valAx>
    </c:plotArea>
    <c:legend>
      <c:legendPos val="b"/>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Strongly agree (6,7)</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Sheet1!$B$2:$B$3</c:f>
              <c:numCache>
                <c:formatCode>0%</c:formatCode>
                <c:ptCount val="2"/>
                <c:pt idx="0">
                  <c:v>0.37</c:v>
                </c:pt>
                <c:pt idx="1">
                  <c:v>0.52500000000000002</c:v>
                </c:pt>
              </c:numCache>
            </c:numRef>
          </c:val>
        </c:ser>
        <c:ser>
          <c:idx val="1"/>
          <c:order val="1"/>
          <c:tx>
            <c:strRef>
              <c:f>Sheet1!$C$1</c:f>
              <c:strCache>
                <c:ptCount val="1"/>
                <c:pt idx="0">
                  <c:v>(3,4,5)</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Sheet1!$C$2:$C$3</c:f>
              <c:numCache>
                <c:formatCode>0%</c:formatCode>
                <c:ptCount val="2"/>
                <c:pt idx="0">
                  <c:v>0.47</c:v>
                </c:pt>
                <c:pt idx="1">
                  <c:v>0.39400000000000002</c:v>
                </c:pt>
              </c:numCache>
            </c:numRef>
          </c:val>
        </c:ser>
        <c:ser>
          <c:idx val="2"/>
          <c:order val="2"/>
          <c:tx>
            <c:strRef>
              <c:f>Sheet1!$D$1</c:f>
              <c:strCache>
                <c:ptCount val="1"/>
                <c:pt idx="0">
                  <c:v>Strongly disagree (1,2)</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Sheet1!$D$2:$D$3</c:f>
              <c:numCache>
                <c:formatCode>0%</c:formatCode>
                <c:ptCount val="2"/>
                <c:pt idx="0">
                  <c:v>0.14000000000000001</c:v>
                </c:pt>
                <c:pt idx="1">
                  <c:v>7.2999999999999995E-2</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Sheet1!$E$2:$E$3</c:f>
              <c:numCache>
                <c:formatCode>0%</c:formatCode>
                <c:ptCount val="2"/>
                <c:pt idx="0">
                  <c:v>0.02</c:v>
                </c:pt>
                <c:pt idx="1">
                  <c:v>8.0000000000000002E-3</c:v>
                </c:pt>
              </c:numCache>
            </c:numRef>
          </c:val>
        </c:ser>
        <c:dLbls>
          <c:showLegendKey val="0"/>
          <c:showVal val="0"/>
          <c:showCatName val="0"/>
          <c:showSerName val="0"/>
          <c:showPercent val="0"/>
          <c:showBubbleSize val="0"/>
        </c:dLbls>
        <c:gapWidth val="150"/>
        <c:overlap val="100"/>
        <c:axId val="109771392"/>
        <c:axId val="110383488"/>
      </c:barChart>
      <c:catAx>
        <c:axId val="109771392"/>
        <c:scaling>
          <c:orientation val="minMax"/>
        </c:scaling>
        <c:delete val="0"/>
        <c:axPos val="b"/>
        <c:numFmt formatCode="General" sourceLinked="1"/>
        <c:majorTickMark val="out"/>
        <c:minorTickMark val="none"/>
        <c:tickLblPos val="nextTo"/>
        <c:crossAx val="110383488"/>
        <c:crosses val="autoZero"/>
        <c:auto val="1"/>
        <c:lblAlgn val="ctr"/>
        <c:lblOffset val="100"/>
        <c:noMultiLvlLbl val="0"/>
      </c:catAx>
      <c:valAx>
        <c:axId val="110383488"/>
        <c:scaling>
          <c:orientation val="minMax"/>
        </c:scaling>
        <c:delete val="1"/>
        <c:axPos val="l"/>
        <c:numFmt formatCode="0%" sourceLinked="1"/>
        <c:majorTickMark val="out"/>
        <c:minorTickMark val="none"/>
        <c:tickLblPos val="nextTo"/>
        <c:crossAx val="109771392"/>
        <c:crosses val="autoZero"/>
        <c:crossBetween val="between"/>
      </c:valAx>
    </c:plotArea>
    <c:legend>
      <c:legendPos val="b"/>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Strongly agree (6,7)</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Sheet1!$B$2:$B$3</c:f>
              <c:numCache>
                <c:formatCode>0%</c:formatCode>
                <c:ptCount val="2"/>
                <c:pt idx="0">
                  <c:v>0.46700000000000003</c:v>
                </c:pt>
                <c:pt idx="1">
                  <c:v>0.68</c:v>
                </c:pt>
              </c:numCache>
            </c:numRef>
          </c:val>
        </c:ser>
        <c:ser>
          <c:idx val="1"/>
          <c:order val="1"/>
          <c:tx>
            <c:strRef>
              <c:f>Sheet1!$C$1</c:f>
              <c:strCache>
                <c:ptCount val="1"/>
                <c:pt idx="0">
                  <c:v>(3,4,5)</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Sheet1!$C$2:$C$3</c:f>
              <c:numCache>
                <c:formatCode>0%</c:formatCode>
                <c:ptCount val="2"/>
                <c:pt idx="0">
                  <c:v>0.45700000000000002</c:v>
                </c:pt>
                <c:pt idx="1">
                  <c:v>0.27400000000000002</c:v>
                </c:pt>
              </c:numCache>
            </c:numRef>
          </c:val>
        </c:ser>
        <c:ser>
          <c:idx val="2"/>
          <c:order val="2"/>
          <c:tx>
            <c:strRef>
              <c:f>Sheet1!$D$1</c:f>
              <c:strCache>
                <c:ptCount val="1"/>
                <c:pt idx="0">
                  <c:v>Strongly disagree (1,2)</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Sheet1!$D$2:$D$3</c:f>
              <c:numCache>
                <c:formatCode>0%</c:formatCode>
                <c:ptCount val="2"/>
                <c:pt idx="0">
                  <c:v>7.0000000000000007E-2</c:v>
                </c:pt>
                <c:pt idx="1">
                  <c:v>3.9E-2</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Sheet1!$E$2:$E$3</c:f>
              <c:numCache>
                <c:formatCode>0%</c:formatCode>
                <c:ptCount val="2"/>
                <c:pt idx="0">
                  <c:v>0.02</c:v>
                </c:pt>
                <c:pt idx="1">
                  <c:v>6.9999999999999993E-3</c:v>
                </c:pt>
              </c:numCache>
            </c:numRef>
          </c:val>
        </c:ser>
        <c:dLbls>
          <c:showLegendKey val="0"/>
          <c:showVal val="0"/>
          <c:showCatName val="0"/>
          <c:showSerName val="0"/>
          <c:showPercent val="0"/>
          <c:showBubbleSize val="0"/>
        </c:dLbls>
        <c:gapWidth val="150"/>
        <c:overlap val="100"/>
        <c:axId val="110866432"/>
        <c:axId val="110867968"/>
      </c:barChart>
      <c:catAx>
        <c:axId val="110866432"/>
        <c:scaling>
          <c:orientation val="minMax"/>
        </c:scaling>
        <c:delete val="0"/>
        <c:axPos val="b"/>
        <c:numFmt formatCode="General" sourceLinked="1"/>
        <c:majorTickMark val="out"/>
        <c:minorTickMark val="none"/>
        <c:tickLblPos val="nextTo"/>
        <c:crossAx val="110867968"/>
        <c:crosses val="autoZero"/>
        <c:auto val="1"/>
        <c:lblAlgn val="ctr"/>
        <c:lblOffset val="100"/>
        <c:noMultiLvlLbl val="0"/>
      </c:catAx>
      <c:valAx>
        <c:axId val="110867968"/>
        <c:scaling>
          <c:orientation val="minMax"/>
        </c:scaling>
        <c:delete val="1"/>
        <c:axPos val="l"/>
        <c:numFmt formatCode="0%" sourceLinked="1"/>
        <c:majorTickMark val="out"/>
        <c:minorTickMark val="none"/>
        <c:tickLblPos val="nextTo"/>
        <c:crossAx val="110866432"/>
        <c:crosses val="autoZero"/>
        <c:crossBetween val="between"/>
      </c:valAx>
    </c:plotArea>
    <c:legend>
      <c:legendPos val="b"/>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Strongly agree (6,7)</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Sheet1!$B$2:$B$3</c:f>
              <c:numCache>
                <c:formatCode>0%</c:formatCode>
                <c:ptCount val="2"/>
                <c:pt idx="0">
                  <c:v>5.5999999999999994E-2</c:v>
                </c:pt>
                <c:pt idx="1">
                  <c:v>0.129</c:v>
                </c:pt>
              </c:numCache>
            </c:numRef>
          </c:val>
        </c:ser>
        <c:ser>
          <c:idx val="1"/>
          <c:order val="1"/>
          <c:tx>
            <c:strRef>
              <c:f>Sheet1!$C$1</c:f>
              <c:strCache>
                <c:ptCount val="1"/>
                <c:pt idx="0">
                  <c:v>(3,4,5)</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Sheet1!$C$2:$C$3</c:f>
              <c:numCache>
                <c:formatCode>0%</c:formatCode>
                <c:ptCount val="2"/>
                <c:pt idx="0">
                  <c:v>0.31699999999999995</c:v>
                </c:pt>
                <c:pt idx="1">
                  <c:v>0.44900000000000001</c:v>
                </c:pt>
              </c:numCache>
            </c:numRef>
          </c:val>
        </c:ser>
        <c:ser>
          <c:idx val="2"/>
          <c:order val="2"/>
          <c:tx>
            <c:strRef>
              <c:f>Sheet1!$D$1</c:f>
              <c:strCache>
                <c:ptCount val="1"/>
                <c:pt idx="0">
                  <c:v>Strongly disagree (1,2)</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Sheet1!$D$2:$D$3</c:f>
              <c:numCache>
                <c:formatCode>0%</c:formatCode>
                <c:ptCount val="2"/>
                <c:pt idx="0">
                  <c:v>0.59099999999999997</c:v>
                </c:pt>
                <c:pt idx="1">
                  <c:v>0.39500000000000002</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Sheet1!$A$2:$A$3</c:f>
              <c:strCache>
                <c:ptCount val="2"/>
                <c:pt idx="0">
                  <c:v>Teens</c:v>
                </c:pt>
                <c:pt idx="1">
                  <c:v>Parents</c:v>
                </c:pt>
              </c:strCache>
            </c:strRef>
          </c:cat>
          <c:val>
            <c:numRef>
              <c:f>Sheet1!$E$2:$E$3</c:f>
              <c:numCache>
                <c:formatCode>0%</c:formatCode>
                <c:ptCount val="2"/>
                <c:pt idx="0">
                  <c:v>0.02</c:v>
                </c:pt>
                <c:pt idx="1">
                  <c:v>2.7000000000000003E-2</c:v>
                </c:pt>
              </c:numCache>
            </c:numRef>
          </c:val>
        </c:ser>
        <c:dLbls>
          <c:showLegendKey val="0"/>
          <c:showVal val="0"/>
          <c:showCatName val="0"/>
          <c:showSerName val="0"/>
          <c:showPercent val="0"/>
          <c:showBubbleSize val="0"/>
        </c:dLbls>
        <c:gapWidth val="150"/>
        <c:overlap val="100"/>
        <c:axId val="110924928"/>
        <c:axId val="110926464"/>
      </c:barChart>
      <c:catAx>
        <c:axId val="110924928"/>
        <c:scaling>
          <c:orientation val="minMax"/>
        </c:scaling>
        <c:delete val="0"/>
        <c:axPos val="b"/>
        <c:numFmt formatCode="General" sourceLinked="1"/>
        <c:majorTickMark val="out"/>
        <c:minorTickMark val="none"/>
        <c:tickLblPos val="nextTo"/>
        <c:crossAx val="110926464"/>
        <c:crosses val="autoZero"/>
        <c:auto val="1"/>
        <c:lblAlgn val="ctr"/>
        <c:lblOffset val="100"/>
        <c:noMultiLvlLbl val="0"/>
      </c:catAx>
      <c:valAx>
        <c:axId val="110926464"/>
        <c:scaling>
          <c:orientation val="minMax"/>
        </c:scaling>
        <c:delete val="1"/>
        <c:axPos val="l"/>
        <c:numFmt formatCode="0%" sourceLinked="1"/>
        <c:majorTickMark val="out"/>
        <c:minorTickMark val="none"/>
        <c:tickLblPos val="nextTo"/>
        <c:crossAx val="110924928"/>
        <c:crosses val="autoZero"/>
        <c:crossBetween val="between"/>
      </c:valAx>
    </c:plotArea>
    <c:legend>
      <c:legendPos val="b"/>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Strongly agree (6,7)</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Sheet1!$B$2</c:f>
              <c:numCache>
                <c:formatCode>0%</c:formatCode>
                <c:ptCount val="1"/>
                <c:pt idx="0">
                  <c:v>0.06</c:v>
                </c:pt>
              </c:numCache>
            </c:numRef>
          </c:val>
        </c:ser>
        <c:ser>
          <c:idx val="1"/>
          <c:order val="1"/>
          <c:tx>
            <c:strRef>
              <c:f>Sheet1!$C$1</c:f>
              <c:strCache>
                <c:ptCount val="1"/>
                <c:pt idx="0">
                  <c:v>(3,4,5)</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Sheet1!$C$2</c:f>
              <c:numCache>
                <c:formatCode>0%</c:formatCode>
                <c:ptCount val="1"/>
                <c:pt idx="0">
                  <c:v>0.32</c:v>
                </c:pt>
              </c:numCache>
            </c:numRef>
          </c:val>
        </c:ser>
        <c:ser>
          <c:idx val="2"/>
          <c:order val="2"/>
          <c:tx>
            <c:strRef>
              <c:f>Sheet1!$D$1</c:f>
              <c:strCache>
                <c:ptCount val="1"/>
                <c:pt idx="0">
                  <c:v>Strongly disagree (1,2)</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Sheet1!$D$2</c:f>
              <c:numCache>
                <c:formatCode>0%</c:formatCode>
                <c:ptCount val="1"/>
                <c:pt idx="0">
                  <c:v>0.59</c:v>
                </c:pt>
              </c:numCache>
            </c:numRef>
          </c:val>
        </c:ser>
        <c:ser>
          <c:idx val="3"/>
          <c:order val="3"/>
          <c:tx>
            <c:strRef>
              <c:f>Sheet1!$E$1</c:f>
              <c:strCache>
                <c:ptCount val="1"/>
                <c:pt idx="0">
                  <c:v>Don't Know</c:v>
                </c:pt>
              </c:strCache>
            </c:strRef>
          </c:tx>
          <c:invertIfNegative val="0"/>
          <c:dLbls>
            <c:showLegendKey val="0"/>
            <c:showVal val="1"/>
            <c:showCatName val="0"/>
            <c:showSerName val="0"/>
            <c:showPercent val="0"/>
            <c:showBubbleSize val="0"/>
            <c:showLeaderLines val="0"/>
          </c:dLbls>
          <c:cat>
            <c:strRef>
              <c:f>Sheet1!$A$2</c:f>
              <c:strCache>
                <c:ptCount val="1"/>
                <c:pt idx="0">
                  <c:v>Teens</c:v>
                </c:pt>
              </c:strCache>
            </c:strRef>
          </c:cat>
          <c:val>
            <c:numRef>
              <c:f>Sheet1!$E$2</c:f>
              <c:numCache>
                <c:formatCode>0%</c:formatCode>
                <c:ptCount val="1"/>
                <c:pt idx="0">
                  <c:v>0.02</c:v>
                </c:pt>
              </c:numCache>
            </c:numRef>
          </c:val>
        </c:ser>
        <c:dLbls>
          <c:showLegendKey val="0"/>
          <c:showVal val="0"/>
          <c:showCatName val="0"/>
          <c:showSerName val="0"/>
          <c:showPercent val="0"/>
          <c:showBubbleSize val="0"/>
        </c:dLbls>
        <c:gapWidth val="150"/>
        <c:overlap val="100"/>
        <c:axId val="110511616"/>
        <c:axId val="110513152"/>
      </c:barChart>
      <c:catAx>
        <c:axId val="110511616"/>
        <c:scaling>
          <c:orientation val="minMax"/>
        </c:scaling>
        <c:delete val="0"/>
        <c:axPos val="b"/>
        <c:numFmt formatCode="General" sourceLinked="1"/>
        <c:majorTickMark val="out"/>
        <c:minorTickMark val="none"/>
        <c:tickLblPos val="nextTo"/>
        <c:crossAx val="110513152"/>
        <c:crosses val="autoZero"/>
        <c:auto val="1"/>
        <c:lblAlgn val="ctr"/>
        <c:lblOffset val="100"/>
        <c:noMultiLvlLbl val="0"/>
      </c:catAx>
      <c:valAx>
        <c:axId val="110513152"/>
        <c:scaling>
          <c:orientation val="minMax"/>
        </c:scaling>
        <c:delete val="1"/>
        <c:axPos val="l"/>
        <c:numFmt formatCode="0%" sourceLinked="1"/>
        <c:majorTickMark val="out"/>
        <c:minorTickMark val="none"/>
        <c:tickLblPos val="nextTo"/>
        <c:crossAx val="110511616"/>
        <c:crosses val="autoZero"/>
        <c:crossBetween val="between"/>
      </c:valAx>
    </c:plotArea>
    <c:legend>
      <c:legendPos val="l"/>
      <c:layout/>
      <c:overlay val="0"/>
      <c:txPr>
        <a:bodyPr/>
        <a:lstStyle/>
        <a:p>
          <a:pPr>
            <a:defRPr sz="1100"/>
          </a:pPr>
          <a:endParaRPr lang="en-US"/>
        </a:p>
      </c:txPr>
    </c:legend>
    <c:plotVisOnly val="1"/>
    <c:dispBlanksAs val="gap"/>
    <c:showDLblsOverMax val="0"/>
  </c:chart>
  <c:txPr>
    <a:bodyPr/>
    <a:lstStyle/>
    <a:p>
      <a:pPr>
        <a:defRPr sz="12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A92F5-EE46-4810-9996-2159AEF8F38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23ED92C-2826-4123-8951-ADD0A6D2DDB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Family details  	91%, 18%</a:t>
          </a:r>
        </a:p>
        <a:p>
          <a:pPr marL="0" indent="0" defTabSz="914400">
            <a:lnSpc>
              <a:spcPct val="100000"/>
            </a:lnSpc>
            <a:spcBef>
              <a:spcPts val="0"/>
            </a:spcBef>
            <a:spcAft>
              <a:spcPts val="0"/>
            </a:spcAft>
            <a:buNone/>
          </a:pPr>
          <a:r>
            <a:rPr lang="en-US" sz="900" b="1" dirty="0" smtClean="0"/>
            <a:t>Friend details  	87%, 13%</a:t>
          </a:r>
        </a:p>
        <a:p>
          <a:pPr marL="0" indent="0" defTabSz="914400">
            <a:lnSpc>
              <a:spcPct val="100000"/>
            </a:lnSpc>
            <a:spcBef>
              <a:spcPts val="0"/>
            </a:spcBef>
            <a:spcAft>
              <a:spcPts val="0"/>
            </a:spcAft>
            <a:buNone/>
          </a:pPr>
          <a:r>
            <a:rPr lang="en-US" sz="900" b="1" dirty="0" smtClean="0"/>
            <a:t>Phone number 	87%, 22%</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Workplace details 	86%, 10%</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Address 	86%, 25 %</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Birthdays 	71%, 38%</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Places I like to go 	65%, 26%</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Comments 	63%, 39%</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Hobbies/Activities 	 58%, 43%</a:t>
          </a:r>
        </a:p>
        <a:p>
          <a:endParaRPr lang="en-US" sz="900" b="1" dirty="0"/>
        </a:p>
      </dgm:t>
    </dgm:pt>
    <dgm:pt modelId="{7C0C7EDC-EF19-443A-8824-3CA3A565FCF6}" type="parTrans" cxnId="{35D95F4A-FB7D-4F79-B4BD-FC7105C057F2}">
      <dgm:prSet/>
      <dgm:spPr/>
      <dgm:t>
        <a:bodyPr/>
        <a:lstStyle/>
        <a:p>
          <a:endParaRPr lang="en-US" sz="900"/>
        </a:p>
      </dgm:t>
    </dgm:pt>
    <dgm:pt modelId="{54EC3FDF-8A1D-4812-A13C-4547D2875262}" type="sibTrans" cxnId="{35D95F4A-FB7D-4F79-B4BD-FC7105C057F2}">
      <dgm:prSet/>
      <dgm:spPr/>
      <dgm:t>
        <a:bodyPr/>
        <a:lstStyle/>
        <a:p>
          <a:endParaRPr lang="en-US" sz="900"/>
        </a:p>
      </dgm:t>
    </dgm:pt>
    <dgm:pt modelId="{DE86E3AC-77EF-4DB7-9895-88E03A09E307}">
      <dgm:prSet phldrT="[Text]" custT="1"/>
      <dgm:spPr>
        <a:solidFill>
          <a:srgbClr val="FF0000"/>
        </a:solidFill>
      </dgm:spPr>
      <dgm:t>
        <a:bodyPr/>
        <a:lstStyle/>
        <a:p>
          <a:r>
            <a:rPr lang="en-US" sz="900" b="1" dirty="0" smtClean="0"/>
            <a:t>Photos 	80%, 54%</a:t>
          </a:r>
        </a:p>
        <a:p>
          <a:r>
            <a:rPr lang="en-US" sz="900" b="1" dirty="0" smtClean="0"/>
            <a:t>Email  	85%, 57%</a:t>
          </a:r>
        </a:p>
        <a:p>
          <a:r>
            <a:rPr lang="en-US" sz="900" b="1" dirty="0" smtClean="0"/>
            <a:t>Names  	77%, 66%</a:t>
          </a:r>
        </a:p>
      </dgm:t>
    </dgm:pt>
    <dgm:pt modelId="{ACE3B7A3-BF76-47AE-B114-AADBF4D71989}" type="parTrans" cxnId="{F73E7FA3-9BF9-46CF-B22F-B4B693946691}">
      <dgm:prSet/>
      <dgm:spPr/>
      <dgm:t>
        <a:bodyPr/>
        <a:lstStyle/>
        <a:p>
          <a:endParaRPr lang="en-US" sz="900"/>
        </a:p>
      </dgm:t>
    </dgm:pt>
    <dgm:pt modelId="{72C9405A-6BA3-422F-904E-15FF169E202B}" type="sibTrans" cxnId="{F73E7FA3-9BF9-46CF-B22F-B4B693946691}">
      <dgm:prSet/>
      <dgm:spPr/>
      <dgm:t>
        <a:bodyPr/>
        <a:lstStyle/>
        <a:p>
          <a:endParaRPr lang="en-US" sz="900"/>
        </a:p>
      </dgm:t>
    </dgm:pt>
    <dgm:pt modelId="{13EBA4A2-8F39-4002-9440-2DAA28A1CF20}">
      <dgm:prSet phldrT="[Text]" custT="1"/>
      <dgm:spPr/>
      <dgm:t>
        <a:bodyPr/>
        <a:lstStyle/>
        <a:p>
          <a:endParaRPr lang="en-US" sz="900" b="1" dirty="0" smtClean="0"/>
        </a:p>
      </dgm:t>
    </dgm:pt>
    <dgm:pt modelId="{4F242BAA-11B5-4D9A-9802-35936C4A8DA6}" type="parTrans" cxnId="{8BED4376-FEF9-4521-A479-5303EFA2EEBB}">
      <dgm:prSet/>
      <dgm:spPr/>
      <dgm:t>
        <a:bodyPr/>
        <a:lstStyle/>
        <a:p>
          <a:endParaRPr lang="en-US" sz="900"/>
        </a:p>
      </dgm:t>
    </dgm:pt>
    <dgm:pt modelId="{6368A34A-B533-4F39-B4C9-4ED1EAE52729}" type="sibTrans" cxnId="{8BED4376-FEF9-4521-A479-5303EFA2EEBB}">
      <dgm:prSet/>
      <dgm:spPr/>
      <dgm:t>
        <a:bodyPr/>
        <a:lstStyle/>
        <a:p>
          <a:endParaRPr lang="en-US" sz="900"/>
        </a:p>
      </dgm:t>
    </dgm:pt>
    <dgm:pt modelId="{474E3062-CF2C-4F0E-83C5-708E313BBF20}">
      <dgm:prSet phldrT="[Text]" custT="1"/>
      <dgm:spPr/>
      <dgm:t>
        <a:bodyPr/>
        <a:lstStyle/>
        <a:p>
          <a:pPr defTabSz="400050">
            <a:lnSpc>
              <a:spcPct val="90000"/>
            </a:lnSpc>
            <a:spcBef>
              <a:spcPct val="0"/>
            </a:spcBef>
            <a:spcAft>
              <a:spcPct val="35000"/>
            </a:spcAft>
          </a:pPr>
          <a:endParaRPr lang="en-US" sz="900" b="1" dirty="0" smtClean="0"/>
        </a:p>
      </dgm:t>
    </dgm:pt>
    <dgm:pt modelId="{1C28892F-C4BA-48B4-8EAA-D674978BB3FA}" type="parTrans" cxnId="{AE25E0A8-E884-4C35-A92B-CB5197FDBBE8}">
      <dgm:prSet/>
      <dgm:spPr/>
      <dgm:t>
        <a:bodyPr/>
        <a:lstStyle/>
        <a:p>
          <a:endParaRPr lang="en-US" sz="900"/>
        </a:p>
      </dgm:t>
    </dgm:pt>
    <dgm:pt modelId="{84A2EE0A-CECB-4F49-BBE2-8805CD284914}" type="sibTrans" cxnId="{AE25E0A8-E884-4C35-A92B-CB5197FDBBE8}">
      <dgm:prSet/>
      <dgm:spPr/>
      <dgm:t>
        <a:bodyPr/>
        <a:lstStyle/>
        <a:p>
          <a:endParaRPr lang="en-US" sz="900"/>
        </a:p>
      </dgm:t>
    </dgm:pt>
    <dgm:pt modelId="{D8D53C66-5BF9-415C-BABC-4511202FBE88}" type="pres">
      <dgm:prSet presAssocID="{3ABA92F5-EE46-4810-9996-2159AEF8F38F}" presName="matrix" presStyleCnt="0">
        <dgm:presLayoutVars>
          <dgm:chMax val="1"/>
          <dgm:dir/>
          <dgm:resizeHandles val="exact"/>
        </dgm:presLayoutVars>
      </dgm:prSet>
      <dgm:spPr/>
      <dgm:t>
        <a:bodyPr/>
        <a:lstStyle/>
        <a:p>
          <a:endParaRPr lang="en-US"/>
        </a:p>
      </dgm:t>
    </dgm:pt>
    <dgm:pt modelId="{55300F84-D5D1-4A49-B6EA-72FF27A71DA9}" type="pres">
      <dgm:prSet presAssocID="{3ABA92F5-EE46-4810-9996-2159AEF8F38F}" presName="axisShape" presStyleLbl="bgShp" presStyleIdx="0" presStyleCnt="1"/>
      <dgm:spPr/>
    </dgm:pt>
    <dgm:pt modelId="{9BFE7CC0-8E7C-4849-8041-D59407583A14}" type="pres">
      <dgm:prSet presAssocID="{3ABA92F5-EE46-4810-9996-2159AEF8F38F}" presName="rect1" presStyleLbl="node1" presStyleIdx="0" presStyleCnt="4" custScaleX="112092" custScaleY="112092" custLinFactNeighborX="-2397" custLinFactNeighborY="1843">
        <dgm:presLayoutVars>
          <dgm:chMax val="0"/>
          <dgm:chPref val="0"/>
          <dgm:bulletEnabled val="1"/>
        </dgm:presLayoutVars>
      </dgm:prSet>
      <dgm:spPr/>
      <dgm:t>
        <a:bodyPr/>
        <a:lstStyle/>
        <a:p>
          <a:endParaRPr lang="en-US"/>
        </a:p>
      </dgm:t>
    </dgm:pt>
    <dgm:pt modelId="{7204E869-00DF-470C-BBD1-6C24B5BF76D2}" type="pres">
      <dgm:prSet presAssocID="{3ABA92F5-EE46-4810-9996-2159AEF8F38F}" presName="rect2" presStyleLbl="node1" presStyleIdx="1" presStyleCnt="4" custScaleX="112092" custScaleY="112092">
        <dgm:presLayoutVars>
          <dgm:chMax val="0"/>
          <dgm:chPref val="0"/>
          <dgm:bulletEnabled val="1"/>
        </dgm:presLayoutVars>
      </dgm:prSet>
      <dgm:spPr/>
      <dgm:t>
        <a:bodyPr/>
        <a:lstStyle/>
        <a:p>
          <a:endParaRPr lang="en-US"/>
        </a:p>
      </dgm:t>
    </dgm:pt>
    <dgm:pt modelId="{7E8F01F0-43DE-47A4-9BDA-858AF16CEBDF}" type="pres">
      <dgm:prSet presAssocID="{3ABA92F5-EE46-4810-9996-2159AEF8F38F}" presName="rect3" presStyleLbl="node1" presStyleIdx="2" presStyleCnt="4" custScaleX="112092" custScaleY="112092">
        <dgm:presLayoutVars>
          <dgm:chMax val="0"/>
          <dgm:chPref val="0"/>
          <dgm:bulletEnabled val="1"/>
        </dgm:presLayoutVars>
      </dgm:prSet>
      <dgm:spPr/>
      <dgm:t>
        <a:bodyPr/>
        <a:lstStyle/>
        <a:p>
          <a:endParaRPr lang="en-US"/>
        </a:p>
      </dgm:t>
    </dgm:pt>
    <dgm:pt modelId="{D66D595C-EFAB-464B-93B0-E181839A4FB3}" type="pres">
      <dgm:prSet presAssocID="{3ABA92F5-EE46-4810-9996-2159AEF8F38F}" presName="rect4" presStyleLbl="node1" presStyleIdx="3" presStyleCnt="4" custScaleX="112092" custScaleY="112092">
        <dgm:presLayoutVars>
          <dgm:chMax val="0"/>
          <dgm:chPref val="0"/>
          <dgm:bulletEnabled val="1"/>
        </dgm:presLayoutVars>
      </dgm:prSet>
      <dgm:spPr/>
      <dgm:t>
        <a:bodyPr/>
        <a:lstStyle/>
        <a:p>
          <a:endParaRPr lang="en-US"/>
        </a:p>
      </dgm:t>
    </dgm:pt>
  </dgm:ptLst>
  <dgm:cxnLst>
    <dgm:cxn modelId="{AE25E0A8-E884-4C35-A92B-CB5197FDBBE8}" srcId="{3ABA92F5-EE46-4810-9996-2159AEF8F38F}" destId="{474E3062-CF2C-4F0E-83C5-708E313BBF20}" srcOrd="3" destOrd="0" parTransId="{1C28892F-C4BA-48B4-8EAA-D674978BB3FA}" sibTransId="{84A2EE0A-CECB-4F49-BBE2-8805CD284914}"/>
    <dgm:cxn modelId="{D92D87C8-F1CD-4DC0-B0B6-8CFD03AB5B00}" type="presOf" srcId="{3ABA92F5-EE46-4810-9996-2159AEF8F38F}" destId="{D8D53C66-5BF9-415C-BABC-4511202FBE88}" srcOrd="0" destOrd="0" presId="urn:microsoft.com/office/officeart/2005/8/layout/matrix2"/>
    <dgm:cxn modelId="{1B05B6A4-5275-4530-BDE4-520B0E96220C}" type="presOf" srcId="{DE86E3AC-77EF-4DB7-9895-88E03A09E307}" destId="{7204E869-00DF-470C-BBD1-6C24B5BF76D2}" srcOrd="0" destOrd="0" presId="urn:microsoft.com/office/officeart/2005/8/layout/matrix2"/>
    <dgm:cxn modelId="{C22695BF-CA3C-4973-934B-18E3120C43E4}" type="presOf" srcId="{474E3062-CF2C-4F0E-83C5-708E313BBF20}" destId="{D66D595C-EFAB-464B-93B0-E181839A4FB3}" srcOrd="0" destOrd="0" presId="urn:microsoft.com/office/officeart/2005/8/layout/matrix2"/>
    <dgm:cxn modelId="{E4CB2204-66AB-4889-9F46-AF1411B0397E}" type="presOf" srcId="{13EBA4A2-8F39-4002-9440-2DAA28A1CF20}" destId="{7E8F01F0-43DE-47A4-9BDA-858AF16CEBDF}" srcOrd="0" destOrd="0" presId="urn:microsoft.com/office/officeart/2005/8/layout/matrix2"/>
    <dgm:cxn modelId="{F73E7FA3-9BF9-46CF-B22F-B4B693946691}" srcId="{3ABA92F5-EE46-4810-9996-2159AEF8F38F}" destId="{DE86E3AC-77EF-4DB7-9895-88E03A09E307}" srcOrd="1" destOrd="0" parTransId="{ACE3B7A3-BF76-47AE-B114-AADBF4D71989}" sibTransId="{72C9405A-6BA3-422F-904E-15FF169E202B}"/>
    <dgm:cxn modelId="{B6762221-109F-4C47-B268-61203119C4FF}" type="presOf" srcId="{823ED92C-2826-4123-8951-ADD0A6D2DDBF}" destId="{9BFE7CC0-8E7C-4849-8041-D59407583A14}" srcOrd="0" destOrd="0" presId="urn:microsoft.com/office/officeart/2005/8/layout/matrix2"/>
    <dgm:cxn modelId="{8BED4376-FEF9-4521-A479-5303EFA2EEBB}" srcId="{3ABA92F5-EE46-4810-9996-2159AEF8F38F}" destId="{13EBA4A2-8F39-4002-9440-2DAA28A1CF20}" srcOrd="2" destOrd="0" parTransId="{4F242BAA-11B5-4D9A-9802-35936C4A8DA6}" sibTransId="{6368A34A-B533-4F39-B4C9-4ED1EAE52729}"/>
    <dgm:cxn modelId="{35D95F4A-FB7D-4F79-B4BD-FC7105C057F2}" srcId="{3ABA92F5-EE46-4810-9996-2159AEF8F38F}" destId="{823ED92C-2826-4123-8951-ADD0A6D2DDBF}" srcOrd="0" destOrd="0" parTransId="{7C0C7EDC-EF19-443A-8824-3CA3A565FCF6}" sibTransId="{54EC3FDF-8A1D-4812-A13C-4547D2875262}"/>
    <dgm:cxn modelId="{D984F36B-9225-402E-BB2B-F2C65A8F03AC}" type="presParOf" srcId="{D8D53C66-5BF9-415C-BABC-4511202FBE88}" destId="{55300F84-D5D1-4A49-B6EA-72FF27A71DA9}" srcOrd="0" destOrd="0" presId="urn:microsoft.com/office/officeart/2005/8/layout/matrix2"/>
    <dgm:cxn modelId="{905F435C-458E-4CA6-8B96-331972682F30}" type="presParOf" srcId="{D8D53C66-5BF9-415C-BABC-4511202FBE88}" destId="{9BFE7CC0-8E7C-4849-8041-D59407583A14}" srcOrd="1" destOrd="0" presId="urn:microsoft.com/office/officeart/2005/8/layout/matrix2"/>
    <dgm:cxn modelId="{742E5D68-251A-4534-B7C0-18689C87730E}" type="presParOf" srcId="{D8D53C66-5BF9-415C-BABC-4511202FBE88}" destId="{7204E869-00DF-470C-BBD1-6C24B5BF76D2}" srcOrd="2" destOrd="0" presId="urn:microsoft.com/office/officeart/2005/8/layout/matrix2"/>
    <dgm:cxn modelId="{447838AC-92F4-4314-A985-166540AB6D4C}" type="presParOf" srcId="{D8D53C66-5BF9-415C-BABC-4511202FBE88}" destId="{7E8F01F0-43DE-47A4-9BDA-858AF16CEBDF}" srcOrd="3" destOrd="0" presId="urn:microsoft.com/office/officeart/2005/8/layout/matrix2"/>
    <dgm:cxn modelId="{D87A227A-3CDE-495C-8B9B-D18C41991823}" type="presParOf" srcId="{D8D53C66-5BF9-415C-BABC-4511202FBE88}" destId="{D66D595C-EFAB-464B-93B0-E181839A4FB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A92F5-EE46-4810-9996-2159AEF8F38F}"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23ED92C-2826-4123-8951-ADD0A6D2DDB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Address 	88%, 12%</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Phone number 	87%, 31%</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Family details  	81%, 20%</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Friend details  	71%, 29%</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Places I like to go 	68%, 29%</a:t>
          </a:r>
        </a:p>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School details  	60%, 44%</a:t>
          </a:r>
        </a:p>
        <a:p>
          <a:endParaRPr lang="en-US" sz="900" b="1" dirty="0"/>
        </a:p>
      </dgm:t>
    </dgm:pt>
    <dgm:pt modelId="{7C0C7EDC-EF19-443A-8824-3CA3A565FCF6}" type="parTrans" cxnId="{35D95F4A-FB7D-4F79-B4BD-FC7105C057F2}">
      <dgm:prSet/>
      <dgm:spPr/>
      <dgm:t>
        <a:bodyPr/>
        <a:lstStyle/>
        <a:p>
          <a:endParaRPr lang="en-US" sz="900"/>
        </a:p>
      </dgm:t>
    </dgm:pt>
    <dgm:pt modelId="{54EC3FDF-8A1D-4812-A13C-4547D2875262}" type="sibTrans" cxnId="{35D95F4A-FB7D-4F79-B4BD-FC7105C057F2}">
      <dgm:prSet/>
      <dgm:spPr/>
      <dgm:t>
        <a:bodyPr/>
        <a:lstStyle/>
        <a:p>
          <a:endParaRPr lang="en-US" sz="900"/>
        </a:p>
      </dgm:t>
    </dgm:pt>
    <dgm:pt modelId="{DE86E3AC-77EF-4DB7-9895-88E03A09E307}">
      <dgm:prSet phldrT="[Text]" custT="1"/>
      <dgm:spPr>
        <a:solidFill>
          <a:srgbClr val="FF0000"/>
        </a:solidFill>
      </dgm:spPr>
      <dgm:t>
        <a:bodyPr/>
        <a:lstStyle/>
        <a:p>
          <a:r>
            <a:rPr lang="en-US" sz="900" b="1" dirty="0" smtClean="0"/>
            <a:t>Photos 		76%, 82%</a:t>
          </a:r>
        </a:p>
        <a:p>
          <a:r>
            <a:rPr lang="en-US" sz="900" b="1" dirty="0" smtClean="0"/>
            <a:t>Email 		75%, 66%</a:t>
          </a:r>
        </a:p>
        <a:p>
          <a:r>
            <a:rPr lang="en-US" sz="900" b="1" dirty="0" smtClean="0"/>
            <a:t>Names  		57%, 90%</a:t>
          </a:r>
        </a:p>
        <a:p>
          <a:r>
            <a:rPr lang="en-US" sz="900" b="1" dirty="0" smtClean="0"/>
            <a:t>Comments 	57%, 67%</a:t>
          </a:r>
        </a:p>
        <a:p>
          <a:r>
            <a:rPr lang="en-US" sz="900" b="1" dirty="0" smtClean="0"/>
            <a:t>Birthdays 	56%, 76%</a:t>
          </a:r>
        </a:p>
      </dgm:t>
    </dgm:pt>
    <dgm:pt modelId="{ACE3B7A3-BF76-47AE-B114-AADBF4D71989}" type="parTrans" cxnId="{F73E7FA3-9BF9-46CF-B22F-B4B693946691}">
      <dgm:prSet/>
      <dgm:spPr/>
      <dgm:t>
        <a:bodyPr/>
        <a:lstStyle/>
        <a:p>
          <a:endParaRPr lang="en-US" sz="900"/>
        </a:p>
      </dgm:t>
    </dgm:pt>
    <dgm:pt modelId="{72C9405A-6BA3-422F-904E-15FF169E202B}" type="sibTrans" cxnId="{F73E7FA3-9BF9-46CF-B22F-B4B693946691}">
      <dgm:prSet/>
      <dgm:spPr/>
      <dgm:t>
        <a:bodyPr/>
        <a:lstStyle/>
        <a:p>
          <a:endParaRPr lang="en-US" sz="900"/>
        </a:p>
      </dgm:t>
    </dgm:pt>
    <dgm:pt modelId="{13EBA4A2-8F39-4002-9440-2DAA28A1CF20}">
      <dgm:prSet phldrT="[Text]" custT="1"/>
      <dgm:spPr/>
      <dgm:t>
        <a:bodyPr/>
        <a:lstStyle/>
        <a:p>
          <a:endParaRPr lang="en-US" sz="900" b="1" dirty="0" smtClean="0"/>
        </a:p>
      </dgm:t>
    </dgm:pt>
    <dgm:pt modelId="{4F242BAA-11B5-4D9A-9802-35936C4A8DA6}" type="parTrans" cxnId="{8BED4376-FEF9-4521-A479-5303EFA2EEBB}">
      <dgm:prSet/>
      <dgm:spPr/>
      <dgm:t>
        <a:bodyPr/>
        <a:lstStyle/>
        <a:p>
          <a:endParaRPr lang="en-US" sz="900"/>
        </a:p>
      </dgm:t>
    </dgm:pt>
    <dgm:pt modelId="{6368A34A-B533-4F39-B4C9-4ED1EAE52729}" type="sibTrans" cxnId="{8BED4376-FEF9-4521-A479-5303EFA2EEBB}">
      <dgm:prSet/>
      <dgm:spPr/>
      <dgm:t>
        <a:bodyPr/>
        <a:lstStyle/>
        <a:p>
          <a:endParaRPr lang="en-US" sz="900"/>
        </a:p>
      </dgm:t>
    </dgm:pt>
    <dgm:pt modelId="{474E3062-CF2C-4F0E-83C5-708E313BB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900" b="1" dirty="0" smtClean="0"/>
            <a:t>Hobbies/Activities  41%, 79%</a:t>
          </a:r>
        </a:p>
      </dgm:t>
    </dgm:pt>
    <dgm:pt modelId="{1C28892F-C4BA-48B4-8EAA-D674978BB3FA}" type="parTrans" cxnId="{AE25E0A8-E884-4C35-A92B-CB5197FDBBE8}">
      <dgm:prSet/>
      <dgm:spPr/>
      <dgm:t>
        <a:bodyPr/>
        <a:lstStyle/>
        <a:p>
          <a:endParaRPr lang="en-US" sz="900"/>
        </a:p>
      </dgm:t>
    </dgm:pt>
    <dgm:pt modelId="{84A2EE0A-CECB-4F49-BBE2-8805CD284914}" type="sibTrans" cxnId="{AE25E0A8-E884-4C35-A92B-CB5197FDBBE8}">
      <dgm:prSet/>
      <dgm:spPr/>
      <dgm:t>
        <a:bodyPr/>
        <a:lstStyle/>
        <a:p>
          <a:endParaRPr lang="en-US" sz="900"/>
        </a:p>
      </dgm:t>
    </dgm:pt>
    <dgm:pt modelId="{D8D53C66-5BF9-415C-BABC-4511202FBE88}" type="pres">
      <dgm:prSet presAssocID="{3ABA92F5-EE46-4810-9996-2159AEF8F38F}" presName="matrix" presStyleCnt="0">
        <dgm:presLayoutVars>
          <dgm:chMax val="1"/>
          <dgm:dir/>
          <dgm:resizeHandles val="exact"/>
        </dgm:presLayoutVars>
      </dgm:prSet>
      <dgm:spPr/>
      <dgm:t>
        <a:bodyPr/>
        <a:lstStyle/>
        <a:p>
          <a:endParaRPr lang="en-US"/>
        </a:p>
      </dgm:t>
    </dgm:pt>
    <dgm:pt modelId="{55300F84-D5D1-4A49-B6EA-72FF27A71DA9}" type="pres">
      <dgm:prSet presAssocID="{3ABA92F5-EE46-4810-9996-2159AEF8F38F}" presName="axisShape" presStyleLbl="bgShp" presStyleIdx="0" presStyleCnt="1"/>
      <dgm:spPr/>
    </dgm:pt>
    <dgm:pt modelId="{9BFE7CC0-8E7C-4849-8041-D59407583A14}" type="pres">
      <dgm:prSet presAssocID="{3ABA92F5-EE46-4810-9996-2159AEF8F38F}" presName="rect1" presStyleLbl="node1" presStyleIdx="0" presStyleCnt="4" custScaleX="112092" custScaleY="112092" custLinFactNeighborY="-2704">
        <dgm:presLayoutVars>
          <dgm:chMax val="0"/>
          <dgm:chPref val="0"/>
          <dgm:bulletEnabled val="1"/>
        </dgm:presLayoutVars>
      </dgm:prSet>
      <dgm:spPr/>
      <dgm:t>
        <a:bodyPr/>
        <a:lstStyle/>
        <a:p>
          <a:endParaRPr lang="en-US"/>
        </a:p>
      </dgm:t>
    </dgm:pt>
    <dgm:pt modelId="{7204E869-00DF-470C-BBD1-6C24B5BF76D2}" type="pres">
      <dgm:prSet presAssocID="{3ABA92F5-EE46-4810-9996-2159AEF8F38F}" presName="rect2" presStyleLbl="node1" presStyleIdx="1" presStyleCnt="4" custScaleX="112092" custScaleY="112092" custLinFactNeighborY="-2704">
        <dgm:presLayoutVars>
          <dgm:chMax val="0"/>
          <dgm:chPref val="0"/>
          <dgm:bulletEnabled val="1"/>
        </dgm:presLayoutVars>
      </dgm:prSet>
      <dgm:spPr/>
      <dgm:t>
        <a:bodyPr/>
        <a:lstStyle/>
        <a:p>
          <a:endParaRPr lang="en-US"/>
        </a:p>
      </dgm:t>
    </dgm:pt>
    <dgm:pt modelId="{7E8F01F0-43DE-47A4-9BDA-858AF16CEBDF}" type="pres">
      <dgm:prSet presAssocID="{3ABA92F5-EE46-4810-9996-2159AEF8F38F}" presName="rect3" presStyleLbl="node1" presStyleIdx="2" presStyleCnt="4" custScaleX="112092" custScaleY="112092" custLinFactNeighborY="-2704">
        <dgm:presLayoutVars>
          <dgm:chMax val="0"/>
          <dgm:chPref val="0"/>
          <dgm:bulletEnabled val="1"/>
        </dgm:presLayoutVars>
      </dgm:prSet>
      <dgm:spPr/>
      <dgm:t>
        <a:bodyPr/>
        <a:lstStyle/>
        <a:p>
          <a:endParaRPr lang="en-US"/>
        </a:p>
      </dgm:t>
    </dgm:pt>
    <dgm:pt modelId="{D66D595C-EFAB-464B-93B0-E181839A4FB3}" type="pres">
      <dgm:prSet presAssocID="{3ABA92F5-EE46-4810-9996-2159AEF8F38F}" presName="rect4" presStyleLbl="node1" presStyleIdx="3" presStyleCnt="4" custScaleX="112092" custScaleY="112092" custLinFactNeighborY="-2704">
        <dgm:presLayoutVars>
          <dgm:chMax val="0"/>
          <dgm:chPref val="0"/>
          <dgm:bulletEnabled val="1"/>
        </dgm:presLayoutVars>
      </dgm:prSet>
      <dgm:spPr/>
      <dgm:t>
        <a:bodyPr/>
        <a:lstStyle/>
        <a:p>
          <a:endParaRPr lang="en-US"/>
        </a:p>
      </dgm:t>
    </dgm:pt>
  </dgm:ptLst>
  <dgm:cxnLst>
    <dgm:cxn modelId="{AE25E0A8-E884-4C35-A92B-CB5197FDBBE8}" srcId="{3ABA92F5-EE46-4810-9996-2159AEF8F38F}" destId="{474E3062-CF2C-4F0E-83C5-708E313BBF20}" srcOrd="3" destOrd="0" parTransId="{1C28892F-C4BA-48B4-8EAA-D674978BB3FA}" sibTransId="{84A2EE0A-CECB-4F49-BBE2-8805CD284914}"/>
    <dgm:cxn modelId="{DB1411AC-4A1E-4FB5-974B-E224CC8A669B}" type="presOf" srcId="{3ABA92F5-EE46-4810-9996-2159AEF8F38F}" destId="{D8D53C66-5BF9-415C-BABC-4511202FBE88}" srcOrd="0" destOrd="0" presId="urn:microsoft.com/office/officeart/2005/8/layout/matrix2"/>
    <dgm:cxn modelId="{2B38098E-6012-425F-9565-5B36064934CA}" type="presOf" srcId="{DE86E3AC-77EF-4DB7-9895-88E03A09E307}" destId="{7204E869-00DF-470C-BBD1-6C24B5BF76D2}" srcOrd="0" destOrd="0" presId="urn:microsoft.com/office/officeart/2005/8/layout/matrix2"/>
    <dgm:cxn modelId="{F73E7FA3-9BF9-46CF-B22F-B4B693946691}" srcId="{3ABA92F5-EE46-4810-9996-2159AEF8F38F}" destId="{DE86E3AC-77EF-4DB7-9895-88E03A09E307}" srcOrd="1" destOrd="0" parTransId="{ACE3B7A3-BF76-47AE-B114-AADBF4D71989}" sibTransId="{72C9405A-6BA3-422F-904E-15FF169E202B}"/>
    <dgm:cxn modelId="{7166F4C6-90F7-4C93-8E6D-FD4D98555C17}" type="presOf" srcId="{474E3062-CF2C-4F0E-83C5-708E313BBF20}" destId="{D66D595C-EFAB-464B-93B0-E181839A4FB3}" srcOrd="0" destOrd="0" presId="urn:microsoft.com/office/officeart/2005/8/layout/matrix2"/>
    <dgm:cxn modelId="{985CE7D6-D60C-4C46-98FC-F17915FC0D56}" type="presOf" srcId="{13EBA4A2-8F39-4002-9440-2DAA28A1CF20}" destId="{7E8F01F0-43DE-47A4-9BDA-858AF16CEBDF}" srcOrd="0" destOrd="0" presId="urn:microsoft.com/office/officeart/2005/8/layout/matrix2"/>
    <dgm:cxn modelId="{8BED4376-FEF9-4521-A479-5303EFA2EEBB}" srcId="{3ABA92F5-EE46-4810-9996-2159AEF8F38F}" destId="{13EBA4A2-8F39-4002-9440-2DAA28A1CF20}" srcOrd="2" destOrd="0" parTransId="{4F242BAA-11B5-4D9A-9802-35936C4A8DA6}" sibTransId="{6368A34A-B533-4F39-B4C9-4ED1EAE52729}"/>
    <dgm:cxn modelId="{35D95F4A-FB7D-4F79-B4BD-FC7105C057F2}" srcId="{3ABA92F5-EE46-4810-9996-2159AEF8F38F}" destId="{823ED92C-2826-4123-8951-ADD0A6D2DDBF}" srcOrd="0" destOrd="0" parTransId="{7C0C7EDC-EF19-443A-8824-3CA3A565FCF6}" sibTransId="{54EC3FDF-8A1D-4812-A13C-4547D2875262}"/>
    <dgm:cxn modelId="{C751C9B9-13A0-406C-9B8A-37FF17C728B0}" type="presOf" srcId="{823ED92C-2826-4123-8951-ADD0A6D2DDBF}" destId="{9BFE7CC0-8E7C-4849-8041-D59407583A14}" srcOrd="0" destOrd="0" presId="urn:microsoft.com/office/officeart/2005/8/layout/matrix2"/>
    <dgm:cxn modelId="{E65E76AD-3C9D-40FC-B2F2-636BDFE115D6}" type="presParOf" srcId="{D8D53C66-5BF9-415C-BABC-4511202FBE88}" destId="{55300F84-D5D1-4A49-B6EA-72FF27A71DA9}" srcOrd="0" destOrd="0" presId="urn:microsoft.com/office/officeart/2005/8/layout/matrix2"/>
    <dgm:cxn modelId="{90A01C96-27E7-48EA-AB1C-F929A10DD909}" type="presParOf" srcId="{D8D53C66-5BF9-415C-BABC-4511202FBE88}" destId="{9BFE7CC0-8E7C-4849-8041-D59407583A14}" srcOrd="1" destOrd="0" presId="urn:microsoft.com/office/officeart/2005/8/layout/matrix2"/>
    <dgm:cxn modelId="{F48680CB-214E-4ECB-886A-B782171E91F1}" type="presParOf" srcId="{D8D53C66-5BF9-415C-BABC-4511202FBE88}" destId="{7204E869-00DF-470C-BBD1-6C24B5BF76D2}" srcOrd="2" destOrd="0" presId="urn:microsoft.com/office/officeart/2005/8/layout/matrix2"/>
    <dgm:cxn modelId="{435BF9BD-24F1-4F8E-9926-B465A5D42C0E}" type="presParOf" srcId="{D8D53C66-5BF9-415C-BABC-4511202FBE88}" destId="{7E8F01F0-43DE-47A4-9BDA-858AF16CEBDF}" srcOrd="3" destOrd="0" presId="urn:microsoft.com/office/officeart/2005/8/layout/matrix2"/>
    <dgm:cxn modelId="{90678C12-B67A-40AA-8D02-C081124DFC76}" type="presParOf" srcId="{D8D53C66-5BF9-415C-BABC-4511202FBE88}" destId="{D66D595C-EFAB-464B-93B0-E181839A4FB3}" srcOrd="4" destOrd="0" presId="urn:microsoft.com/office/officeart/2005/8/layout/matrix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A8329-662D-4BC3-BD94-B3F0D53FE9D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B97094D-61EC-4E54-83CF-71C5E8D71C6D}">
      <dgm:prSet phldrT="[Text]" custT="1"/>
      <dgm:spPr/>
      <dgm:t>
        <a:bodyPr/>
        <a:lstStyle/>
        <a:p>
          <a:r>
            <a:rPr lang="en-US" sz="1400" b="1" dirty="0" smtClean="0"/>
            <a:t>ACTIVITIES</a:t>
          </a:r>
          <a:endParaRPr lang="en-US" sz="1400" b="1" dirty="0"/>
        </a:p>
      </dgm:t>
    </dgm:pt>
    <dgm:pt modelId="{782DA46B-1B26-40CC-9E46-1BD0025EB9E7}" type="parTrans" cxnId="{B019E6EA-DD9F-4F06-8423-0BA5B28E6C4A}">
      <dgm:prSet/>
      <dgm:spPr/>
      <dgm:t>
        <a:bodyPr/>
        <a:lstStyle/>
        <a:p>
          <a:endParaRPr lang="en-US" sz="1000"/>
        </a:p>
      </dgm:t>
    </dgm:pt>
    <dgm:pt modelId="{D453F4E7-DCFD-40CE-9AA0-7DCFED3E00CF}" type="sibTrans" cxnId="{B019E6EA-DD9F-4F06-8423-0BA5B28E6C4A}">
      <dgm:prSet/>
      <dgm:spPr/>
      <dgm:t>
        <a:bodyPr/>
        <a:lstStyle/>
        <a:p>
          <a:endParaRPr lang="en-US" sz="1000"/>
        </a:p>
      </dgm:t>
    </dgm:pt>
    <dgm:pt modelId="{DDC60593-B504-4D43-B7B9-08B2DE1D39C6}">
      <dgm:prSet phldrT="[Text]" custT="1"/>
      <dgm:spPr/>
      <dgm:t>
        <a:bodyPr/>
        <a:lstStyle/>
        <a:p>
          <a:r>
            <a:rPr lang="en-US" sz="1000" b="0" i="0" u="none" dirty="0" smtClean="0"/>
            <a:t>56%</a:t>
          </a:r>
          <a:endParaRPr lang="en-US" sz="1000" dirty="0"/>
        </a:p>
      </dgm:t>
    </dgm:pt>
    <dgm:pt modelId="{7387656A-CDF7-4EF0-81C9-3F6931F13D9D}" type="parTrans" cxnId="{1EEB37E0-0D4F-4F84-9B82-197C250B2FED}">
      <dgm:prSet/>
      <dgm:spPr/>
      <dgm:t>
        <a:bodyPr/>
        <a:lstStyle/>
        <a:p>
          <a:endParaRPr lang="en-US" sz="1000"/>
        </a:p>
      </dgm:t>
    </dgm:pt>
    <dgm:pt modelId="{80E07AF0-DAD4-4981-8018-CE8B3E82FCBF}" type="sibTrans" cxnId="{1EEB37E0-0D4F-4F84-9B82-197C250B2FED}">
      <dgm:prSet/>
      <dgm:spPr/>
      <dgm:t>
        <a:bodyPr/>
        <a:lstStyle/>
        <a:p>
          <a:endParaRPr lang="en-US" sz="1000"/>
        </a:p>
      </dgm:t>
    </dgm:pt>
    <dgm:pt modelId="{063E8E6A-EEC5-4D45-B9A8-B423E8BB017D}">
      <dgm:prSet phldrT="[Text]" custT="1"/>
      <dgm:spPr/>
      <dgm:t>
        <a:bodyPr/>
        <a:lstStyle/>
        <a:p>
          <a:r>
            <a:rPr lang="en-US" sz="1400" b="1" dirty="0" smtClean="0"/>
            <a:t>Risk is Higher</a:t>
          </a:r>
        </a:p>
        <a:p>
          <a:r>
            <a:rPr lang="en-US" sz="1400" b="1" dirty="0" smtClean="0"/>
            <a:t>Bottom 2 box %</a:t>
          </a:r>
          <a:endParaRPr lang="en-US" sz="1400" b="1" dirty="0"/>
        </a:p>
      </dgm:t>
    </dgm:pt>
    <dgm:pt modelId="{092B1987-FC6D-4545-9F83-7DF129FF96B7}" type="parTrans" cxnId="{8C593CB7-42F5-494B-A82C-F17709793AD4}">
      <dgm:prSet/>
      <dgm:spPr/>
      <dgm:t>
        <a:bodyPr/>
        <a:lstStyle/>
        <a:p>
          <a:endParaRPr lang="en-US" sz="1000"/>
        </a:p>
      </dgm:t>
    </dgm:pt>
    <dgm:pt modelId="{C623BECA-C9BF-44E6-8F21-791B74E5485B}" type="sibTrans" cxnId="{8C593CB7-42F5-494B-A82C-F17709793AD4}">
      <dgm:prSet/>
      <dgm:spPr/>
      <dgm:t>
        <a:bodyPr/>
        <a:lstStyle/>
        <a:p>
          <a:endParaRPr lang="en-US" sz="1000"/>
        </a:p>
      </dgm:t>
    </dgm:pt>
    <dgm:pt modelId="{A66D2FEF-00C0-420D-9C39-5FED467EBE60}">
      <dgm:prSet phldrT="[Text]" custT="1"/>
      <dgm:spPr/>
      <dgm:t>
        <a:bodyPr/>
        <a:lstStyle/>
        <a:p>
          <a:r>
            <a:rPr lang="en-US" sz="1000" b="0" i="0" u="none" dirty="0" smtClean="0"/>
            <a:t>13%</a:t>
          </a:r>
          <a:endParaRPr lang="en-US" sz="1000" dirty="0"/>
        </a:p>
      </dgm:t>
    </dgm:pt>
    <dgm:pt modelId="{50438D9E-A98C-4D19-8266-F55A001692FA}" type="parTrans" cxnId="{67BBE503-3C10-4619-9258-175574255531}">
      <dgm:prSet/>
      <dgm:spPr/>
      <dgm:t>
        <a:bodyPr/>
        <a:lstStyle/>
        <a:p>
          <a:endParaRPr lang="en-US" sz="1000"/>
        </a:p>
      </dgm:t>
    </dgm:pt>
    <dgm:pt modelId="{A13F8343-C96A-4414-A630-D737A8335188}" type="sibTrans" cxnId="{67BBE503-3C10-4619-9258-175574255531}">
      <dgm:prSet/>
      <dgm:spPr/>
      <dgm:t>
        <a:bodyPr/>
        <a:lstStyle/>
        <a:p>
          <a:endParaRPr lang="en-US" sz="1000"/>
        </a:p>
      </dgm:t>
    </dgm:pt>
    <dgm:pt modelId="{0C5E6732-B8E6-4887-864A-95053F899A40}">
      <dgm:prSet custT="1"/>
      <dgm:spPr/>
      <dgm:t>
        <a:bodyPr/>
        <a:lstStyle/>
        <a:p>
          <a:r>
            <a:rPr lang="en-US" sz="1000" b="0" i="0" u="none" dirty="0" smtClean="0"/>
            <a:t>55%</a:t>
          </a:r>
          <a:endParaRPr lang="en-US" sz="1000" dirty="0"/>
        </a:p>
      </dgm:t>
    </dgm:pt>
    <dgm:pt modelId="{8AFBF373-9313-4FB7-AD7B-F854148D63F2}" type="parTrans" cxnId="{59CB635F-FA40-45EC-9A47-FD25A649F397}">
      <dgm:prSet/>
      <dgm:spPr/>
      <dgm:t>
        <a:bodyPr/>
        <a:lstStyle/>
        <a:p>
          <a:endParaRPr lang="en-US" sz="1000"/>
        </a:p>
      </dgm:t>
    </dgm:pt>
    <dgm:pt modelId="{51BAA946-C007-45EE-996C-9AEBA9E4A2AA}" type="sibTrans" cxnId="{59CB635F-FA40-45EC-9A47-FD25A649F397}">
      <dgm:prSet/>
      <dgm:spPr/>
      <dgm:t>
        <a:bodyPr/>
        <a:lstStyle/>
        <a:p>
          <a:endParaRPr lang="en-US" sz="1000"/>
        </a:p>
      </dgm:t>
    </dgm:pt>
    <dgm:pt modelId="{ED3635EA-FA42-47FD-99B0-5830E45E8957}">
      <dgm:prSet custT="1"/>
      <dgm:spPr/>
      <dgm:t>
        <a:bodyPr/>
        <a:lstStyle/>
        <a:p>
          <a:r>
            <a:rPr lang="en-US" sz="1000" b="0" i="0" u="none" dirty="0" smtClean="0"/>
            <a:t>55%</a:t>
          </a:r>
          <a:endParaRPr lang="en-US" sz="1000" dirty="0"/>
        </a:p>
      </dgm:t>
    </dgm:pt>
    <dgm:pt modelId="{7BBDB1CC-EEF3-4876-8687-7B53B69A26D8}" type="parTrans" cxnId="{946D55FF-9173-4C29-94DA-CE3B4CBE7C79}">
      <dgm:prSet/>
      <dgm:spPr/>
      <dgm:t>
        <a:bodyPr/>
        <a:lstStyle/>
        <a:p>
          <a:endParaRPr lang="en-US" sz="1000"/>
        </a:p>
      </dgm:t>
    </dgm:pt>
    <dgm:pt modelId="{8A9F5573-4EBF-49F8-B581-9EF589B4C7CD}" type="sibTrans" cxnId="{946D55FF-9173-4C29-94DA-CE3B4CBE7C79}">
      <dgm:prSet/>
      <dgm:spPr/>
      <dgm:t>
        <a:bodyPr/>
        <a:lstStyle/>
        <a:p>
          <a:endParaRPr lang="en-US" sz="1000"/>
        </a:p>
      </dgm:t>
    </dgm:pt>
    <dgm:pt modelId="{C1C9B407-9F36-4B2E-8CA4-9B3DB125674F}">
      <dgm:prSet custT="1"/>
      <dgm:spPr/>
      <dgm:t>
        <a:bodyPr/>
        <a:lstStyle/>
        <a:p>
          <a:r>
            <a:rPr lang="en-US" sz="1000" b="0" i="0" u="none" dirty="0" smtClean="0"/>
            <a:t>51%</a:t>
          </a:r>
          <a:endParaRPr lang="en-US" sz="1000" dirty="0"/>
        </a:p>
      </dgm:t>
    </dgm:pt>
    <dgm:pt modelId="{5DA93E2B-0BC5-4542-9422-18E9533BB0B7}" type="parTrans" cxnId="{60A6078B-0D68-423F-B8B6-EEDB35CE2A65}">
      <dgm:prSet/>
      <dgm:spPr/>
      <dgm:t>
        <a:bodyPr/>
        <a:lstStyle/>
        <a:p>
          <a:endParaRPr lang="en-US" sz="1000"/>
        </a:p>
      </dgm:t>
    </dgm:pt>
    <dgm:pt modelId="{6D55B534-13F1-450A-A808-20622DBBE187}" type="sibTrans" cxnId="{60A6078B-0D68-423F-B8B6-EEDB35CE2A65}">
      <dgm:prSet/>
      <dgm:spPr/>
      <dgm:t>
        <a:bodyPr/>
        <a:lstStyle/>
        <a:p>
          <a:endParaRPr lang="en-US" sz="1000"/>
        </a:p>
      </dgm:t>
    </dgm:pt>
    <dgm:pt modelId="{04666C67-5FC9-48E8-A277-FB1A3EF15F02}">
      <dgm:prSet custT="1"/>
      <dgm:spPr/>
      <dgm:t>
        <a:bodyPr/>
        <a:lstStyle/>
        <a:p>
          <a:r>
            <a:rPr lang="en-US" sz="1000" b="0" i="0" u="none" dirty="0" smtClean="0"/>
            <a:t>46%</a:t>
          </a:r>
          <a:endParaRPr lang="en-US" sz="1000" dirty="0"/>
        </a:p>
      </dgm:t>
    </dgm:pt>
    <dgm:pt modelId="{69454CD8-630A-4EC8-8E97-E55715351F97}" type="parTrans" cxnId="{70EE69BC-187E-4CA4-957C-BB20D0797032}">
      <dgm:prSet/>
      <dgm:spPr/>
      <dgm:t>
        <a:bodyPr/>
        <a:lstStyle/>
        <a:p>
          <a:endParaRPr lang="en-US" sz="1000"/>
        </a:p>
      </dgm:t>
    </dgm:pt>
    <dgm:pt modelId="{FE03EB7F-F70E-4870-A48D-1E759490F681}" type="sibTrans" cxnId="{70EE69BC-187E-4CA4-957C-BB20D0797032}">
      <dgm:prSet/>
      <dgm:spPr/>
      <dgm:t>
        <a:bodyPr/>
        <a:lstStyle/>
        <a:p>
          <a:endParaRPr lang="en-US" sz="1000"/>
        </a:p>
      </dgm:t>
    </dgm:pt>
    <dgm:pt modelId="{3CB6A7C8-8F61-43B1-AF15-2DC614498CA9}">
      <dgm:prSet custT="1"/>
      <dgm:spPr/>
      <dgm:t>
        <a:bodyPr/>
        <a:lstStyle/>
        <a:p>
          <a:r>
            <a:rPr lang="en-US" sz="1000" b="0" i="0" u="none" dirty="0" smtClean="0"/>
            <a:t>45%</a:t>
          </a:r>
          <a:endParaRPr lang="en-US" sz="1000" dirty="0"/>
        </a:p>
      </dgm:t>
    </dgm:pt>
    <dgm:pt modelId="{01BB639B-B8BD-42AB-AD70-C4119B237ACE}" type="parTrans" cxnId="{FB5ED04F-5918-42CF-92A0-C1570B1304D9}">
      <dgm:prSet/>
      <dgm:spPr/>
      <dgm:t>
        <a:bodyPr/>
        <a:lstStyle/>
        <a:p>
          <a:endParaRPr lang="en-US" sz="1000"/>
        </a:p>
      </dgm:t>
    </dgm:pt>
    <dgm:pt modelId="{DB73DAE2-C1A8-4D26-AB6F-E2532B896E34}" type="sibTrans" cxnId="{FB5ED04F-5918-42CF-92A0-C1570B1304D9}">
      <dgm:prSet/>
      <dgm:spPr/>
      <dgm:t>
        <a:bodyPr/>
        <a:lstStyle/>
        <a:p>
          <a:endParaRPr lang="en-US" sz="1000"/>
        </a:p>
      </dgm:t>
    </dgm:pt>
    <dgm:pt modelId="{A73A0554-18FE-47E6-AC56-8C67657DF811}">
      <dgm:prSet custT="1"/>
      <dgm:spPr/>
      <dgm:t>
        <a:bodyPr/>
        <a:lstStyle/>
        <a:p>
          <a:r>
            <a:rPr lang="en-US" sz="1000" b="0" i="0" u="none" dirty="0" smtClean="0"/>
            <a:t>37%</a:t>
          </a:r>
          <a:endParaRPr lang="en-US" sz="1000" dirty="0"/>
        </a:p>
      </dgm:t>
    </dgm:pt>
    <dgm:pt modelId="{D972A7F3-4ABB-4EDC-9978-E1AF56081722}" type="parTrans" cxnId="{118C04B2-EC0E-436D-91EB-FD72EF88E637}">
      <dgm:prSet/>
      <dgm:spPr/>
      <dgm:t>
        <a:bodyPr/>
        <a:lstStyle/>
        <a:p>
          <a:endParaRPr lang="en-US" sz="1000"/>
        </a:p>
      </dgm:t>
    </dgm:pt>
    <dgm:pt modelId="{36EC51FD-9EF1-4774-B24F-B5B42B7D3DA4}" type="sibTrans" cxnId="{118C04B2-EC0E-436D-91EB-FD72EF88E637}">
      <dgm:prSet/>
      <dgm:spPr/>
      <dgm:t>
        <a:bodyPr/>
        <a:lstStyle/>
        <a:p>
          <a:endParaRPr lang="en-US" sz="1000"/>
        </a:p>
      </dgm:t>
    </dgm:pt>
    <dgm:pt modelId="{E0BDEEF1-D07B-4B4D-8521-CB5167DAF278}">
      <dgm:prSet custT="1"/>
      <dgm:spPr/>
      <dgm:t>
        <a:bodyPr/>
        <a:lstStyle/>
        <a:p>
          <a:r>
            <a:rPr lang="en-US" sz="1000" b="0" i="0" u="none" smtClean="0"/>
            <a:t>29%</a:t>
          </a:r>
          <a:endParaRPr lang="en-US" sz="1000"/>
        </a:p>
      </dgm:t>
    </dgm:pt>
    <dgm:pt modelId="{01EF840B-A704-42D7-A9F0-BDE66321E516}" type="parTrans" cxnId="{8ECC3AEC-8F01-4BB5-8AA6-E99620E5C696}">
      <dgm:prSet/>
      <dgm:spPr/>
      <dgm:t>
        <a:bodyPr/>
        <a:lstStyle/>
        <a:p>
          <a:endParaRPr lang="en-US" sz="1000"/>
        </a:p>
      </dgm:t>
    </dgm:pt>
    <dgm:pt modelId="{B1C23A01-AA28-4948-9DAA-7F7F710BED7E}" type="sibTrans" cxnId="{8ECC3AEC-8F01-4BB5-8AA6-E99620E5C696}">
      <dgm:prSet/>
      <dgm:spPr/>
      <dgm:t>
        <a:bodyPr/>
        <a:lstStyle/>
        <a:p>
          <a:endParaRPr lang="en-US" sz="1000"/>
        </a:p>
      </dgm:t>
    </dgm:pt>
    <dgm:pt modelId="{22946301-4BCD-4AF0-A1C2-2AACB1AAD027}">
      <dgm:prSet custT="1"/>
      <dgm:spPr/>
      <dgm:t>
        <a:bodyPr/>
        <a:lstStyle/>
        <a:p>
          <a:r>
            <a:rPr lang="en-US" sz="1000" b="0" i="0" u="none" smtClean="0"/>
            <a:t>12%</a:t>
          </a:r>
          <a:endParaRPr lang="en-US" sz="1000"/>
        </a:p>
      </dgm:t>
    </dgm:pt>
    <dgm:pt modelId="{7D3D1940-CE39-4155-B2B7-B2BED87487E4}" type="parTrans" cxnId="{3F852E87-A06A-45A0-9516-20C5A8F73540}">
      <dgm:prSet/>
      <dgm:spPr/>
      <dgm:t>
        <a:bodyPr/>
        <a:lstStyle/>
        <a:p>
          <a:endParaRPr lang="en-US" sz="1000"/>
        </a:p>
      </dgm:t>
    </dgm:pt>
    <dgm:pt modelId="{65E6A585-2740-4F76-B5B7-6491B920D68C}" type="sibTrans" cxnId="{3F852E87-A06A-45A0-9516-20C5A8F73540}">
      <dgm:prSet/>
      <dgm:spPr/>
      <dgm:t>
        <a:bodyPr/>
        <a:lstStyle/>
        <a:p>
          <a:endParaRPr lang="en-US" sz="1000"/>
        </a:p>
      </dgm:t>
    </dgm:pt>
    <dgm:pt modelId="{29FD3211-BF15-45B2-ACCC-7407D5A9C2A1}">
      <dgm:prSet custT="1"/>
      <dgm:spPr/>
      <dgm:t>
        <a:bodyPr/>
        <a:lstStyle/>
        <a:p>
          <a:r>
            <a:rPr lang="en-US" sz="1000" b="0" i="0" u="none" smtClean="0"/>
            <a:t>7%</a:t>
          </a:r>
          <a:endParaRPr lang="en-US" sz="1000"/>
        </a:p>
      </dgm:t>
    </dgm:pt>
    <dgm:pt modelId="{70F6DE5E-A956-4542-9293-48A89D04ADE0}" type="parTrans" cxnId="{097DBC9D-2630-4DC3-A9A5-1413AAE67274}">
      <dgm:prSet/>
      <dgm:spPr/>
      <dgm:t>
        <a:bodyPr/>
        <a:lstStyle/>
        <a:p>
          <a:endParaRPr lang="en-US" sz="1000"/>
        </a:p>
      </dgm:t>
    </dgm:pt>
    <dgm:pt modelId="{2382D41F-0BF3-4D0B-93D1-0DD0A2425D6B}" type="sibTrans" cxnId="{097DBC9D-2630-4DC3-A9A5-1413AAE67274}">
      <dgm:prSet/>
      <dgm:spPr/>
      <dgm:t>
        <a:bodyPr/>
        <a:lstStyle/>
        <a:p>
          <a:endParaRPr lang="en-US" sz="1000"/>
        </a:p>
      </dgm:t>
    </dgm:pt>
    <dgm:pt modelId="{04AD1794-1FA9-432C-8F6E-7E4948CD6DCD}">
      <dgm:prSet custT="1"/>
      <dgm:spPr/>
      <dgm:t>
        <a:bodyPr/>
        <a:lstStyle/>
        <a:p>
          <a:r>
            <a:rPr lang="en-US" sz="1000" b="0" i="0" u="none" dirty="0" smtClean="0"/>
            <a:t>13%</a:t>
          </a:r>
          <a:endParaRPr lang="en-US" sz="1000" dirty="0"/>
        </a:p>
      </dgm:t>
    </dgm:pt>
    <dgm:pt modelId="{448FCD1F-2EF2-4DB1-B9DE-033F9F6C285A}" type="parTrans" cxnId="{6144F60F-BF9A-49ED-B94E-F6228BEA6202}">
      <dgm:prSet/>
      <dgm:spPr/>
      <dgm:t>
        <a:bodyPr/>
        <a:lstStyle/>
        <a:p>
          <a:endParaRPr lang="en-US" sz="1000"/>
        </a:p>
      </dgm:t>
    </dgm:pt>
    <dgm:pt modelId="{C808C9A9-7E20-4F27-8CE2-6291589D6D22}" type="sibTrans" cxnId="{6144F60F-BF9A-49ED-B94E-F6228BEA6202}">
      <dgm:prSet/>
      <dgm:spPr/>
      <dgm:t>
        <a:bodyPr/>
        <a:lstStyle/>
        <a:p>
          <a:endParaRPr lang="en-US" sz="1000"/>
        </a:p>
      </dgm:t>
    </dgm:pt>
    <dgm:pt modelId="{DD1CCD4F-C1F2-4B9A-974D-1EB10F9EF3CA}">
      <dgm:prSet custT="1"/>
      <dgm:spPr/>
      <dgm:t>
        <a:bodyPr/>
        <a:lstStyle/>
        <a:p>
          <a:r>
            <a:rPr lang="en-US" sz="1000" b="0" i="0" u="none" dirty="0" smtClean="0"/>
            <a:t>15%</a:t>
          </a:r>
          <a:endParaRPr lang="en-US" sz="1000" dirty="0"/>
        </a:p>
      </dgm:t>
    </dgm:pt>
    <dgm:pt modelId="{E300961C-B848-4562-AFED-A9AFF82B3631}" type="parTrans" cxnId="{DC9291C1-ABBB-4953-9FD4-9CD81F9E9223}">
      <dgm:prSet/>
      <dgm:spPr/>
      <dgm:t>
        <a:bodyPr/>
        <a:lstStyle/>
        <a:p>
          <a:endParaRPr lang="en-US" sz="1000"/>
        </a:p>
      </dgm:t>
    </dgm:pt>
    <dgm:pt modelId="{38112E00-41ED-4A5C-BE3F-39C29EADEA77}" type="sibTrans" cxnId="{DC9291C1-ABBB-4953-9FD4-9CD81F9E9223}">
      <dgm:prSet/>
      <dgm:spPr/>
      <dgm:t>
        <a:bodyPr/>
        <a:lstStyle/>
        <a:p>
          <a:endParaRPr lang="en-US" sz="1000"/>
        </a:p>
      </dgm:t>
    </dgm:pt>
    <dgm:pt modelId="{11CC6DAE-3D86-43B5-B720-AA449CD3926A}">
      <dgm:prSet custT="1"/>
      <dgm:spPr/>
      <dgm:t>
        <a:bodyPr/>
        <a:lstStyle/>
        <a:p>
          <a:r>
            <a:rPr lang="en-US" sz="1000" b="0" i="0" u="none" dirty="0" smtClean="0"/>
            <a:t>13%</a:t>
          </a:r>
          <a:endParaRPr lang="en-US" sz="1000" dirty="0"/>
        </a:p>
      </dgm:t>
    </dgm:pt>
    <dgm:pt modelId="{4406AF1D-5912-4D23-B6D5-7919AFAC2AA4}" type="parTrans" cxnId="{3F2D8CDA-EB07-412C-A33A-57AC4E0E0952}">
      <dgm:prSet/>
      <dgm:spPr/>
      <dgm:t>
        <a:bodyPr/>
        <a:lstStyle/>
        <a:p>
          <a:endParaRPr lang="en-US" sz="1000"/>
        </a:p>
      </dgm:t>
    </dgm:pt>
    <dgm:pt modelId="{C869E734-FEB2-4348-8B4E-C35A14A53ABA}" type="sibTrans" cxnId="{3F2D8CDA-EB07-412C-A33A-57AC4E0E0952}">
      <dgm:prSet/>
      <dgm:spPr/>
      <dgm:t>
        <a:bodyPr/>
        <a:lstStyle/>
        <a:p>
          <a:endParaRPr lang="en-US" sz="1000"/>
        </a:p>
      </dgm:t>
    </dgm:pt>
    <dgm:pt modelId="{0E2605AD-9ECC-4423-90C6-F130EE695CD4}">
      <dgm:prSet custT="1"/>
      <dgm:spPr/>
      <dgm:t>
        <a:bodyPr/>
        <a:lstStyle/>
        <a:p>
          <a:r>
            <a:rPr lang="en-US" sz="1000" b="0" i="0" u="none" dirty="0" smtClean="0"/>
            <a:t>15%</a:t>
          </a:r>
          <a:endParaRPr lang="en-US" sz="1000" dirty="0"/>
        </a:p>
      </dgm:t>
    </dgm:pt>
    <dgm:pt modelId="{73A07A42-999B-41D5-899B-F629E7B4050C}" type="parTrans" cxnId="{7E33563A-4626-41AC-81BC-115C90B1C8C2}">
      <dgm:prSet/>
      <dgm:spPr/>
      <dgm:t>
        <a:bodyPr/>
        <a:lstStyle/>
        <a:p>
          <a:endParaRPr lang="en-US" sz="1000"/>
        </a:p>
      </dgm:t>
    </dgm:pt>
    <dgm:pt modelId="{40A9CC8F-67AD-44C7-B1BD-D196C63ACA79}" type="sibTrans" cxnId="{7E33563A-4626-41AC-81BC-115C90B1C8C2}">
      <dgm:prSet/>
      <dgm:spPr/>
      <dgm:t>
        <a:bodyPr/>
        <a:lstStyle/>
        <a:p>
          <a:endParaRPr lang="en-US" sz="1000"/>
        </a:p>
      </dgm:t>
    </dgm:pt>
    <dgm:pt modelId="{7C4BD5A2-7E26-4795-9441-E57D9AA1AC49}">
      <dgm:prSet custT="1"/>
      <dgm:spPr/>
      <dgm:t>
        <a:bodyPr/>
        <a:lstStyle/>
        <a:p>
          <a:r>
            <a:rPr lang="en-US" sz="1000" b="0" i="0" u="none" smtClean="0"/>
            <a:t>14%</a:t>
          </a:r>
          <a:endParaRPr lang="en-US" sz="1000"/>
        </a:p>
      </dgm:t>
    </dgm:pt>
    <dgm:pt modelId="{2989453B-3891-442E-AB22-5D24A4B10073}" type="parTrans" cxnId="{BACB39CD-EC57-4D80-BE3D-1DA90D55AB59}">
      <dgm:prSet/>
      <dgm:spPr/>
      <dgm:t>
        <a:bodyPr/>
        <a:lstStyle/>
        <a:p>
          <a:endParaRPr lang="en-US" sz="1000"/>
        </a:p>
      </dgm:t>
    </dgm:pt>
    <dgm:pt modelId="{D312DC21-80DA-4708-8A1C-98DDA6D35B41}" type="sibTrans" cxnId="{BACB39CD-EC57-4D80-BE3D-1DA90D55AB59}">
      <dgm:prSet/>
      <dgm:spPr/>
      <dgm:t>
        <a:bodyPr/>
        <a:lstStyle/>
        <a:p>
          <a:endParaRPr lang="en-US" sz="1000"/>
        </a:p>
      </dgm:t>
    </dgm:pt>
    <dgm:pt modelId="{3EBCCD4E-CA48-4771-AFAD-AFDF9C211D01}">
      <dgm:prSet custT="1"/>
      <dgm:spPr/>
      <dgm:t>
        <a:bodyPr/>
        <a:lstStyle/>
        <a:p>
          <a:r>
            <a:rPr lang="en-US" sz="1000" b="0" i="0" u="none" smtClean="0"/>
            <a:t>21%</a:t>
          </a:r>
          <a:endParaRPr lang="en-US" sz="1000"/>
        </a:p>
      </dgm:t>
    </dgm:pt>
    <dgm:pt modelId="{5B40468F-F21E-402E-AA1E-640E6305981E}" type="parTrans" cxnId="{0E05DEDC-9B88-47AB-8D92-8219BC6BEDB5}">
      <dgm:prSet/>
      <dgm:spPr/>
      <dgm:t>
        <a:bodyPr/>
        <a:lstStyle/>
        <a:p>
          <a:endParaRPr lang="en-US" sz="1000"/>
        </a:p>
      </dgm:t>
    </dgm:pt>
    <dgm:pt modelId="{B9AC5AF2-BC55-4A55-A607-A1B050793B8A}" type="sibTrans" cxnId="{0E05DEDC-9B88-47AB-8D92-8219BC6BEDB5}">
      <dgm:prSet/>
      <dgm:spPr/>
      <dgm:t>
        <a:bodyPr/>
        <a:lstStyle/>
        <a:p>
          <a:endParaRPr lang="en-US" sz="1000"/>
        </a:p>
      </dgm:t>
    </dgm:pt>
    <dgm:pt modelId="{6009496F-8076-440B-B555-597D93A34CDF}">
      <dgm:prSet custT="1"/>
      <dgm:spPr/>
      <dgm:t>
        <a:bodyPr/>
        <a:lstStyle/>
        <a:p>
          <a:r>
            <a:rPr lang="en-US" sz="1000" b="0" i="0" u="none" smtClean="0"/>
            <a:t>34%</a:t>
          </a:r>
          <a:endParaRPr lang="en-US" sz="1000"/>
        </a:p>
      </dgm:t>
    </dgm:pt>
    <dgm:pt modelId="{9F3098CA-9698-4BF1-A2B4-781389BC95E6}" type="parTrans" cxnId="{87F524A3-49C8-41B1-AAE0-EB6D8EF14338}">
      <dgm:prSet/>
      <dgm:spPr/>
      <dgm:t>
        <a:bodyPr/>
        <a:lstStyle/>
        <a:p>
          <a:endParaRPr lang="en-US" sz="1000"/>
        </a:p>
      </dgm:t>
    </dgm:pt>
    <dgm:pt modelId="{CB10892F-6546-4FD7-953B-B3588A1AC000}" type="sibTrans" cxnId="{87F524A3-49C8-41B1-AAE0-EB6D8EF14338}">
      <dgm:prSet/>
      <dgm:spPr/>
      <dgm:t>
        <a:bodyPr/>
        <a:lstStyle/>
        <a:p>
          <a:endParaRPr lang="en-US" sz="1000"/>
        </a:p>
      </dgm:t>
    </dgm:pt>
    <dgm:pt modelId="{D64E7C83-09B3-44D5-A17F-9FA799FA4BD0}">
      <dgm:prSet custT="1"/>
      <dgm:spPr/>
      <dgm:t>
        <a:bodyPr/>
        <a:lstStyle/>
        <a:p>
          <a:r>
            <a:rPr lang="en-US" sz="1000" b="0" i="0" u="none" dirty="0" smtClean="0"/>
            <a:t>52%</a:t>
          </a:r>
          <a:endParaRPr lang="en-US" sz="1000" dirty="0"/>
        </a:p>
      </dgm:t>
    </dgm:pt>
    <dgm:pt modelId="{6A976065-8668-4C2A-9017-B7DE7FACEBE5}" type="parTrans" cxnId="{BB270EE3-9C1D-4618-9F26-0CB4BDF8651A}">
      <dgm:prSet/>
      <dgm:spPr/>
      <dgm:t>
        <a:bodyPr/>
        <a:lstStyle/>
        <a:p>
          <a:endParaRPr lang="en-US" sz="1000"/>
        </a:p>
      </dgm:t>
    </dgm:pt>
    <dgm:pt modelId="{34CD6A1A-B9FF-4B59-A8A4-3AE851A18676}" type="sibTrans" cxnId="{BB270EE3-9C1D-4618-9F26-0CB4BDF8651A}">
      <dgm:prSet/>
      <dgm:spPr/>
      <dgm:t>
        <a:bodyPr/>
        <a:lstStyle/>
        <a:p>
          <a:endParaRPr lang="en-US" sz="1000"/>
        </a:p>
      </dgm:t>
    </dgm:pt>
    <dgm:pt modelId="{649BAF38-8D13-4D80-8B91-9B1ABFF44E7D}">
      <dgm:prSet custT="1"/>
      <dgm:spPr/>
      <dgm:t>
        <a:bodyPr/>
        <a:lstStyle/>
        <a:p>
          <a:r>
            <a:rPr lang="en-US" sz="1000" b="0" i="0" u="none" smtClean="0"/>
            <a:t>64%</a:t>
          </a:r>
          <a:endParaRPr lang="en-US" sz="1000"/>
        </a:p>
      </dgm:t>
    </dgm:pt>
    <dgm:pt modelId="{260F8127-761B-43AC-828C-173B7093EEBD}" type="parTrans" cxnId="{99C0913A-FEB5-4DD2-AE53-7CA77CE9E155}">
      <dgm:prSet/>
      <dgm:spPr/>
      <dgm:t>
        <a:bodyPr/>
        <a:lstStyle/>
        <a:p>
          <a:endParaRPr lang="en-US" sz="1000"/>
        </a:p>
      </dgm:t>
    </dgm:pt>
    <dgm:pt modelId="{CF968468-DDA5-4456-A580-C49ECFD8E845}" type="sibTrans" cxnId="{99C0913A-FEB5-4DD2-AE53-7CA77CE9E155}">
      <dgm:prSet/>
      <dgm:spPr/>
      <dgm:t>
        <a:bodyPr/>
        <a:lstStyle/>
        <a:p>
          <a:endParaRPr lang="en-US" sz="1000"/>
        </a:p>
      </dgm:t>
    </dgm:pt>
    <dgm:pt modelId="{B8CDDAB2-76E2-4B3F-9091-947E5A6373AC}">
      <dgm:prSet phldrT="[Text]" custT="1"/>
      <dgm:spPr/>
      <dgm:t>
        <a:bodyPr/>
        <a:lstStyle/>
        <a:p>
          <a:r>
            <a:rPr lang="en-US" sz="900" b="0" i="0" u="none" dirty="0" smtClean="0"/>
            <a:t>Finding friends for social activities</a:t>
          </a:r>
          <a:endParaRPr lang="en-US" sz="900" dirty="0"/>
        </a:p>
      </dgm:t>
    </dgm:pt>
    <dgm:pt modelId="{3365A53B-5DD8-44F8-A1E6-697DE60DB6F4}" type="parTrans" cxnId="{3C65B30A-60FE-4E80-94C1-F3EDC8AE262E}">
      <dgm:prSet/>
      <dgm:spPr/>
      <dgm:t>
        <a:bodyPr/>
        <a:lstStyle/>
        <a:p>
          <a:endParaRPr lang="en-US"/>
        </a:p>
      </dgm:t>
    </dgm:pt>
    <dgm:pt modelId="{1744900B-BFED-469B-8076-824FC2584E0C}" type="sibTrans" cxnId="{3C65B30A-60FE-4E80-94C1-F3EDC8AE262E}">
      <dgm:prSet/>
      <dgm:spPr/>
      <dgm:t>
        <a:bodyPr/>
        <a:lstStyle/>
        <a:p>
          <a:endParaRPr lang="en-US"/>
        </a:p>
      </dgm:t>
    </dgm:pt>
    <dgm:pt modelId="{D33A56FD-C075-49B2-9C9A-39CD33552F68}">
      <dgm:prSet phldrT="[Text]" custT="1"/>
      <dgm:spPr/>
      <dgm:t>
        <a:bodyPr/>
        <a:lstStyle/>
        <a:p>
          <a:r>
            <a:rPr lang="en-US" sz="900" b="0" i="0" u="none" dirty="0" smtClean="0"/>
            <a:t>Playing online games</a:t>
          </a:r>
          <a:endParaRPr lang="en-US" sz="900" dirty="0"/>
        </a:p>
      </dgm:t>
    </dgm:pt>
    <dgm:pt modelId="{F01812C2-4EFB-441C-943F-8D8EF0A39FF1}" type="parTrans" cxnId="{A4A658DF-7C3B-49F5-9B55-C2B43E94E2EE}">
      <dgm:prSet/>
      <dgm:spPr/>
      <dgm:t>
        <a:bodyPr/>
        <a:lstStyle/>
        <a:p>
          <a:endParaRPr lang="en-US"/>
        </a:p>
      </dgm:t>
    </dgm:pt>
    <dgm:pt modelId="{7EED2CA0-FF25-46E5-AEC4-127187CBA273}" type="sibTrans" cxnId="{A4A658DF-7C3B-49F5-9B55-C2B43E94E2EE}">
      <dgm:prSet/>
      <dgm:spPr/>
      <dgm:t>
        <a:bodyPr/>
        <a:lstStyle/>
        <a:p>
          <a:endParaRPr lang="en-US"/>
        </a:p>
      </dgm:t>
    </dgm:pt>
    <dgm:pt modelId="{3AB19643-6D4C-43FB-BE1E-5896EF1E3CA4}">
      <dgm:prSet phldrT="[Text]" custT="1"/>
      <dgm:spPr/>
      <dgm:t>
        <a:bodyPr/>
        <a:lstStyle/>
        <a:p>
          <a:r>
            <a:rPr lang="en-US" sz="900" b="0" i="0" u="none" dirty="0" smtClean="0"/>
            <a:t>Socializing online (chat, posts, etc.) </a:t>
          </a:r>
          <a:endParaRPr lang="en-US" sz="900" dirty="0"/>
        </a:p>
      </dgm:t>
    </dgm:pt>
    <dgm:pt modelId="{1FEE1337-DED4-4270-A382-225D97FC3A6A}" type="parTrans" cxnId="{D06473D8-0AF1-424A-A6F6-B13EA643E23E}">
      <dgm:prSet/>
      <dgm:spPr/>
      <dgm:t>
        <a:bodyPr/>
        <a:lstStyle/>
        <a:p>
          <a:endParaRPr lang="en-US"/>
        </a:p>
      </dgm:t>
    </dgm:pt>
    <dgm:pt modelId="{EE4BE450-149F-4ABE-9E8A-7EAB0C72C667}" type="sibTrans" cxnId="{D06473D8-0AF1-424A-A6F6-B13EA643E23E}">
      <dgm:prSet/>
      <dgm:spPr/>
      <dgm:t>
        <a:bodyPr/>
        <a:lstStyle/>
        <a:p>
          <a:endParaRPr lang="en-US"/>
        </a:p>
      </dgm:t>
    </dgm:pt>
    <dgm:pt modelId="{A3552961-0E16-41B5-93F1-931036DE75DA}">
      <dgm:prSet phldrT="[Text]" custT="1"/>
      <dgm:spPr/>
      <dgm:t>
        <a:bodyPr/>
        <a:lstStyle/>
        <a:p>
          <a:r>
            <a:rPr lang="en-US" sz="900" b="0" i="0" u="none" dirty="0" smtClean="0"/>
            <a:t>Sharing my interests</a:t>
          </a:r>
          <a:endParaRPr lang="en-US" sz="900" dirty="0"/>
        </a:p>
      </dgm:t>
    </dgm:pt>
    <dgm:pt modelId="{8D60BF4E-4DF7-48BC-8DB0-2AEFE3B86266}" type="parTrans" cxnId="{0EAC7D50-04D4-4D77-A659-C553B9531482}">
      <dgm:prSet/>
      <dgm:spPr/>
      <dgm:t>
        <a:bodyPr/>
        <a:lstStyle/>
        <a:p>
          <a:endParaRPr lang="en-US"/>
        </a:p>
      </dgm:t>
    </dgm:pt>
    <dgm:pt modelId="{443DBD3E-459A-49F3-9FD7-22887EDD31A6}" type="sibTrans" cxnId="{0EAC7D50-04D4-4D77-A659-C553B9531482}">
      <dgm:prSet/>
      <dgm:spPr/>
      <dgm:t>
        <a:bodyPr/>
        <a:lstStyle/>
        <a:p>
          <a:endParaRPr lang="en-US"/>
        </a:p>
      </dgm:t>
    </dgm:pt>
    <dgm:pt modelId="{1B4F40D9-51E7-4490-807E-3A3E8AA933B7}">
      <dgm:prSet phldrT="[Text]" custT="1"/>
      <dgm:spPr/>
      <dgm:t>
        <a:bodyPr/>
        <a:lstStyle/>
        <a:p>
          <a:r>
            <a:rPr lang="en-US" sz="900" b="0" i="0" u="none" dirty="0" smtClean="0"/>
            <a:t>Tagging photos</a:t>
          </a:r>
          <a:endParaRPr lang="en-US" sz="900" dirty="0"/>
        </a:p>
      </dgm:t>
    </dgm:pt>
    <dgm:pt modelId="{AC1FA4AB-FDC2-4EA8-B5A4-2994AD3A659C}" type="parTrans" cxnId="{94CBB723-6844-4A19-83F1-CAA373D29CEF}">
      <dgm:prSet/>
      <dgm:spPr/>
      <dgm:t>
        <a:bodyPr/>
        <a:lstStyle/>
        <a:p>
          <a:endParaRPr lang="en-US"/>
        </a:p>
      </dgm:t>
    </dgm:pt>
    <dgm:pt modelId="{C9058B41-3C46-48DA-ACC3-298F9EACAF29}" type="sibTrans" cxnId="{94CBB723-6844-4A19-83F1-CAA373D29CEF}">
      <dgm:prSet/>
      <dgm:spPr/>
      <dgm:t>
        <a:bodyPr/>
        <a:lstStyle/>
        <a:p>
          <a:endParaRPr lang="en-US"/>
        </a:p>
      </dgm:t>
    </dgm:pt>
    <dgm:pt modelId="{FE090136-DD34-4DC4-9DA5-40BD733525DD}">
      <dgm:prSet phldrT="[Text]" custT="1"/>
      <dgm:spPr/>
      <dgm:t>
        <a:bodyPr/>
        <a:lstStyle/>
        <a:p>
          <a:r>
            <a:rPr lang="en-US" sz="900" b="0" i="0" u="none" dirty="0" smtClean="0"/>
            <a:t>Posting photos</a:t>
          </a:r>
          <a:endParaRPr lang="en-US" sz="900" dirty="0"/>
        </a:p>
      </dgm:t>
    </dgm:pt>
    <dgm:pt modelId="{BEAC1A61-D05A-48D3-8153-3531A5DDEDFA}" type="parTrans" cxnId="{9AF1F02D-06DB-420E-9D16-4C350614259D}">
      <dgm:prSet/>
      <dgm:spPr/>
      <dgm:t>
        <a:bodyPr/>
        <a:lstStyle/>
        <a:p>
          <a:endParaRPr lang="en-US"/>
        </a:p>
      </dgm:t>
    </dgm:pt>
    <dgm:pt modelId="{CAD3159D-B24A-4DA1-B99F-D6E2FEB0E93A}" type="sibTrans" cxnId="{9AF1F02D-06DB-420E-9D16-4C350614259D}">
      <dgm:prSet/>
      <dgm:spPr/>
      <dgm:t>
        <a:bodyPr/>
        <a:lstStyle/>
        <a:p>
          <a:endParaRPr lang="en-US"/>
        </a:p>
      </dgm:t>
    </dgm:pt>
    <dgm:pt modelId="{9A42F297-F80C-4E13-92C6-7DADA8CA30D0}">
      <dgm:prSet phldrT="[Text]" custT="1"/>
      <dgm:spPr/>
      <dgm:t>
        <a:bodyPr/>
        <a:lstStyle/>
        <a:p>
          <a:r>
            <a:rPr lang="en-US" sz="900" b="0" i="0" u="none" dirty="0" smtClean="0"/>
            <a:t>Revealing activities you are participating in</a:t>
          </a:r>
          <a:endParaRPr lang="en-US" sz="900" dirty="0"/>
        </a:p>
      </dgm:t>
    </dgm:pt>
    <dgm:pt modelId="{DB42BB6E-9581-4AEB-B532-2FA206A15412}" type="parTrans" cxnId="{CC6F9318-DF57-464A-B364-61F8798BE3D0}">
      <dgm:prSet/>
      <dgm:spPr/>
      <dgm:t>
        <a:bodyPr/>
        <a:lstStyle/>
        <a:p>
          <a:endParaRPr lang="en-US"/>
        </a:p>
      </dgm:t>
    </dgm:pt>
    <dgm:pt modelId="{CA7F9DBE-AB5F-40EB-96CA-49C42E6C55FA}" type="sibTrans" cxnId="{CC6F9318-DF57-464A-B364-61F8798BE3D0}">
      <dgm:prSet/>
      <dgm:spPr/>
      <dgm:t>
        <a:bodyPr/>
        <a:lstStyle/>
        <a:p>
          <a:endParaRPr lang="en-US"/>
        </a:p>
      </dgm:t>
    </dgm:pt>
    <dgm:pt modelId="{409A0D48-726D-4F09-BCBF-B7021B659601}">
      <dgm:prSet phldrT="[Text]" custT="1"/>
      <dgm:spPr/>
      <dgm:t>
        <a:bodyPr/>
        <a:lstStyle/>
        <a:p>
          <a:r>
            <a:rPr lang="en-US" sz="900" b="0" i="0" u="none" dirty="0" smtClean="0"/>
            <a:t>Sharing my current location with family/friends</a:t>
          </a:r>
          <a:endParaRPr lang="en-US" sz="900" dirty="0"/>
        </a:p>
      </dgm:t>
    </dgm:pt>
    <dgm:pt modelId="{CAC238AB-AC3F-4F81-AE25-DB1C3F23F191}" type="parTrans" cxnId="{BEE10595-792F-4B97-BBD6-04571902C991}">
      <dgm:prSet/>
      <dgm:spPr/>
      <dgm:t>
        <a:bodyPr/>
        <a:lstStyle/>
        <a:p>
          <a:endParaRPr lang="en-US"/>
        </a:p>
      </dgm:t>
    </dgm:pt>
    <dgm:pt modelId="{E547C478-E014-444C-8831-997861AB5087}" type="sibTrans" cxnId="{BEE10595-792F-4B97-BBD6-04571902C991}">
      <dgm:prSet/>
      <dgm:spPr/>
      <dgm:t>
        <a:bodyPr/>
        <a:lstStyle/>
        <a:p>
          <a:endParaRPr lang="en-US"/>
        </a:p>
      </dgm:t>
    </dgm:pt>
    <dgm:pt modelId="{ADB94975-B600-4DFF-8E1A-3FFF4AE9B433}">
      <dgm:prSet phldrT="[Text]" custT="1"/>
      <dgm:spPr/>
      <dgm:t>
        <a:bodyPr/>
        <a:lstStyle/>
        <a:p>
          <a:r>
            <a:rPr lang="en-US" sz="900" b="0" i="0" u="none" dirty="0" smtClean="0"/>
            <a:t>Sharing my current location with apps or businesses </a:t>
          </a:r>
          <a:endParaRPr lang="en-US" sz="900" dirty="0"/>
        </a:p>
      </dgm:t>
    </dgm:pt>
    <dgm:pt modelId="{195ABAFC-9C4B-4A96-A33F-E63571C116E4}" type="parTrans" cxnId="{4324E29D-09AD-4BED-BEAB-4D6F713565B8}">
      <dgm:prSet/>
      <dgm:spPr/>
      <dgm:t>
        <a:bodyPr/>
        <a:lstStyle/>
        <a:p>
          <a:endParaRPr lang="en-US"/>
        </a:p>
      </dgm:t>
    </dgm:pt>
    <dgm:pt modelId="{A41D4700-58F9-4131-B4A3-9265EBDE9803}" type="sibTrans" cxnId="{4324E29D-09AD-4BED-BEAB-4D6F713565B8}">
      <dgm:prSet/>
      <dgm:spPr/>
      <dgm:t>
        <a:bodyPr/>
        <a:lstStyle/>
        <a:p>
          <a:endParaRPr lang="en-US"/>
        </a:p>
      </dgm:t>
    </dgm:pt>
    <dgm:pt modelId="{BF29C46D-650E-4019-B562-01CFF92627E9}">
      <dgm:prSet phldrT="[Text]" custT="1"/>
      <dgm:spPr/>
      <dgm:t>
        <a:bodyPr/>
        <a:lstStyle/>
        <a:p>
          <a:r>
            <a:rPr lang="en-US" sz="900" b="0" i="0" u="none" dirty="0" smtClean="0"/>
            <a:t>Sharing my current location with the general public </a:t>
          </a:r>
          <a:endParaRPr lang="en-US" sz="900" dirty="0"/>
        </a:p>
      </dgm:t>
    </dgm:pt>
    <dgm:pt modelId="{8156E8C0-AF04-41DF-B009-371D9B1B487F}" type="parTrans" cxnId="{3BDF2BAA-636F-49E0-A29D-DC2E51E5CD92}">
      <dgm:prSet/>
      <dgm:spPr/>
      <dgm:t>
        <a:bodyPr/>
        <a:lstStyle/>
        <a:p>
          <a:endParaRPr lang="en-US"/>
        </a:p>
      </dgm:t>
    </dgm:pt>
    <dgm:pt modelId="{38CA5368-CACE-45C1-9478-541665354E6F}" type="sibTrans" cxnId="{3BDF2BAA-636F-49E0-A29D-DC2E51E5CD92}">
      <dgm:prSet/>
      <dgm:spPr/>
      <dgm:t>
        <a:bodyPr/>
        <a:lstStyle/>
        <a:p>
          <a:endParaRPr lang="en-US"/>
        </a:p>
      </dgm:t>
    </dgm:pt>
    <dgm:pt modelId="{F9FC307B-0F18-4A83-9DC7-47D96F2406C9}">
      <dgm:prSet phldrT="[Text]" custT="1"/>
      <dgm:spPr/>
      <dgm:t>
        <a:bodyPr/>
        <a:lstStyle/>
        <a:p>
          <a:r>
            <a:rPr lang="en-US" sz="1400" b="1" dirty="0" smtClean="0"/>
            <a:t>Benefit is Higher</a:t>
          </a:r>
        </a:p>
        <a:p>
          <a:r>
            <a:rPr lang="en-US" sz="1400" b="1" dirty="0" smtClean="0"/>
            <a:t>Top 2 box %</a:t>
          </a:r>
          <a:endParaRPr lang="en-US" dirty="0"/>
        </a:p>
      </dgm:t>
    </dgm:pt>
    <dgm:pt modelId="{B4A87C0D-E688-460A-9087-E3A2593246E5}" type="parTrans" cxnId="{DF5D4E90-B15E-469B-872A-765A6FA6B1E7}">
      <dgm:prSet/>
      <dgm:spPr/>
      <dgm:t>
        <a:bodyPr/>
        <a:lstStyle/>
        <a:p>
          <a:endParaRPr lang="en-US"/>
        </a:p>
      </dgm:t>
    </dgm:pt>
    <dgm:pt modelId="{AF76FE14-6765-49E8-99F6-A71105045D1A}" type="sibTrans" cxnId="{DF5D4E90-B15E-469B-872A-765A6FA6B1E7}">
      <dgm:prSet/>
      <dgm:spPr/>
      <dgm:t>
        <a:bodyPr/>
        <a:lstStyle/>
        <a:p>
          <a:endParaRPr lang="en-US"/>
        </a:p>
      </dgm:t>
    </dgm:pt>
    <dgm:pt modelId="{BC7E4880-674F-4D41-9C59-20A211039125}" type="pres">
      <dgm:prSet presAssocID="{FC0A8329-662D-4BC3-BD94-B3F0D53FE9DD}" presName="theList" presStyleCnt="0">
        <dgm:presLayoutVars>
          <dgm:dir/>
          <dgm:animLvl val="lvl"/>
          <dgm:resizeHandles val="exact"/>
        </dgm:presLayoutVars>
      </dgm:prSet>
      <dgm:spPr/>
      <dgm:t>
        <a:bodyPr/>
        <a:lstStyle/>
        <a:p>
          <a:endParaRPr lang="en-US"/>
        </a:p>
      </dgm:t>
    </dgm:pt>
    <dgm:pt modelId="{E761D4FB-83C4-407D-AA39-F52980B11CBA}" type="pres">
      <dgm:prSet presAssocID="{6B97094D-61EC-4E54-83CF-71C5E8D71C6D}" presName="compNode" presStyleCnt="0"/>
      <dgm:spPr/>
    </dgm:pt>
    <dgm:pt modelId="{DB874228-BB73-4D6C-B5DF-EA5E58E628FA}" type="pres">
      <dgm:prSet presAssocID="{6B97094D-61EC-4E54-83CF-71C5E8D71C6D}" presName="aNode" presStyleLbl="bgShp" presStyleIdx="0" presStyleCnt="3" custLinFactNeighborX="-8791"/>
      <dgm:spPr/>
      <dgm:t>
        <a:bodyPr/>
        <a:lstStyle/>
        <a:p>
          <a:endParaRPr lang="en-US"/>
        </a:p>
      </dgm:t>
    </dgm:pt>
    <dgm:pt modelId="{B51BD101-13C6-4B8E-B064-66F8392BFCEE}" type="pres">
      <dgm:prSet presAssocID="{6B97094D-61EC-4E54-83CF-71C5E8D71C6D}" presName="textNode" presStyleLbl="bgShp" presStyleIdx="0" presStyleCnt="3"/>
      <dgm:spPr/>
      <dgm:t>
        <a:bodyPr/>
        <a:lstStyle/>
        <a:p>
          <a:endParaRPr lang="en-US"/>
        </a:p>
      </dgm:t>
    </dgm:pt>
    <dgm:pt modelId="{D45D89C6-0A50-4D29-8FC4-96D36AE5711A}" type="pres">
      <dgm:prSet presAssocID="{6B97094D-61EC-4E54-83CF-71C5E8D71C6D}" presName="compChildNode" presStyleCnt="0"/>
      <dgm:spPr/>
    </dgm:pt>
    <dgm:pt modelId="{F3E3C7CA-305F-4024-A185-CBD666E90C79}" type="pres">
      <dgm:prSet presAssocID="{6B97094D-61EC-4E54-83CF-71C5E8D71C6D}" presName="theInnerList" presStyleCnt="0"/>
      <dgm:spPr/>
    </dgm:pt>
    <dgm:pt modelId="{CCDEB2EF-AFEB-4BB2-B320-E819E7010645}" type="pres">
      <dgm:prSet presAssocID="{B8CDDAB2-76E2-4B3F-9091-947E5A6373AC}" presName="childNode" presStyleLbl="node1" presStyleIdx="0" presStyleCnt="30">
        <dgm:presLayoutVars>
          <dgm:bulletEnabled val="1"/>
        </dgm:presLayoutVars>
      </dgm:prSet>
      <dgm:spPr/>
      <dgm:t>
        <a:bodyPr/>
        <a:lstStyle/>
        <a:p>
          <a:endParaRPr lang="en-US"/>
        </a:p>
      </dgm:t>
    </dgm:pt>
    <dgm:pt modelId="{2A37AD10-534E-4F23-8D6F-1BBBE157263D}" type="pres">
      <dgm:prSet presAssocID="{B8CDDAB2-76E2-4B3F-9091-947E5A6373AC}" presName="aSpace2" presStyleCnt="0"/>
      <dgm:spPr/>
    </dgm:pt>
    <dgm:pt modelId="{24E19C82-B26D-4F26-9F29-798E3EBE0443}" type="pres">
      <dgm:prSet presAssocID="{D33A56FD-C075-49B2-9C9A-39CD33552F68}" presName="childNode" presStyleLbl="node1" presStyleIdx="1" presStyleCnt="30">
        <dgm:presLayoutVars>
          <dgm:bulletEnabled val="1"/>
        </dgm:presLayoutVars>
      </dgm:prSet>
      <dgm:spPr/>
      <dgm:t>
        <a:bodyPr/>
        <a:lstStyle/>
        <a:p>
          <a:endParaRPr lang="en-US"/>
        </a:p>
      </dgm:t>
    </dgm:pt>
    <dgm:pt modelId="{94C1B4CB-EC71-4E13-BA3A-9282543E2D14}" type="pres">
      <dgm:prSet presAssocID="{D33A56FD-C075-49B2-9C9A-39CD33552F68}" presName="aSpace2" presStyleCnt="0"/>
      <dgm:spPr/>
    </dgm:pt>
    <dgm:pt modelId="{F66FF31D-3CDB-42D6-BC93-14E1DC906C98}" type="pres">
      <dgm:prSet presAssocID="{3AB19643-6D4C-43FB-BE1E-5896EF1E3CA4}" presName="childNode" presStyleLbl="node1" presStyleIdx="2" presStyleCnt="30">
        <dgm:presLayoutVars>
          <dgm:bulletEnabled val="1"/>
        </dgm:presLayoutVars>
      </dgm:prSet>
      <dgm:spPr/>
      <dgm:t>
        <a:bodyPr/>
        <a:lstStyle/>
        <a:p>
          <a:endParaRPr lang="en-US"/>
        </a:p>
      </dgm:t>
    </dgm:pt>
    <dgm:pt modelId="{91D14972-B786-44A8-9865-A2C4A491F2E8}" type="pres">
      <dgm:prSet presAssocID="{3AB19643-6D4C-43FB-BE1E-5896EF1E3CA4}" presName="aSpace2" presStyleCnt="0"/>
      <dgm:spPr/>
    </dgm:pt>
    <dgm:pt modelId="{1969A99B-3446-4745-9F8A-B08FC7D3A050}" type="pres">
      <dgm:prSet presAssocID="{A3552961-0E16-41B5-93F1-931036DE75DA}" presName="childNode" presStyleLbl="node1" presStyleIdx="3" presStyleCnt="30">
        <dgm:presLayoutVars>
          <dgm:bulletEnabled val="1"/>
        </dgm:presLayoutVars>
      </dgm:prSet>
      <dgm:spPr/>
      <dgm:t>
        <a:bodyPr/>
        <a:lstStyle/>
        <a:p>
          <a:endParaRPr lang="en-US"/>
        </a:p>
      </dgm:t>
    </dgm:pt>
    <dgm:pt modelId="{8A16F84A-A259-4A6B-A55E-111F22EB118C}" type="pres">
      <dgm:prSet presAssocID="{A3552961-0E16-41B5-93F1-931036DE75DA}" presName="aSpace2" presStyleCnt="0"/>
      <dgm:spPr/>
    </dgm:pt>
    <dgm:pt modelId="{2D3BBEFE-045B-4853-AC91-287CD8452A6A}" type="pres">
      <dgm:prSet presAssocID="{1B4F40D9-51E7-4490-807E-3A3E8AA933B7}" presName="childNode" presStyleLbl="node1" presStyleIdx="4" presStyleCnt="30">
        <dgm:presLayoutVars>
          <dgm:bulletEnabled val="1"/>
        </dgm:presLayoutVars>
      </dgm:prSet>
      <dgm:spPr/>
      <dgm:t>
        <a:bodyPr/>
        <a:lstStyle/>
        <a:p>
          <a:endParaRPr lang="en-US"/>
        </a:p>
      </dgm:t>
    </dgm:pt>
    <dgm:pt modelId="{8EBB7A68-2DCA-461E-AA13-21603FFF8BAF}" type="pres">
      <dgm:prSet presAssocID="{1B4F40D9-51E7-4490-807E-3A3E8AA933B7}" presName="aSpace2" presStyleCnt="0"/>
      <dgm:spPr/>
    </dgm:pt>
    <dgm:pt modelId="{36719720-7582-4B9B-8813-45345061E604}" type="pres">
      <dgm:prSet presAssocID="{FE090136-DD34-4DC4-9DA5-40BD733525DD}" presName="childNode" presStyleLbl="node1" presStyleIdx="5" presStyleCnt="30">
        <dgm:presLayoutVars>
          <dgm:bulletEnabled val="1"/>
        </dgm:presLayoutVars>
      </dgm:prSet>
      <dgm:spPr/>
      <dgm:t>
        <a:bodyPr/>
        <a:lstStyle/>
        <a:p>
          <a:endParaRPr lang="en-US"/>
        </a:p>
      </dgm:t>
    </dgm:pt>
    <dgm:pt modelId="{2FA75113-0365-4DD1-841D-A8C6DE1DA803}" type="pres">
      <dgm:prSet presAssocID="{FE090136-DD34-4DC4-9DA5-40BD733525DD}" presName="aSpace2" presStyleCnt="0"/>
      <dgm:spPr/>
    </dgm:pt>
    <dgm:pt modelId="{7AEDDCF2-BA98-4C16-8709-4FBF625E7980}" type="pres">
      <dgm:prSet presAssocID="{9A42F297-F80C-4E13-92C6-7DADA8CA30D0}" presName="childNode" presStyleLbl="node1" presStyleIdx="6" presStyleCnt="30">
        <dgm:presLayoutVars>
          <dgm:bulletEnabled val="1"/>
        </dgm:presLayoutVars>
      </dgm:prSet>
      <dgm:spPr/>
      <dgm:t>
        <a:bodyPr/>
        <a:lstStyle/>
        <a:p>
          <a:endParaRPr lang="en-US"/>
        </a:p>
      </dgm:t>
    </dgm:pt>
    <dgm:pt modelId="{5FA33DEE-9019-43FF-BF21-334ECBADD3F8}" type="pres">
      <dgm:prSet presAssocID="{9A42F297-F80C-4E13-92C6-7DADA8CA30D0}" presName="aSpace2" presStyleCnt="0"/>
      <dgm:spPr/>
    </dgm:pt>
    <dgm:pt modelId="{D033AB16-4B03-4E5A-8BD4-EB2445099D44}" type="pres">
      <dgm:prSet presAssocID="{409A0D48-726D-4F09-BCBF-B7021B659601}" presName="childNode" presStyleLbl="node1" presStyleIdx="7" presStyleCnt="30">
        <dgm:presLayoutVars>
          <dgm:bulletEnabled val="1"/>
        </dgm:presLayoutVars>
      </dgm:prSet>
      <dgm:spPr/>
      <dgm:t>
        <a:bodyPr/>
        <a:lstStyle/>
        <a:p>
          <a:endParaRPr lang="en-US"/>
        </a:p>
      </dgm:t>
    </dgm:pt>
    <dgm:pt modelId="{BF9F2C6B-CEE7-448F-82D3-B8FF5755402C}" type="pres">
      <dgm:prSet presAssocID="{409A0D48-726D-4F09-BCBF-B7021B659601}" presName="aSpace2" presStyleCnt="0"/>
      <dgm:spPr/>
    </dgm:pt>
    <dgm:pt modelId="{49FD5ED3-A3F9-44E1-952B-34712DDDEBB3}" type="pres">
      <dgm:prSet presAssocID="{ADB94975-B600-4DFF-8E1A-3FFF4AE9B433}" presName="childNode" presStyleLbl="node1" presStyleIdx="8" presStyleCnt="30">
        <dgm:presLayoutVars>
          <dgm:bulletEnabled val="1"/>
        </dgm:presLayoutVars>
      </dgm:prSet>
      <dgm:spPr/>
      <dgm:t>
        <a:bodyPr/>
        <a:lstStyle/>
        <a:p>
          <a:endParaRPr lang="en-US"/>
        </a:p>
      </dgm:t>
    </dgm:pt>
    <dgm:pt modelId="{D1E99504-74B4-477D-B945-42208815BFF9}" type="pres">
      <dgm:prSet presAssocID="{ADB94975-B600-4DFF-8E1A-3FFF4AE9B433}" presName="aSpace2" presStyleCnt="0"/>
      <dgm:spPr/>
    </dgm:pt>
    <dgm:pt modelId="{D442751E-C55B-4FDB-90B1-411ACF399BFA}" type="pres">
      <dgm:prSet presAssocID="{BF29C46D-650E-4019-B562-01CFF92627E9}" presName="childNode" presStyleLbl="node1" presStyleIdx="9" presStyleCnt="30">
        <dgm:presLayoutVars>
          <dgm:bulletEnabled val="1"/>
        </dgm:presLayoutVars>
      </dgm:prSet>
      <dgm:spPr/>
      <dgm:t>
        <a:bodyPr/>
        <a:lstStyle/>
        <a:p>
          <a:endParaRPr lang="en-US"/>
        </a:p>
      </dgm:t>
    </dgm:pt>
    <dgm:pt modelId="{3DCAA0A5-05E8-471F-98C1-4F0ADF5191CB}" type="pres">
      <dgm:prSet presAssocID="{6B97094D-61EC-4E54-83CF-71C5E8D71C6D}" presName="aSpace" presStyleCnt="0"/>
      <dgm:spPr/>
    </dgm:pt>
    <dgm:pt modelId="{8CADA636-F145-4A36-8709-2F03E4990701}" type="pres">
      <dgm:prSet presAssocID="{F9FC307B-0F18-4A83-9DC7-47D96F2406C9}" presName="compNode" presStyleCnt="0"/>
      <dgm:spPr/>
    </dgm:pt>
    <dgm:pt modelId="{77093A6F-8CCC-4A44-B881-8DFE82C0EAC0}" type="pres">
      <dgm:prSet presAssocID="{F9FC307B-0F18-4A83-9DC7-47D96F2406C9}" presName="aNode" presStyleLbl="bgShp" presStyleIdx="1" presStyleCnt="3"/>
      <dgm:spPr/>
      <dgm:t>
        <a:bodyPr/>
        <a:lstStyle/>
        <a:p>
          <a:endParaRPr lang="en-US"/>
        </a:p>
      </dgm:t>
    </dgm:pt>
    <dgm:pt modelId="{75E7BECF-C335-4D9C-85CE-BFF468EAB3B5}" type="pres">
      <dgm:prSet presAssocID="{F9FC307B-0F18-4A83-9DC7-47D96F2406C9}" presName="textNode" presStyleLbl="bgShp" presStyleIdx="1" presStyleCnt="3"/>
      <dgm:spPr/>
      <dgm:t>
        <a:bodyPr/>
        <a:lstStyle/>
        <a:p>
          <a:endParaRPr lang="en-US"/>
        </a:p>
      </dgm:t>
    </dgm:pt>
    <dgm:pt modelId="{829160DA-CB28-4AAF-AA3B-5CA6FA662C59}" type="pres">
      <dgm:prSet presAssocID="{F9FC307B-0F18-4A83-9DC7-47D96F2406C9}" presName="compChildNode" presStyleCnt="0"/>
      <dgm:spPr/>
    </dgm:pt>
    <dgm:pt modelId="{21D50C5E-9068-4F75-B9FC-0F1B0A0C3648}" type="pres">
      <dgm:prSet presAssocID="{F9FC307B-0F18-4A83-9DC7-47D96F2406C9}" presName="theInnerList" presStyleCnt="0"/>
      <dgm:spPr/>
    </dgm:pt>
    <dgm:pt modelId="{BA255834-65F9-4956-B3F4-12BEF9C320B0}" type="pres">
      <dgm:prSet presAssocID="{DDC60593-B504-4D43-B7B9-08B2DE1D39C6}" presName="childNode" presStyleLbl="node1" presStyleIdx="10" presStyleCnt="30">
        <dgm:presLayoutVars>
          <dgm:bulletEnabled val="1"/>
        </dgm:presLayoutVars>
      </dgm:prSet>
      <dgm:spPr/>
      <dgm:t>
        <a:bodyPr/>
        <a:lstStyle/>
        <a:p>
          <a:endParaRPr lang="en-US"/>
        </a:p>
      </dgm:t>
    </dgm:pt>
    <dgm:pt modelId="{D741596C-44C9-4B9A-9455-31D9CF43153E}" type="pres">
      <dgm:prSet presAssocID="{DDC60593-B504-4D43-B7B9-08B2DE1D39C6}" presName="aSpace2" presStyleCnt="0"/>
      <dgm:spPr/>
    </dgm:pt>
    <dgm:pt modelId="{74450325-053A-4431-8347-65F2D4B53520}" type="pres">
      <dgm:prSet presAssocID="{0C5E6732-B8E6-4887-864A-95053F899A40}" presName="childNode" presStyleLbl="node1" presStyleIdx="11" presStyleCnt="30">
        <dgm:presLayoutVars>
          <dgm:bulletEnabled val="1"/>
        </dgm:presLayoutVars>
      </dgm:prSet>
      <dgm:spPr/>
      <dgm:t>
        <a:bodyPr/>
        <a:lstStyle/>
        <a:p>
          <a:endParaRPr lang="en-US"/>
        </a:p>
      </dgm:t>
    </dgm:pt>
    <dgm:pt modelId="{96B0AC23-5600-4655-A938-86604857DFF2}" type="pres">
      <dgm:prSet presAssocID="{0C5E6732-B8E6-4887-864A-95053F899A40}" presName="aSpace2" presStyleCnt="0"/>
      <dgm:spPr/>
    </dgm:pt>
    <dgm:pt modelId="{B9716E8C-8BEE-4DBB-A8A8-630669FD6F0C}" type="pres">
      <dgm:prSet presAssocID="{ED3635EA-FA42-47FD-99B0-5830E45E8957}" presName="childNode" presStyleLbl="node1" presStyleIdx="12" presStyleCnt="30">
        <dgm:presLayoutVars>
          <dgm:bulletEnabled val="1"/>
        </dgm:presLayoutVars>
      </dgm:prSet>
      <dgm:spPr/>
      <dgm:t>
        <a:bodyPr/>
        <a:lstStyle/>
        <a:p>
          <a:endParaRPr lang="en-US"/>
        </a:p>
      </dgm:t>
    </dgm:pt>
    <dgm:pt modelId="{87555695-44DD-4EA2-B7F2-8B8799928BA1}" type="pres">
      <dgm:prSet presAssocID="{ED3635EA-FA42-47FD-99B0-5830E45E8957}" presName="aSpace2" presStyleCnt="0"/>
      <dgm:spPr/>
    </dgm:pt>
    <dgm:pt modelId="{7ACE9DF7-5E88-4D3C-B3D3-91737C34D9E0}" type="pres">
      <dgm:prSet presAssocID="{C1C9B407-9F36-4B2E-8CA4-9B3DB125674F}" presName="childNode" presStyleLbl="node1" presStyleIdx="13" presStyleCnt="30">
        <dgm:presLayoutVars>
          <dgm:bulletEnabled val="1"/>
        </dgm:presLayoutVars>
      </dgm:prSet>
      <dgm:spPr/>
      <dgm:t>
        <a:bodyPr/>
        <a:lstStyle/>
        <a:p>
          <a:endParaRPr lang="en-US"/>
        </a:p>
      </dgm:t>
    </dgm:pt>
    <dgm:pt modelId="{8DE42609-16D3-4C56-968B-488C3CCF3283}" type="pres">
      <dgm:prSet presAssocID="{C1C9B407-9F36-4B2E-8CA4-9B3DB125674F}" presName="aSpace2" presStyleCnt="0"/>
      <dgm:spPr/>
    </dgm:pt>
    <dgm:pt modelId="{22FA587A-14C2-4232-A98B-D9B46CEA8756}" type="pres">
      <dgm:prSet presAssocID="{04666C67-5FC9-48E8-A277-FB1A3EF15F02}" presName="childNode" presStyleLbl="node1" presStyleIdx="14" presStyleCnt="30">
        <dgm:presLayoutVars>
          <dgm:bulletEnabled val="1"/>
        </dgm:presLayoutVars>
      </dgm:prSet>
      <dgm:spPr/>
      <dgm:t>
        <a:bodyPr/>
        <a:lstStyle/>
        <a:p>
          <a:endParaRPr lang="en-US"/>
        </a:p>
      </dgm:t>
    </dgm:pt>
    <dgm:pt modelId="{6B7E63D4-F31E-4889-BBB0-D9D5BD57672F}" type="pres">
      <dgm:prSet presAssocID="{04666C67-5FC9-48E8-A277-FB1A3EF15F02}" presName="aSpace2" presStyleCnt="0"/>
      <dgm:spPr/>
    </dgm:pt>
    <dgm:pt modelId="{4D2E1B7C-C270-4D2A-BB4F-CAA28DD99DAF}" type="pres">
      <dgm:prSet presAssocID="{3CB6A7C8-8F61-43B1-AF15-2DC614498CA9}" presName="childNode" presStyleLbl="node1" presStyleIdx="15" presStyleCnt="30">
        <dgm:presLayoutVars>
          <dgm:bulletEnabled val="1"/>
        </dgm:presLayoutVars>
      </dgm:prSet>
      <dgm:spPr/>
      <dgm:t>
        <a:bodyPr/>
        <a:lstStyle/>
        <a:p>
          <a:endParaRPr lang="en-US"/>
        </a:p>
      </dgm:t>
    </dgm:pt>
    <dgm:pt modelId="{FE13A36B-0EE3-446E-9B2C-2FC07F9DB72D}" type="pres">
      <dgm:prSet presAssocID="{3CB6A7C8-8F61-43B1-AF15-2DC614498CA9}" presName="aSpace2" presStyleCnt="0"/>
      <dgm:spPr/>
    </dgm:pt>
    <dgm:pt modelId="{ADEA162C-FF3E-4DF3-BEE1-97254FB98551}" type="pres">
      <dgm:prSet presAssocID="{A73A0554-18FE-47E6-AC56-8C67657DF811}" presName="childNode" presStyleLbl="node1" presStyleIdx="16" presStyleCnt="30">
        <dgm:presLayoutVars>
          <dgm:bulletEnabled val="1"/>
        </dgm:presLayoutVars>
      </dgm:prSet>
      <dgm:spPr/>
      <dgm:t>
        <a:bodyPr/>
        <a:lstStyle/>
        <a:p>
          <a:endParaRPr lang="en-US"/>
        </a:p>
      </dgm:t>
    </dgm:pt>
    <dgm:pt modelId="{E515A24F-633F-4193-86B5-FF1E5545547C}" type="pres">
      <dgm:prSet presAssocID="{A73A0554-18FE-47E6-AC56-8C67657DF811}" presName="aSpace2" presStyleCnt="0"/>
      <dgm:spPr/>
    </dgm:pt>
    <dgm:pt modelId="{5BFC09B6-D207-419E-8A6F-5E7315DFFC6E}" type="pres">
      <dgm:prSet presAssocID="{E0BDEEF1-D07B-4B4D-8521-CB5167DAF278}" presName="childNode" presStyleLbl="node1" presStyleIdx="17" presStyleCnt="30">
        <dgm:presLayoutVars>
          <dgm:bulletEnabled val="1"/>
        </dgm:presLayoutVars>
      </dgm:prSet>
      <dgm:spPr/>
      <dgm:t>
        <a:bodyPr/>
        <a:lstStyle/>
        <a:p>
          <a:endParaRPr lang="en-US"/>
        </a:p>
      </dgm:t>
    </dgm:pt>
    <dgm:pt modelId="{D5BC604C-E480-46A9-AF6B-56CA816C11DE}" type="pres">
      <dgm:prSet presAssocID="{E0BDEEF1-D07B-4B4D-8521-CB5167DAF278}" presName="aSpace2" presStyleCnt="0"/>
      <dgm:spPr/>
    </dgm:pt>
    <dgm:pt modelId="{6300551D-5B0A-40FE-913F-0C91571F3FCF}" type="pres">
      <dgm:prSet presAssocID="{22946301-4BCD-4AF0-A1C2-2AACB1AAD027}" presName="childNode" presStyleLbl="node1" presStyleIdx="18" presStyleCnt="30">
        <dgm:presLayoutVars>
          <dgm:bulletEnabled val="1"/>
        </dgm:presLayoutVars>
      </dgm:prSet>
      <dgm:spPr/>
      <dgm:t>
        <a:bodyPr/>
        <a:lstStyle/>
        <a:p>
          <a:endParaRPr lang="en-US"/>
        </a:p>
      </dgm:t>
    </dgm:pt>
    <dgm:pt modelId="{714081CD-B452-4497-A0AE-5B526ED124D6}" type="pres">
      <dgm:prSet presAssocID="{22946301-4BCD-4AF0-A1C2-2AACB1AAD027}" presName="aSpace2" presStyleCnt="0"/>
      <dgm:spPr/>
    </dgm:pt>
    <dgm:pt modelId="{E035DC16-C1AB-49CA-8D78-C848567A7C7A}" type="pres">
      <dgm:prSet presAssocID="{29FD3211-BF15-45B2-ACCC-7407D5A9C2A1}" presName="childNode" presStyleLbl="node1" presStyleIdx="19" presStyleCnt="30">
        <dgm:presLayoutVars>
          <dgm:bulletEnabled val="1"/>
        </dgm:presLayoutVars>
      </dgm:prSet>
      <dgm:spPr/>
      <dgm:t>
        <a:bodyPr/>
        <a:lstStyle/>
        <a:p>
          <a:endParaRPr lang="en-US"/>
        </a:p>
      </dgm:t>
    </dgm:pt>
    <dgm:pt modelId="{A364A9D3-4B89-4E8C-8F51-FC2C013C0F75}" type="pres">
      <dgm:prSet presAssocID="{F9FC307B-0F18-4A83-9DC7-47D96F2406C9}" presName="aSpace" presStyleCnt="0"/>
      <dgm:spPr/>
    </dgm:pt>
    <dgm:pt modelId="{51A94EE4-3CC4-434F-B8E9-B9845AE09CDF}" type="pres">
      <dgm:prSet presAssocID="{063E8E6A-EEC5-4D45-B9A8-B423E8BB017D}" presName="compNode" presStyleCnt="0"/>
      <dgm:spPr/>
    </dgm:pt>
    <dgm:pt modelId="{44F0D3FB-53A2-4D23-A8B4-767B7B119212}" type="pres">
      <dgm:prSet presAssocID="{063E8E6A-EEC5-4D45-B9A8-B423E8BB017D}" presName="aNode" presStyleLbl="bgShp" presStyleIdx="2" presStyleCnt="3" custLinFactNeighborX="-786" custLinFactNeighborY="937"/>
      <dgm:spPr/>
      <dgm:t>
        <a:bodyPr/>
        <a:lstStyle/>
        <a:p>
          <a:endParaRPr lang="en-US"/>
        </a:p>
      </dgm:t>
    </dgm:pt>
    <dgm:pt modelId="{367E8168-C92E-46C7-A27F-6E611656EE45}" type="pres">
      <dgm:prSet presAssocID="{063E8E6A-EEC5-4D45-B9A8-B423E8BB017D}" presName="textNode" presStyleLbl="bgShp" presStyleIdx="2" presStyleCnt="3"/>
      <dgm:spPr/>
      <dgm:t>
        <a:bodyPr/>
        <a:lstStyle/>
        <a:p>
          <a:endParaRPr lang="en-US"/>
        </a:p>
      </dgm:t>
    </dgm:pt>
    <dgm:pt modelId="{6EDD0BBD-35DE-41FA-A62D-614C55BD6902}" type="pres">
      <dgm:prSet presAssocID="{063E8E6A-EEC5-4D45-B9A8-B423E8BB017D}" presName="compChildNode" presStyleCnt="0"/>
      <dgm:spPr/>
    </dgm:pt>
    <dgm:pt modelId="{6E0F1EEF-D63C-41B6-BF16-E4FDF00B79B0}" type="pres">
      <dgm:prSet presAssocID="{063E8E6A-EEC5-4D45-B9A8-B423E8BB017D}" presName="theInnerList" presStyleCnt="0"/>
      <dgm:spPr/>
    </dgm:pt>
    <dgm:pt modelId="{A18FDC9B-9054-4F23-9BE2-47BAD69F6D63}" type="pres">
      <dgm:prSet presAssocID="{A66D2FEF-00C0-420D-9C39-5FED467EBE60}" presName="childNode" presStyleLbl="node1" presStyleIdx="20" presStyleCnt="30">
        <dgm:presLayoutVars>
          <dgm:bulletEnabled val="1"/>
        </dgm:presLayoutVars>
      </dgm:prSet>
      <dgm:spPr/>
      <dgm:t>
        <a:bodyPr/>
        <a:lstStyle/>
        <a:p>
          <a:endParaRPr lang="en-US"/>
        </a:p>
      </dgm:t>
    </dgm:pt>
    <dgm:pt modelId="{ADCA2DCA-AE2F-41A2-837E-0EAFF6B89762}" type="pres">
      <dgm:prSet presAssocID="{A66D2FEF-00C0-420D-9C39-5FED467EBE60}" presName="aSpace2" presStyleCnt="0"/>
      <dgm:spPr/>
    </dgm:pt>
    <dgm:pt modelId="{DD3CC08A-73BD-42B4-9387-9422A5A71175}" type="pres">
      <dgm:prSet presAssocID="{04AD1794-1FA9-432C-8F6E-7E4948CD6DCD}" presName="childNode" presStyleLbl="node1" presStyleIdx="21" presStyleCnt="30">
        <dgm:presLayoutVars>
          <dgm:bulletEnabled val="1"/>
        </dgm:presLayoutVars>
      </dgm:prSet>
      <dgm:spPr/>
      <dgm:t>
        <a:bodyPr/>
        <a:lstStyle/>
        <a:p>
          <a:endParaRPr lang="en-US"/>
        </a:p>
      </dgm:t>
    </dgm:pt>
    <dgm:pt modelId="{16B409AE-AD45-462E-B4AF-370DA5BE33C3}" type="pres">
      <dgm:prSet presAssocID="{04AD1794-1FA9-432C-8F6E-7E4948CD6DCD}" presName="aSpace2" presStyleCnt="0"/>
      <dgm:spPr/>
    </dgm:pt>
    <dgm:pt modelId="{83320336-EE73-4F4F-A3FC-8051FF24AFF3}" type="pres">
      <dgm:prSet presAssocID="{DD1CCD4F-C1F2-4B9A-974D-1EB10F9EF3CA}" presName="childNode" presStyleLbl="node1" presStyleIdx="22" presStyleCnt="30">
        <dgm:presLayoutVars>
          <dgm:bulletEnabled val="1"/>
        </dgm:presLayoutVars>
      </dgm:prSet>
      <dgm:spPr/>
      <dgm:t>
        <a:bodyPr/>
        <a:lstStyle/>
        <a:p>
          <a:endParaRPr lang="en-US"/>
        </a:p>
      </dgm:t>
    </dgm:pt>
    <dgm:pt modelId="{BE56DB52-F8B4-41D6-B6BF-CFF22092F8F5}" type="pres">
      <dgm:prSet presAssocID="{DD1CCD4F-C1F2-4B9A-974D-1EB10F9EF3CA}" presName="aSpace2" presStyleCnt="0"/>
      <dgm:spPr/>
    </dgm:pt>
    <dgm:pt modelId="{1474E091-86E5-45CB-BD2B-27E10554FCDC}" type="pres">
      <dgm:prSet presAssocID="{11CC6DAE-3D86-43B5-B720-AA449CD3926A}" presName="childNode" presStyleLbl="node1" presStyleIdx="23" presStyleCnt="30">
        <dgm:presLayoutVars>
          <dgm:bulletEnabled val="1"/>
        </dgm:presLayoutVars>
      </dgm:prSet>
      <dgm:spPr/>
      <dgm:t>
        <a:bodyPr/>
        <a:lstStyle/>
        <a:p>
          <a:endParaRPr lang="en-US"/>
        </a:p>
      </dgm:t>
    </dgm:pt>
    <dgm:pt modelId="{9BF1285E-2450-43D0-B35C-8CD2F42F6DB8}" type="pres">
      <dgm:prSet presAssocID="{11CC6DAE-3D86-43B5-B720-AA449CD3926A}" presName="aSpace2" presStyleCnt="0"/>
      <dgm:spPr/>
    </dgm:pt>
    <dgm:pt modelId="{C50D254E-6C8D-4373-AB81-22C1EE6F2F3A}" type="pres">
      <dgm:prSet presAssocID="{0E2605AD-9ECC-4423-90C6-F130EE695CD4}" presName="childNode" presStyleLbl="node1" presStyleIdx="24" presStyleCnt="30">
        <dgm:presLayoutVars>
          <dgm:bulletEnabled val="1"/>
        </dgm:presLayoutVars>
      </dgm:prSet>
      <dgm:spPr/>
      <dgm:t>
        <a:bodyPr/>
        <a:lstStyle/>
        <a:p>
          <a:endParaRPr lang="en-US"/>
        </a:p>
      </dgm:t>
    </dgm:pt>
    <dgm:pt modelId="{DDC80242-C1ED-4E57-8FBA-0688F0316AB3}" type="pres">
      <dgm:prSet presAssocID="{0E2605AD-9ECC-4423-90C6-F130EE695CD4}" presName="aSpace2" presStyleCnt="0"/>
      <dgm:spPr/>
    </dgm:pt>
    <dgm:pt modelId="{33B74B08-495C-4ACC-997E-45871E77A93F}" type="pres">
      <dgm:prSet presAssocID="{7C4BD5A2-7E26-4795-9441-E57D9AA1AC49}" presName="childNode" presStyleLbl="node1" presStyleIdx="25" presStyleCnt="30">
        <dgm:presLayoutVars>
          <dgm:bulletEnabled val="1"/>
        </dgm:presLayoutVars>
      </dgm:prSet>
      <dgm:spPr/>
      <dgm:t>
        <a:bodyPr/>
        <a:lstStyle/>
        <a:p>
          <a:endParaRPr lang="en-US"/>
        </a:p>
      </dgm:t>
    </dgm:pt>
    <dgm:pt modelId="{5E464D65-88C4-4E66-AD8A-B27DDE7AD84D}" type="pres">
      <dgm:prSet presAssocID="{7C4BD5A2-7E26-4795-9441-E57D9AA1AC49}" presName="aSpace2" presStyleCnt="0"/>
      <dgm:spPr/>
    </dgm:pt>
    <dgm:pt modelId="{453DC3DF-FA27-42B4-A015-780BA2837DF2}" type="pres">
      <dgm:prSet presAssocID="{3EBCCD4E-CA48-4771-AFAD-AFDF9C211D01}" presName="childNode" presStyleLbl="node1" presStyleIdx="26" presStyleCnt="30">
        <dgm:presLayoutVars>
          <dgm:bulletEnabled val="1"/>
        </dgm:presLayoutVars>
      </dgm:prSet>
      <dgm:spPr/>
      <dgm:t>
        <a:bodyPr/>
        <a:lstStyle/>
        <a:p>
          <a:endParaRPr lang="en-US"/>
        </a:p>
      </dgm:t>
    </dgm:pt>
    <dgm:pt modelId="{0B07AA13-8347-4D74-92F3-A4396C837F4E}" type="pres">
      <dgm:prSet presAssocID="{3EBCCD4E-CA48-4771-AFAD-AFDF9C211D01}" presName="aSpace2" presStyleCnt="0"/>
      <dgm:spPr/>
    </dgm:pt>
    <dgm:pt modelId="{FCB7E824-D648-4562-AF05-1B1117A97A3B}" type="pres">
      <dgm:prSet presAssocID="{6009496F-8076-440B-B555-597D93A34CDF}" presName="childNode" presStyleLbl="node1" presStyleIdx="27" presStyleCnt="30">
        <dgm:presLayoutVars>
          <dgm:bulletEnabled val="1"/>
        </dgm:presLayoutVars>
      </dgm:prSet>
      <dgm:spPr/>
      <dgm:t>
        <a:bodyPr/>
        <a:lstStyle/>
        <a:p>
          <a:endParaRPr lang="en-US"/>
        </a:p>
      </dgm:t>
    </dgm:pt>
    <dgm:pt modelId="{A685145A-FC4E-41B7-9476-3884760512F6}" type="pres">
      <dgm:prSet presAssocID="{6009496F-8076-440B-B555-597D93A34CDF}" presName="aSpace2" presStyleCnt="0"/>
      <dgm:spPr/>
    </dgm:pt>
    <dgm:pt modelId="{71BAA469-FB97-40AE-9029-410002E0B8D2}" type="pres">
      <dgm:prSet presAssocID="{D64E7C83-09B3-44D5-A17F-9FA799FA4BD0}" presName="childNode" presStyleLbl="node1" presStyleIdx="28" presStyleCnt="30">
        <dgm:presLayoutVars>
          <dgm:bulletEnabled val="1"/>
        </dgm:presLayoutVars>
      </dgm:prSet>
      <dgm:spPr/>
      <dgm:t>
        <a:bodyPr/>
        <a:lstStyle/>
        <a:p>
          <a:endParaRPr lang="en-US"/>
        </a:p>
      </dgm:t>
    </dgm:pt>
    <dgm:pt modelId="{B1FB1D4C-D6BF-4A18-8051-6BEF192DFD87}" type="pres">
      <dgm:prSet presAssocID="{D64E7C83-09B3-44D5-A17F-9FA799FA4BD0}" presName="aSpace2" presStyleCnt="0"/>
      <dgm:spPr/>
    </dgm:pt>
    <dgm:pt modelId="{755C0016-DBA7-482E-B5EA-D4FF4451709C}" type="pres">
      <dgm:prSet presAssocID="{649BAF38-8D13-4D80-8B91-9B1ABFF44E7D}" presName="childNode" presStyleLbl="node1" presStyleIdx="29" presStyleCnt="30">
        <dgm:presLayoutVars>
          <dgm:bulletEnabled val="1"/>
        </dgm:presLayoutVars>
      </dgm:prSet>
      <dgm:spPr/>
      <dgm:t>
        <a:bodyPr/>
        <a:lstStyle/>
        <a:p>
          <a:endParaRPr lang="en-US"/>
        </a:p>
      </dgm:t>
    </dgm:pt>
  </dgm:ptLst>
  <dgm:cxnLst>
    <dgm:cxn modelId="{8B7395EB-C5A2-4F5A-B1A8-DEF44EFBE3AD}" type="presOf" srcId="{6009496F-8076-440B-B555-597D93A34CDF}" destId="{FCB7E824-D648-4562-AF05-1B1117A97A3B}" srcOrd="0" destOrd="0" presId="urn:microsoft.com/office/officeart/2005/8/layout/lProcess2"/>
    <dgm:cxn modelId="{94CBB723-6844-4A19-83F1-CAA373D29CEF}" srcId="{6B97094D-61EC-4E54-83CF-71C5E8D71C6D}" destId="{1B4F40D9-51E7-4490-807E-3A3E8AA933B7}" srcOrd="4" destOrd="0" parTransId="{AC1FA4AB-FDC2-4EA8-B5A4-2994AD3A659C}" sibTransId="{C9058B41-3C46-48DA-ACC3-298F9EACAF29}"/>
    <dgm:cxn modelId="{DC9291C1-ABBB-4953-9FD4-9CD81F9E9223}" srcId="{063E8E6A-EEC5-4D45-B9A8-B423E8BB017D}" destId="{DD1CCD4F-C1F2-4B9A-974D-1EB10F9EF3CA}" srcOrd="2" destOrd="0" parTransId="{E300961C-B848-4562-AFED-A9AFF82B3631}" sibTransId="{38112E00-41ED-4A5C-BE3F-39C29EADEA77}"/>
    <dgm:cxn modelId="{3F2D8CDA-EB07-412C-A33A-57AC4E0E0952}" srcId="{063E8E6A-EEC5-4D45-B9A8-B423E8BB017D}" destId="{11CC6DAE-3D86-43B5-B720-AA449CD3926A}" srcOrd="3" destOrd="0" parTransId="{4406AF1D-5912-4D23-B6D5-7919AFAC2AA4}" sibTransId="{C869E734-FEB2-4348-8B4E-C35A14A53ABA}"/>
    <dgm:cxn modelId="{D72A902F-E84D-4303-A9B5-CC25E7266B52}" type="presOf" srcId="{FC0A8329-662D-4BC3-BD94-B3F0D53FE9DD}" destId="{BC7E4880-674F-4D41-9C59-20A211039125}" srcOrd="0" destOrd="0" presId="urn:microsoft.com/office/officeart/2005/8/layout/lProcess2"/>
    <dgm:cxn modelId="{E14479A1-E98D-4C9A-BB62-8BC0C426B139}" type="presOf" srcId="{ED3635EA-FA42-47FD-99B0-5830E45E8957}" destId="{B9716E8C-8BEE-4DBB-A8A8-630669FD6F0C}" srcOrd="0" destOrd="0" presId="urn:microsoft.com/office/officeart/2005/8/layout/lProcess2"/>
    <dgm:cxn modelId="{A734B522-DBDD-45C3-ACF1-A3B28D2AD813}" type="presOf" srcId="{9A42F297-F80C-4E13-92C6-7DADA8CA30D0}" destId="{7AEDDCF2-BA98-4C16-8709-4FBF625E7980}" srcOrd="0" destOrd="0" presId="urn:microsoft.com/office/officeart/2005/8/layout/lProcess2"/>
    <dgm:cxn modelId="{3BDF2BAA-636F-49E0-A29D-DC2E51E5CD92}" srcId="{6B97094D-61EC-4E54-83CF-71C5E8D71C6D}" destId="{BF29C46D-650E-4019-B562-01CFF92627E9}" srcOrd="9" destOrd="0" parTransId="{8156E8C0-AF04-41DF-B009-371D9B1B487F}" sibTransId="{38CA5368-CACE-45C1-9478-541665354E6F}"/>
    <dgm:cxn modelId="{8FBC5C6C-A858-45B8-AF91-7C0170344C96}" type="presOf" srcId="{F9FC307B-0F18-4A83-9DC7-47D96F2406C9}" destId="{77093A6F-8CCC-4A44-B881-8DFE82C0EAC0}" srcOrd="0" destOrd="0" presId="urn:microsoft.com/office/officeart/2005/8/layout/lProcess2"/>
    <dgm:cxn modelId="{2A02D5E4-CE44-4B7B-A8DF-CF3F8E27282D}" type="presOf" srcId="{0C5E6732-B8E6-4887-864A-95053F899A40}" destId="{74450325-053A-4431-8347-65F2D4B53520}" srcOrd="0" destOrd="0" presId="urn:microsoft.com/office/officeart/2005/8/layout/lProcess2"/>
    <dgm:cxn modelId="{946D55FF-9173-4C29-94DA-CE3B4CBE7C79}" srcId="{F9FC307B-0F18-4A83-9DC7-47D96F2406C9}" destId="{ED3635EA-FA42-47FD-99B0-5830E45E8957}" srcOrd="2" destOrd="0" parTransId="{7BBDB1CC-EEF3-4876-8687-7B53B69A26D8}" sibTransId="{8A9F5573-4EBF-49F8-B581-9EF589B4C7CD}"/>
    <dgm:cxn modelId="{8ECC3AEC-8F01-4BB5-8AA6-E99620E5C696}" srcId="{F9FC307B-0F18-4A83-9DC7-47D96F2406C9}" destId="{E0BDEEF1-D07B-4B4D-8521-CB5167DAF278}" srcOrd="7" destOrd="0" parTransId="{01EF840B-A704-42D7-A9F0-BDE66321E516}" sibTransId="{B1C23A01-AA28-4948-9DAA-7F7F710BED7E}"/>
    <dgm:cxn modelId="{7E33563A-4626-41AC-81BC-115C90B1C8C2}" srcId="{063E8E6A-EEC5-4D45-B9A8-B423E8BB017D}" destId="{0E2605AD-9ECC-4423-90C6-F130EE695CD4}" srcOrd="4" destOrd="0" parTransId="{73A07A42-999B-41D5-899B-F629E7B4050C}" sibTransId="{40A9CC8F-67AD-44C7-B1BD-D196C63ACA79}"/>
    <dgm:cxn modelId="{87F524A3-49C8-41B1-AAE0-EB6D8EF14338}" srcId="{063E8E6A-EEC5-4D45-B9A8-B423E8BB017D}" destId="{6009496F-8076-440B-B555-597D93A34CDF}" srcOrd="7" destOrd="0" parTransId="{9F3098CA-9698-4BF1-A2B4-781389BC95E6}" sibTransId="{CB10892F-6546-4FD7-953B-B3588A1AC000}"/>
    <dgm:cxn modelId="{47247FEF-1091-412C-851F-86FD6FB6D922}" type="presOf" srcId="{BF29C46D-650E-4019-B562-01CFF92627E9}" destId="{D442751E-C55B-4FDB-90B1-411ACF399BFA}" srcOrd="0" destOrd="0" presId="urn:microsoft.com/office/officeart/2005/8/layout/lProcess2"/>
    <dgm:cxn modelId="{6F4C275E-6C05-4175-B327-9FD81ED084A2}" type="presOf" srcId="{1B4F40D9-51E7-4490-807E-3A3E8AA933B7}" destId="{2D3BBEFE-045B-4853-AC91-287CD8452A6A}" srcOrd="0" destOrd="0" presId="urn:microsoft.com/office/officeart/2005/8/layout/lProcess2"/>
    <dgm:cxn modelId="{437CF333-B691-44BC-A20C-7560461E9789}" type="presOf" srcId="{A66D2FEF-00C0-420D-9C39-5FED467EBE60}" destId="{A18FDC9B-9054-4F23-9BE2-47BAD69F6D63}" srcOrd="0" destOrd="0" presId="urn:microsoft.com/office/officeart/2005/8/layout/lProcess2"/>
    <dgm:cxn modelId="{D7E46C03-ADE9-450E-822B-A5F90FFF2CD4}" type="presOf" srcId="{FE090136-DD34-4DC4-9DA5-40BD733525DD}" destId="{36719720-7582-4B9B-8813-45345061E604}" srcOrd="0" destOrd="0" presId="urn:microsoft.com/office/officeart/2005/8/layout/lProcess2"/>
    <dgm:cxn modelId="{70EE69BC-187E-4CA4-957C-BB20D0797032}" srcId="{F9FC307B-0F18-4A83-9DC7-47D96F2406C9}" destId="{04666C67-5FC9-48E8-A277-FB1A3EF15F02}" srcOrd="4" destOrd="0" parTransId="{69454CD8-630A-4EC8-8E97-E55715351F97}" sibTransId="{FE03EB7F-F70E-4870-A48D-1E759490F681}"/>
    <dgm:cxn modelId="{A7575E3F-782F-4640-926E-B14E82CF3C3A}" type="presOf" srcId="{E0BDEEF1-D07B-4B4D-8521-CB5167DAF278}" destId="{5BFC09B6-D207-419E-8A6F-5E7315DFFC6E}" srcOrd="0" destOrd="0" presId="urn:microsoft.com/office/officeart/2005/8/layout/lProcess2"/>
    <dgm:cxn modelId="{FF77742F-27F2-4635-B1B8-83351CFCE740}" type="presOf" srcId="{22946301-4BCD-4AF0-A1C2-2AACB1AAD027}" destId="{6300551D-5B0A-40FE-913F-0C91571F3FCF}" srcOrd="0" destOrd="0" presId="urn:microsoft.com/office/officeart/2005/8/layout/lProcess2"/>
    <dgm:cxn modelId="{0EAC7D50-04D4-4D77-A659-C553B9531482}" srcId="{6B97094D-61EC-4E54-83CF-71C5E8D71C6D}" destId="{A3552961-0E16-41B5-93F1-931036DE75DA}" srcOrd="3" destOrd="0" parTransId="{8D60BF4E-4DF7-48BC-8DB0-2AEFE3B86266}" sibTransId="{443DBD3E-459A-49F3-9FD7-22887EDD31A6}"/>
    <dgm:cxn modelId="{50310323-FF5E-4679-831D-BE78833F2F01}" type="presOf" srcId="{A3552961-0E16-41B5-93F1-931036DE75DA}" destId="{1969A99B-3446-4745-9F8A-B08FC7D3A050}" srcOrd="0" destOrd="0" presId="urn:microsoft.com/office/officeart/2005/8/layout/lProcess2"/>
    <dgm:cxn modelId="{2A35C221-3ED5-44DE-AC45-0BEAEAAE43E8}" type="presOf" srcId="{6B97094D-61EC-4E54-83CF-71C5E8D71C6D}" destId="{DB874228-BB73-4D6C-B5DF-EA5E58E628FA}" srcOrd="0" destOrd="0" presId="urn:microsoft.com/office/officeart/2005/8/layout/lProcess2"/>
    <dgm:cxn modelId="{0AD7C129-A323-425B-A666-33FEC0417349}" type="presOf" srcId="{A73A0554-18FE-47E6-AC56-8C67657DF811}" destId="{ADEA162C-FF3E-4DF3-BEE1-97254FB98551}" srcOrd="0" destOrd="0" presId="urn:microsoft.com/office/officeart/2005/8/layout/lProcess2"/>
    <dgm:cxn modelId="{3F852E87-A06A-45A0-9516-20C5A8F73540}" srcId="{F9FC307B-0F18-4A83-9DC7-47D96F2406C9}" destId="{22946301-4BCD-4AF0-A1C2-2AACB1AAD027}" srcOrd="8" destOrd="0" parTransId="{7D3D1940-CE39-4155-B2B7-B2BED87487E4}" sibTransId="{65E6A585-2740-4F76-B5B7-6491B920D68C}"/>
    <dgm:cxn modelId="{BB7CF068-1E1E-4A0C-9948-86B0F54E7609}" type="presOf" srcId="{063E8E6A-EEC5-4D45-B9A8-B423E8BB017D}" destId="{367E8168-C92E-46C7-A27F-6E611656EE45}" srcOrd="1" destOrd="0" presId="urn:microsoft.com/office/officeart/2005/8/layout/lProcess2"/>
    <dgm:cxn modelId="{3CFB1623-848C-414B-9B87-ACB52D8D785F}" type="presOf" srcId="{29FD3211-BF15-45B2-ACCC-7407D5A9C2A1}" destId="{E035DC16-C1AB-49CA-8D78-C848567A7C7A}" srcOrd="0" destOrd="0" presId="urn:microsoft.com/office/officeart/2005/8/layout/lProcess2"/>
    <dgm:cxn modelId="{3C65B30A-60FE-4E80-94C1-F3EDC8AE262E}" srcId="{6B97094D-61EC-4E54-83CF-71C5E8D71C6D}" destId="{B8CDDAB2-76E2-4B3F-9091-947E5A6373AC}" srcOrd="0" destOrd="0" parTransId="{3365A53B-5DD8-44F8-A1E6-697DE60DB6F4}" sibTransId="{1744900B-BFED-469B-8076-824FC2584E0C}"/>
    <dgm:cxn modelId="{BACB39CD-EC57-4D80-BE3D-1DA90D55AB59}" srcId="{063E8E6A-EEC5-4D45-B9A8-B423E8BB017D}" destId="{7C4BD5A2-7E26-4795-9441-E57D9AA1AC49}" srcOrd="5" destOrd="0" parTransId="{2989453B-3891-442E-AB22-5D24A4B10073}" sibTransId="{D312DC21-80DA-4708-8A1C-98DDA6D35B41}"/>
    <dgm:cxn modelId="{0E05DEDC-9B88-47AB-8D92-8219BC6BEDB5}" srcId="{063E8E6A-EEC5-4D45-B9A8-B423E8BB017D}" destId="{3EBCCD4E-CA48-4771-AFAD-AFDF9C211D01}" srcOrd="6" destOrd="0" parTransId="{5B40468F-F21E-402E-AA1E-640E6305981E}" sibTransId="{B9AC5AF2-BC55-4A55-A607-A1B050793B8A}"/>
    <dgm:cxn modelId="{BA10DF3F-500A-4654-9F49-1FA620D40676}" type="presOf" srcId="{11CC6DAE-3D86-43B5-B720-AA449CD3926A}" destId="{1474E091-86E5-45CB-BD2B-27E10554FCDC}" srcOrd="0" destOrd="0" presId="urn:microsoft.com/office/officeart/2005/8/layout/lProcess2"/>
    <dgm:cxn modelId="{E7C8AAC5-75B1-461E-A2CB-7B5D95FDA225}" type="presOf" srcId="{F9FC307B-0F18-4A83-9DC7-47D96F2406C9}" destId="{75E7BECF-C335-4D9C-85CE-BFF468EAB3B5}" srcOrd="1" destOrd="0" presId="urn:microsoft.com/office/officeart/2005/8/layout/lProcess2"/>
    <dgm:cxn modelId="{118C04B2-EC0E-436D-91EB-FD72EF88E637}" srcId="{F9FC307B-0F18-4A83-9DC7-47D96F2406C9}" destId="{A73A0554-18FE-47E6-AC56-8C67657DF811}" srcOrd="6" destOrd="0" parTransId="{D972A7F3-4ABB-4EDC-9978-E1AF56081722}" sibTransId="{36EC51FD-9EF1-4774-B24F-B5B42B7D3DA4}"/>
    <dgm:cxn modelId="{FB5ED04F-5918-42CF-92A0-C1570B1304D9}" srcId="{F9FC307B-0F18-4A83-9DC7-47D96F2406C9}" destId="{3CB6A7C8-8F61-43B1-AF15-2DC614498CA9}" srcOrd="5" destOrd="0" parTransId="{01BB639B-B8BD-42AB-AD70-C4119B237ACE}" sibTransId="{DB73DAE2-C1A8-4D26-AB6F-E2532B896E34}"/>
    <dgm:cxn modelId="{C793345D-3984-4CDB-AA11-4B99CD2E979A}" type="presOf" srcId="{063E8E6A-EEC5-4D45-B9A8-B423E8BB017D}" destId="{44F0D3FB-53A2-4D23-A8B4-767B7B119212}" srcOrd="0" destOrd="0" presId="urn:microsoft.com/office/officeart/2005/8/layout/lProcess2"/>
    <dgm:cxn modelId="{C7E389DC-1996-47E7-9519-6C552E1A032B}" type="presOf" srcId="{0E2605AD-9ECC-4423-90C6-F130EE695CD4}" destId="{C50D254E-6C8D-4373-AB81-22C1EE6F2F3A}" srcOrd="0" destOrd="0" presId="urn:microsoft.com/office/officeart/2005/8/layout/lProcess2"/>
    <dgm:cxn modelId="{861C6550-4DB8-4392-90CA-4F84F207799B}" type="presOf" srcId="{6B97094D-61EC-4E54-83CF-71C5E8D71C6D}" destId="{B51BD101-13C6-4B8E-B064-66F8392BFCEE}" srcOrd="1" destOrd="0" presId="urn:microsoft.com/office/officeart/2005/8/layout/lProcess2"/>
    <dgm:cxn modelId="{19E19AFA-F868-4CBA-8877-E6A0ED8650E8}" type="presOf" srcId="{3AB19643-6D4C-43FB-BE1E-5896EF1E3CA4}" destId="{F66FF31D-3CDB-42D6-BC93-14E1DC906C98}" srcOrd="0" destOrd="0" presId="urn:microsoft.com/office/officeart/2005/8/layout/lProcess2"/>
    <dgm:cxn modelId="{C6286116-1E71-4E8F-B35F-AE7BC8885F67}" type="presOf" srcId="{409A0D48-726D-4F09-BCBF-B7021B659601}" destId="{D033AB16-4B03-4E5A-8BD4-EB2445099D44}" srcOrd="0" destOrd="0" presId="urn:microsoft.com/office/officeart/2005/8/layout/lProcess2"/>
    <dgm:cxn modelId="{60A6078B-0D68-423F-B8B6-EEDB35CE2A65}" srcId="{F9FC307B-0F18-4A83-9DC7-47D96F2406C9}" destId="{C1C9B407-9F36-4B2E-8CA4-9B3DB125674F}" srcOrd="3" destOrd="0" parTransId="{5DA93E2B-0BC5-4542-9422-18E9533BB0B7}" sibTransId="{6D55B534-13F1-450A-A808-20622DBBE187}"/>
    <dgm:cxn modelId="{AC291938-4952-4445-8231-8D9F32C20774}" type="presOf" srcId="{3EBCCD4E-CA48-4771-AFAD-AFDF9C211D01}" destId="{453DC3DF-FA27-42B4-A015-780BA2837DF2}" srcOrd="0" destOrd="0" presId="urn:microsoft.com/office/officeart/2005/8/layout/lProcess2"/>
    <dgm:cxn modelId="{B650DF2B-F111-49FE-818F-0794293A6EB9}" type="presOf" srcId="{04AD1794-1FA9-432C-8F6E-7E4948CD6DCD}" destId="{DD3CC08A-73BD-42B4-9387-9422A5A71175}" srcOrd="0" destOrd="0" presId="urn:microsoft.com/office/officeart/2005/8/layout/lProcess2"/>
    <dgm:cxn modelId="{99C0913A-FEB5-4DD2-AE53-7CA77CE9E155}" srcId="{063E8E6A-EEC5-4D45-B9A8-B423E8BB017D}" destId="{649BAF38-8D13-4D80-8B91-9B1ABFF44E7D}" srcOrd="9" destOrd="0" parTransId="{260F8127-761B-43AC-828C-173B7093EEBD}" sibTransId="{CF968468-DDA5-4456-A580-C49ECFD8E845}"/>
    <dgm:cxn modelId="{9AF1F02D-06DB-420E-9D16-4C350614259D}" srcId="{6B97094D-61EC-4E54-83CF-71C5E8D71C6D}" destId="{FE090136-DD34-4DC4-9DA5-40BD733525DD}" srcOrd="5" destOrd="0" parTransId="{BEAC1A61-D05A-48D3-8153-3531A5DDEDFA}" sibTransId="{CAD3159D-B24A-4DA1-B99F-D6E2FEB0E93A}"/>
    <dgm:cxn modelId="{CC6F9318-DF57-464A-B364-61F8798BE3D0}" srcId="{6B97094D-61EC-4E54-83CF-71C5E8D71C6D}" destId="{9A42F297-F80C-4E13-92C6-7DADA8CA30D0}" srcOrd="6" destOrd="0" parTransId="{DB42BB6E-9581-4AEB-B532-2FA206A15412}" sibTransId="{CA7F9DBE-AB5F-40EB-96CA-49C42E6C55FA}"/>
    <dgm:cxn modelId="{DF5D4E90-B15E-469B-872A-765A6FA6B1E7}" srcId="{FC0A8329-662D-4BC3-BD94-B3F0D53FE9DD}" destId="{F9FC307B-0F18-4A83-9DC7-47D96F2406C9}" srcOrd="1" destOrd="0" parTransId="{B4A87C0D-E688-460A-9087-E3A2593246E5}" sibTransId="{AF76FE14-6765-49E8-99F6-A71105045D1A}"/>
    <dgm:cxn modelId="{1EEB37E0-0D4F-4F84-9B82-197C250B2FED}" srcId="{F9FC307B-0F18-4A83-9DC7-47D96F2406C9}" destId="{DDC60593-B504-4D43-B7B9-08B2DE1D39C6}" srcOrd="0" destOrd="0" parTransId="{7387656A-CDF7-4EF0-81C9-3F6931F13D9D}" sibTransId="{80E07AF0-DAD4-4981-8018-CE8B3E82FCBF}"/>
    <dgm:cxn modelId="{B019E6EA-DD9F-4F06-8423-0BA5B28E6C4A}" srcId="{FC0A8329-662D-4BC3-BD94-B3F0D53FE9DD}" destId="{6B97094D-61EC-4E54-83CF-71C5E8D71C6D}" srcOrd="0" destOrd="0" parTransId="{782DA46B-1B26-40CC-9E46-1BD0025EB9E7}" sibTransId="{D453F4E7-DCFD-40CE-9AA0-7DCFED3E00CF}"/>
    <dgm:cxn modelId="{D4C57D2E-89D6-4DB6-BDBA-99C6D97F979B}" type="presOf" srcId="{B8CDDAB2-76E2-4B3F-9091-947E5A6373AC}" destId="{CCDEB2EF-AFEB-4BB2-B320-E819E7010645}" srcOrd="0" destOrd="0" presId="urn:microsoft.com/office/officeart/2005/8/layout/lProcess2"/>
    <dgm:cxn modelId="{BEE10595-792F-4B97-BBD6-04571902C991}" srcId="{6B97094D-61EC-4E54-83CF-71C5E8D71C6D}" destId="{409A0D48-726D-4F09-BCBF-B7021B659601}" srcOrd="7" destOrd="0" parTransId="{CAC238AB-AC3F-4F81-AE25-DB1C3F23F191}" sibTransId="{E547C478-E014-444C-8831-997861AB5087}"/>
    <dgm:cxn modelId="{0CA4AE7F-00B7-484F-A80B-78084FF01090}" type="presOf" srcId="{7C4BD5A2-7E26-4795-9441-E57D9AA1AC49}" destId="{33B74B08-495C-4ACC-997E-45871E77A93F}" srcOrd="0" destOrd="0" presId="urn:microsoft.com/office/officeart/2005/8/layout/lProcess2"/>
    <dgm:cxn modelId="{AE47358B-432E-4064-A1E0-B13E06B0FBF0}" type="presOf" srcId="{D33A56FD-C075-49B2-9C9A-39CD33552F68}" destId="{24E19C82-B26D-4F26-9F29-798E3EBE0443}" srcOrd="0" destOrd="0" presId="urn:microsoft.com/office/officeart/2005/8/layout/lProcess2"/>
    <dgm:cxn modelId="{37854718-EC03-4B1F-AF27-4C397C913EAA}" type="presOf" srcId="{04666C67-5FC9-48E8-A277-FB1A3EF15F02}" destId="{22FA587A-14C2-4232-A98B-D9B46CEA8756}" srcOrd="0" destOrd="0" presId="urn:microsoft.com/office/officeart/2005/8/layout/lProcess2"/>
    <dgm:cxn modelId="{8C593CB7-42F5-494B-A82C-F17709793AD4}" srcId="{FC0A8329-662D-4BC3-BD94-B3F0D53FE9DD}" destId="{063E8E6A-EEC5-4D45-B9A8-B423E8BB017D}" srcOrd="2" destOrd="0" parTransId="{092B1987-FC6D-4545-9F83-7DF129FF96B7}" sibTransId="{C623BECA-C9BF-44E6-8F21-791B74E5485B}"/>
    <dgm:cxn modelId="{BB270EE3-9C1D-4618-9F26-0CB4BDF8651A}" srcId="{063E8E6A-EEC5-4D45-B9A8-B423E8BB017D}" destId="{D64E7C83-09B3-44D5-A17F-9FA799FA4BD0}" srcOrd="8" destOrd="0" parTransId="{6A976065-8668-4C2A-9017-B7DE7FACEBE5}" sibTransId="{34CD6A1A-B9FF-4B59-A8A4-3AE851A18676}"/>
    <dgm:cxn modelId="{06FD1C64-82CD-4790-821F-45952F5F0412}" type="presOf" srcId="{DDC60593-B504-4D43-B7B9-08B2DE1D39C6}" destId="{BA255834-65F9-4956-B3F4-12BEF9C320B0}" srcOrd="0" destOrd="0" presId="urn:microsoft.com/office/officeart/2005/8/layout/lProcess2"/>
    <dgm:cxn modelId="{4324E29D-09AD-4BED-BEAB-4D6F713565B8}" srcId="{6B97094D-61EC-4E54-83CF-71C5E8D71C6D}" destId="{ADB94975-B600-4DFF-8E1A-3FFF4AE9B433}" srcOrd="8" destOrd="0" parTransId="{195ABAFC-9C4B-4A96-A33F-E63571C116E4}" sibTransId="{A41D4700-58F9-4131-B4A3-9265EBDE9803}"/>
    <dgm:cxn modelId="{09F11FF6-879E-46D6-80C5-2090E637560C}" type="presOf" srcId="{D64E7C83-09B3-44D5-A17F-9FA799FA4BD0}" destId="{71BAA469-FB97-40AE-9029-410002E0B8D2}" srcOrd="0" destOrd="0" presId="urn:microsoft.com/office/officeart/2005/8/layout/lProcess2"/>
    <dgm:cxn modelId="{59CB635F-FA40-45EC-9A47-FD25A649F397}" srcId="{F9FC307B-0F18-4A83-9DC7-47D96F2406C9}" destId="{0C5E6732-B8E6-4887-864A-95053F899A40}" srcOrd="1" destOrd="0" parTransId="{8AFBF373-9313-4FB7-AD7B-F854148D63F2}" sibTransId="{51BAA946-C007-45EE-996C-9AEBA9E4A2AA}"/>
    <dgm:cxn modelId="{D19A9C72-4156-482F-A47C-DE1CBE17E58D}" type="presOf" srcId="{649BAF38-8D13-4D80-8B91-9B1ABFF44E7D}" destId="{755C0016-DBA7-482E-B5EA-D4FF4451709C}" srcOrd="0" destOrd="0" presId="urn:microsoft.com/office/officeart/2005/8/layout/lProcess2"/>
    <dgm:cxn modelId="{D3FDF60D-0758-4A3F-9DE7-5F92DCB1DDE7}" type="presOf" srcId="{C1C9B407-9F36-4B2E-8CA4-9B3DB125674F}" destId="{7ACE9DF7-5E88-4D3C-B3D3-91737C34D9E0}" srcOrd="0" destOrd="0" presId="urn:microsoft.com/office/officeart/2005/8/layout/lProcess2"/>
    <dgm:cxn modelId="{0F11FA99-8B9F-4773-9506-443DF80D2E94}" type="presOf" srcId="{3CB6A7C8-8F61-43B1-AF15-2DC614498CA9}" destId="{4D2E1B7C-C270-4D2A-BB4F-CAA28DD99DAF}" srcOrd="0" destOrd="0" presId="urn:microsoft.com/office/officeart/2005/8/layout/lProcess2"/>
    <dgm:cxn modelId="{097DBC9D-2630-4DC3-A9A5-1413AAE67274}" srcId="{F9FC307B-0F18-4A83-9DC7-47D96F2406C9}" destId="{29FD3211-BF15-45B2-ACCC-7407D5A9C2A1}" srcOrd="9" destOrd="0" parTransId="{70F6DE5E-A956-4542-9293-48A89D04ADE0}" sibTransId="{2382D41F-0BF3-4D0B-93D1-0DD0A2425D6B}"/>
    <dgm:cxn modelId="{A4A658DF-7C3B-49F5-9B55-C2B43E94E2EE}" srcId="{6B97094D-61EC-4E54-83CF-71C5E8D71C6D}" destId="{D33A56FD-C075-49B2-9C9A-39CD33552F68}" srcOrd="1" destOrd="0" parTransId="{F01812C2-4EFB-441C-943F-8D8EF0A39FF1}" sibTransId="{7EED2CA0-FF25-46E5-AEC4-127187CBA273}"/>
    <dgm:cxn modelId="{B561AA70-371D-4E22-A2E9-667555623DDD}" type="presOf" srcId="{DD1CCD4F-C1F2-4B9A-974D-1EB10F9EF3CA}" destId="{83320336-EE73-4F4F-A3FC-8051FF24AFF3}" srcOrd="0" destOrd="0" presId="urn:microsoft.com/office/officeart/2005/8/layout/lProcess2"/>
    <dgm:cxn modelId="{6144F60F-BF9A-49ED-B94E-F6228BEA6202}" srcId="{063E8E6A-EEC5-4D45-B9A8-B423E8BB017D}" destId="{04AD1794-1FA9-432C-8F6E-7E4948CD6DCD}" srcOrd="1" destOrd="0" parTransId="{448FCD1F-2EF2-4DB1-B9DE-033F9F6C285A}" sibTransId="{C808C9A9-7E20-4F27-8CE2-6291589D6D22}"/>
    <dgm:cxn modelId="{67BBE503-3C10-4619-9258-175574255531}" srcId="{063E8E6A-EEC5-4D45-B9A8-B423E8BB017D}" destId="{A66D2FEF-00C0-420D-9C39-5FED467EBE60}" srcOrd="0" destOrd="0" parTransId="{50438D9E-A98C-4D19-8266-F55A001692FA}" sibTransId="{A13F8343-C96A-4414-A630-D737A8335188}"/>
    <dgm:cxn modelId="{3B24D8BE-4182-48BE-9DFC-575AC11EB097}" type="presOf" srcId="{ADB94975-B600-4DFF-8E1A-3FFF4AE9B433}" destId="{49FD5ED3-A3F9-44E1-952B-34712DDDEBB3}" srcOrd="0" destOrd="0" presId="urn:microsoft.com/office/officeart/2005/8/layout/lProcess2"/>
    <dgm:cxn modelId="{D06473D8-0AF1-424A-A6F6-B13EA643E23E}" srcId="{6B97094D-61EC-4E54-83CF-71C5E8D71C6D}" destId="{3AB19643-6D4C-43FB-BE1E-5896EF1E3CA4}" srcOrd="2" destOrd="0" parTransId="{1FEE1337-DED4-4270-A382-225D97FC3A6A}" sibTransId="{EE4BE450-149F-4ABE-9E8A-7EAB0C72C667}"/>
    <dgm:cxn modelId="{8CC064FB-7A55-474A-BB2B-D448A60EFAA9}" type="presParOf" srcId="{BC7E4880-674F-4D41-9C59-20A211039125}" destId="{E761D4FB-83C4-407D-AA39-F52980B11CBA}" srcOrd="0" destOrd="0" presId="urn:microsoft.com/office/officeart/2005/8/layout/lProcess2"/>
    <dgm:cxn modelId="{0DCEAF9D-8D1B-45FB-87EB-7BCCB0761316}" type="presParOf" srcId="{E761D4FB-83C4-407D-AA39-F52980B11CBA}" destId="{DB874228-BB73-4D6C-B5DF-EA5E58E628FA}" srcOrd="0" destOrd="0" presId="urn:microsoft.com/office/officeart/2005/8/layout/lProcess2"/>
    <dgm:cxn modelId="{AA24E38F-0A5F-4464-8955-207858AEC00E}" type="presParOf" srcId="{E761D4FB-83C4-407D-AA39-F52980B11CBA}" destId="{B51BD101-13C6-4B8E-B064-66F8392BFCEE}" srcOrd="1" destOrd="0" presId="urn:microsoft.com/office/officeart/2005/8/layout/lProcess2"/>
    <dgm:cxn modelId="{C90B53B2-B82F-490C-86F5-AEE46495D295}" type="presParOf" srcId="{E761D4FB-83C4-407D-AA39-F52980B11CBA}" destId="{D45D89C6-0A50-4D29-8FC4-96D36AE5711A}" srcOrd="2" destOrd="0" presId="urn:microsoft.com/office/officeart/2005/8/layout/lProcess2"/>
    <dgm:cxn modelId="{F41EE099-1727-454F-A520-941ADB834C5A}" type="presParOf" srcId="{D45D89C6-0A50-4D29-8FC4-96D36AE5711A}" destId="{F3E3C7CA-305F-4024-A185-CBD666E90C79}" srcOrd="0" destOrd="0" presId="urn:microsoft.com/office/officeart/2005/8/layout/lProcess2"/>
    <dgm:cxn modelId="{78D89735-3F9E-46E0-A9B1-003F9FDA1A7E}" type="presParOf" srcId="{F3E3C7CA-305F-4024-A185-CBD666E90C79}" destId="{CCDEB2EF-AFEB-4BB2-B320-E819E7010645}" srcOrd="0" destOrd="0" presId="urn:microsoft.com/office/officeart/2005/8/layout/lProcess2"/>
    <dgm:cxn modelId="{984AEE14-9A91-4A6E-BEC2-3AAA5C74E317}" type="presParOf" srcId="{F3E3C7CA-305F-4024-A185-CBD666E90C79}" destId="{2A37AD10-534E-4F23-8D6F-1BBBE157263D}" srcOrd="1" destOrd="0" presId="urn:microsoft.com/office/officeart/2005/8/layout/lProcess2"/>
    <dgm:cxn modelId="{0A25EFB9-C8CE-4289-8C46-3E79A68A1DA7}" type="presParOf" srcId="{F3E3C7CA-305F-4024-A185-CBD666E90C79}" destId="{24E19C82-B26D-4F26-9F29-798E3EBE0443}" srcOrd="2" destOrd="0" presId="urn:microsoft.com/office/officeart/2005/8/layout/lProcess2"/>
    <dgm:cxn modelId="{13054020-19BE-4B27-88CC-9B7715037900}" type="presParOf" srcId="{F3E3C7CA-305F-4024-A185-CBD666E90C79}" destId="{94C1B4CB-EC71-4E13-BA3A-9282543E2D14}" srcOrd="3" destOrd="0" presId="urn:microsoft.com/office/officeart/2005/8/layout/lProcess2"/>
    <dgm:cxn modelId="{21332A42-4F8D-4C3D-9D3C-4728EC381DA1}" type="presParOf" srcId="{F3E3C7CA-305F-4024-A185-CBD666E90C79}" destId="{F66FF31D-3CDB-42D6-BC93-14E1DC906C98}" srcOrd="4" destOrd="0" presId="urn:microsoft.com/office/officeart/2005/8/layout/lProcess2"/>
    <dgm:cxn modelId="{ADA069FF-FFF8-454D-991A-98306902EF94}" type="presParOf" srcId="{F3E3C7CA-305F-4024-A185-CBD666E90C79}" destId="{91D14972-B786-44A8-9865-A2C4A491F2E8}" srcOrd="5" destOrd="0" presId="urn:microsoft.com/office/officeart/2005/8/layout/lProcess2"/>
    <dgm:cxn modelId="{7D3703C6-0998-4354-9AE5-2117F8EF86C2}" type="presParOf" srcId="{F3E3C7CA-305F-4024-A185-CBD666E90C79}" destId="{1969A99B-3446-4745-9F8A-B08FC7D3A050}" srcOrd="6" destOrd="0" presId="urn:microsoft.com/office/officeart/2005/8/layout/lProcess2"/>
    <dgm:cxn modelId="{15CEC2AA-52E3-499D-AAF5-582C64A1A924}" type="presParOf" srcId="{F3E3C7CA-305F-4024-A185-CBD666E90C79}" destId="{8A16F84A-A259-4A6B-A55E-111F22EB118C}" srcOrd="7" destOrd="0" presId="urn:microsoft.com/office/officeart/2005/8/layout/lProcess2"/>
    <dgm:cxn modelId="{46F67730-D3A2-4CC1-8B05-6312166B2A82}" type="presParOf" srcId="{F3E3C7CA-305F-4024-A185-CBD666E90C79}" destId="{2D3BBEFE-045B-4853-AC91-287CD8452A6A}" srcOrd="8" destOrd="0" presId="urn:microsoft.com/office/officeart/2005/8/layout/lProcess2"/>
    <dgm:cxn modelId="{635B479B-C214-43F9-9C96-764B192A16C4}" type="presParOf" srcId="{F3E3C7CA-305F-4024-A185-CBD666E90C79}" destId="{8EBB7A68-2DCA-461E-AA13-21603FFF8BAF}" srcOrd="9" destOrd="0" presId="urn:microsoft.com/office/officeart/2005/8/layout/lProcess2"/>
    <dgm:cxn modelId="{BBC7F4C2-3B2F-4F63-8B70-06038B3615CB}" type="presParOf" srcId="{F3E3C7CA-305F-4024-A185-CBD666E90C79}" destId="{36719720-7582-4B9B-8813-45345061E604}" srcOrd="10" destOrd="0" presId="urn:microsoft.com/office/officeart/2005/8/layout/lProcess2"/>
    <dgm:cxn modelId="{E58563D6-92F6-44D0-ABEC-C3BF912930C1}" type="presParOf" srcId="{F3E3C7CA-305F-4024-A185-CBD666E90C79}" destId="{2FA75113-0365-4DD1-841D-A8C6DE1DA803}" srcOrd="11" destOrd="0" presId="urn:microsoft.com/office/officeart/2005/8/layout/lProcess2"/>
    <dgm:cxn modelId="{6E50300F-2F3E-4C66-8287-DB6F40F16AE3}" type="presParOf" srcId="{F3E3C7CA-305F-4024-A185-CBD666E90C79}" destId="{7AEDDCF2-BA98-4C16-8709-4FBF625E7980}" srcOrd="12" destOrd="0" presId="urn:microsoft.com/office/officeart/2005/8/layout/lProcess2"/>
    <dgm:cxn modelId="{B00354F7-8B7A-42AB-B56D-5D8336764971}" type="presParOf" srcId="{F3E3C7CA-305F-4024-A185-CBD666E90C79}" destId="{5FA33DEE-9019-43FF-BF21-334ECBADD3F8}" srcOrd="13" destOrd="0" presId="urn:microsoft.com/office/officeart/2005/8/layout/lProcess2"/>
    <dgm:cxn modelId="{937EB401-0577-441A-B22A-B0D4A491BDAD}" type="presParOf" srcId="{F3E3C7CA-305F-4024-A185-CBD666E90C79}" destId="{D033AB16-4B03-4E5A-8BD4-EB2445099D44}" srcOrd="14" destOrd="0" presId="urn:microsoft.com/office/officeart/2005/8/layout/lProcess2"/>
    <dgm:cxn modelId="{CBC268E7-3C15-4607-81DA-56A1F1C96CC3}" type="presParOf" srcId="{F3E3C7CA-305F-4024-A185-CBD666E90C79}" destId="{BF9F2C6B-CEE7-448F-82D3-B8FF5755402C}" srcOrd="15" destOrd="0" presId="urn:microsoft.com/office/officeart/2005/8/layout/lProcess2"/>
    <dgm:cxn modelId="{4A392AD9-7BA2-40B1-B5E9-6836C5F76D78}" type="presParOf" srcId="{F3E3C7CA-305F-4024-A185-CBD666E90C79}" destId="{49FD5ED3-A3F9-44E1-952B-34712DDDEBB3}" srcOrd="16" destOrd="0" presId="urn:microsoft.com/office/officeart/2005/8/layout/lProcess2"/>
    <dgm:cxn modelId="{13F75227-031C-448E-85F2-DD63FCAF7456}" type="presParOf" srcId="{F3E3C7CA-305F-4024-A185-CBD666E90C79}" destId="{D1E99504-74B4-477D-B945-42208815BFF9}" srcOrd="17" destOrd="0" presId="urn:microsoft.com/office/officeart/2005/8/layout/lProcess2"/>
    <dgm:cxn modelId="{12C47EAC-754D-4EEC-9259-B7D2F0B891AE}" type="presParOf" srcId="{F3E3C7CA-305F-4024-A185-CBD666E90C79}" destId="{D442751E-C55B-4FDB-90B1-411ACF399BFA}" srcOrd="18" destOrd="0" presId="urn:microsoft.com/office/officeart/2005/8/layout/lProcess2"/>
    <dgm:cxn modelId="{43953292-F82A-41F5-A2BB-4ADF86019124}" type="presParOf" srcId="{BC7E4880-674F-4D41-9C59-20A211039125}" destId="{3DCAA0A5-05E8-471F-98C1-4F0ADF5191CB}" srcOrd="1" destOrd="0" presId="urn:microsoft.com/office/officeart/2005/8/layout/lProcess2"/>
    <dgm:cxn modelId="{AFFE0D49-50F4-4685-9E31-FE8A63CF514D}" type="presParOf" srcId="{BC7E4880-674F-4D41-9C59-20A211039125}" destId="{8CADA636-F145-4A36-8709-2F03E4990701}" srcOrd="2" destOrd="0" presId="urn:microsoft.com/office/officeart/2005/8/layout/lProcess2"/>
    <dgm:cxn modelId="{70252F31-D798-4E7B-8B8E-CCE11767D519}" type="presParOf" srcId="{8CADA636-F145-4A36-8709-2F03E4990701}" destId="{77093A6F-8CCC-4A44-B881-8DFE82C0EAC0}" srcOrd="0" destOrd="0" presId="urn:microsoft.com/office/officeart/2005/8/layout/lProcess2"/>
    <dgm:cxn modelId="{17B94685-A12F-40E4-BF13-48277271548E}" type="presParOf" srcId="{8CADA636-F145-4A36-8709-2F03E4990701}" destId="{75E7BECF-C335-4D9C-85CE-BFF468EAB3B5}" srcOrd="1" destOrd="0" presId="urn:microsoft.com/office/officeart/2005/8/layout/lProcess2"/>
    <dgm:cxn modelId="{BA298203-DEE7-4807-B9EA-5C1FC0CB25E6}" type="presParOf" srcId="{8CADA636-F145-4A36-8709-2F03E4990701}" destId="{829160DA-CB28-4AAF-AA3B-5CA6FA662C59}" srcOrd="2" destOrd="0" presId="urn:microsoft.com/office/officeart/2005/8/layout/lProcess2"/>
    <dgm:cxn modelId="{1EDE6F00-4F94-4E87-A84F-795D9999ED21}" type="presParOf" srcId="{829160DA-CB28-4AAF-AA3B-5CA6FA662C59}" destId="{21D50C5E-9068-4F75-B9FC-0F1B0A0C3648}" srcOrd="0" destOrd="0" presId="urn:microsoft.com/office/officeart/2005/8/layout/lProcess2"/>
    <dgm:cxn modelId="{C6CFE213-4A3D-4750-8DB7-30EAECDF30F7}" type="presParOf" srcId="{21D50C5E-9068-4F75-B9FC-0F1B0A0C3648}" destId="{BA255834-65F9-4956-B3F4-12BEF9C320B0}" srcOrd="0" destOrd="0" presId="urn:microsoft.com/office/officeart/2005/8/layout/lProcess2"/>
    <dgm:cxn modelId="{E916064E-DA82-4D81-9A04-3D935B9D1468}" type="presParOf" srcId="{21D50C5E-9068-4F75-B9FC-0F1B0A0C3648}" destId="{D741596C-44C9-4B9A-9455-31D9CF43153E}" srcOrd="1" destOrd="0" presId="urn:microsoft.com/office/officeart/2005/8/layout/lProcess2"/>
    <dgm:cxn modelId="{D5DCB701-6789-4321-A6D3-3E2179F0734A}" type="presParOf" srcId="{21D50C5E-9068-4F75-B9FC-0F1B0A0C3648}" destId="{74450325-053A-4431-8347-65F2D4B53520}" srcOrd="2" destOrd="0" presId="urn:microsoft.com/office/officeart/2005/8/layout/lProcess2"/>
    <dgm:cxn modelId="{EEB0DE5A-CA7E-41AD-B84B-F836BE5358B7}" type="presParOf" srcId="{21D50C5E-9068-4F75-B9FC-0F1B0A0C3648}" destId="{96B0AC23-5600-4655-A938-86604857DFF2}" srcOrd="3" destOrd="0" presId="urn:microsoft.com/office/officeart/2005/8/layout/lProcess2"/>
    <dgm:cxn modelId="{248E6763-7FC5-4F3A-883F-D048DAF903F4}" type="presParOf" srcId="{21D50C5E-9068-4F75-B9FC-0F1B0A0C3648}" destId="{B9716E8C-8BEE-4DBB-A8A8-630669FD6F0C}" srcOrd="4" destOrd="0" presId="urn:microsoft.com/office/officeart/2005/8/layout/lProcess2"/>
    <dgm:cxn modelId="{A3611BC4-0D6F-405F-94C2-82E5E7E4CD54}" type="presParOf" srcId="{21D50C5E-9068-4F75-B9FC-0F1B0A0C3648}" destId="{87555695-44DD-4EA2-B7F2-8B8799928BA1}" srcOrd="5" destOrd="0" presId="urn:microsoft.com/office/officeart/2005/8/layout/lProcess2"/>
    <dgm:cxn modelId="{7553A6A6-CCEC-4A9E-A884-2C1E4BF5FE76}" type="presParOf" srcId="{21D50C5E-9068-4F75-B9FC-0F1B0A0C3648}" destId="{7ACE9DF7-5E88-4D3C-B3D3-91737C34D9E0}" srcOrd="6" destOrd="0" presId="urn:microsoft.com/office/officeart/2005/8/layout/lProcess2"/>
    <dgm:cxn modelId="{5982EFE9-B4EA-48D0-806A-CC34FC3A860D}" type="presParOf" srcId="{21D50C5E-9068-4F75-B9FC-0F1B0A0C3648}" destId="{8DE42609-16D3-4C56-968B-488C3CCF3283}" srcOrd="7" destOrd="0" presId="urn:microsoft.com/office/officeart/2005/8/layout/lProcess2"/>
    <dgm:cxn modelId="{57D0BB43-356D-4D0E-8E19-2C3A2E91A378}" type="presParOf" srcId="{21D50C5E-9068-4F75-B9FC-0F1B0A0C3648}" destId="{22FA587A-14C2-4232-A98B-D9B46CEA8756}" srcOrd="8" destOrd="0" presId="urn:microsoft.com/office/officeart/2005/8/layout/lProcess2"/>
    <dgm:cxn modelId="{08194460-7DE5-437F-870A-4A3D1BDD69D2}" type="presParOf" srcId="{21D50C5E-9068-4F75-B9FC-0F1B0A0C3648}" destId="{6B7E63D4-F31E-4889-BBB0-D9D5BD57672F}" srcOrd="9" destOrd="0" presId="urn:microsoft.com/office/officeart/2005/8/layout/lProcess2"/>
    <dgm:cxn modelId="{AAA60375-8FA5-456D-A451-A588D5F46228}" type="presParOf" srcId="{21D50C5E-9068-4F75-B9FC-0F1B0A0C3648}" destId="{4D2E1B7C-C270-4D2A-BB4F-CAA28DD99DAF}" srcOrd="10" destOrd="0" presId="urn:microsoft.com/office/officeart/2005/8/layout/lProcess2"/>
    <dgm:cxn modelId="{C29F8905-E071-484F-B4F4-A7FB5F822A04}" type="presParOf" srcId="{21D50C5E-9068-4F75-B9FC-0F1B0A0C3648}" destId="{FE13A36B-0EE3-446E-9B2C-2FC07F9DB72D}" srcOrd="11" destOrd="0" presId="urn:microsoft.com/office/officeart/2005/8/layout/lProcess2"/>
    <dgm:cxn modelId="{47792777-038F-439F-BE47-57E9DB45882A}" type="presParOf" srcId="{21D50C5E-9068-4F75-B9FC-0F1B0A0C3648}" destId="{ADEA162C-FF3E-4DF3-BEE1-97254FB98551}" srcOrd="12" destOrd="0" presId="urn:microsoft.com/office/officeart/2005/8/layout/lProcess2"/>
    <dgm:cxn modelId="{FA92C0E3-AD89-44DB-B97D-80B14B35B4FF}" type="presParOf" srcId="{21D50C5E-9068-4F75-B9FC-0F1B0A0C3648}" destId="{E515A24F-633F-4193-86B5-FF1E5545547C}" srcOrd="13" destOrd="0" presId="urn:microsoft.com/office/officeart/2005/8/layout/lProcess2"/>
    <dgm:cxn modelId="{F2887F17-A720-4470-9CC0-2966B0197930}" type="presParOf" srcId="{21D50C5E-9068-4F75-B9FC-0F1B0A0C3648}" destId="{5BFC09B6-D207-419E-8A6F-5E7315DFFC6E}" srcOrd="14" destOrd="0" presId="urn:microsoft.com/office/officeart/2005/8/layout/lProcess2"/>
    <dgm:cxn modelId="{A0D3F599-5C3B-46C2-8264-168818EF97F6}" type="presParOf" srcId="{21D50C5E-9068-4F75-B9FC-0F1B0A0C3648}" destId="{D5BC604C-E480-46A9-AF6B-56CA816C11DE}" srcOrd="15" destOrd="0" presId="urn:microsoft.com/office/officeart/2005/8/layout/lProcess2"/>
    <dgm:cxn modelId="{FB77F226-9AFB-466F-B81F-429437E15A04}" type="presParOf" srcId="{21D50C5E-9068-4F75-B9FC-0F1B0A0C3648}" destId="{6300551D-5B0A-40FE-913F-0C91571F3FCF}" srcOrd="16" destOrd="0" presId="urn:microsoft.com/office/officeart/2005/8/layout/lProcess2"/>
    <dgm:cxn modelId="{38770B1A-E370-45ED-94EF-80589D85E1B2}" type="presParOf" srcId="{21D50C5E-9068-4F75-B9FC-0F1B0A0C3648}" destId="{714081CD-B452-4497-A0AE-5B526ED124D6}" srcOrd="17" destOrd="0" presId="urn:microsoft.com/office/officeart/2005/8/layout/lProcess2"/>
    <dgm:cxn modelId="{649D0F04-3B8F-42C4-9A5F-364F4EDD875F}" type="presParOf" srcId="{21D50C5E-9068-4F75-B9FC-0F1B0A0C3648}" destId="{E035DC16-C1AB-49CA-8D78-C848567A7C7A}" srcOrd="18" destOrd="0" presId="urn:microsoft.com/office/officeart/2005/8/layout/lProcess2"/>
    <dgm:cxn modelId="{600E2A9D-4679-4608-B8B5-44237C8ADB07}" type="presParOf" srcId="{BC7E4880-674F-4D41-9C59-20A211039125}" destId="{A364A9D3-4B89-4E8C-8F51-FC2C013C0F75}" srcOrd="3" destOrd="0" presId="urn:microsoft.com/office/officeart/2005/8/layout/lProcess2"/>
    <dgm:cxn modelId="{06EBB221-4727-41CC-B13A-8F1606A8367D}" type="presParOf" srcId="{BC7E4880-674F-4D41-9C59-20A211039125}" destId="{51A94EE4-3CC4-434F-B8E9-B9845AE09CDF}" srcOrd="4" destOrd="0" presId="urn:microsoft.com/office/officeart/2005/8/layout/lProcess2"/>
    <dgm:cxn modelId="{4D931621-3DC0-4548-88ED-584B69B16F96}" type="presParOf" srcId="{51A94EE4-3CC4-434F-B8E9-B9845AE09CDF}" destId="{44F0D3FB-53A2-4D23-A8B4-767B7B119212}" srcOrd="0" destOrd="0" presId="urn:microsoft.com/office/officeart/2005/8/layout/lProcess2"/>
    <dgm:cxn modelId="{3593DEC5-7139-4316-8D8B-B486FF94CCE3}" type="presParOf" srcId="{51A94EE4-3CC4-434F-B8E9-B9845AE09CDF}" destId="{367E8168-C92E-46C7-A27F-6E611656EE45}" srcOrd="1" destOrd="0" presId="urn:microsoft.com/office/officeart/2005/8/layout/lProcess2"/>
    <dgm:cxn modelId="{2762775D-7A59-4188-90F1-0FD7348F7450}" type="presParOf" srcId="{51A94EE4-3CC4-434F-B8E9-B9845AE09CDF}" destId="{6EDD0BBD-35DE-41FA-A62D-614C55BD6902}" srcOrd="2" destOrd="0" presId="urn:microsoft.com/office/officeart/2005/8/layout/lProcess2"/>
    <dgm:cxn modelId="{97BA4420-B6FB-413B-BB10-16AC5C20E83C}" type="presParOf" srcId="{6EDD0BBD-35DE-41FA-A62D-614C55BD6902}" destId="{6E0F1EEF-D63C-41B6-BF16-E4FDF00B79B0}" srcOrd="0" destOrd="0" presId="urn:microsoft.com/office/officeart/2005/8/layout/lProcess2"/>
    <dgm:cxn modelId="{A32735EE-97F7-45CF-9321-B1D2D9F37EF0}" type="presParOf" srcId="{6E0F1EEF-D63C-41B6-BF16-E4FDF00B79B0}" destId="{A18FDC9B-9054-4F23-9BE2-47BAD69F6D63}" srcOrd="0" destOrd="0" presId="urn:microsoft.com/office/officeart/2005/8/layout/lProcess2"/>
    <dgm:cxn modelId="{5C677A19-E52A-4421-ABA1-379713868A47}" type="presParOf" srcId="{6E0F1EEF-D63C-41B6-BF16-E4FDF00B79B0}" destId="{ADCA2DCA-AE2F-41A2-837E-0EAFF6B89762}" srcOrd="1" destOrd="0" presId="urn:microsoft.com/office/officeart/2005/8/layout/lProcess2"/>
    <dgm:cxn modelId="{708DAE2A-786D-4881-9224-81E03447BB79}" type="presParOf" srcId="{6E0F1EEF-D63C-41B6-BF16-E4FDF00B79B0}" destId="{DD3CC08A-73BD-42B4-9387-9422A5A71175}" srcOrd="2" destOrd="0" presId="urn:microsoft.com/office/officeart/2005/8/layout/lProcess2"/>
    <dgm:cxn modelId="{C9F4BEAD-1091-4D23-9E45-C06FF0F6308F}" type="presParOf" srcId="{6E0F1EEF-D63C-41B6-BF16-E4FDF00B79B0}" destId="{16B409AE-AD45-462E-B4AF-370DA5BE33C3}" srcOrd="3" destOrd="0" presId="urn:microsoft.com/office/officeart/2005/8/layout/lProcess2"/>
    <dgm:cxn modelId="{68D0F1AA-2A73-41E9-B3AD-53073CA76520}" type="presParOf" srcId="{6E0F1EEF-D63C-41B6-BF16-E4FDF00B79B0}" destId="{83320336-EE73-4F4F-A3FC-8051FF24AFF3}" srcOrd="4" destOrd="0" presId="urn:microsoft.com/office/officeart/2005/8/layout/lProcess2"/>
    <dgm:cxn modelId="{D0A1AA9A-1D51-4523-B93A-982E90DC6BCC}" type="presParOf" srcId="{6E0F1EEF-D63C-41B6-BF16-E4FDF00B79B0}" destId="{BE56DB52-F8B4-41D6-B6BF-CFF22092F8F5}" srcOrd="5" destOrd="0" presId="urn:microsoft.com/office/officeart/2005/8/layout/lProcess2"/>
    <dgm:cxn modelId="{81AAAC07-ADD9-43E3-B8EC-85CC7779CA0B}" type="presParOf" srcId="{6E0F1EEF-D63C-41B6-BF16-E4FDF00B79B0}" destId="{1474E091-86E5-45CB-BD2B-27E10554FCDC}" srcOrd="6" destOrd="0" presId="urn:microsoft.com/office/officeart/2005/8/layout/lProcess2"/>
    <dgm:cxn modelId="{A202B3F3-33C5-456C-9AD9-98C03C24A1A9}" type="presParOf" srcId="{6E0F1EEF-D63C-41B6-BF16-E4FDF00B79B0}" destId="{9BF1285E-2450-43D0-B35C-8CD2F42F6DB8}" srcOrd="7" destOrd="0" presId="urn:microsoft.com/office/officeart/2005/8/layout/lProcess2"/>
    <dgm:cxn modelId="{08F67B52-D36E-408D-9D64-A070C700F92F}" type="presParOf" srcId="{6E0F1EEF-D63C-41B6-BF16-E4FDF00B79B0}" destId="{C50D254E-6C8D-4373-AB81-22C1EE6F2F3A}" srcOrd="8" destOrd="0" presId="urn:microsoft.com/office/officeart/2005/8/layout/lProcess2"/>
    <dgm:cxn modelId="{0DA661CA-8957-4FCD-A42D-024552D96ED2}" type="presParOf" srcId="{6E0F1EEF-D63C-41B6-BF16-E4FDF00B79B0}" destId="{DDC80242-C1ED-4E57-8FBA-0688F0316AB3}" srcOrd="9" destOrd="0" presId="urn:microsoft.com/office/officeart/2005/8/layout/lProcess2"/>
    <dgm:cxn modelId="{8A013C43-7FF3-40B3-90DD-78DC07426834}" type="presParOf" srcId="{6E0F1EEF-D63C-41B6-BF16-E4FDF00B79B0}" destId="{33B74B08-495C-4ACC-997E-45871E77A93F}" srcOrd="10" destOrd="0" presId="urn:microsoft.com/office/officeart/2005/8/layout/lProcess2"/>
    <dgm:cxn modelId="{9D1F726E-B190-4C03-99C3-7E0D6BCFE183}" type="presParOf" srcId="{6E0F1EEF-D63C-41B6-BF16-E4FDF00B79B0}" destId="{5E464D65-88C4-4E66-AD8A-B27DDE7AD84D}" srcOrd="11" destOrd="0" presId="urn:microsoft.com/office/officeart/2005/8/layout/lProcess2"/>
    <dgm:cxn modelId="{12C75005-3919-41AC-B668-64AC8A46C88D}" type="presParOf" srcId="{6E0F1EEF-D63C-41B6-BF16-E4FDF00B79B0}" destId="{453DC3DF-FA27-42B4-A015-780BA2837DF2}" srcOrd="12" destOrd="0" presId="urn:microsoft.com/office/officeart/2005/8/layout/lProcess2"/>
    <dgm:cxn modelId="{8548014C-EF8C-4D54-81EE-0C56E6162A13}" type="presParOf" srcId="{6E0F1EEF-D63C-41B6-BF16-E4FDF00B79B0}" destId="{0B07AA13-8347-4D74-92F3-A4396C837F4E}" srcOrd="13" destOrd="0" presId="urn:microsoft.com/office/officeart/2005/8/layout/lProcess2"/>
    <dgm:cxn modelId="{1E3BC7D8-9120-4B0A-9BF5-9BB6DFEE8E38}" type="presParOf" srcId="{6E0F1EEF-D63C-41B6-BF16-E4FDF00B79B0}" destId="{FCB7E824-D648-4562-AF05-1B1117A97A3B}" srcOrd="14" destOrd="0" presId="urn:microsoft.com/office/officeart/2005/8/layout/lProcess2"/>
    <dgm:cxn modelId="{95371F32-D586-4905-B8CE-EC6EE100C8B4}" type="presParOf" srcId="{6E0F1EEF-D63C-41B6-BF16-E4FDF00B79B0}" destId="{A685145A-FC4E-41B7-9476-3884760512F6}" srcOrd="15" destOrd="0" presId="urn:microsoft.com/office/officeart/2005/8/layout/lProcess2"/>
    <dgm:cxn modelId="{C954AC8B-C42E-451D-AA8F-9BA43B584C67}" type="presParOf" srcId="{6E0F1EEF-D63C-41B6-BF16-E4FDF00B79B0}" destId="{71BAA469-FB97-40AE-9029-410002E0B8D2}" srcOrd="16" destOrd="0" presId="urn:microsoft.com/office/officeart/2005/8/layout/lProcess2"/>
    <dgm:cxn modelId="{D53AF259-3390-4973-AF67-4C1FAA856BF0}" type="presParOf" srcId="{6E0F1EEF-D63C-41B6-BF16-E4FDF00B79B0}" destId="{B1FB1D4C-D6BF-4A18-8051-6BEF192DFD87}" srcOrd="17" destOrd="0" presId="urn:microsoft.com/office/officeart/2005/8/layout/lProcess2"/>
    <dgm:cxn modelId="{E63A0288-C107-423C-ACD2-487FDFE599C3}" type="presParOf" srcId="{6E0F1EEF-D63C-41B6-BF16-E4FDF00B79B0}" destId="{755C0016-DBA7-482E-B5EA-D4FF4451709C}" srcOrd="1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0A8329-662D-4BC3-BD94-B3F0D53FE9D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B97094D-61EC-4E54-83CF-71C5E8D71C6D}">
      <dgm:prSet phldrT="[Text]" custT="1"/>
      <dgm:spPr/>
      <dgm:t>
        <a:bodyPr/>
        <a:lstStyle/>
        <a:p>
          <a:r>
            <a:rPr lang="en-US" sz="1400" b="1" dirty="0" smtClean="0"/>
            <a:t>ACTIVITIES</a:t>
          </a:r>
          <a:endParaRPr lang="en-US" sz="1400" b="1" dirty="0"/>
        </a:p>
      </dgm:t>
    </dgm:pt>
    <dgm:pt modelId="{782DA46B-1B26-40CC-9E46-1BD0025EB9E7}" type="parTrans" cxnId="{B019E6EA-DD9F-4F06-8423-0BA5B28E6C4A}">
      <dgm:prSet/>
      <dgm:spPr/>
      <dgm:t>
        <a:bodyPr/>
        <a:lstStyle/>
        <a:p>
          <a:endParaRPr lang="en-US" sz="1000"/>
        </a:p>
      </dgm:t>
    </dgm:pt>
    <dgm:pt modelId="{D453F4E7-DCFD-40CE-9AA0-7DCFED3E00CF}" type="sibTrans" cxnId="{B019E6EA-DD9F-4F06-8423-0BA5B28E6C4A}">
      <dgm:prSet/>
      <dgm:spPr/>
      <dgm:t>
        <a:bodyPr/>
        <a:lstStyle/>
        <a:p>
          <a:endParaRPr lang="en-US" sz="1000"/>
        </a:p>
      </dgm:t>
    </dgm:pt>
    <dgm:pt modelId="{DDC60593-B504-4D43-B7B9-08B2DE1D39C6}">
      <dgm:prSet phldrT="[Text]" custT="1"/>
      <dgm:spPr/>
      <dgm:t>
        <a:bodyPr/>
        <a:lstStyle/>
        <a:p>
          <a:r>
            <a:rPr lang="en-US" sz="1000" b="0" i="0" u="none" dirty="0" smtClean="0"/>
            <a:t>15%</a:t>
          </a:r>
          <a:endParaRPr lang="en-US" sz="1000" dirty="0"/>
        </a:p>
      </dgm:t>
    </dgm:pt>
    <dgm:pt modelId="{7387656A-CDF7-4EF0-81C9-3F6931F13D9D}" type="parTrans" cxnId="{1EEB37E0-0D4F-4F84-9B82-197C250B2FED}">
      <dgm:prSet/>
      <dgm:spPr/>
      <dgm:t>
        <a:bodyPr/>
        <a:lstStyle/>
        <a:p>
          <a:endParaRPr lang="en-US" sz="1000"/>
        </a:p>
      </dgm:t>
    </dgm:pt>
    <dgm:pt modelId="{80E07AF0-DAD4-4981-8018-CE8B3E82FCBF}" type="sibTrans" cxnId="{1EEB37E0-0D4F-4F84-9B82-197C250B2FED}">
      <dgm:prSet/>
      <dgm:spPr/>
      <dgm:t>
        <a:bodyPr/>
        <a:lstStyle/>
        <a:p>
          <a:endParaRPr lang="en-US" sz="1000"/>
        </a:p>
      </dgm:t>
    </dgm:pt>
    <dgm:pt modelId="{063E8E6A-EEC5-4D45-B9A8-B423E8BB017D}">
      <dgm:prSet phldrT="[Text]" custT="1"/>
      <dgm:spPr/>
      <dgm:t>
        <a:bodyPr/>
        <a:lstStyle/>
        <a:p>
          <a:r>
            <a:rPr lang="en-US" sz="1400" b="1" dirty="0" smtClean="0"/>
            <a:t>Risk is Higher</a:t>
          </a:r>
        </a:p>
        <a:p>
          <a:r>
            <a:rPr lang="en-US" sz="1400" b="1" dirty="0" smtClean="0"/>
            <a:t>Bottom 2 box %</a:t>
          </a:r>
          <a:endParaRPr lang="en-US" sz="1400" b="1" dirty="0"/>
        </a:p>
      </dgm:t>
    </dgm:pt>
    <dgm:pt modelId="{092B1987-FC6D-4545-9F83-7DF129FF96B7}" type="parTrans" cxnId="{8C593CB7-42F5-494B-A82C-F17709793AD4}">
      <dgm:prSet/>
      <dgm:spPr/>
      <dgm:t>
        <a:bodyPr/>
        <a:lstStyle/>
        <a:p>
          <a:endParaRPr lang="en-US" sz="1000"/>
        </a:p>
      </dgm:t>
    </dgm:pt>
    <dgm:pt modelId="{C623BECA-C9BF-44E6-8F21-791B74E5485B}" type="sibTrans" cxnId="{8C593CB7-42F5-494B-A82C-F17709793AD4}">
      <dgm:prSet/>
      <dgm:spPr/>
      <dgm:t>
        <a:bodyPr/>
        <a:lstStyle/>
        <a:p>
          <a:endParaRPr lang="en-US" sz="1000"/>
        </a:p>
      </dgm:t>
    </dgm:pt>
    <dgm:pt modelId="{A66D2FEF-00C0-420D-9C39-5FED467EBE60}">
      <dgm:prSet phldrT="[Text]" custT="1"/>
      <dgm:spPr/>
      <dgm:t>
        <a:bodyPr/>
        <a:lstStyle/>
        <a:p>
          <a:r>
            <a:rPr lang="en-US" sz="1000" b="0" i="0" u="none" dirty="0" smtClean="0"/>
            <a:t>8%</a:t>
          </a:r>
          <a:endParaRPr lang="en-US" sz="1000" dirty="0"/>
        </a:p>
      </dgm:t>
    </dgm:pt>
    <dgm:pt modelId="{50438D9E-A98C-4D19-8266-F55A001692FA}" type="parTrans" cxnId="{67BBE503-3C10-4619-9258-175574255531}">
      <dgm:prSet/>
      <dgm:spPr/>
      <dgm:t>
        <a:bodyPr/>
        <a:lstStyle/>
        <a:p>
          <a:endParaRPr lang="en-US" sz="1000"/>
        </a:p>
      </dgm:t>
    </dgm:pt>
    <dgm:pt modelId="{A13F8343-C96A-4414-A630-D737A8335188}" type="sibTrans" cxnId="{67BBE503-3C10-4619-9258-175574255531}">
      <dgm:prSet/>
      <dgm:spPr/>
      <dgm:t>
        <a:bodyPr/>
        <a:lstStyle/>
        <a:p>
          <a:endParaRPr lang="en-US" sz="1000"/>
        </a:p>
      </dgm:t>
    </dgm:pt>
    <dgm:pt modelId="{B8CDDAB2-76E2-4B3F-9091-947E5A6373AC}">
      <dgm:prSet phldrT="[Text]" custT="1"/>
      <dgm:spPr/>
      <dgm:t>
        <a:bodyPr/>
        <a:lstStyle/>
        <a:p>
          <a:r>
            <a:rPr lang="en-US" sz="800" b="0" i="0" u="none" dirty="0" smtClean="0"/>
            <a:t>Playing online games </a:t>
          </a:r>
          <a:endParaRPr lang="en-US" sz="800" dirty="0"/>
        </a:p>
      </dgm:t>
    </dgm:pt>
    <dgm:pt modelId="{3365A53B-5DD8-44F8-A1E6-697DE60DB6F4}" type="parTrans" cxnId="{3C65B30A-60FE-4E80-94C1-F3EDC8AE262E}">
      <dgm:prSet/>
      <dgm:spPr/>
      <dgm:t>
        <a:bodyPr/>
        <a:lstStyle/>
        <a:p>
          <a:endParaRPr lang="en-US"/>
        </a:p>
      </dgm:t>
    </dgm:pt>
    <dgm:pt modelId="{1744900B-BFED-469B-8076-824FC2584E0C}" type="sibTrans" cxnId="{3C65B30A-60FE-4E80-94C1-F3EDC8AE262E}">
      <dgm:prSet/>
      <dgm:spPr/>
      <dgm:t>
        <a:bodyPr/>
        <a:lstStyle/>
        <a:p>
          <a:endParaRPr lang="en-US"/>
        </a:p>
      </dgm:t>
    </dgm:pt>
    <dgm:pt modelId="{F9FC307B-0F18-4A83-9DC7-47D96F2406C9}">
      <dgm:prSet phldrT="[Text]" custT="1"/>
      <dgm:spPr/>
      <dgm:t>
        <a:bodyPr/>
        <a:lstStyle/>
        <a:p>
          <a:r>
            <a:rPr lang="en-US" sz="1400" b="1" dirty="0" smtClean="0"/>
            <a:t>Benefit is Higher</a:t>
          </a:r>
        </a:p>
        <a:p>
          <a:r>
            <a:rPr lang="en-US" sz="1400" b="1" dirty="0" smtClean="0"/>
            <a:t>Top 2 box %</a:t>
          </a:r>
          <a:endParaRPr lang="en-US" dirty="0"/>
        </a:p>
      </dgm:t>
    </dgm:pt>
    <dgm:pt modelId="{B4A87C0D-E688-460A-9087-E3A2593246E5}" type="parTrans" cxnId="{DF5D4E90-B15E-469B-872A-765A6FA6B1E7}">
      <dgm:prSet/>
      <dgm:spPr/>
      <dgm:t>
        <a:bodyPr/>
        <a:lstStyle/>
        <a:p>
          <a:endParaRPr lang="en-US"/>
        </a:p>
      </dgm:t>
    </dgm:pt>
    <dgm:pt modelId="{AF76FE14-6765-49E8-99F6-A71105045D1A}" type="sibTrans" cxnId="{DF5D4E90-B15E-469B-872A-765A6FA6B1E7}">
      <dgm:prSet/>
      <dgm:spPr/>
      <dgm:t>
        <a:bodyPr/>
        <a:lstStyle/>
        <a:p>
          <a:endParaRPr lang="en-US"/>
        </a:p>
      </dgm:t>
    </dgm:pt>
    <dgm:pt modelId="{3520D229-E040-41C3-981D-6A842B15FF4A}">
      <dgm:prSet custT="1"/>
      <dgm:spPr/>
      <dgm:t>
        <a:bodyPr/>
        <a:lstStyle/>
        <a:p>
          <a:r>
            <a:rPr lang="en-US" sz="800" b="0" i="0" u="none" dirty="0" smtClean="0"/>
            <a:t>Finding friends for social activities </a:t>
          </a:r>
          <a:endParaRPr lang="en-US" sz="800" dirty="0"/>
        </a:p>
      </dgm:t>
    </dgm:pt>
    <dgm:pt modelId="{AD62AC8C-39B7-445F-9F98-E1E5BC0A9E1C}" type="parTrans" cxnId="{E4BF6007-6465-42EE-A515-F76A8B3CD028}">
      <dgm:prSet/>
      <dgm:spPr/>
      <dgm:t>
        <a:bodyPr/>
        <a:lstStyle/>
        <a:p>
          <a:endParaRPr lang="en-US"/>
        </a:p>
      </dgm:t>
    </dgm:pt>
    <dgm:pt modelId="{3DEB2411-E169-40D9-99D9-7B2EE9CBFE1D}" type="sibTrans" cxnId="{E4BF6007-6465-42EE-A515-F76A8B3CD028}">
      <dgm:prSet/>
      <dgm:spPr/>
      <dgm:t>
        <a:bodyPr/>
        <a:lstStyle/>
        <a:p>
          <a:endParaRPr lang="en-US"/>
        </a:p>
      </dgm:t>
    </dgm:pt>
    <dgm:pt modelId="{43B29498-FECA-4D06-B6FB-DA55C941A092}">
      <dgm:prSet custT="1"/>
      <dgm:spPr/>
      <dgm:t>
        <a:bodyPr/>
        <a:lstStyle/>
        <a:p>
          <a:r>
            <a:rPr lang="en-US" sz="800" b="0" i="0" u="none" dirty="0" smtClean="0"/>
            <a:t>Socializing online (chat, posts, etc.) </a:t>
          </a:r>
          <a:endParaRPr lang="en-US" sz="800" dirty="0"/>
        </a:p>
      </dgm:t>
    </dgm:pt>
    <dgm:pt modelId="{E92F7625-A54D-4F13-B832-A37E358BE764}" type="parTrans" cxnId="{8A153574-F3DC-486E-A8D6-E96A4E87C5F5}">
      <dgm:prSet/>
      <dgm:spPr/>
      <dgm:t>
        <a:bodyPr/>
        <a:lstStyle/>
        <a:p>
          <a:endParaRPr lang="en-US"/>
        </a:p>
      </dgm:t>
    </dgm:pt>
    <dgm:pt modelId="{6913AD67-2B48-40B4-BF34-7D0D4F1F8DFE}" type="sibTrans" cxnId="{8A153574-F3DC-486E-A8D6-E96A4E87C5F5}">
      <dgm:prSet/>
      <dgm:spPr/>
      <dgm:t>
        <a:bodyPr/>
        <a:lstStyle/>
        <a:p>
          <a:endParaRPr lang="en-US"/>
        </a:p>
      </dgm:t>
    </dgm:pt>
    <dgm:pt modelId="{E2DE3107-FB49-45E1-8E8E-E14E8804E30F}">
      <dgm:prSet custT="1"/>
      <dgm:spPr/>
      <dgm:t>
        <a:bodyPr/>
        <a:lstStyle/>
        <a:p>
          <a:r>
            <a:rPr lang="en-US" sz="800" b="0" i="0" u="none" dirty="0" smtClean="0"/>
            <a:t>Posting photos </a:t>
          </a:r>
          <a:endParaRPr lang="en-US" sz="800" dirty="0"/>
        </a:p>
      </dgm:t>
    </dgm:pt>
    <dgm:pt modelId="{71679896-B5AF-4000-B241-5F4764FB251C}" type="parTrans" cxnId="{9BECEEF7-CAA7-4220-963F-CA276F998C4A}">
      <dgm:prSet/>
      <dgm:spPr/>
      <dgm:t>
        <a:bodyPr/>
        <a:lstStyle/>
        <a:p>
          <a:endParaRPr lang="en-US"/>
        </a:p>
      </dgm:t>
    </dgm:pt>
    <dgm:pt modelId="{8F31518A-42F9-4CD7-8373-A114DEFCC37D}" type="sibTrans" cxnId="{9BECEEF7-CAA7-4220-963F-CA276F998C4A}">
      <dgm:prSet/>
      <dgm:spPr/>
      <dgm:t>
        <a:bodyPr/>
        <a:lstStyle/>
        <a:p>
          <a:endParaRPr lang="en-US"/>
        </a:p>
      </dgm:t>
    </dgm:pt>
    <dgm:pt modelId="{2E2FEA8C-B4C5-41E3-B448-77DFF69D88D3}">
      <dgm:prSet custT="1"/>
      <dgm:spPr/>
      <dgm:t>
        <a:bodyPr/>
        <a:lstStyle/>
        <a:p>
          <a:r>
            <a:rPr lang="en-US" sz="800" b="0" i="0" u="none" dirty="0" smtClean="0"/>
            <a:t>Sharing my current location with family/friends </a:t>
          </a:r>
          <a:endParaRPr lang="en-US" sz="800" dirty="0"/>
        </a:p>
      </dgm:t>
    </dgm:pt>
    <dgm:pt modelId="{B9CB65CE-66E4-419C-BD4E-B71B7C327FC7}" type="parTrans" cxnId="{88532C95-EAB9-4903-9B32-786597509AA0}">
      <dgm:prSet/>
      <dgm:spPr/>
      <dgm:t>
        <a:bodyPr/>
        <a:lstStyle/>
        <a:p>
          <a:endParaRPr lang="en-US"/>
        </a:p>
      </dgm:t>
    </dgm:pt>
    <dgm:pt modelId="{D7B3C19A-519A-4C80-B62C-897E17B97212}" type="sibTrans" cxnId="{88532C95-EAB9-4903-9B32-786597509AA0}">
      <dgm:prSet/>
      <dgm:spPr/>
      <dgm:t>
        <a:bodyPr/>
        <a:lstStyle/>
        <a:p>
          <a:endParaRPr lang="en-US"/>
        </a:p>
      </dgm:t>
    </dgm:pt>
    <dgm:pt modelId="{85DCB184-8252-4F1F-A3AF-C8378ED4BB5E}">
      <dgm:prSet custT="1"/>
      <dgm:spPr/>
      <dgm:t>
        <a:bodyPr/>
        <a:lstStyle/>
        <a:p>
          <a:r>
            <a:rPr lang="en-US" sz="800" b="0" i="0" u="none" dirty="0" smtClean="0"/>
            <a:t>Sharing my interests </a:t>
          </a:r>
          <a:endParaRPr lang="en-US" sz="800" dirty="0"/>
        </a:p>
      </dgm:t>
    </dgm:pt>
    <dgm:pt modelId="{2B4450A5-98B5-4083-BCC1-765A9E8AD129}" type="parTrans" cxnId="{31CA98D3-F9C7-4DA2-AAE0-64F4C1F8DEF6}">
      <dgm:prSet/>
      <dgm:spPr/>
      <dgm:t>
        <a:bodyPr/>
        <a:lstStyle/>
        <a:p>
          <a:endParaRPr lang="en-US"/>
        </a:p>
      </dgm:t>
    </dgm:pt>
    <dgm:pt modelId="{19CA26BA-AFC7-47B0-95D5-3E1D6EEFE469}" type="sibTrans" cxnId="{31CA98D3-F9C7-4DA2-AAE0-64F4C1F8DEF6}">
      <dgm:prSet/>
      <dgm:spPr/>
      <dgm:t>
        <a:bodyPr/>
        <a:lstStyle/>
        <a:p>
          <a:endParaRPr lang="en-US"/>
        </a:p>
      </dgm:t>
    </dgm:pt>
    <dgm:pt modelId="{741BB5D5-C8D2-4C86-BDDA-B33A65B780AF}">
      <dgm:prSet custT="1"/>
      <dgm:spPr/>
      <dgm:t>
        <a:bodyPr/>
        <a:lstStyle/>
        <a:p>
          <a:r>
            <a:rPr lang="en-US" sz="800" b="0" i="0" u="none" dirty="0" smtClean="0"/>
            <a:t>Tagging photos </a:t>
          </a:r>
          <a:endParaRPr lang="en-US" sz="800" dirty="0"/>
        </a:p>
      </dgm:t>
    </dgm:pt>
    <dgm:pt modelId="{CDA8B812-0863-4591-A4CA-2F04915E1719}" type="parTrans" cxnId="{40B415DC-9A60-4845-8AF0-3F954EE2ACD0}">
      <dgm:prSet/>
      <dgm:spPr/>
      <dgm:t>
        <a:bodyPr/>
        <a:lstStyle/>
        <a:p>
          <a:endParaRPr lang="en-US"/>
        </a:p>
      </dgm:t>
    </dgm:pt>
    <dgm:pt modelId="{5CC8686A-D62D-41FA-BE45-625E7A855348}" type="sibTrans" cxnId="{40B415DC-9A60-4845-8AF0-3F954EE2ACD0}">
      <dgm:prSet/>
      <dgm:spPr/>
      <dgm:t>
        <a:bodyPr/>
        <a:lstStyle/>
        <a:p>
          <a:endParaRPr lang="en-US"/>
        </a:p>
      </dgm:t>
    </dgm:pt>
    <dgm:pt modelId="{40E110C3-5C26-4463-8337-E8E7BC7341E4}">
      <dgm:prSet custT="1"/>
      <dgm:spPr/>
      <dgm:t>
        <a:bodyPr/>
        <a:lstStyle/>
        <a:p>
          <a:r>
            <a:rPr lang="en-US" sz="800" b="0" i="0" u="none" dirty="0" smtClean="0"/>
            <a:t>Revealing activities you are participating in </a:t>
          </a:r>
          <a:endParaRPr lang="en-US" sz="800" dirty="0"/>
        </a:p>
      </dgm:t>
    </dgm:pt>
    <dgm:pt modelId="{745A0858-4FEC-4591-AE5A-1CABCFD46B40}" type="parTrans" cxnId="{9615181E-C6F8-4454-879C-1941C67AE2EA}">
      <dgm:prSet/>
      <dgm:spPr/>
      <dgm:t>
        <a:bodyPr/>
        <a:lstStyle/>
        <a:p>
          <a:endParaRPr lang="en-US"/>
        </a:p>
      </dgm:t>
    </dgm:pt>
    <dgm:pt modelId="{DEE12087-B2EC-4C6C-BA77-C1E8269C61EA}" type="sibTrans" cxnId="{9615181E-C6F8-4454-879C-1941C67AE2EA}">
      <dgm:prSet/>
      <dgm:spPr/>
      <dgm:t>
        <a:bodyPr/>
        <a:lstStyle/>
        <a:p>
          <a:endParaRPr lang="en-US"/>
        </a:p>
      </dgm:t>
    </dgm:pt>
    <dgm:pt modelId="{F77A2471-2353-4D81-A83E-85827C338454}">
      <dgm:prSet custT="1"/>
      <dgm:spPr/>
      <dgm:t>
        <a:bodyPr/>
        <a:lstStyle/>
        <a:p>
          <a:r>
            <a:rPr lang="en-US" sz="800" b="0" i="0" u="none" dirty="0" smtClean="0"/>
            <a:t>Sharing my current location with apps or businesses </a:t>
          </a:r>
          <a:endParaRPr lang="en-US" sz="800" dirty="0"/>
        </a:p>
      </dgm:t>
    </dgm:pt>
    <dgm:pt modelId="{E3D5F184-09BA-45E0-9FE0-65D6FB92678A}" type="parTrans" cxnId="{E5A31956-B5D4-406E-9ADD-29FD809598B1}">
      <dgm:prSet/>
      <dgm:spPr/>
      <dgm:t>
        <a:bodyPr/>
        <a:lstStyle/>
        <a:p>
          <a:endParaRPr lang="en-US"/>
        </a:p>
      </dgm:t>
    </dgm:pt>
    <dgm:pt modelId="{87CD5842-75C4-4166-8157-E40CAE8A1110}" type="sibTrans" cxnId="{E5A31956-B5D4-406E-9ADD-29FD809598B1}">
      <dgm:prSet/>
      <dgm:spPr/>
      <dgm:t>
        <a:bodyPr/>
        <a:lstStyle/>
        <a:p>
          <a:endParaRPr lang="en-US"/>
        </a:p>
      </dgm:t>
    </dgm:pt>
    <dgm:pt modelId="{B862495F-8B00-435D-889F-5A79F9255DF8}">
      <dgm:prSet custT="1"/>
      <dgm:spPr/>
      <dgm:t>
        <a:bodyPr/>
        <a:lstStyle/>
        <a:p>
          <a:r>
            <a:rPr lang="en-US" sz="800" b="0" i="0" u="none" dirty="0" smtClean="0"/>
            <a:t>Sharing my current location with the general public</a:t>
          </a:r>
          <a:r>
            <a:rPr lang="en-US" sz="1000" b="0" i="0" u="none" dirty="0" smtClean="0"/>
            <a:t> </a:t>
          </a:r>
          <a:r>
            <a:rPr lang="en-US" sz="900" b="0" i="0" u="none" dirty="0" smtClean="0"/>
            <a:t> </a:t>
          </a:r>
          <a:endParaRPr lang="en-US" sz="1000" dirty="0"/>
        </a:p>
      </dgm:t>
    </dgm:pt>
    <dgm:pt modelId="{BC2ED09D-28AC-4B11-B789-8005A631FB85}" type="parTrans" cxnId="{5C8467FD-76B1-405D-A477-85819BB2BE3F}">
      <dgm:prSet/>
      <dgm:spPr/>
      <dgm:t>
        <a:bodyPr/>
        <a:lstStyle/>
        <a:p>
          <a:endParaRPr lang="en-US"/>
        </a:p>
      </dgm:t>
    </dgm:pt>
    <dgm:pt modelId="{A04CF8D1-AB30-44BB-9FE0-836404855CD9}" type="sibTrans" cxnId="{5C8467FD-76B1-405D-A477-85819BB2BE3F}">
      <dgm:prSet/>
      <dgm:spPr/>
      <dgm:t>
        <a:bodyPr/>
        <a:lstStyle/>
        <a:p>
          <a:endParaRPr lang="en-US"/>
        </a:p>
      </dgm:t>
    </dgm:pt>
    <dgm:pt modelId="{D3AF58A8-D91A-4C5C-8705-994BABD03A55}">
      <dgm:prSet custT="1"/>
      <dgm:spPr/>
      <dgm:t>
        <a:bodyPr/>
        <a:lstStyle/>
        <a:p>
          <a:r>
            <a:rPr lang="en-US" sz="1000" b="0" i="0" u="none" dirty="0" smtClean="0"/>
            <a:t>11%</a:t>
          </a:r>
          <a:endParaRPr lang="en-US" sz="1000" dirty="0"/>
        </a:p>
      </dgm:t>
    </dgm:pt>
    <dgm:pt modelId="{A11B33D2-C4B7-4C87-8600-5D2B129BB01F}" type="parTrans" cxnId="{BEA88A07-C977-41FC-AB7A-1EB053819F28}">
      <dgm:prSet/>
      <dgm:spPr/>
      <dgm:t>
        <a:bodyPr/>
        <a:lstStyle/>
        <a:p>
          <a:endParaRPr lang="en-US"/>
        </a:p>
      </dgm:t>
    </dgm:pt>
    <dgm:pt modelId="{C2C257DF-0998-4B2A-84AF-FF77978FB409}" type="sibTrans" cxnId="{BEA88A07-C977-41FC-AB7A-1EB053819F28}">
      <dgm:prSet/>
      <dgm:spPr/>
      <dgm:t>
        <a:bodyPr/>
        <a:lstStyle/>
        <a:p>
          <a:endParaRPr lang="en-US"/>
        </a:p>
      </dgm:t>
    </dgm:pt>
    <dgm:pt modelId="{C0D42B95-8795-4255-BA37-6BAC406EA2FD}">
      <dgm:prSet custT="1"/>
      <dgm:spPr/>
      <dgm:t>
        <a:bodyPr/>
        <a:lstStyle/>
        <a:p>
          <a:r>
            <a:rPr lang="en-US" sz="1000" b="0" i="0" u="none" dirty="0" smtClean="0"/>
            <a:t>11%</a:t>
          </a:r>
          <a:endParaRPr lang="en-US" sz="1000" dirty="0"/>
        </a:p>
      </dgm:t>
    </dgm:pt>
    <dgm:pt modelId="{598B1CA3-0CB4-4A0E-A143-B8E53BF6875F}" type="parTrans" cxnId="{11A2D7F3-9797-485C-933B-352B49406A99}">
      <dgm:prSet/>
      <dgm:spPr/>
      <dgm:t>
        <a:bodyPr/>
        <a:lstStyle/>
        <a:p>
          <a:endParaRPr lang="en-US"/>
        </a:p>
      </dgm:t>
    </dgm:pt>
    <dgm:pt modelId="{C2227C4D-ECCD-4EF3-8992-9EE1D94F3195}" type="sibTrans" cxnId="{11A2D7F3-9797-485C-933B-352B49406A99}">
      <dgm:prSet/>
      <dgm:spPr/>
      <dgm:t>
        <a:bodyPr/>
        <a:lstStyle/>
        <a:p>
          <a:endParaRPr lang="en-US"/>
        </a:p>
      </dgm:t>
    </dgm:pt>
    <dgm:pt modelId="{BF5641C1-AD73-4B4E-A9C7-5B40B209AA21}">
      <dgm:prSet custT="1"/>
      <dgm:spPr/>
      <dgm:t>
        <a:bodyPr/>
        <a:lstStyle/>
        <a:p>
          <a:r>
            <a:rPr lang="en-US" sz="1000" b="0" i="0" u="none" dirty="0" smtClean="0"/>
            <a:t>10%</a:t>
          </a:r>
          <a:endParaRPr lang="en-US" sz="1000" dirty="0"/>
        </a:p>
      </dgm:t>
    </dgm:pt>
    <dgm:pt modelId="{6571FC3A-C4FD-41D5-B430-8DD73F2054F3}" type="parTrans" cxnId="{8D081446-976F-440A-8269-7B2D61CCFDCC}">
      <dgm:prSet/>
      <dgm:spPr/>
      <dgm:t>
        <a:bodyPr/>
        <a:lstStyle/>
        <a:p>
          <a:endParaRPr lang="en-US"/>
        </a:p>
      </dgm:t>
    </dgm:pt>
    <dgm:pt modelId="{D9CF4529-063B-46FD-A90E-887594E14150}" type="sibTrans" cxnId="{8D081446-976F-440A-8269-7B2D61CCFDCC}">
      <dgm:prSet/>
      <dgm:spPr/>
      <dgm:t>
        <a:bodyPr/>
        <a:lstStyle/>
        <a:p>
          <a:endParaRPr lang="en-US"/>
        </a:p>
      </dgm:t>
    </dgm:pt>
    <dgm:pt modelId="{F0226EC1-E733-486F-B32A-4D1441926E55}">
      <dgm:prSet custT="1"/>
      <dgm:spPr/>
      <dgm:t>
        <a:bodyPr/>
        <a:lstStyle/>
        <a:p>
          <a:r>
            <a:rPr lang="en-US" sz="1000" b="0" i="0" u="none" dirty="0" smtClean="0"/>
            <a:t>10%</a:t>
          </a:r>
          <a:endParaRPr lang="en-US" sz="1000" dirty="0"/>
        </a:p>
      </dgm:t>
    </dgm:pt>
    <dgm:pt modelId="{067A517A-2FC1-43FD-BE0D-1758893EDE83}" type="parTrans" cxnId="{9286333B-111B-4039-934C-493DADDFF453}">
      <dgm:prSet/>
      <dgm:spPr/>
      <dgm:t>
        <a:bodyPr/>
        <a:lstStyle/>
        <a:p>
          <a:endParaRPr lang="en-US"/>
        </a:p>
      </dgm:t>
    </dgm:pt>
    <dgm:pt modelId="{BFA1BD4C-8CCC-48E1-875F-DC28E75597C5}" type="sibTrans" cxnId="{9286333B-111B-4039-934C-493DADDFF453}">
      <dgm:prSet/>
      <dgm:spPr/>
      <dgm:t>
        <a:bodyPr/>
        <a:lstStyle/>
        <a:p>
          <a:endParaRPr lang="en-US"/>
        </a:p>
      </dgm:t>
    </dgm:pt>
    <dgm:pt modelId="{4200B6B4-3D2E-40CB-90A6-652B74778EFE}">
      <dgm:prSet custT="1"/>
      <dgm:spPr/>
      <dgm:t>
        <a:bodyPr/>
        <a:lstStyle/>
        <a:p>
          <a:r>
            <a:rPr lang="en-US" sz="1000" b="0" i="0" u="none" dirty="0" smtClean="0"/>
            <a:t>8%</a:t>
          </a:r>
          <a:endParaRPr lang="en-US" sz="1000" dirty="0"/>
        </a:p>
      </dgm:t>
    </dgm:pt>
    <dgm:pt modelId="{C1A51C05-6AB2-488E-A0A2-B46E2434B2AD}" type="parTrans" cxnId="{C4033A45-EAD7-46FF-8F33-35DF0F6EDC66}">
      <dgm:prSet/>
      <dgm:spPr/>
      <dgm:t>
        <a:bodyPr/>
        <a:lstStyle/>
        <a:p>
          <a:endParaRPr lang="en-US"/>
        </a:p>
      </dgm:t>
    </dgm:pt>
    <dgm:pt modelId="{B58426FF-41FB-4F77-B386-DED01E7CFD6C}" type="sibTrans" cxnId="{C4033A45-EAD7-46FF-8F33-35DF0F6EDC66}">
      <dgm:prSet/>
      <dgm:spPr/>
      <dgm:t>
        <a:bodyPr/>
        <a:lstStyle/>
        <a:p>
          <a:endParaRPr lang="en-US"/>
        </a:p>
      </dgm:t>
    </dgm:pt>
    <dgm:pt modelId="{2D31B280-311A-4B16-8EC4-626766F8A6FE}">
      <dgm:prSet custT="1"/>
      <dgm:spPr/>
      <dgm:t>
        <a:bodyPr/>
        <a:lstStyle/>
        <a:p>
          <a:r>
            <a:rPr lang="en-US" sz="1000" b="0" i="0" u="none" dirty="0" smtClean="0"/>
            <a:t>7%</a:t>
          </a:r>
          <a:endParaRPr lang="en-US" sz="1000" dirty="0"/>
        </a:p>
      </dgm:t>
    </dgm:pt>
    <dgm:pt modelId="{78414F7F-EA4F-4827-8D33-FDC8B8082AEA}" type="parTrans" cxnId="{E8721246-4927-48E5-BA16-DDD9FB0AADEE}">
      <dgm:prSet/>
      <dgm:spPr/>
      <dgm:t>
        <a:bodyPr/>
        <a:lstStyle/>
        <a:p>
          <a:endParaRPr lang="en-US"/>
        </a:p>
      </dgm:t>
    </dgm:pt>
    <dgm:pt modelId="{17801C51-A116-42C4-95FA-FDF3CF6064AE}" type="sibTrans" cxnId="{E8721246-4927-48E5-BA16-DDD9FB0AADEE}">
      <dgm:prSet/>
      <dgm:spPr/>
      <dgm:t>
        <a:bodyPr/>
        <a:lstStyle/>
        <a:p>
          <a:endParaRPr lang="en-US"/>
        </a:p>
      </dgm:t>
    </dgm:pt>
    <dgm:pt modelId="{EA3897C6-9B6D-42E7-AB0C-9DFA51CA1DC5}">
      <dgm:prSet custT="1"/>
      <dgm:spPr/>
      <dgm:t>
        <a:bodyPr/>
        <a:lstStyle/>
        <a:p>
          <a:r>
            <a:rPr lang="en-US" sz="1000" b="0" i="0" u="none" dirty="0" smtClean="0"/>
            <a:t>5%</a:t>
          </a:r>
          <a:endParaRPr lang="en-US" sz="1000" dirty="0"/>
        </a:p>
      </dgm:t>
    </dgm:pt>
    <dgm:pt modelId="{03960085-52D7-452A-95EE-D6C02231D9AE}" type="parTrans" cxnId="{6C4FC7BA-194B-402A-B522-233072239A19}">
      <dgm:prSet/>
      <dgm:spPr/>
      <dgm:t>
        <a:bodyPr/>
        <a:lstStyle/>
        <a:p>
          <a:endParaRPr lang="en-US"/>
        </a:p>
      </dgm:t>
    </dgm:pt>
    <dgm:pt modelId="{10DB9462-695A-4D6A-B121-74D1E0E3F4FF}" type="sibTrans" cxnId="{6C4FC7BA-194B-402A-B522-233072239A19}">
      <dgm:prSet/>
      <dgm:spPr/>
      <dgm:t>
        <a:bodyPr/>
        <a:lstStyle/>
        <a:p>
          <a:endParaRPr lang="en-US"/>
        </a:p>
      </dgm:t>
    </dgm:pt>
    <dgm:pt modelId="{7C3040BB-2059-4F2E-81B6-2E0BC77F06F6}">
      <dgm:prSet custT="1"/>
      <dgm:spPr/>
      <dgm:t>
        <a:bodyPr/>
        <a:lstStyle/>
        <a:p>
          <a:r>
            <a:rPr lang="en-US" sz="1000" b="0" i="0" u="none" dirty="0" smtClean="0"/>
            <a:t>4%</a:t>
          </a:r>
          <a:endParaRPr lang="en-US" sz="1000" dirty="0"/>
        </a:p>
      </dgm:t>
    </dgm:pt>
    <dgm:pt modelId="{84354499-F2AF-4CEF-A950-2186AC131D8E}" type="parTrans" cxnId="{98EE9C84-BA3E-4E15-BABF-BBD36272427C}">
      <dgm:prSet/>
      <dgm:spPr/>
      <dgm:t>
        <a:bodyPr/>
        <a:lstStyle/>
        <a:p>
          <a:endParaRPr lang="en-US"/>
        </a:p>
      </dgm:t>
    </dgm:pt>
    <dgm:pt modelId="{9DF69A16-8D50-4EDC-AFA7-5D50E23B8A2F}" type="sibTrans" cxnId="{98EE9C84-BA3E-4E15-BABF-BBD36272427C}">
      <dgm:prSet/>
      <dgm:spPr/>
      <dgm:t>
        <a:bodyPr/>
        <a:lstStyle/>
        <a:p>
          <a:endParaRPr lang="en-US"/>
        </a:p>
      </dgm:t>
    </dgm:pt>
    <dgm:pt modelId="{B1173391-3B30-464E-ABA8-F93C907790FC}">
      <dgm:prSet custT="1"/>
      <dgm:spPr/>
      <dgm:t>
        <a:bodyPr/>
        <a:lstStyle/>
        <a:p>
          <a:r>
            <a:rPr lang="en-US" sz="1000" b="0" i="0" u="none" dirty="0" smtClean="0"/>
            <a:t>4%</a:t>
          </a:r>
          <a:endParaRPr lang="en-US" sz="1000" dirty="0"/>
        </a:p>
      </dgm:t>
    </dgm:pt>
    <dgm:pt modelId="{F3EDA9F3-0D36-492F-8B40-215652F56D7B}" type="parTrans" cxnId="{BD32A9A3-13B3-40AE-8367-6709005DCB00}">
      <dgm:prSet/>
      <dgm:spPr/>
      <dgm:t>
        <a:bodyPr/>
        <a:lstStyle/>
        <a:p>
          <a:endParaRPr lang="en-US"/>
        </a:p>
      </dgm:t>
    </dgm:pt>
    <dgm:pt modelId="{CD3674A8-895F-435E-AC9D-2CA5CAEA46DB}" type="sibTrans" cxnId="{BD32A9A3-13B3-40AE-8367-6709005DCB00}">
      <dgm:prSet/>
      <dgm:spPr/>
      <dgm:t>
        <a:bodyPr/>
        <a:lstStyle/>
        <a:p>
          <a:endParaRPr lang="en-US"/>
        </a:p>
      </dgm:t>
    </dgm:pt>
    <dgm:pt modelId="{A5950FCA-5437-4E0C-9768-149D076D0660}">
      <dgm:prSet custT="1"/>
      <dgm:spPr/>
      <dgm:t>
        <a:bodyPr/>
        <a:lstStyle/>
        <a:p>
          <a:r>
            <a:rPr lang="en-US" sz="1000" b="0" i="0" u="none" dirty="0" smtClean="0"/>
            <a:t>11%</a:t>
          </a:r>
          <a:endParaRPr lang="en-US" sz="1000" dirty="0"/>
        </a:p>
      </dgm:t>
    </dgm:pt>
    <dgm:pt modelId="{437D987B-AB30-418F-92D5-DE9EDEBE28F8}" type="parTrans" cxnId="{9531D748-0B9E-4AE8-9990-60EA03F78F4C}">
      <dgm:prSet/>
      <dgm:spPr/>
      <dgm:t>
        <a:bodyPr/>
        <a:lstStyle/>
        <a:p>
          <a:endParaRPr lang="en-US"/>
        </a:p>
      </dgm:t>
    </dgm:pt>
    <dgm:pt modelId="{86FAE225-8A4D-410A-8BD1-3017D9DFBB9E}" type="sibTrans" cxnId="{9531D748-0B9E-4AE8-9990-60EA03F78F4C}">
      <dgm:prSet/>
      <dgm:spPr/>
      <dgm:t>
        <a:bodyPr/>
        <a:lstStyle/>
        <a:p>
          <a:endParaRPr lang="en-US"/>
        </a:p>
      </dgm:t>
    </dgm:pt>
    <dgm:pt modelId="{2A3449EF-993A-456C-9C9A-9A3806940820}">
      <dgm:prSet custT="1"/>
      <dgm:spPr/>
      <dgm:t>
        <a:bodyPr/>
        <a:lstStyle/>
        <a:p>
          <a:r>
            <a:rPr lang="en-US" sz="1000" b="0" i="0" u="none" dirty="0" smtClean="0"/>
            <a:t>8%</a:t>
          </a:r>
          <a:endParaRPr lang="en-US" sz="1000" dirty="0"/>
        </a:p>
      </dgm:t>
    </dgm:pt>
    <dgm:pt modelId="{1E94EFD5-F8BC-4F54-815E-D6DBAC049867}" type="parTrans" cxnId="{C5019121-40C2-4191-820F-15B3773565E3}">
      <dgm:prSet/>
      <dgm:spPr/>
      <dgm:t>
        <a:bodyPr/>
        <a:lstStyle/>
        <a:p>
          <a:endParaRPr lang="en-US"/>
        </a:p>
      </dgm:t>
    </dgm:pt>
    <dgm:pt modelId="{63BC9D64-6405-4CEC-A1AC-0225DA2CEC92}" type="sibTrans" cxnId="{C5019121-40C2-4191-820F-15B3773565E3}">
      <dgm:prSet/>
      <dgm:spPr/>
      <dgm:t>
        <a:bodyPr/>
        <a:lstStyle/>
        <a:p>
          <a:endParaRPr lang="en-US"/>
        </a:p>
      </dgm:t>
    </dgm:pt>
    <dgm:pt modelId="{5AC9EF2E-6D7F-4082-83BD-48304E2790B4}">
      <dgm:prSet custT="1"/>
      <dgm:spPr/>
      <dgm:t>
        <a:bodyPr/>
        <a:lstStyle/>
        <a:p>
          <a:r>
            <a:rPr lang="en-US" sz="1000" b="0" i="0" u="none" dirty="0" smtClean="0"/>
            <a:t>13%</a:t>
          </a:r>
          <a:endParaRPr lang="en-US" sz="1000" dirty="0"/>
        </a:p>
      </dgm:t>
    </dgm:pt>
    <dgm:pt modelId="{9CE9BF05-5796-4839-BADB-3AE27470D98C}" type="parTrans" cxnId="{3AC7F90E-F95D-4CB1-87E1-CF7B94EBDF37}">
      <dgm:prSet/>
      <dgm:spPr/>
      <dgm:t>
        <a:bodyPr/>
        <a:lstStyle/>
        <a:p>
          <a:endParaRPr lang="en-US"/>
        </a:p>
      </dgm:t>
    </dgm:pt>
    <dgm:pt modelId="{F7469269-7D48-46C2-B6C7-F2B67ECE727F}" type="sibTrans" cxnId="{3AC7F90E-F95D-4CB1-87E1-CF7B94EBDF37}">
      <dgm:prSet/>
      <dgm:spPr/>
      <dgm:t>
        <a:bodyPr/>
        <a:lstStyle/>
        <a:p>
          <a:endParaRPr lang="en-US"/>
        </a:p>
      </dgm:t>
    </dgm:pt>
    <dgm:pt modelId="{C649156E-2C3E-4875-8B83-EBB1A50F6C30}">
      <dgm:prSet custT="1"/>
      <dgm:spPr/>
      <dgm:t>
        <a:bodyPr/>
        <a:lstStyle/>
        <a:p>
          <a:r>
            <a:rPr lang="en-US" sz="1000" b="0" i="0" u="none" dirty="0" smtClean="0"/>
            <a:t>17%</a:t>
          </a:r>
          <a:endParaRPr lang="en-US" sz="1000" dirty="0"/>
        </a:p>
      </dgm:t>
    </dgm:pt>
    <dgm:pt modelId="{353F492C-8764-4AD9-BED2-D7571FFCC0A6}" type="parTrans" cxnId="{157AF120-F088-4255-BCEA-A94537463AD1}">
      <dgm:prSet/>
      <dgm:spPr/>
      <dgm:t>
        <a:bodyPr/>
        <a:lstStyle/>
        <a:p>
          <a:endParaRPr lang="en-US"/>
        </a:p>
      </dgm:t>
    </dgm:pt>
    <dgm:pt modelId="{9E4EFD63-19C6-41F0-82EA-58AD94584BE0}" type="sibTrans" cxnId="{157AF120-F088-4255-BCEA-A94537463AD1}">
      <dgm:prSet/>
      <dgm:spPr/>
      <dgm:t>
        <a:bodyPr/>
        <a:lstStyle/>
        <a:p>
          <a:endParaRPr lang="en-US"/>
        </a:p>
      </dgm:t>
    </dgm:pt>
    <dgm:pt modelId="{6CF08CC1-A5D2-4312-ACB9-92864C812B69}">
      <dgm:prSet custT="1"/>
      <dgm:spPr/>
      <dgm:t>
        <a:bodyPr/>
        <a:lstStyle/>
        <a:p>
          <a:r>
            <a:rPr lang="en-US" sz="1000" b="0" i="0" u="none" dirty="0" smtClean="0"/>
            <a:t>10%</a:t>
          </a:r>
          <a:endParaRPr lang="en-US" sz="1000" dirty="0"/>
        </a:p>
      </dgm:t>
    </dgm:pt>
    <dgm:pt modelId="{3225D40F-4A72-403D-8971-B2C789E3B822}" type="parTrans" cxnId="{9E91A7C2-5073-4539-A5BE-D84B03813DD4}">
      <dgm:prSet/>
      <dgm:spPr/>
      <dgm:t>
        <a:bodyPr/>
        <a:lstStyle/>
        <a:p>
          <a:endParaRPr lang="en-US"/>
        </a:p>
      </dgm:t>
    </dgm:pt>
    <dgm:pt modelId="{F3B4144C-77AA-439B-8D0A-25D139C72A75}" type="sibTrans" cxnId="{9E91A7C2-5073-4539-A5BE-D84B03813DD4}">
      <dgm:prSet/>
      <dgm:spPr/>
      <dgm:t>
        <a:bodyPr/>
        <a:lstStyle/>
        <a:p>
          <a:endParaRPr lang="en-US"/>
        </a:p>
      </dgm:t>
    </dgm:pt>
    <dgm:pt modelId="{4E2CE218-91A6-40CB-88E5-26B51D98B009}">
      <dgm:prSet custT="1"/>
      <dgm:spPr/>
      <dgm:t>
        <a:bodyPr/>
        <a:lstStyle/>
        <a:p>
          <a:r>
            <a:rPr lang="en-US" sz="1000" b="0" i="0" u="none" dirty="0" smtClean="0"/>
            <a:t>12%</a:t>
          </a:r>
          <a:endParaRPr lang="en-US" sz="1000" dirty="0"/>
        </a:p>
      </dgm:t>
    </dgm:pt>
    <dgm:pt modelId="{EBB5C94C-B314-4D1E-8688-63ABB2792BE1}" type="parTrans" cxnId="{9AB96C65-2AB5-47AA-BA99-29E4C4CFCB4C}">
      <dgm:prSet/>
      <dgm:spPr/>
      <dgm:t>
        <a:bodyPr/>
        <a:lstStyle/>
        <a:p>
          <a:endParaRPr lang="en-US"/>
        </a:p>
      </dgm:t>
    </dgm:pt>
    <dgm:pt modelId="{500AF52A-4D9C-45BC-A31F-BDCA03DF6B3D}" type="sibTrans" cxnId="{9AB96C65-2AB5-47AA-BA99-29E4C4CFCB4C}">
      <dgm:prSet/>
      <dgm:spPr/>
      <dgm:t>
        <a:bodyPr/>
        <a:lstStyle/>
        <a:p>
          <a:endParaRPr lang="en-US"/>
        </a:p>
      </dgm:t>
    </dgm:pt>
    <dgm:pt modelId="{84175296-FA95-49C1-9D0F-F3977B5D409C}">
      <dgm:prSet custT="1"/>
      <dgm:spPr/>
      <dgm:t>
        <a:bodyPr/>
        <a:lstStyle/>
        <a:p>
          <a:r>
            <a:rPr lang="en-US" sz="1000" b="0" i="0" u="none" dirty="0" smtClean="0"/>
            <a:t>12%</a:t>
          </a:r>
          <a:endParaRPr lang="en-US" sz="1000" dirty="0"/>
        </a:p>
      </dgm:t>
    </dgm:pt>
    <dgm:pt modelId="{2E17CB81-F693-4FA9-AA96-E4B70B018BD5}" type="parTrans" cxnId="{47646BD5-C11E-458E-9E8A-A5CFBE1F7BA7}">
      <dgm:prSet/>
      <dgm:spPr/>
      <dgm:t>
        <a:bodyPr/>
        <a:lstStyle/>
        <a:p>
          <a:endParaRPr lang="en-US"/>
        </a:p>
      </dgm:t>
    </dgm:pt>
    <dgm:pt modelId="{003A9D09-71EB-4397-8E16-096196C46544}" type="sibTrans" cxnId="{47646BD5-C11E-458E-9E8A-A5CFBE1F7BA7}">
      <dgm:prSet/>
      <dgm:spPr/>
      <dgm:t>
        <a:bodyPr/>
        <a:lstStyle/>
        <a:p>
          <a:endParaRPr lang="en-US"/>
        </a:p>
      </dgm:t>
    </dgm:pt>
    <dgm:pt modelId="{22260607-CB49-4F52-A275-345F4AA8F86F}">
      <dgm:prSet custT="1"/>
      <dgm:spPr/>
      <dgm:t>
        <a:bodyPr/>
        <a:lstStyle/>
        <a:p>
          <a:r>
            <a:rPr lang="en-US" sz="1000" b="0" i="0" u="none" dirty="0" smtClean="0"/>
            <a:t>23%</a:t>
          </a:r>
          <a:endParaRPr lang="en-US" sz="1000" dirty="0"/>
        </a:p>
      </dgm:t>
    </dgm:pt>
    <dgm:pt modelId="{8E42FC94-6C46-4906-AD21-B97E4BF6EE66}" type="parTrans" cxnId="{CD8DFC56-CF7E-4101-BE40-D84992067AF2}">
      <dgm:prSet/>
      <dgm:spPr/>
      <dgm:t>
        <a:bodyPr/>
        <a:lstStyle/>
        <a:p>
          <a:endParaRPr lang="en-US"/>
        </a:p>
      </dgm:t>
    </dgm:pt>
    <dgm:pt modelId="{49F5F117-E82C-4578-BF26-CABCDFEF71CF}" type="sibTrans" cxnId="{CD8DFC56-CF7E-4101-BE40-D84992067AF2}">
      <dgm:prSet/>
      <dgm:spPr/>
      <dgm:t>
        <a:bodyPr/>
        <a:lstStyle/>
        <a:p>
          <a:endParaRPr lang="en-US"/>
        </a:p>
      </dgm:t>
    </dgm:pt>
    <dgm:pt modelId="{3D970D58-5BB7-4D7B-9DFE-C5BB746ED821}">
      <dgm:prSet custT="1"/>
      <dgm:spPr/>
      <dgm:t>
        <a:bodyPr/>
        <a:lstStyle/>
        <a:p>
          <a:r>
            <a:rPr lang="en-US" sz="1000" b="0" i="0" u="none" dirty="0" smtClean="0"/>
            <a:t>33%</a:t>
          </a:r>
          <a:endParaRPr lang="en-US" sz="1000" dirty="0"/>
        </a:p>
      </dgm:t>
    </dgm:pt>
    <dgm:pt modelId="{D59DF27A-AB7C-4506-9CA8-18572FC4084B}" type="parTrans" cxnId="{981277FE-EF4E-401D-A613-281CC0C8B81D}">
      <dgm:prSet/>
      <dgm:spPr/>
      <dgm:t>
        <a:bodyPr/>
        <a:lstStyle/>
        <a:p>
          <a:endParaRPr lang="en-US"/>
        </a:p>
      </dgm:t>
    </dgm:pt>
    <dgm:pt modelId="{79C9BB06-506D-48CE-A2C1-77808251BA11}" type="sibTrans" cxnId="{981277FE-EF4E-401D-A613-281CC0C8B81D}">
      <dgm:prSet/>
      <dgm:spPr/>
      <dgm:t>
        <a:bodyPr/>
        <a:lstStyle/>
        <a:p>
          <a:endParaRPr lang="en-US"/>
        </a:p>
      </dgm:t>
    </dgm:pt>
    <dgm:pt modelId="{BC7E4880-674F-4D41-9C59-20A211039125}" type="pres">
      <dgm:prSet presAssocID="{FC0A8329-662D-4BC3-BD94-B3F0D53FE9DD}" presName="theList" presStyleCnt="0">
        <dgm:presLayoutVars>
          <dgm:dir/>
          <dgm:animLvl val="lvl"/>
          <dgm:resizeHandles val="exact"/>
        </dgm:presLayoutVars>
      </dgm:prSet>
      <dgm:spPr/>
      <dgm:t>
        <a:bodyPr/>
        <a:lstStyle/>
        <a:p>
          <a:endParaRPr lang="en-US"/>
        </a:p>
      </dgm:t>
    </dgm:pt>
    <dgm:pt modelId="{E761D4FB-83C4-407D-AA39-F52980B11CBA}" type="pres">
      <dgm:prSet presAssocID="{6B97094D-61EC-4E54-83CF-71C5E8D71C6D}" presName="compNode" presStyleCnt="0"/>
      <dgm:spPr/>
    </dgm:pt>
    <dgm:pt modelId="{DB874228-BB73-4D6C-B5DF-EA5E58E628FA}" type="pres">
      <dgm:prSet presAssocID="{6B97094D-61EC-4E54-83CF-71C5E8D71C6D}" presName="aNode" presStyleLbl="bgShp" presStyleIdx="0" presStyleCnt="3" custLinFactNeighborX="-8791"/>
      <dgm:spPr/>
      <dgm:t>
        <a:bodyPr/>
        <a:lstStyle/>
        <a:p>
          <a:endParaRPr lang="en-US"/>
        </a:p>
      </dgm:t>
    </dgm:pt>
    <dgm:pt modelId="{B51BD101-13C6-4B8E-B064-66F8392BFCEE}" type="pres">
      <dgm:prSet presAssocID="{6B97094D-61EC-4E54-83CF-71C5E8D71C6D}" presName="textNode" presStyleLbl="bgShp" presStyleIdx="0" presStyleCnt="3"/>
      <dgm:spPr/>
      <dgm:t>
        <a:bodyPr/>
        <a:lstStyle/>
        <a:p>
          <a:endParaRPr lang="en-US"/>
        </a:p>
      </dgm:t>
    </dgm:pt>
    <dgm:pt modelId="{D45D89C6-0A50-4D29-8FC4-96D36AE5711A}" type="pres">
      <dgm:prSet presAssocID="{6B97094D-61EC-4E54-83CF-71C5E8D71C6D}" presName="compChildNode" presStyleCnt="0"/>
      <dgm:spPr/>
    </dgm:pt>
    <dgm:pt modelId="{F3E3C7CA-305F-4024-A185-CBD666E90C79}" type="pres">
      <dgm:prSet presAssocID="{6B97094D-61EC-4E54-83CF-71C5E8D71C6D}" presName="theInnerList" presStyleCnt="0"/>
      <dgm:spPr/>
    </dgm:pt>
    <dgm:pt modelId="{CCDEB2EF-AFEB-4BB2-B320-E819E7010645}" type="pres">
      <dgm:prSet presAssocID="{B8CDDAB2-76E2-4B3F-9091-947E5A6373AC}" presName="childNode" presStyleLbl="node1" presStyleIdx="0" presStyleCnt="30">
        <dgm:presLayoutVars>
          <dgm:bulletEnabled val="1"/>
        </dgm:presLayoutVars>
      </dgm:prSet>
      <dgm:spPr/>
      <dgm:t>
        <a:bodyPr/>
        <a:lstStyle/>
        <a:p>
          <a:endParaRPr lang="en-US"/>
        </a:p>
      </dgm:t>
    </dgm:pt>
    <dgm:pt modelId="{2A37AD10-534E-4F23-8D6F-1BBBE157263D}" type="pres">
      <dgm:prSet presAssocID="{B8CDDAB2-76E2-4B3F-9091-947E5A6373AC}" presName="aSpace2" presStyleCnt="0"/>
      <dgm:spPr/>
    </dgm:pt>
    <dgm:pt modelId="{FB166732-70E5-4812-8485-85ED57FEECB7}" type="pres">
      <dgm:prSet presAssocID="{3520D229-E040-41C3-981D-6A842B15FF4A}" presName="childNode" presStyleLbl="node1" presStyleIdx="1" presStyleCnt="30">
        <dgm:presLayoutVars>
          <dgm:bulletEnabled val="1"/>
        </dgm:presLayoutVars>
      </dgm:prSet>
      <dgm:spPr/>
      <dgm:t>
        <a:bodyPr/>
        <a:lstStyle/>
        <a:p>
          <a:endParaRPr lang="en-US"/>
        </a:p>
      </dgm:t>
    </dgm:pt>
    <dgm:pt modelId="{6FFEC4F6-F5D9-4985-8BB2-0DA7A70D8024}" type="pres">
      <dgm:prSet presAssocID="{3520D229-E040-41C3-981D-6A842B15FF4A}" presName="aSpace2" presStyleCnt="0"/>
      <dgm:spPr/>
    </dgm:pt>
    <dgm:pt modelId="{0CBA85A4-AF42-4D9F-A278-F45EFB47727C}" type="pres">
      <dgm:prSet presAssocID="{43B29498-FECA-4D06-B6FB-DA55C941A092}" presName="childNode" presStyleLbl="node1" presStyleIdx="2" presStyleCnt="30">
        <dgm:presLayoutVars>
          <dgm:bulletEnabled val="1"/>
        </dgm:presLayoutVars>
      </dgm:prSet>
      <dgm:spPr/>
      <dgm:t>
        <a:bodyPr/>
        <a:lstStyle/>
        <a:p>
          <a:endParaRPr lang="en-US"/>
        </a:p>
      </dgm:t>
    </dgm:pt>
    <dgm:pt modelId="{FE7E06DD-3CAA-42E3-9145-A82A26C7AFCA}" type="pres">
      <dgm:prSet presAssocID="{43B29498-FECA-4D06-B6FB-DA55C941A092}" presName="aSpace2" presStyleCnt="0"/>
      <dgm:spPr/>
    </dgm:pt>
    <dgm:pt modelId="{AC4AB169-FDBA-4E85-9812-23A0FF82E967}" type="pres">
      <dgm:prSet presAssocID="{E2DE3107-FB49-45E1-8E8E-E14E8804E30F}" presName="childNode" presStyleLbl="node1" presStyleIdx="3" presStyleCnt="30">
        <dgm:presLayoutVars>
          <dgm:bulletEnabled val="1"/>
        </dgm:presLayoutVars>
      </dgm:prSet>
      <dgm:spPr/>
      <dgm:t>
        <a:bodyPr/>
        <a:lstStyle/>
        <a:p>
          <a:endParaRPr lang="en-US"/>
        </a:p>
      </dgm:t>
    </dgm:pt>
    <dgm:pt modelId="{72C8D0FC-356A-49D7-95D1-5D8F227B955A}" type="pres">
      <dgm:prSet presAssocID="{E2DE3107-FB49-45E1-8E8E-E14E8804E30F}" presName="aSpace2" presStyleCnt="0"/>
      <dgm:spPr/>
    </dgm:pt>
    <dgm:pt modelId="{52006BF3-BFA4-4331-84DB-A042F290F4CC}" type="pres">
      <dgm:prSet presAssocID="{2E2FEA8C-B4C5-41E3-B448-77DFF69D88D3}" presName="childNode" presStyleLbl="node1" presStyleIdx="4" presStyleCnt="30" custLinFactNeighborX="-2045" custLinFactNeighborY="4406">
        <dgm:presLayoutVars>
          <dgm:bulletEnabled val="1"/>
        </dgm:presLayoutVars>
      </dgm:prSet>
      <dgm:spPr/>
      <dgm:t>
        <a:bodyPr/>
        <a:lstStyle/>
        <a:p>
          <a:endParaRPr lang="en-US"/>
        </a:p>
      </dgm:t>
    </dgm:pt>
    <dgm:pt modelId="{7CFBBACF-AF23-43B2-995D-575F7922844F}" type="pres">
      <dgm:prSet presAssocID="{2E2FEA8C-B4C5-41E3-B448-77DFF69D88D3}" presName="aSpace2" presStyleCnt="0"/>
      <dgm:spPr/>
    </dgm:pt>
    <dgm:pt modelId="{7ACC223E-5E3C-470B-84D5-0C099D93ECF8}" type="pres">
      <dgm:prSet presAssocID="{85DCB184-8252-4F1F-A3AF-C8378ED4BB5E}" presName="childNode" presStyleLbl="node1" presStyleIdx="5" presStyleCnt="30">
        <dgm:presLayoutVars>
          <dgm:bulletEnabled val="1"/>
        </dgm:presLayoutVars>
      </dgm:prSet>
      <dgm:spPr/>
      <dgm:t>
        <a:bodyPr/>
        <a:lstStyle/>
        <a:p>
          <a:endParaRPr lang="en-US"/>
        </a:p>
      </dgm:t>
    </dgm:pt>
    <dgm:pt modelId="{D27B6B70-2D65-4E76-B7DF-E976F6FB61D6}" type="pres">
      <dgm:prSet presAssocID="{85DCB184-8252-4F1F-A3AF-C8378ED4BB5E}" presName="aSpace2" presStyleCnt="0"/>
      <dgm:spPr/>
    </dgm:pt>
    <dgm:pt modelId="{7A84562F-72BE-4D95-B97F-9ED1D5BA4ACE}" type="pres">
      <dgm:prSet presAssocID="{741BB5D5-C8D2-4C86-BDDA-B33A65B780AF}" presName="childNode" presStyleLbl="node1" presStyleIdx="6" presStyleCnt="30">
        <dgm:presLayoutVars>
          <dgm:bulletEnabled val="1"/>
        </dgm:presLayoutVars>
      </dgm:prSet>
      <dgm:spPr/>
      <dgm:t>
        <a:bodyPr/>
        <a:lstStyle/>
        <a:p>
          <a:endParaRPr lang="en-US"/>
        </a:p>
      </dgm:t>
    </dgm:pt>
    <dgm:pt modelId="{16C313AC-FDDC-47E3-B230-D500B713A20B}" type="pres">
      <dgm:prSet presAssocID="{741BB5D5-C8D2-4C86-BDDA-B33A65B780AF}" presName="aSpace2" presStyleCnt="0"/>
      <dgm:spPr/>
    </dgm:pt>
    <dgm:pt modelId="{27582AB0-23E0-4F61-BBF3-6AE69B7FF00D}" type="pres">
      <dgm:prSet presAssocID="{40E110C3-5C26-4463-8337-E8E7BC7341E4}" presName="childNode" presStyleLbl="node1" presStyleIdx="7" presStyleCnt="30">
        <dgm:presLayoutVars>
          <dgm:bulletEnabled val="1"/>
        </dgm:presLayoutVars>
      </dgm:prSet>
      <dgm:spPr/>
      <dgm:t>
        <a:bodyPr/>
        <a:lstStyle/>
        <a:p>
          <a:endParaRPr lang="en-US"/>
        </a:p>
      </dgm:t>
    </dgm:pt>
    <dgm:pt modelId="{0D852F1D-B198-4F31-8DB8-9877187FDB30}" type="pres">
      <dgm:prSet presAssocID="{40E110C3-5C26-4463-8337-E8E7BC7341E4}" presName="aSpace2" presStyleCnt="0"/>
      <dgm:spPr/>
    </dgm:pt>
    <dgm:pt modelId="{E9E9519C-DEFA-4975-8EFB-28F042281CD3}" type="pres">
      <dgm:prSet presAssocID="{F77A2471-2353-4D81-A83E-85827C338454}" presName="childNode" presStyleLbl="node1" presStyleIdx="8" presStyleCnt="30">
        <dgm:presLayoutVars>
          <dgm:bulletEnabled val="1"/>
        </dgm:presLayoutVars>
      </dgm:prSet>
      <dgm:spPr/>
      <dgm:t>
        <a:bodyPr/>
        <a:lstStyle/>
        <a:p>
          <a:endParaRPr lang="en-US"/>
        </a:p>
      </dgm:t>
    </dgm:pt>
    <dgm:pt modelId="{AFD7332A-A88C-4C36-8AA5-9DE57C8AA0C2}" type="pres">
      <dgm:prSet presAssocID="{F77A2471-2353-4D81-A83E-85827C338454}" presName="aSpace2" presStyleCnt="0"/>
      <dgm:spPr/>
    </dgm:pt>
    <dgm:pt modelId="{6A666F1F-14B7-41FF-A6CF-D65E03BA4325}" type="pres">
      <dgm:prSet presAssocID="{B862495F-8B00-435D-889F-5A79F9255DF8}" presName="childNode" presStyleLbl="node1" presStyleIdx="9" presStyleCnt="30">
        <dgm:presLayoutVars>
          <dgm:bulletEnabled val="1"/>
        </dgm:presLayoutVars>
      </dgm:prSet>
      <dgm:spPr/>
      <dgm:t>
        <a:bodyPr/>
        <a:lstStyle/>
        <a:p>
          <a:endParaRPr lang="en-US"/>
        </a:p>
      </dgm:t>
    </dgm:pt>
    <dgm:pt modelId="{3DCAA0A5-05E8-471F-98C1-4F0ADF5191CB}" type="pres">
      <dgm:prSet presAssocID="{6B97094D-61EC-4E54-83CF-71C5E8D71C6D}" presName="aSpace" presStyleCnt="0"/>
      <dgm:spPr/>
    </dgm:pt>
    <dgm:pt modelId="{8CADA636-F145-4A36-8709-2F03E4990701}" type="pres">
      <dgm:prSet presAssocID="{F9FC307B-0F18-4A83-9DC7-47D96F2406C9}" presName="compNode" presStyleCnt="0"/>
      <dgm:spPr/>
    </dgm:pt>
    <dgm:pt modelId="{77093A6F-8CCC-4A44-B881-8DFE82C0EAC0}" type="pres">
      <dgm:prSet presAssocID="{F9FC307B-0F18-4A83-9DC7-47D96F2406C9}" presName="aNode" presStyleLbl="bgShp" presStyleIdx="1" presStyleCnt="3"/>
      <dgm:spPr/>
      <dgm:t>
        <a:bodyPr/>
        <a:lstStyle/>
        <a:p>
          <a:endParaRPr lang="en-US"/>
        </a:p>
      </dgm:t>
    </dgm:pt>
    <dgm:pt modelId="{75E7BECF-C335-4D9C-85CE-BFF468EAB3B5}" type="pres">
      <dgm:prSet presAssocID="{F9FC307B-0F18-4A83-9DC7-47D96F2406C9}" presName="textNode" presStyleLbl="bgShp" presStyleIdx="1" presStyleCnt="3"/>
      <dgm:spPr/>
      <dgm:t>
        <a:bodyPr/>
        <a:lstStyle/>
        <a:p>
          <a:endParaRPr lang="en-US"/>
        </a:p>
      </dgm:t>
    </dgm:pt>
    <dgm:pt modelId="{829160DA-CB28-4AAF-AA3B-5CA6FA662C59}" type="pres">
      <dgm:prSet presAssocID="{F9FC307B-0F18-4A83-9DC7-47D96F2406C9}" presName="compChildNode" presStyleCnt="0"/>
      <dgm:spPr/>
    </dgm:pt>
    <dgm:pt modelId="{21D50C5E-9068-4F75-B9FC-0F1B0A0C3648}" type="pres">
      <dgm:prSet presAssocID="{F9FC307B-0F18-4A83-9DC7-47D96F2406C9}" presName="theInnerList" presStyleCnt="0"/>
      <dgm:spPr/>
    </dgm:pt>
    <dgm:pt modelId="{BA255834-65F9-4956-B3F4-12BEF9C320B0}" type="pres">
      <dgm:prSet presAssocID="{DDC60593-B504-4D43-B7B9-08B2DE1D39C6}" presName="childNode" presStyleLbl="node1" presStyleIdx="10" presStyleCnt="30">
        <dgm:presLayoutVars>
          <dgm:bulletEnabled val="1"/>
        </dgm:presLayoutVars>
      </dgm:prSet>
      <dgm:spPr/>
      <dgm:t>
        <a:bodyPr/>
        <a:lstStyle/>
        <a:p>
          <a:endParaRPr lang="en-US"/>
        </a:p>
      </dgm:t>
    </dgm:pt>
    <dgm:pt modelId="{D741596C-44C9-4B9A-9455-31D9CF43153E}" type="pres">
      <dgm:prSet presAssocID="{DDC60593-B504-4D43-B7B9-08B2DE1D39C6}" presName="aSpace2" presStyleCnt="0"/>
      <dgm:spPr/>
    </dgm:pt>
    <dgm:pt modelId="{AAFEA39B-5212-4BCB-B2FE-4B878CE60249}" type="pres">
      <dgm:prSet presAssocID="{D3AF58A8-D91A-4C5C-8705-994BABD03A55}" presName="childNode" presStyleLbl="node1" presStyleIdx="11" presStyleCnt="30">
        <dgm:presLayoutVars>
          <dgm:bulletEnabled val="1"/>
        </dgm:presLayoutVars>
      </dgm:prSet>
      <dgm:spPr/>
      <dgm:t>
        <a:bodyPr/>
        <a:lstStyle/>
        <a:p>
          <a:endParaRPr lang="en-US"/>
        </a:p>
      </dgm:t>
    </dgm:pt>
    <dgm:pt modelId="{27848435-49C8-4259-8343-5EDCE9C6761A}" type="pres">
      <dgm:prSet presAssocID="{D3AF58A8-D91A-4C5C-8705-994BABD03A55}" presName="aSpace2" presStyleCnt="0"/>
      <dgm:spPr/>
    </dgm:pt>
    <dgm:pt modelId="{CF4360E4-4FFA-4CB8-8EDD-3DDC7E495B65}" type="pres">
      <dgm:prSet presAssocID="{C0D42B95-8795-4255-BA37-6BAC406EA2FD}" presName="childNode" presStyleLbl="node1" presStyleIdx="12" presStyleCnt="30">
        <dgm:presLayoutVars>
          <dgm:bulletEnabled val="1"/>
        </dgm:presLayoutVars>
      </dgm:prSet>
      <dgm:spPr/>
      <dgm:t>
        <a:bodyPr/>
        <a:lstStyle/>
        <a:p>
          <a:endParaRPr lang="en-US"/>
        </a:p>
      </dgm:t>
    </dgm:pt>
    <dgm:pt modelId="{70C9F54F-B2FA-4ACB-A7A9-DD6C28C99CB3}" type="pres">
      <dgm:prSet presAssocID="{C0D42B95-8795-4255-BA37-6BAC406EA2FD}" presName="aSpace2" presStyleCnt="0"/>
      <dgm:spPr/>
    </dgm:pt>
    <dgm:pt modelId="{E0EFFE0B-CB66-4981-A5DC-9BA607D2C740}" type="pres">
      <dgm:prSet presAssocID="{BF5641C1-AD73-4B4E-A9C7-5B40B209AA21}" presName="childNode" presStyleLbl="node1" presStyleIdx="13" presStyleCnt="30">
        <dgm:presLayoutVars>
          <dgm:bulletEnabled val="1"/>
        </dgm:presLayoutVars>
      </dgm:prSet>
      <dgm:spPr/>
      <dgm:t>
        <a:bodyPr/>
        <a:lstStyle/>
        <a:p>
          <a:endParaRPr lang="en-US"/>
        </a:p>
      </dgm:t>
    </dgm:pt>
    <dgm:pt modelId="{DB662075-0877-4821-A006-45BD222D3C4D}" type="pres">
      <dgm:prSet presAssocID="{BF5641C1-AD73-4B4E-A9C7-5B40B209AA21}" presName="aSpace2" presStyleCnt="0"/>
      <dgm:spPr/>
    </dgm:pt>
    <dgm:pt modelId="{9582B7B9-CBF5-4164-8460-A1FB85E772F8}" type="pres">
      <dgm:prSet presAssocID="{F0226EC1-E733-486F-B32A-4D1441926E55}" presName="childNode" presStyleLbl="node1" presStyleIdx="14" presStyleCnt="30">
        <dgm:presLayoutVars>
          <dgm:bulletEnabled val="1"/>
        </dgm:presLayoutVars>
      </dgm:prSet>
      <dgm:spPr/>
      <dgm:t>
        <a:bodyPr/>
        <a:lstStyle/>
        <a:p>
          <a:endParaRPr lang="en-US"/>
        </a:p>
      </dgm:t>
    </dgm:pt>
    <dgm:pt modelId="{6D146810-16EF-4CB7-B358-4E1C19EB20FB}" type="pres">
      <dgm:prSet presAssocID="{F0226EC1-E733-486F-B32A-4D1441926E55}" presName="aSpace2" presStyleCnt="0"/>
      <dgm:spPr/>
    </dgm:pt>
    <dgm:pt modelId="{E39BD0D0-8C0E-49CB-B657-2D76C5601086}" type="pres">
      <dgm:prSet presAssocID="{4200B6B4-3D2E-40CB-90A6-652B74778EFE}" presName="childNode" presStyleLbl="node1" presStyleIdx="15" presStyleCnt="30">
        <dgm:presLayoutVars>
          <dgm:bulletEnabled val="1"/>
        </dgm:presLayoutVars>
      </dgm:prSet>
      <dgm:spPr/>
      <dgm:t>
        <a:bodyPr/>
        <a:lstStyle/>
        <a:p>
          <a:endParaRPr lang="en-US"/>
        </a:p>
      </dgm:t>
    </dgm:pt>
    <dgm:pt modelId="{D18154F3-4480-4399-A298-1F519F2B7BD0}" type="pres">
      <dgm:prSet presAssocID="{4200B6B4-3D2E-40CB-90A6-652B74778EFE}" presName="aSpace2" presStyleCnt="0"/>
      <dgm:spPr/>
    </dgm:pt>
    <dgm:pt modelId="{FD4DC026-1178-4EB7-BF0E-D3FCB389439A}" type="pres">
      <dgm:prSet presAssocID="{2D31B280-311A-4B16-8EC4-626766F8A6FE}" presName="childNode" presStyleLbl="node1" presStyleIdx="16" presStyleCnt="30">
        <dgm:presLayoutVars>
          <dgm:bulletEnabled val="1"/>
        </dgm:presLayoutVars>
      </dgm:prSet>
      <dgm:spPr/>
      <dgm:t>
        <a:bodyPr/>
        <a:lstStyle/>
        <a:p>
          <a:endParaRPr lang="en-US"/>
        </a:p>
      </dgm:t>
    </dgm:pt>
    <dgm:pt modelId="{C1B9CD73-9C8C-4193-A381-71A15658592D}" type="pres">
      <dgm:prSet presAssocID="{2D31B280-311A-4B16-8EC4-626766F8A6FE}" presName="aSpace2" presStyleCnt="0"/>
      <dgm:spPr/>
    </dgm:pt>
    <dgm:pt modelId="{4606FDF5-30F5-4CD6-B912-FEB1DE7EA169}" type="pres">
      <dgm:prSet presAssocID="{EA3897C6-9B6D-42E7-AB0C-9DFA51CA1DC5}" presName="childNode" presStyleLbl="node1" presStyleIdx="17" presStyleCnt="30">
        <dgm:presLayoutVars>
          <dgm:bulletEnabled val="1"/>
        </dgm:presLayoutVars>
      </dgm:prSet>
      <dgm:spPr/>
      <dgm:t>
        <a:bodyPr/>
        <a:lstStyle/>
        <a:p>
          <a:endParaRPr lang="en-US"/>
        </a:p>
      </dgm:t>
    </dgm:pt>
    <dgm:pt modelId="{5DDD424E-703E-430C-9D8A-738A259011F8}" type="pres">
      <dgm:prSet presAssocID="{EA3897C6-9B6D-42E7-AB0C-9DFA51CA1DC5}" presName="aSpace2" presStyleCnt="0"/>
      <dgm:spPr/>
    </dgm:pt>
    <dgm:pt modelId="{EAE049FF-AB04-4E3B-A19A-19E071CFA5F2}" type="pres">
      <dgm:prSet presAssocID="{7C3040BB-2059-4F2E-81B6-2E0BC77F06F6}" presName="childNode" presStyleLbl="node1" presStyleIdx="18" presStyleCnt="30">
        <dgm:presLayoutVars>
          <dgm:bulletEnabled val="1"/>
        </dgm:presLayoutVars>
      </dgm:prSet>
      <dgm:spPr/>
      <dgm:t>
        <a:bodyPr/>
        <a:lstStyle/>
        <a:p>
          <a:endParaRPr lang="en-US"/>
        </a:p>
      </dgm:t>
    </dgm:pt>
    <dgm:pt modelId="{70C36737-A737-41FD-B06A-002D34AA9956}" type="pres">
      <dgm:prSet presAssocID="{7C3040BB-2059-4F2E-81B6-2E0BC77F06F6}" presName="aSpace2" presStyleCnt="0"/>
      <dgm:spPr/>
    </dgm:pt>
    <dgm:pt modelId="{399BBE1C-7F7A-42FD-BC5F-2D8EB79F5AB6}" type="pres">
      <dgm:prSet presAssocID="{B1173391-3B30-464E-ABA8-F93C907790FC}" presName="childNode" presStyleLbl="node1" presStyleIdx="19" presStyleCnt="30">
        <dgm:presLayoutVars>
          <dgm:bulletEnabled val="1"/>
        </dgm:presLayoutVars>
      </dgm:prSet>
      <dgm:spPr/>
      <dgm:t>
        <a:bodyPr/>
        <a:lstStyle/>
        <a:p>
          <a:endParaRPr lang="en-US"/>
        </a:p>
      </dgm:t>
    </dgm:pt>
    <dgm:pt modelId="{A364A9D3-4B89-4E8C-8F51-FC2C013C0F75}" type="pres">
      <dgm:prSet presAssocID="{F9FC307B-0F18-4A83-9DC7-47D96F2406C9}" presName="aSpace" presStyleCnt="0"/>
      <dgm:spPr/>
    </dgm:pt>
    <dgm:pt modelId="{51A94EE4-3CC4-434F-B8E9-B9845AE09CDF}" type="pres">
      <dgm:prSet presAssocID="{063E8E6A-EEC5-4D45-B9A8-B423E8BB017D}" presName="compNode" presStyleCnt="0"/>
      <dgm:spPr/>
    </dgm:pt>
    <dgm:pt modelId="{44F0D3FB-53A2-4D23-A8B4-767B7B119212}" type="pres">
      <dgm:prSet presAssocID="{063E8E6A-EEC5-4D45-B9A8-B423E8BB017D}" presName="aNode" presStyleLbl="bgShp" presStyleIdx="2" presStyleCnt="3" custLinFactNeighborX="-786" custLinFactNeighborY="937"/>
      <dgm:spPr/>
      <dgm:t>
        <a:bodyPr/>
        <a:lstStyle/>
        <a:p>
          <a:endParaRPr lang="en-US"/>
        </a:p>
      </dgm:t>
    </dgm:pt>
    <dgm:pt modelId="{367E8168-C92E-46C7-A27F-6E611656EE45}" type="pres">
      <dgm:prSet presAssocID="{063E8E6A-EEC5-4D45-B9A8-B423E8BB017D}" presName="textNode" presStyleLbl="bgShp" presStyleIdx="2" presStyleCnt="3"/>
      <dgm:spPr/>
      <dgm:t>
        <a:bodyPr/>
        <a:lstStyle/>
        <a:p>
          <a:endParaRPr lang="en-US"/>
        </a:p>
      </dgm:t>
    </dgm:pt>
    <dgm:pt modelId="{6EDD0BBD-35DE-41FA-A62D-614C55BD6902}" type="pres">
      <dgm:prSet presAssocID="{063E8E6A-EEC5-4D45-B9A8-B423E8BB017D}" presName="compChildNode" presStyleCnt="0"/>
      <dgm:spPr/>
    </dgm:pt>
    <dgm:pt modelId="{6E0F1EEF-D63C-41B6-BF16-E4FDF00B79B0}" type="pres">
      <dgm:prSet presAssocID="{063E8E6A-EEC5-4D45-B9A8-B423E8BB017D}" presName="theInnerList" presStyleCnt="0"/>
      <dgm:spPr/>
    </dgm:pt>
    <dgm:pt modelId="{A18FDC9B-9054-4F23-9BE2-47BAD69F6D63}" type="pres">
      <dgm:prSet presAssocID="{A66D2FEF-00C0-420D-9C39-5FED467EBE60}" presName="childNode" presStyleLbl="node1" presStyleIdx="20" presStyleCnt="30">
        <dgm:presLayoutVars>
          <dgm:bulletEnabled val="1"/>
        </dgm:presLayoutVars>
      </dgm:prSet>
      <dgm:spPr/>
      <dgm:t>
        <a:bodyPr/>
        <a:lstStyle/>
        <a:p>
          <a:endParaRPr lang="en-US"/>
        </a:p>
      </dgm:t>
    </dgm:pt>
    <dgm:pt modelId="{ADCA2DCA-AE2F-41A2-837E-0EAFF6B89762}" type="pres">
      <dgm:prSet presAssocID="{A66D2FEF-00C0-420D-9C39-5FED467EBE60}" presName="aSpace2" presStyleCnt="0"/>
      <dgm:spPr/>
    </dgm:pt>
    <dgm:pt modelId="{724BE99A-7B8B-4B18-8411-8A6322CEEB7F}" type="pres">
      <dgm:prSet presAssocID="{A5950FCA-5437-4E0C-9768-149D076D0660}" presName="childNode" presStyleLbl="node1" presStyleIdx="21" presStyleCnt="30">
        <dgm:presLayoutVars>
          <dgm:bulletEnabled val="1"/>
        </dgm:presLayoutVars>
      </dgm:prSet>
      <dgm:spPr/>
      <dgm:t>
        <a:bodyPr/>
        <a:lstStyle/>
        <a:p>
          <a:endParaRPr lang="en-US"/>
        </a:p>
      </dgm:t>
    </dgm:pt>
    <dgm:pt modelId="{9AD5FF4C-D821-426A-90BA-9698F711157B}" type="pres">
      <dgm:prSet presAssocID="{A5950FCA-5437-4E0C-9768-149D076D0660}" presName="aSpace2" presStyleCnt="0"/>
      <dgm:spPr/>
    </dgm:pt>
    <dgm:pt modelId="{B874A74B-1B19-4791-B935-46EC05EBE4B3}" type="pres">
      <dgm:prSet presAssocID="{2A3449EF-993A-456C-9C9A-9A3806940820}" presName="childNode" presStyleLbl="node1" presStyleIdx="22" presStyleCnt="30">
        <dgm:presLayoutVars>
          <dgm:bulletEnabled val="1"/>
        </dgm:presLayoutVars>
      </dgm:prSet>
      <dgm:spPr/>
      <dgm:t>
        <a:bodyPr/>
        <a:lstStyle/>
        <a:p>
          <a:endParaRPr lang="en-US"/>
        </a:p>
      </dgm:t>
    </dgm:pt>
    <dgm:pt modelId="{24DF4C6F-B4C8-44B1-9839-09318E25B94E}" type="pres">
      <dgm:prSet presAssocID="{2A3449EF-993A-456C-9C9A-9A3806940820}" presName="aSpace2" presStyleCnt="0"/>
      <dgm:spPr/>
    </dgm:pt>
    <dgm:pt modelId="{4E63EA19-90A2-4DFF-87E1-3C8B34B82EC6}" type="pres">
      <dgm:prSet presAssocID="{5AC9EF2E-6D7F-4082-83BD-48304E2790B4}" presName="childNode" presStyleLbl="node1" presStyleIdx="23" presStyleCnt="30">
        <dgm:presLayoutVars>
          <dgm:bulletEnabled val="1"/>
        </dgm:presLayoutVars>
      </dgm:prSet>
      <dgm:spPr/>
      <dgm:t>
        <a:bodyPr/>
        <a:lstStyle/>
        <a:p>
          <a:endParaRPr lang="en-US"/>
        </a:p>
      </dgm:t>
    </dgm:pt>
    <dgm:pt modelId="{76BB42FC-B07D-4484-87F6-906182FC1DE1}" type="pres">
      <dgm:prSet presAssocID="{5AC9EF2E-6D7F-4082-83BD-48304E2790B4}" presName="aSpace2" presStyleCnt="0"/>
      <dgm:spPr/>
    </dgm:pt>
    <dgm:pt modelId="{86406850-476F-419E-BB3B-CD2B2BB0E57A}" type="pres">
      <dgm:prSet presAssocID="{C649156E-2C3E-4875-8B83-EBB1A50F6C30}" presName="childNode" presStyleLbl="node1" presStyleIdx="24" presStyleCnt="30">
        <dgm:presLayoutVars>
          <dgm:bulletEnabled val="1"/>
        </dgm:presLayoutVars>
      </dgm:prSet>
      <dgm:spPr/>
      <dgm:t>
        <a:bodyPr/>
        <a:lstStyle/>
        <a:p>
          <a:endParaRPr lang="en-US"/>
        </a:p>
      </dgm:t>
    </dgm:pt>
    <dgm:pt modelId="{E388ED09-1A51-4135-8ED6-CA3746023956}" type="pres">
      <dgm:prSet presAssocID="{C649156E-2C3E-4875-8B83-EBB1A50F6C30}" presName="aSpace2" presStyleCnt="0"/>
      <dgm:spPr/>
    </dgm:pt>
    <dgm:pt modelId="{9E818B6C-44A7-4870-8A16-F48E0F5DF1DF}" type="pres">
      <dgm:prSet presAssocID="{6CF08CC1-A5D2-4312-ACB9-92864C812B69}" presName="childNode" presStyleLbl="node1" presStyleIdx="25" presStyleCnt="30">
        <dgm:presLayoutVars>
          <dgm:bulletEnabled val="1"/>
        </dgm:presLayoutVars>
      </dgm:prSet>
      <dgm:spPr/>
      <dgm:t>
        <a:bodyPr/>
        <a:lstStyle/>
        <a:p>
          <a:endParaRPr lang="en-US"/>
        </a:p>
      </dgm:t>
    </dgm:pt>
    <dgm:pt modelId="{B45B1CAB-35FE-44F4-BFDF-512E3B9AAACB}" type="pres">
      <dgm:prSet presAssocID="{6CF08CC1-A5D2-4312-ACB9-92864C812B69}" presName="aSpace2" presStyleCnt="0"/>
      <dgm:spPr/>
    </dgm:pt>
    <dgm:pt modelId="{AB6FC7A4-0288-4433-9054-8D69CD762ADB}" type="pres">
      <dgm:prSet presAssocID="{4E2CE218-91A6-40CB-88E5-26B51D98B009}" presName="childNode" presStyleLbl="node1" presStyleIdx="26" presStyleCnt="30">
        <dgm:presLayoutVars>
          <dgm:bulletEnabled val="1"/>
        </dgm:presLayoutVars>
      </dgm:prSet>
      <dgm:spPr/>
      <dgm:t>
        <a:bodyPr/>
        <a:lstStyle/>
        <a:p>
          <a:endParaRPr lang="en-US"/>
        </a:p>
      </dgm:t>
    </dgm:pt>
    <dgm:pt modelId="{51D64EC1-876C-414A-8B67-70A09461D815}" type="pres">
      <dgm:prSet presAssocID="{4E2CE218-91A6-40CB-88E5-26B51D98B009}" presName="aSpace2" presStyleCnt="0"/>
      <dgm:spPr/>
    </dgm:pt>
    <dgm:pt modelId="{F33D9B6B-C890-4F6A-8264-BC1A2C6E7B8D}" type="pres">
      <dgm:prSet presAssocID="{84175296-FA95-49C1-9D0F-F3977B5D409C}" presName="childNode" presStyleLbl="node1" presStyleIdx="27" presStyleCnt="30">
        <dgm:presLayoutVars>
          <dgm:bulletEnabled val="1"/>
        </dgm:presLayoutVars>
      </dgm:prSet>
      <dgm:spPr/>
      <dgm:t>
        <a:bodyPr/>
        <a:lstStyle/>
        <a:p>
          <a:endParaRPr lang="en-US"/>
        </a:p>
      </dgm:t>
    </dgm:pt>
    <dgm:pt modelId="{31E718D2-A5F6-4AA6-900B-E3034E2795C2}" type="pres">
      <dgm:prSet presAssocID="{84175296-FA95-49C1-9D0F-F3977B5D409C}" presName="aSpace2" presStyleCnt="0"/>
      <dgm:spPr/>
    </dgm:pt>
    <dgm:pt modelId="{ED472692-331B-4800-B41F-8CA67B44FA26}" type="pres">
      <dgm:prSet presAssocID="{22260607-CB49-4F52-A275-345F4AA8F86F}" presName="childNode" presStyleLbl="node1" presStyleIdx="28" presStyleCnt="30">
        <dgm:presLayoutVars>
          <dgm:bulletEnabled val="1"/>
        </dgm:presLayoutVars>
      </dgm:prSet>
      <dgm:spPr/>
      <dgm:t>
        <a:bodyPr/>
        <a:lstStyle/>
        <a:p>
          <a:endParaRPr lang="en-US"/>
        </a:p>
      </dgm:t>
    </dgm:pt>
    <dgm:pt modelId="{A2E264E8-0A99-407D-B369-1D93B8F6A692}" type="pres">
      <dgm:prSet presAssocID="{22260607-CB49-4F52-A275-345F4AA8F86F}" presName="aSpace2" presStyleCnt="0"/>
      <dgm:spPr/>
    </dgm:pt>
    <dgm:pt modelId="{EAD3D5A7-491B-4324-AC3B-6770F3477B2C}" type="pres">
      <dgm:prSet presAssocID="{3D970D58-5BB7-4D7B-9DFE-C5BB746ED821}" presName="childNode" presStyleLbl="node1" presStyleIdx="29" presStyleCnt="30">
        <dgm:presLayoutVars>
          <dgm:bulletEnabled val="1"/>
        </dgm:presLayoutVars>
      </dgm:prSet>
      <dgm:spPr/>
      <dgm:t>
        <a:bodyPr/>
        <a:lstStyle/>
        <a:p>
          <a:endParaRPr lang="en-US"/>
        </a:p>
      </dgm:t>
    </dgm:pt>
  </dgm:ptLst>
  <dgm:cxnLst>
    <dgm:cxn modelId="{B019E6EA-DD9F-4F06-8423-0BA5B28E6C4A}" srcId="{FC0A8329-662D-4BC3-BD94-B3F0D53FE9DD}" destId="{6B97094D-61EC-4E54-83CF-71C5E8D71C6D}" srcOrd="0" destOrd="0" parTransId="{782DA46B-1B26-40CC-9E46-1BD0025EB9E7}" sibTransId="{D453F4E7-DCFD-40CE-9AA0-7DCFED3E00CF}"/>
    <dgm:cxn modelId="{5C8467FD-76B1-405D-A477-85819BB2BE3F}" srcId="{6B97094D-61EC-4E54-83CF-71C5E8D71C6D}" destId="{B862495F-8B00-435D-889F-5A79F9255DF8}" srcOrd="9" destOrd="0" parTransId="{BC2ED09D-28AC-4B11-B789-8005A631FB85}" sibTransId="{A04CF8D1-AB30-44BB-9FE0-836404855CD9}"/>
    <dgm:cxn modelId="{E8721246-4927-48E5-BA16-DDD9FB0AADEE}" srcId="{F9FC307B-0F18-4A83-9DC7-47D96F2406C9}" destId="{2D31B280-311A-4B16-8EC4-626766F8A6FE}" srcOrd="6" destOrd="0" parTransId="{78414F7F-EA4F-4827-8D33-FDC8B8082AEA}" sibTransId="{17801C51-A116-42C4-95FA-FDF3CF6064AE}"/>
    <dgm:cxn modelId="{BBC8DC4C-9AEC-411D-861A-26A808B9CD57}" type="presOf" srcId="{43B29498-FECA-4D06-B6FB-DA55C941A092}" destId="{0CBA85A4-AF42-4D9F-A278-F45EFB47727C}" srcOrd="0" destOrd="0" presId="urn:microsoft.com/office/officeart/2005/8/layout/lProcess2"/>
    <dgm:cxn modelId="{98EE9C84-BA3E-4E15-BABF-BBD36272427C}" srcId="{F9FC307B-0F18-4A83-9DC7-47D96F2406C9}" destId="{7C3040BB-2059-4F2E-81B6-2E0BC77F06F6}" srcOrd="8" destOrd="0" parTransId="{84354499-F2AF-4CEF-A950-2186AC131D8E}" sibTransId="{9DF69A16-8D50-4EDC-AFA7-5D50E23B8A2F}"/>
    <dgm:cxn modelId="{9615181E-C6F8-4454-879C-1941C67AE2EA}" srcId="{6B97094D-61EC-4E54-83CF-71C5E8D71C6D}" destId="{40E110C3-5C26-4463-8337-E8E7BC7341E4}" srcOrd="7" destOrd="0" parTransId="{745A0858-4FEC-4591-AE5A-1CABCFD46B40}" sibTransId="{DEE12087-B2EC-4C6C-BA77-C1E8269C61EA}"/>
    <dgm:cxn modelId="{486D4D67-3A50-4053-8EDD-79D2F33DACE7}" type="presOf" srcId="{C649156E-2C3E-4875-8B83-EBB1A50F6C30}" destId="{86406850-476F-419E-BB3B-CD2B2BB0E57A}" srcOrd="0" destOrd="0" presId="urn:microsoft.com/office/officeart/2005/8/layout/lProcess2"/>
    <dgm:cxn modelId="{9662094F-FC8A-4933-B079-ED011E701B05}" type="presOf" srcId="{4E2CE218-91A6-40CB-88E5-26B51D98B009}" destId="{AB6FC7A4-0288-4433-9054-8D69CD762ADB}" srcOrd="0" destOrd="0" presId="urn:microsoft.com/office/officeart/2005/8/layout/lProcess2"/>
    <dgm:cxn modelId="{AAABE53D-09E4-431D-B382-4903861D8D41}" type="presOf" srcId="{A66D2FEF-00C0-420D-9C39-5FED467EBE60}" destId="{A18FDC9B-9054-4F23-9BE2-47BAD69F6D63}" srcOrd="0" destOrd="0" presId="urn:microsoft.com/office/officeart/2005/8/layout/lProcess2"/>
    <dgm:cxn modelId="{9531D748-0B9E-4AE8-9990-60EA03F78F4C}" srcId="{063E8E6A-EEC5-4D45-B9A8-B423E8BB017D}" destId="{A5950FCA-5437-4E0C-9768-149D076D0660}" srcOrd="1" destOrd="0" parTransId="{437D987B-AB30-418F-92D5-DE9EDEBE28F8}" sibTransId="{86FAE225-8A4D-410A-8BD1-3017D9DFBB9E}"/>
    <dgm:cxn modelId="{DF04C10D-D57A-409C-9BC0-9A069BF69110}" type="presOf" srcId="{E2DE3107-FB49-45E1-8E8E-E14E8804E30F}" destId="{AC4AB169-FDBA-4E85-9812-23A0FF82E967}" srcOrd="0" destOrd="0" presId="urn:microsoft.com/office/officeart/2005/8/layout/lProcess2"/>
    <dgm:cxn modelId="{5E194733-A49A-4E5D-B26A-8B2956C17ADF}" type="presOf" srcId="{6B97094D-61EC-4E54-83CF-71C5E8D71C6D}" destId="{B51BD101-13C6-4B8E-B064-66F8392BFCEE}" srcOrd="1" destOrd="0" presId="urn:microsoft.com/office/officeart/2005/8/layout/lProcess2"/>
    <dgm:cxn modelId="{4D52B52E-69AB-447F-96BF-5D5B6BD6A6CA}" type="presOf" srcId="{40E110C3-5C26-4463-8337-E8E7BC7341E4}" destId="{27582AB0-23E0-4F61-BBF3-6AE69B7FF00D}" srcOrd="0" destOrd="0" presId="urn:microsoft.com/office/officeart/2005/8/layout/lProcess2"/>
    <dgm:cxn modelId="{9D596AD1-90D8-45E0-AD61-968497A151C4}" type="presOf" srcId="{7C3040BB-2059-4F2E-81B6-2E0BC77F06F6}" destId="{EAE049FF-AB04-4E3B-A19A-19E071CFA5F2}" srcOrd="0" destOrd="0" presId="urn:microsoft.com/office/officeart/2005/8/layout/lProcess2"/>
    <dgm:cxn modelId="{72D63411-E4CB-41B6-9670-CCE02B627363}" type="presOf" srcId="{DDC60593-B504-4D43-B7B9-08B2DE1D39C6}" destId="{BA255834-65F9-4956-B3F4-12BEF9C320B0}" srcOrd="0" destOrd="0" presId="urn:microsoft.com/office/officeart/2005/8/layout/lProcess2"/>
    <dgm:cxn modelId="{88532C95-EAB9-4903-9B32-786597509AA0}" srcId="{6B97094D-61EC-4E54-83CF-71C5E8D71C6D}" destId="{2E2FEA8C-B4C5-41E3-B448-77DFF69D88D3}" srcOrd="4" destOrd="0" parTransId="{B9CB65CE-66E4-419C-BD4E-B71B7C327FC7}" sibTransId="{D7B3C19A-519A-4C80-B62C-897E17B97212}"/>
    <dgm:cxn modelId="{749CB41B-6602-4D33-9894-EC9B43B7760F}" type="presOf" srcId="{D3AF58A8-D91A-4C5C-8705-994BABD03A55}" destId="{AAFEA39B-5212-4BCB-B2FE-4B878CE60249}" srcOrd="0" destOrd="0" presId="urn:microsoft.com/office/officeart/2005/8/layout/lProcess2"/>
    <dgm:cxn modelId="{8A47AA54-63E3-4B53-B138-C28EFE14D5A1}" type="presOf" srcId="{063E8E6A-EEC5-4D45-B9A8-B423E8BB017D}" destId="{44F0D3FB-53A2-4D23-A8B4-767B7B119212}" srcOrd="0" destOrd="0" presId="urn:microsoft.com/office/officeart/2005/8/layout/lProcess2"/>
    <dgm:cxn modelId="{9901FE72-764D-4A87-9690-DCAD63605B59}" type="presOf" srcId="{A5950FCA-5437-4E0C-9768-149D076D0660}" destId="{724BE99A-7B8B-4B18-8411-8A6322CEEB7F}" srcOrd="0" destOrd="0" presId="urn:microsoft.com/office/officeart/2005/8/layout/lProcess2"/>
    <dgm:cxn modelId="{9C8D0D0A-0FD0-423F-B87C-18430F30A6C6}" type="presOf" srcId="{2D31B280-311A-4B16-8EC4-626766F8A6FE}" destId="{FD4DC026-1178-4EB7-BF0E-D3FCB389439A}" srcOrd="0" destOrd="0" presId="urn:microsoft.com/office/officeart/2005/8/layout/lProcess2"/>
    <dgm:cxn modelId="{1EEB37E0-0D4F-4F84-9B82-197C250B2FED}" srcId="{F9FC307B-0F18-4A83-9DC7-47D96F2406C9}" destId="{DDC60593-B504-4D43-B7B9-08B2DE1D39C6}" srcOrd="0" destOrd="0" parTransId="{7387656A-CDF7-4EF0-81C9-3F6931F13D9D}" sibTransId="{80E07AF0-DAD4-4981-8018-CE8B3E82FCBF}"/>
    <dgm:cxn modelId="{9AB96C65-2AB5-47AA-BA99-29E4C4CFCB4C}" srcId="{063E8E6A-EEC5-4D45-B9A8-B423E8BB017D}" destId="{4E2CE218-91A6-40CB-88E5-26B51D98B009}" srcOrd="6" destOrd="0" parTransId="{EBB5C94C-B314-4D1E-8688-63ABB2792BE1}" sibTransId="{500AF52A-4D9C-45BC-A31F-BDCA03DF6B3D}"/>
    <dgm:cxn modelId="{DF5D4E90-B15E-469B-872A-765A6FA6B1E7}" srcId="{FC0A8329-662D-4BC3-BD94-B3F0D53FE9DD}" destId="{F9FC307B-0F18-4A83-9DC7-47D96F2406C9}" srcOrd="1" destOrd="0" parTransId="{B4A87C0D-E688-460A-9087-E3A2593246E5}" sibTransId="{AF76FE14-6765-49E8-99F6-A71105045D1A}"/>
    <dgm:cxn modelId="{31CA98D3-F9C7-4DA2-AAE0-64F4C1F8DEF6}" srcId="{6B97094D-61EC-4E54-83CF-71C5E8D71C6D}" destId="{85DCB184-8252-4F1F-A3AF-C8378ED4BB5E}" srcOrd="5" destOrd="0" parTransId="{2B4450A5-98B5-4083-BCC1-765A9E8AD129}" sibTransId="{19CA26BA-AFC7-47B0-95D5-3E1D6EEFE469}"/>
    <dgm:cxn modelId="{A48FEA5A-8E80-44BD-B919-B6833DD1F70F}" type="presOf" srcId="{C0D42B95-8795-4255-BA37-6BAC406EA2FD}" destId="{CF4360E4-4FFA-4CB8-8EDD-3DDC7E495B65}" srcOrd="0" destOrd="0" presId="urn:microsoft.com/office/officeart/2005/8/layout/lProcess2"/>
    <dgm:cxn modelId="{6CB739B5-F791-4E7B-9259-421F5628844C}" type="presOf" srcId="{3D970D58-5BB7-4D7B-9DFE-C5BB746ED821}" destId="{EAD3D5A7-491B-4324-AC3B-6770F3477B2C}" srcOrd="0" destOrd="0" presId="urn:microsoft.com/office/officeart/2005/8/layout/lProcess2"/>
    <dgm:cxn modelId="{C4033A45-EAD7-46FF-8F33-35DF0F6EDC66}" srcId="{F9FC307B-0F18-4A83-9DC7-47D96F2406C9}" destId="{4200B6B4-3D2E-40CB-90A6-652B74778EFE}" srcOrd="5" destOrd="0" parTransId="{C1A51C05-6AB2-488E-A0A2-B46E2434B2AD}" sibTransId="{B58426FF-41FB-4F77-B386-DED01E7CFD6C}"/>
    <dgm:cxn modelId="{9BECEEF7-CAA7-4220-963F-CA276F998C4A}" srcId="{6B97094D-61EC-4E54-83CF-71C5E8D71C6D}" destId="{E2DE3107-FB49-45E1-8E8E-E14E8804E30F}" srcOrd="3" destOrd="0" parTransId="{71679896-B5AF-4000-B241-5F4764FB251C}" sibTransId="{8F31518A-42F9-4CD7-8373-A114DEFCC37D}"/>
    <dgm:cxn modelId="{9286333B-111B-4039-934C-493DADDFF453}" srcId="{F9FC307B-0F18-4A83-9DC7-47D96F2406C9}" destId="{F0226EC1-E733-486F-B32A-4D1441926E55}" srcOrd="4" destOrd="0" parTransId="{067A517A-2FC1-43FD-BE0D-1758893EDE83}" sibTransId="{BFA1BD4C-8CCC-48E1-875F-DC28E75597C5}"/>
    <dgm:cxn modelId="{3295B560-9434-4B5C-8CD3-B3D36E56AF59}" type="presOf" srcId="{6B97094D-61EC-4E54-83CF-71C5E8D71C6D}" destId="{DB874228-BB73-4D6C-B5DF-EA5E58E628FA}" srcOrd="0" destOrd="0" presId="urn:microsoft.com/office/officeart/2005/8/layout/lProcess2"/>
    <dgm:cxn modelId="{CD8DFC56-CF7E-4101-BE40-D84992067AF2}" srcId="{063E8E6A-EEC5-4D45-B9A8-B423E8BB017D}" destId="{22260607-CB49-4F52-A275-345F4AA8F86F}" srcOrd="8" destOrd="0" parTransId="{8E42FC94-6C46-4906-AD21-B97E4BF6EE66}" sibTransId="{49F5F117-E82C-4578-BF26-CABCDFEF71CF}"/>
    <dgm:cxn modelId="{C36173EF-4BA5-4F7E-B676-5BF05C05CBC2}" type="presOf" srcId="{2E2FEA8C-B4C5-41E3-B448-77DFF69D88D3}" destId="{52006BF3-BFA4-4331-84DB-A042F290F4CC}" srcOrd="0" destOrd="0" presId="urn:microsoft.com/office/officeart/2005/8/layout/lProcess2"/>
    <dgm:cxn modelId="{C5019121-40C2-4191-820F-15B3773565E3}" srcId="{063E8E6A-EEC5-4D45-B9A8-B423E8BB017D}" destId="{2A3449EF-993A-456C-9C9A-9A3806940820}" srcOrd="2" destOrd="0" parTransId="{1E94EFD5-F8BC-4F54-815E-D6DBAC049867}" sibTransId="{63BC9D64-6405-4CEC-A1AC-0225DA2CEC92}"/>
    <dgm:cxn modelId="{6C4FC7BA-194B-402A-B522-233072239A19}" srcId="{F9FC307B-0F18-4A83-9DC7-47D96F2406C9}" destId="{EA3897C6-9B6D-42E7-AB0C-9DFA51CA1DC5}" srcOrd="7" destOrd="0" parTransId="{03960085-52D7-452A-95EE-D6C02231D9AE}" sibTransId="{10DB9462-695A-4D6A-B121-74D1E0E3F4FF}"/>
    <dgm:cxn modelId="{2A18782A-C84D-4CC4-B68B-09B259755A4D}" type="presOf" srcId="{F9FC307B-0F18-4A83-9DC7-47D96F2406C9}" destId="{77093A6F-8CCC-4A44-B881-8DFE82C0EAC0}" srcOrd="0" destOrd="0" presId="urn:microsoft.com/office/officeart/2005/8/layout/lProcess2"/>
    <dgm:cxn modelId="{3AC7F90E-F95D-4CB1-87E1-CF7B94EBDF37}" srcId="{063E8E6A-EEC5-4D45-B9A8-B423E8BB017D}" destId="{5AC9EF2E-6D7F-4082-83BD-48304E2790B4}" srcOrd="3" destOrd="0" parTransId="{9CE9BF05-5796-4839-BADB-3AE27470D98C}" sibTransId="{F7469269-7D48-46C2-B6C7-F2B67ECE727F}"/>
    <dgm:cxn modelId="{EDEBBC07-C245-40C7-B650-05B439900B83}" type="presOf" srcId="{4200B6B4-3D2E-40CB-90A6-652B74778EFE}" destId="{E39BD0D0-8C0E-49CB-B657-2D76C5601086}" srcOrd="0" destOrd="0" presId="urn:microsoft.com/office/officeart/2005/8/layout/lProcess2"/>
    <dgm:cxn modelId="{2D65EF20-4D2E-437E-B6A3-52E0EAF5793A}" type="presOf" srcId="{B862495F-8B00-435D-889F-5A79F9255DF8}" destId="{6A666F1F-14B7-41FF-A6CF-D65E03BA4325}" srcOrd="0" destOrd="0" presId="urn:microsoft.com/office/officeart/2005/8/layout/lProcess2"/>
    <dgm:cxn modelId="{11A2D7F3-9797-485C-933B-352B49406A99}" srcId="{F9FC307B-0F18-4A83-9DC7-47D96F2406C9}" destId="{C0D42B95-8795-4255-BA37-6BAC406EA2FD}" srcOrd="2" destOrd="0" parTransId="{598B1CA3-0CB4-4A0E-A143-B8E53BF6875F}" sibTransId="{C2227C4D-ECCD-4EF3-8992-9EE1D94F3195}"/>
    <dgm:cxn modelId="{B6522421-93F0-4CAE-B719-635318FEC40C}" type="presOf" srcId="{063E8E6A-EEC5-4D45-B9A8-B423E8BB017D}" destId="{367E8168-C92E-46C7-A27F-6E611656EE45}" srcOrd="1" destOrd="0" presId="urn:microsoft.com/office/officeart/2005/8/layout/lProcess2"/>
    <dgm:cxn modelId="{8C593CB7-42F5-494B-A82C-F17709793AD4}" srcId="{FC0A8329-662D-4BC3-BD94-B3F0D53FE9DD}" destId="{063E8E6A-EEC5-4D45-B9A8-B423E8BB017D}" srcOrd="2" destOrd="0" parTransId="{092B1987-FC6D-4545-9F83-7DF129FF96B7}" sibTransId="{C623BECA-C9BF-44E6-8F21-791B74E5485B}"/>
    <dgm:cxn modelId="{7A1014DA-E6E2-43D7-AA5B-0B2B4E1F559B}" type="presOf" srcId="{2A3449EF-993A-456C-9C9A-9A3806940820}" destId="{B874A74B-1B19-4791-B935-46EC05EBE4B3}" srcOrd="0" destOrd="0" presId="urn:microsoft.com/office/officeart/2005/8/layout/lProcess2"/>
    <dgm:cxn modelId="{C84FCECA-E2C8-4B62-8AAD-3DF3B7E17965}" type="presOf" srcId="{FC0A8329-662D-4BC3-BD94-B3F0D53FE9DD}" destId="{BC7E4880-674F-4D41-9C59-20A211039125}" srcOrd="0" destOrd="0" presId="urn:microsoft.com/office/officeart/2005/8/layout/lProcess2"/>
    <dgm:cxn modelId="{61F80510-3AE7-42EA-A438-3A34950534EC}" type="presOf" srcId="{EA3897C6-9B6D-42E7-AB0C-9DFA51CA1DC5}" destId="{4606FDF5-30F5-4CD6-B912-FEB1DE7EA169}" srcOrd="0" destOrd="0" presId="urn:microsoft.com/office/officeart/2005/8/layout/lProcess2"/>
    <dgm:cxn modelId="{25699DF1-BF2E-449C-ADD3-2BEB33117CD1}" type="presOf" srcId="{3520D229-E040-41C3-981D-6A842B15FF4A}" destId="{FB166732-70E5-4812-8485-85ED57FEECB7}" srcOrd="0" destOrd="0" presId="urn:microsoft.com/office/officeart/2005/8/layout/lProcess2"/>
    <dgm:cxn modelId="{BD32A9A3-13B3-40AE-8367-6709005DCB00}" srcId="{F9FC307B-0F18-4A83-9DC7-47D96F2406C9}" destId="{B1173391-3B30-464E-ABA8-F93C907790FC}" srcOrd="9" destOrd="0" parTransId="{F3EDA9F3-0D36-492F-8B40-215652F56D7B}" sibTransId="{CD3674A8-895F-435E-AC9D-2CA5CAEA46DB}"/>
    <dgm:cxn modelId="{E4BF6007-6465-42EE-A515-F76A8B3CD028}" srcId="{6B97094D-61EC-4E54-83CF-71C5E8D71C6D}" destId="{3520D229-E040-41C3-981D-6A842B15FF4A}" srcOrd="1" destOrd="0" parTransId="{AD62AC8C-39B7-445F-9F98-E1E5BC0A9E1C}" sibTransId="{3DEB2411-E169-40D9-99D9-7B2EE9CBFE1D}"/>
    <dgm:cxn modelId="{6FBEB984-3894-4A8A-A023-FABD27CAD117}" type="presOf" srcId="{5AC9EF2E-6D7F-4082-83BD-48304E2790B4}" destId="{4E63EA19-90A2-4DFF-87E1-3C8B34B82EC6}" srcOrd="0" destOrd="0" presId="urn:microsoft.com/office/officeart/2005/8/layout/lProcess2"/>
    <dgm:cxn modelId="{043B7141-278A-47ED-90FD-E90BBF2D03D7}" type="presOf" srcId="{B8CDDAB2-76E2-4B3F-9091-947E5A6373AC}" destId="{CCDEB2EF-AFEB-4BB2-B320-E819E7010645}" srcOrd="0" destOrd="0" presId="urn:microsoft.com/office/officeart/2005/8/layout/lProcess2"/>
    <dgm:cxn modelId="{9E91A7C2-5073-4539-A5BE-D84B03813DD4}" srcId="{063E8E6A-EEC5-4D45-B9A8-B423E8BB017D}" destId="{6CF08CC1-A5D2-4312-ACB9-92864C812B69}" srcOrd="5" destOrd="0" parTransId="{3225D40F-4A72-403D-8971-B2C789E3B822}" sibTransId="{F3B4144C-77AA-439B-8D0A-25D139C72A75}"/>
    <dgm:cxn modelId="{CA8FB168-F1F2-419A-B66E-16897DABA26E}" type="presOf" srcId="{F0226EC1-E733-486F-B32A-4D1441926E55}" destId="{9582B7B9-CBF5-4164-8460-A1FB85E772F8}" srcOrd="0" destOrd="0" presId="urn:microsoft.com/office/officeart/2005/8/layout/lProcess2"/>
    <dgm:cxn modelId="{8127C038-A1F6-4BE4-B85B-B567BDD31FC7}" type="presOf" srcId="{6CF08CC1-A5D2-4312-ACB9-92864C812B69}" destId="{9E818B6C-44A7-4870-8A16-F48E0F5DF1DF}" srcOrd="0" destOrd="0" presId="urn:microsoft.com/office/officeart/2005/8/layout/lProcess2"/>
    <dgm:cxn modelId="{157AF120-F088-4255-BCEA-A94537463AD1}" srcId="{063E8E6A-EEC5-4D45-B9A8-B423E8BB017D}" destId="{C649156E-2C3E-4875-8B83-EBB1A50F6C30}" srcOrd="4" destOrd="0" parTransId="{353F492C-8764-4AD9-BED2-D7571FFCC0A6}" sibTransId="{9E4EFD63-19C6-41F0-82EA-58AD94584BE0}"/>
    <dgm:cxn modelId="{67BBE503-3C10-4619-9258-175574255531}" srcId="{063E8E6A-EEC5-4D45-B9A8-B423E8BB017D}" destId="{A66D2FEF-00C0-420D-9C39-5FED467EBE60}" srcOrd="0" destOrd="0" parTransId="{50438D9E-A98C-4D19-8266-F55A001692FA}" sibTransId="{A13F8343-C96A-4414-A630-D737A8335188}"/>
    <dgm:cxn modelId="{D47FE47E-FD0C-4456-87FE-5D17112D72F0}" type="presOf" srcId="{F9FC307B-0F18-4A83-9DC7-47D96F2406C9}" destId="{75E7BECF-C335-4D9C-85CE-BFF468EAB3B5}" srcOrd="1" destOrd="0" presId="urn:microsoft.com/office/officeart/2005/8/layout/lProcess2"/>
    <dgm:cxn modelId="{981277FE-EF4E-401D-A613-281CC0C8B81D}" srcId="{063E8E6A-EEC5-4D45-B9A8-B423E8BB017D}" destId="{3D970D58-5BB7-4D7B-9DFE-C5BB746ED821}" srcOrd="9" destOrd="0" parTransId="{D59DF27A-AB7C-4506-9CA8-18572FC4084B}" sibTransId="{79C9BB06-506D-48CE-A2C1-77808251BA11}"/>
    <dgm:cxn modelId="{58986DE0-5FAD-4275-B210-C3EC470EB2C8}" type="presOf" srcId="{B1173391-3B30-464E-ABA8-F93C907790FC}" destId="{399BBE1C-7F7A-42FD-BC5F-2D8EB79F5AB6}" srcOrd="0" destOrd="0" presId="urn:microsoft.com/office/officeart/2005/8/layout/lProcess2"/>
    <dgm:cxn modelId="{18A4D68C-2D3A-4F18-8AEE-98B5F0128A8E}" type="presOf" srcId="{BF5641C1-AD73-4B4E-A9C7-5B40B209AA21}" destId="{E0EFFE0B-CB66-4981-A5DC-9BA607D2C740}" srcOrd="0" destOrd="0" presId="urn:microsoft.com/office/officeart/2005/8/layout/lProcess2"/>
    <dgm:cxn modelId="{BEA88A07-C977-41FC-AB7A-1EB053819F28}" srcId="{F9FC307B-0F18-4A83-9DC7-47D96F2406C9}" destId="{D3AF58A8-D91A-4C5C-8705-994BABD03A55}" srcOrd="1" destOrd="0" parTransId="{A11B33D2-C4B7-4C87-8600-5D2B129BB01F}" sibTransId="{C2C257DF-0998-4B2A-84AF-FF77978FB409}"/>
    <dgm:cxn modelId="{8D081446-976F-440A-8269-7B2D61CCFDCC}" srcId="{F9FC307B-0F18-4A83-9DC7-47D96F2406C9}" destId="{BF5641C1-AD73-4B4E-A9C7-5B40B209AA21}" srcOrd="3" destOrd="0" parTransId="{6571FC3A-C4FD-41D5-B430-8DD73F2054F3}" sibTransId="{D9CF4529-063B-46FD-A90E-887594E14150}"/>
    <dgm:cxn modelId="{8364E90F-6169-4DFF-9199-9E0F424E02E1}" type="presOf" srcId="{84175296-FA95-49C1-9D0F-F3977B5D409C}" destId="{F33D9B6B-C890-4F6A-8264-BC1A2C6E7B8D}" srcOrd="0" destOrd="0" presId="urn:microsoft.com/office/officeart/2005/8/layout/lProcess2"/>
    <dgm:cxn modelId="{2B8C2EB7-D089-4E07-AF49-9636A04365ED}" type="presOf" srcId="{85DCB184-8252-4F1F-A3AF-C8378ED4BB5E}" destId="{7ACC223E-5E3C-470B-84D5-0C099D93ECF8}" srcOrd="0" destOrd="0" presId="urn:microsoft.com/office/officeart/2005/8/layout/lProcess2"/>
    <dgm:cxn modelId="{40B415DC-9A60-4845-8AF0-3F954EE2ACD0}" srcId="{6B97094D-61EC-4E54-83CF-71C5E8D71C6D}" destId="{741BB5D5-C8D2-4C86-BDDA-B33A65B780AF}" srcOrd="6" destOrd="0" parTransId="{CDA8B812-0863-4591-A4CA-2F04915E1719}" sibTransId="{5CC8686A-D62D-41FA-BE45-625E7A855348}"/>
    <dgm:cxn modelId="{031D5451-E207-4D16-987A-01CD17FB01B1}" type="presOf" srcId="{22260607-CB49-4F52-A275-345F4AA8F86F}" destId="{ED472692-331B-4800-B41F-8CA67B44FA26}" srcOrd="0" destOrd="0" presId="urn:microsoft.com/office/officeart/2005/8/layout/lProcess2"/>
    <dgm:cxn modelId="{2E3DF22A-C3C5-4782-83D8-DDFD709A2B73}" type="presOf" srcId="{F77A2471-2353-4D81-A83E-85827C338454}" destId="{E9E9519C-DEFA-4975-8EFB-28F042281CD3}" srcOrd="0" destOrd="0" presId="urn:microsoft.com/office/officeart/2005/8/layout/lProcess2"/>
    <dgm:cxn modelId="{3C65B30A-60FE-4E80-94C1-F3EDC8AE262E}" srcId="{6B97094D-61EC-4E54-83CF-71C5E8D71C6D}" destId="{B8CDDAB2-76E2-4B3F-9091-947E5A6373AC}" srcOrd="0" destOrd="0" parTransId="{3365A53B-5DD8-44F8-A1E6-697DE60DB6F4}" sibTransId="{1744900B-BFED-469B-8076-824FC2584E0C}"/>
    <dgm:cxn modelId="{C4E7AFF6-D8BF-4041-9F60-F89D84A371B8}" type="presOf" srcId="{741BB5D5-C8D2-4C86-BDDA-B33A65B780AF}" destId="{7A84562F-72BE-4D95-B97F-9ED1D5BA4ACE}" srcOrd="0" destOrd="0" presId="urn:microsoft.com/office/officeart/2005/8/layout/lProcess2"/>
    <dgm:cxn modelId="{8A153574-F3DC-486E-A8D6-E96A4E87C5F5}" srcId="{6B97094D-61EC-4E54-83CF-71C5E8D71C6D}" destId="{43B29498-FECA-4D06-B6FB-DA55C941A092}" srcOrd="2" destOrd="0" parTransId="{E92F7625-A54D-4F13-B832-A37E358BE764}" sibTransId="{6913AD67-2B48-40B4-BF34-7D0D4F1F8DFE}"/>
    <dgm:cxn modelId="{47646BD5-C11E-458E-9E8A-A5CFBE1F7BA7}" srcId="{063E8E6A-EEC5-4D45-B9A8-B423E8BB017D}" destId="{84175296-FA95-49C1-9D0F-F3977B5D409C}" srcOrd="7" destOrd="0" parTransId="{2E17CB81-F693-4FA9-AA96-E4B70B018BD5}" sibTransId="{003A9D09-71EB-4397-8E16-096196C46544}"/>
    <dgm:cxn modelId="{E5A31956-B5D4-406E-9ADD-29FD809598B1}" srcId="{6B97094D-61EC-4E54-83CF-71C5E8D71C6D}" destId="{F77A2471-2353-4D81-A83E-85827C338454}" srcOrd="8" destOrd="0" parTransId="{E3D5F184-09BA-45E0-9FE0-65D6FB92678A}" sibTransId="{87CD5842-75C4-4166-8157-E40CAE8A1110}"/>
    <dgm:cxn modelId="{61C912DD-C83C-4DBC-B61F-387A973CEE2B}" type="presParOf" srcId="{BC7E4880-674F-4D41-9C59-20A211039125}" destId="{E761D4FB-83C4-407D-AA39-F52980B11CBA}" srcOrd="0" destOrd="0" presId="urn:microsoft.com/office/officeart/2005/8/layout/lProcess2"/>
    <dgm:cxn modelId="{84C528EC-740E-40CC-9E7A-EC08D5E01ECD}" type="presParOf" srcId="{E761D4FB-83C4-407D-AA39-F52980B11CBA}" destId="{DB874228-BB73-4D6C-B5DF-EA5E58E628FA}" srcOrd="0" destOrd="0" presId="urn:microsoft.com/office/officeart/2005/8/layout/lProcess2"/>
    <dgm:cxn modelId="{0F1C5C69-552B-45BB-86C2-DA37D3F4679D}" type="presParOf" srcId="{E761D4FB-83C4-407D-AA39-F52980B11CBA}" destId="{B51BD101-13C6-4B8E-B064-66F8392BFCEE}" srcOrd="1" destOrd="0" presId="urn:microsoft.com/office/officeart/2005/8/layout/lProcess2"/>
    <dgm:cxn modelId="{3F5B278E-DB7A-4171-B302-2C7D5B1475C1}" type="presParOf" srcId="{E761D4FB-83C4-407D-AA39-F52980B11CBA}" destId="{D45D89C6-0A50-4D29-8FC4-96D36AE5711A}" srcOrd="2" destOrd="0" presId="urn:microsoft.com/office/officeart/2005/8/layout/lProcess2"/>
    <dgm:cxn modelId="{84741230-29E5-491F-BD25-C1C5B41004EB}" type="presParOf" srcId="{D45D89C6-0A50-4D29-8FC4-96D36AE5711A}" destId="{F3E3C7CA-305F-4024-A185-CBD666E90C79}" srcOrd="0" destOrd="0" presId="urn:microsoft.com/office/officeart/2005/8/layout/lProcess2"/>
    <dgm:cxn modelId="{E6DCD259-7B85-4A64-ABAB-BE481B9D6D49}" type="presParOf" srcId="{F3E3C7CA-305F-4024-A185-CBD666E90C79}" destId="{CCDEB2EF-AFEB-4BB2-B320-E819E7010645}" srcOrd="0" destOrd="0" presId="urn:microsoft.com/office/officeart/2005/8/layout/lProcess2"/>
    <dgm:cxn modelId="{96B8FD63-7664-4CA0-948F-9B248BA847B7}" type="presParOf" srcId="{F3E3C7CA-305F-4024-A185-CBD666E90C79}" destId="{2A37AD10-534E-4F23-8D6F-1BBBE157263D}" srcOrd="1" destOrd="0" presId="urn:microsoft.com/office/officeart/2005/8/layout/lProcess2"/>
    <dgm:cxn modelId="{7D62BF8E-B108-4D94-B8AC-93C4522BEC6C}" type="presParOf" srcId="{F3E3C7CA-305F-4024-A185-CBD666E90C79}" destId="{FB166732-70E5-4812-8485-85ED57FEECB7}" srcOrd="2" destOrd="0" presId="urn:microsoft.com/office/officeart/2005/8/layout/lProcess2"/>
    <dgm:cxn modelId="{6A7D145D-2470-4C7C-941A-0EE4156DCCFC}" type="presParOf" srcId="{F3E3C7CA-305F-4024-A185-CBD666E90C79}" destId="{6FFEC4F6-F5D9-4985-8BB2-0DA7A70D8024}" srcOrd="3" destOrd="0" presId="urn:microsoft.com/office/officeart/2005/8/layout/lProcess2"/>
    <dgm:cxn modelId="{2DF47ABA-9B2D-4442-B30C-10C2A9A14FA5}" type="presParOf" srcId="{F3E3C7CA-305F-4024-A185-CBD666E90C79}" destId="{0CBA85A4-AF42-4D9F-A278-F45EFB47727C}" srcOrd="4" destOrd="0" presId="urn:microsoft.com/office/officeart/2005/8/layout/lProcess2"/>
    <dgm:cxn modelId="{179C2521-CA6E-4A4E-831A-34D69DAFABA8}" type="presParOf" srcId="{F3E3C7CA-305F-4024-A185-CBD666E90C79}" destId="{FE7E06DD-3CAA-42E3-9145-A82A26C7AFCA}" srcOrd="5" destOrd="0" presId="urn:microsoft.com/office/officeart/2005/8/layout/lProcess2"/>
    <dgm:cxn modelId="{AECE2C2C-D802-44AB-BD1D-C6359DFB8DA8}" type="presParOf" srcId="{F3E3C7CA-305F-4024-A185-CBD666E90C79}" destId="{AC4AB169-FDBA-4E85-9812-23A0FF82E967}" srcOrd="6" destOrd="0" presId="urn:microsoft.com/office/officeart/2005/8/layout/lProcess2"/>
    <dgm:cxn modelId="{376026A7-EE7D-4814-9A0F-514490B5A7B2}" type="presParOf" srcId="{F3E3C7CA-305F-4024-A185-CBD666E90C79}" destId="{72C8D0FC-356A-49D7-95D1-5D8F227B955A}" srcOrd="7" destOrd="0" presId="urn:microsoft.com/office/officeart/2005/8/layout/lProcess2"/>
    <dgm:cxn modelId="{1BDC02F9-13E3-490F-8EE5-461E1AC662A8}" type="presParOf" srcId="{F3E3C7CA-305F-4024-A185-CBD666E90C79}" destId="{52006BF3-BFA4-4331-84DB-A042F290F4CC}" srcOrd="8" destOrd="0" presId="urn:microsoft.com/office/officeart/2005/8/layout/lProcess2"/>
    <dgm:cxn modelId="{BC07AF8B-DC9D-4DBC-8D68-BB39BFB94C32}" type="presParOf" srcId="{F3E3C7CA-305F-4024-A185-CBD666E90C79}" destId="{7CFBBACF-AF23-43B2-995D-575F7922844F}" srcOrd="9" destOrd="0" presId="urn:microsoft.com/office/officeart/2005/8/layout/lProcess2"/>
    <dgm:cxn modelId="{D7A65AD9-0253-461B-929A-005ACCB617E1}" type="presParOf" srcId="{F3E3C7CA-305F-4024-A185-CBD666E90C79}" destId="{7ACC223E-5E3C-470B-84D5-0C099D93ECF8}" srcOrd="10" destOrd="0" presId="urn:microsoft.com/office/officeart/2005/8/layout/lProcess2"/>
    <dgm:cxn modelId="{68DF0C3C-D7D2-4C31-BB29-5226B9A14C81}" type="presParOf" srcId="{F3E3C7CA-305F-4024-A185-CBD666E90C79}" destId="{D27B6B70-2D65-4E76-B7DF-E976F6FB61D6}" srcOrd="11" destOrd="0" presId="urn:microsoft.com/office/officeart/2005/8/layout/lProcess2"/>
    <dgm:cxn modelId="{901139EE-CA67-4C81-8F33-E618DB603612}" type="presParOf" srcId="{F3E3C7CA-305F-4024-A185-CBD666E90C79}" destId="{7A84562F-72BE-4D95-B97F-9ED1D5BA4ACE}" srcOrd="12" destOrd="0" presId="urn:microsoft.com/office/officeart/2005/8/layout/lProcess2"/>
    <dgm:cxn modelId="{F344C506-6373-48D8-A00B-D2865DF14C7C}" type="presParOf" srcId="{F3E3C7CA-305F-4024-A185-CBD666E90C79}" destId="{16C313AC-FDDC-47E3-B230-D500B713A20B}" srcOrd="13" destOrd="0" presId="urn:microsoft.com/office/officeart/2005/8/layout/lProcess2"/>
    <dgm:cxn modelId="{91ADF2BE-EAE9-4843-A166-32ECDB0C9354}" type="presParOf" srcId="{F3E3C7CA-305F-4024-A185-CBD666E90C79}" destId="{27582AB0-23E0-4F61-BBF3-6AE69B7FF00D}" srcOrd="14" destOrd="0" presId="urn:microsoft.com/office/officeart/2005/8/layout/lProcess2"/>
    <dgm:cxn modelId="{E7BD1E94-545D-4620-A1ED-AC573C41BD6D}" type="presParOf" srcId="{F3E3C7CA-305F-4024-A185-CBD666E90C79}" destId="{0D852F1D-B198-4F31-8DB8-9877187FDB30}" srcOrd="15" destOrd="0" presId="urn:microsoft.com/office/officeart/2005/8/layout/lProcess2"/>
    <dgm:cxn modelId="{DF0C3BF8-43A0-4DF7-B010-410B3128E91A}" type="presParOf" srcId="{F3E3C7CA-305F-4024-A185-CBD666E90C79}" destId="{E9E9519C-DEFA-4975-8EFB-28F042281CD3}" srcOrd="16" destOrd="0" presId="urn:microsoft.com/office/officeart/2005/8/layout/lProcess2"/>
    <dgm:cxn modelId="{A1914C86-E0B5-4C69-AF63-E1C1BB91BD53}" type="presParOf" srcId="{F3E3C7CA-305F-4024-A185-CBD666E90C79}" destId="{AFD7332A-A88C-4C36-8AA5-9DE57C8AA0C2}" srcOrd="17" destOrd="0" presId="urn:microsoft.com/office/officeart/2005/8/layout/lProcess2"/>
    <dgm:cxn modelId="{8E50CC4D-6EFB-4E3A-876C-32105D9D21A1}" type="presParOf" srcId="{F3E3C7CA-305F-4024-A185-CBD666E90C79}" destId="{6A666F1F-14B7-41FF-A6CF-D65E03BA4325}" srcOrd="18" destOrd="0" presId="urn:microsoft.com/office/officeart/2005/8/layout/lProcess2"/>
    <dgm:cxn modelId="{B7CE59B3-06CB-4DEC-9922-5D6BF7EE31F3}" type="presParOf" srcId="{BC7E4880-674F-4D41-9C59-20A211039125}" destId="{3DCAA0A5-05E8-471F-98C1-4F0ADF5191CB}" srcOrd="1" destOrd="0" presId="urn:microsoft.com/office/officeart/2005/8/layout/lProcess2"/>
    <dgm:cxn modelId="{070E7567-7668-4C35-8D46-13FE098F076B}" type="presParOf" srcId="{BC7E4880-674F-4D41-9C59-20A211039125}" destId="{8CADA636-F145-4A36-8709-2F03E4990701}" srcOrd="2" destOrd="0" presId="urn:microsoft.com/office/officeart/2005/8/layout/lProcess2"/>
    <dgm:cxn modelId="{23278759-669F-46D3-B1FB-93F85BF41B84}" type="presParOf" srcId="{8CADA636-F145-4A36-8709-2F03E4990701}" destId="{77093A6F-8CCC-4A44-B881-8DFE82C0EAC0}" srcOrd="0" destOrd="0" presId="urn:microsoft.com/office/officeart/2005/8/layout/lProcess2"/>
    <dgm:cxn modelId="{C49CA4CB-D382-4F5A-BE9F-BE95240C1F95}" type="presParOf" srcId="{8CADA636-F145-4A36-8709-2F03E4990701}" destId="{75E7BECF-C335-4D9C-85CE-BFF468EAB3B5}" srcOrd="1" destOrd="0" presId="urn:microsoft.com/office/officeart/2005/8/layout/lProcess2"/>
    <dgm:cxn modelId="{7F5C7426-6344-4D9C-8178-6793C2F4013E}" type="presParOf" srcId="{8CADA636-F145-4A36-8709-2F03E4990701}" destId="{829160DA-CB28-4AAF-AA3B-5CA6FA662C59}" srcOrd="2" destOrd="0" presId="urn:microsoft.com/office/officeart/2005/8/layout/lProcess2"/>
    <dgm:cxn modelId="{319874BB-2151-401C-9764-76CA19212195}" type="presParOf" srcId="{829160DA-CB28-4AAF-AA3B-5CA6FA662C59}" destId="{21D50C5E-9068-4F75-B9FC-0F1B0A0C3648}" srcOrd="0" destOrd="0" presId="urn:microsoft.com/office/officeart/2005/8/layout/lProcess2"/>
    <dgm:cxn modelId="{02D2E8DC-0137-48B8-918C-0E430663E9BA}" type="presParOf" srcId="{21D50C5E-9068-4F75-B9FC-0F1B0A0C3648}" destId="{BA255834-65F9-4956-B3F4-12BEF9C320B0}" srcOrd="0" destOrd="0" presId="urn:microsoft.com/office/officeart/2005/8/layout/lProcess2"/>
    <dgm:cxn modelId="{A63FBF80-55EC-4690-89E9-40987B74EED8}" type="presParOf" srcId="{21D50C5E-9068-4F75-B9FC-0F1B0A0C3648}" destId="{D741596C-44C9-4B9A-9455-31D9CF43153E}" srcOrd="1" destOrd="0" presId="urn:microsoft.com/office/officeart/2005/8/layout/lProcess2"/>
    <dgm:cxn modelId="{C3EE3424-82CD-4424-94BA-46C7EF27B597}" type="presParOf" srcId="{21D50C5E-9068-4F75-B9FC-0F1B0A0C3648}" destId="{AAFEA39B-5212-4BCB-B2FE-4B878CE60249}" srcOrd="2" destOrd="0" presId="urn:microsoft.com/office/officeart/2005/8/layout/lProcess2"/>
    <dgm:cxn modelId="{6359F7BB-F35B-412F-85AF-B7CD0C81A8D7}" type="presParOf" srcId="{21D50C5E-9068-4F75-B9FC-0F1B0A0C3648}" destId="{27848435-49C8-4259-8343-5EDCE9C6761A}" srcOrd="3" destOrd="0" presId="urn:microsoft.com/office/officeart/2005/8/layout/lProcess2"/>
    <dgm:cxn modelId="{2B57CCC9-5818-49E2-A464-433A7FEA2859}" type="presParOf" srcId="{21D50C5E-9068-4F75-B9FC-0F1B0A0C3648}" destId="{CF4360E4-4FFA-4CB8-8EDD-3DDC7E495B65}" srcOrd="4" destOrd="0" presId="urn:microsoft.com/office/officeart/2005/8/layout/lProcess2"/>
    <dgm:cxn modelId="{0FBCD320-AE4B-4B82-BC14-E5F7E53A9F5C}" type="presParOf" srcId="{21D50C5E-9068-4F75-B9FC-0F1B0A0C3648}" destId="{70C9F54F-B2FA-4ACB-A7A9-DD6C28C99CB3}" srcOrd="5" destOrd="0" presId="urn:microsoft.com/office/officeart/2005/8/layout/lProcess2"/>
    <dgm:cxn modelId="{B6C005D7-15C8-48E5-9947-423FD0863790}" type="presParOf" srcId="{21D50C5E-9068-4F75-B9FC-0F1B0A0C3648}" destId="{E0EFFE0B-CB66-4981-A5DC-9BA607D2C740}" srcOrd="6" destOrd="0" presId="urn:microsoft.com/office/officeart/2005/8/layout/lProcess2"/>
    <dgm:cxn modelId="{54AAC9FF-C302-4307-B4ED-C6CC90E2B094}" type="presParOf" srcId="{21D50C5E-9068-4F75-B9FC-0F1B0A0C3648}" destId="{DB662075-0877-4821-A006-45BD222D3C4D}" srcOrd="7" destOrd="0" presId="urn:microsoft.com/office/officeart/2005/8/layout/lProcess2"/>
    <dgm:cxn modelId="{B1A46BEA-D969-4F1A-ACB3-1F0F985EB2F1}" type="presParOf" srcId="{21D50C5E-9068-4F75-B9FC-0F1B0A0C3648}" destId="{9582B7B9-CBF5-4164-8460-A1FB85E772F8}" srcOrd="8" destOrd="0" presId="urn:microsoft.com/office/officeart/2005/8/layout/lProcess2"/>
    <dgm:cxn modelId="{D8DA71E8-7C35-4507-BC1A-8504B8F7FD3C}" type="presParOf" srcId="{21D50C5E-9068-4F75-B9FC-0F1B0A0C3648}" destId="{6D146810-16EF-4CB7-B358-4E1C19EB20FB}" srcOrd="9" destOrd="0" presId="urn:microsoft.com/office/officeart/2005/8/layout/lProcess2"/>
    <dgm:cxn modelId="{ACC6E72B-4A32-46E0-A269-97F346BDAB77}" type="presParOf" srcId="{21D50C5E-9068-4F75-B9FC-0F1B0A0C3648}" destId="{E39BD0D0-8C0E-49CB-B657-2D76C5601086}" srcOrd="10" destOrd="0" presId="urn:microsoft.com/office/officeart/2005/8/layout/lProcess2"/>
    <dgm:cxn modelId="{2EA44067-BB66-4172-A6A2-192EE1012947}" type="presParOf" srcId="{21D50C5E-9068-4F75-B9FC-0F1B0A0C3648}" destId="{D18154F3-4480-4399-A298-1F519F2B7BD0}" srcOrd="11" destOrd="0" presId="urn:microsoft.com/office/officeart/2005/8/layout/lProcess2"/>
    <dgm:cxn modelId="{3E857A71-B84E-4FC8-97B5-A1CA288378D1}" type="presParOf" srcId="{21D50C5E-9068-4F75-B9FC-0F1B0A0C3648}" destId="{FD4DC026-1178-4EB7-BF0E-D3FCB389439A}" srcOrd="12" destOrd="0" presId="urn:microsoft.com/office/officeart/2005/8/layout/lProcess2"/>
    <dgm:cxn modelId="{C4B8AD0D-5AD5-43D3-9BD6-D76CCFD37E1A}" type="presParOf" srcId="{21D50C5E-9068-4F75-B9FC-0F1B0A0C3648}" destId="{C1B9CD73-9C8C-4193-A381-71A15658592D}" srcOrd="13" destOrd="0" presId="urn:microsoft.com/office/officeart/2005/8/layout/lProcess2"/>
    <dgm:cxn modelId="{B2A323E6-412C-4980-A277-98A6EB044046}" type="presParOf" srcId="{21D50C5E-9068-4F75-B9FC-0F1B0A0C3648}" destId="{4606FDF5-30F5-4CD6-B912-FEB1DE7EA169}" srcOrd="14" destOrd="0" presId="urn:microsoft.com/office/officeart/2005/8/layout/lProcess2"/>
    <dgm:cxn modelId="{CBF871AA-ECC5-4270-979D-A47D8DBFF67D}" type="presParOf" srcId="{21D50C5E-9068-4F75-B9FC-0F1B0A0C3648}" destId="{5DDD424E-703E-430C-9D8A-738A259011F8}" srcOrd="15" destOrd="0" presId="urn:microsoft.com/office/officeart/2005/8/layout/lProcess2"/>
    <dgm:cxn modelId="{059DB9E1-5500-43EE-99FF-63FF663CB851}" type="presParOf" srcId="{21D50C5E-9068-4F75-B9FC-0F1B0A0C3648}" destId="{EAE049FF-AB04-4E3B-A19A-19E071CFA5F2}" srcOrd="16" destOrd="0" presId="urn:microsoft.com/office/officeart/2005/8/layout/lProcess2"/>
    <dgm:cxn modelId="{6B0AAB83-BA08-4439-927E-A5836D1DD2AD}" type="presParOf" srcId="{21D50C5E-9068-4F75-B9FC-0F1B0A0C3648}" destId="{70C36737-A737-41FD-B06A-002D34AA9956}" srcOrd="17" destOrd="0" presId="urn:microsoft.com/office/officeart/2005/8/layout/lProcess2"/>
    <dgm:cxn modelId="{8F1D1721-B6E1-402E-ABB6-D465C881019A}" type="presParOf" srcId="{21D50C5E-9068-4F75-B9FC-0F1B0A0C3648}" destId="{399BBE1C-7F7A-42FD-BC5F-2D8EB79F5AB6}" srcOrd="18" destOrd="0" presId="urn:microsoft.com/office/officeart/2005/8/layout/lProcess2"/>
    <dgm:cxn modelId="{C7C273B5-5101-4A55-8360-22C51F23DE52}" type="presParOf" srcId="{BC7E4880-674F-4D41-9C59-20A211039125}" destId="{A364A9D3-4B89-4E8C-8F51-FC2C013C0F75}" srcOrd="3" destOrd="0" presId="urn:microsoft.com/office/officeart/2005/8/layout/lProcess2"/>
    <dgm:cxn modelId="{8405FDEA-3F8D-4AF1-9B0C-CE311178E6FE}" type="presParOf" srcId="{BC7E4880-674F-4D41-9C59-20A211039125}" destId="{51A94EE4-3CC4-434F-B8E9-B9845AE09CDF}" srcOrd="4" destOrd="0" presId="urn:microsoft.com/office/officeart/2005/8/layout/lProcess2"/>
    <dgm:cxn modelId="{0EB314D9-68CD-4C62-A56F-2BC415CE06C5}" type="presParOf" srcId="{51A94EE4-3CC4-434F-B8E9-B9845AE09CDF}" destId="{44F0D3FB-53A2-4D23-A8B4-767B7B119212}" srcOrd="0" destOrd="0" presId="urn:microsoft.com/office/officeart/2005/8/layout/lProcess2"/>
    <dgm:cxn modelId="{8465B6DF-3DC7-44C2-8736-AF03FB766F35}" type="presParOf" srcId="{51A94EE4-3CC4-434F-B8E9-B9845AE09CDF}" destId="{367E8168-C92E-46C7-A27F-6E611656EE45}" srcOrd="1" destOrd="0" presId="urn:microsoft.com/office/officeart/2005/8/layout/lProcess2"/>
    <dgm:cxn modelId="{E62D9002-8F54-4BC2-8CF3-9E6BE0486410}" type="presParOf" srcId="{51A94EE4-3CC4-434F-B8E9-B9845AE09CDF}" destId="{6EDD0BBD-35DE-41FA-A62D-614C55BD6902}" srcOrd="2" destOrd="0" presId="urn:microsoft.com/office/officeart/2005/8/layout/lProcess2"/>
    <dgm:cxn modelId="{3DD10E7D-5D8F-492D-917F-8408A6DC0487}" type="presParOf" srcId="{6EDD0BBD-35DE-41FA-A62D-614C55BD6902}" destId="{6E0F1EEF-D63C-41B6-BF16-E4FDF00B79B0}" srcOrd="0" destOrd="0" presId="urn:microsoft.com/office/officeart/2005/8/layout/lProcess2"/>
    <dgm:cxn modelId="{F341F40F-C759-45AC-A821-3905BB52AF7B}" type="presParOf" srcId="{6E0F1EEF-D63C-41B6-BF16-E4FDF00B79B0}" destId="{A18FDC9B-9054-4F23-9BE2-47BAD69F6D63}" srcOrd="0" destOrd="0" presId="urn:microsoft.com/office/officeart/2005/8/layout/lProcess2"/>
    <dgm:cxn modelId="{CB494416-07D5-4097-A8AD-D060105D89F1}" type="presParOf" srcId="{6E0F1EEF-D63C-41B6-BF16-E4FDF00B79B0}" destId="{ADCA2DCA-AE2F-41A2-837E-0EAFF6B89762}" srcOrd="1" destOrd="0" presId="urn:microsoft.com/office/officeart/2005/8/layout/lProcess2"/>
    <dgm:cxn modelId="{46EA47C3-93C1-4D01-9AB9-D002A2CF836F}" type="presParOf" srcId="{6E0F1EEF-D63C-41B6-BF16-E4FDF00B79B0}" destId="{724BE99A-7B8B-4B18-8411-8A6322CEEB7F}" srcOrd="2" destOrd="0" presId="urn:microsoft.com/office/officeart/2005/8/layout/lProcess2"/>
    <dgm:cxn modelId="{1A6B57BD-7F23-4395-BBDF-C64BA8EE140D}" type="presParOf" srcId="{6E0F1EEF-D63C-41B6-BF16-E4FDF00B79B0}" destId="{9AD5FF4C-D821-426A-90BA-9698F711157B}" srcOrd="3" destOrd="0" presId="urn:microsoft.com/office/officeart/2005/8/layout/lProcess2"/>
    <dgm:cxn modelId="{D4DD6E3A-A014-4478-9E24-E9B6E4C2B268}" type="presParOf" srcId="{6E0F1EEF-D63C-41B6-BF16-E4FDF00B79B0}" destId="{B874A74B-1B19-4791-B935-46EC05EBE4B3}" srcOrd="4" destOrd="0" presId="urn:microsoft.com/office/officeart/2005/8/layout/lProcess2"/>
    <dgm:cxn modelId="{71CFC996-9C36-4ADE-80F4-C5058594806B}" type="presParOf" srcId="{6E0F1EEF-D63C-41B6-BF16-E4FDF00B79B0}" destId="{24DF4C6F-B4C8-44B1-9839-09318E25B94E}" srcOrd="5" destOrd="0" presId="urn:microsoft.com/office/officeart/2005/8/layout/lProcess2"/>
    <dgm:cxn modelId="{0FC8A1D2-5F99-47BB-A428-3C8CB18605A0}" type="presParOf" srcId="{6E0F1EEF-D63C-41B6-BF16-E4FDF00B79B0}" destId="{4E63EA19-90A2-4DFF-87E1-3C8B34B82EC6}" srcOrd="6" destOrd="0" presId="urn:microsoft.com/office/officeart/2005/8/layout/lProcess2"/>
    <dgm:cxn modelId="{E18218F3-3903-43A3-B4F8-7D4B15A1B151}" type="presParOf" srcId="{6E0F1EEF-D63C-41B6-BF16-E4FDF00B79B0}" destId="{76BB42FC-B07D-4484-87F6-906182FC1DE1}" srcOrd="7" destOrd="0" presId="urn:microsoft.com/office/officeart/2005/8/layout/lProcess2"/>
    <dgm:cxn modelId="{1B69FA47-CBAE-4F11-93A1-D25940E8FAB4}" type="presParOf" srcId="{6E0F1EEF-D63C-41B6-BF16-E4FDF00B79B0}" destId="{86406850-476F-419E-BB3B-CD2B2BB0E57A}" srcOrd="8" destOrd="0" presId="urn:microsoft.com/office/officeart/2005/8/layout/lProcess2"/>
    <dgm:cxn modelId="{9B8FA05F-E7E6-48BA-B3B8-DD482260AC43}" type="presParOf" srcId="{6E0F1EEF-D63C-41B6-BF16-E4FDF00B79B0}" destId="{E388ED09-1A51-4135-8ED6-CA3746023956}" srcOrd="9" destOrd="0" presId="urn:microsoft.com/office/officeart/2005/8/layout/lProcess2"/>
    <dgm:cxn modelId="{BABC4F42-FD5A-466F-B8D0-69E74CD38932}" type="presParOf" srcId="{6E0F1EEF-D63C-41B6-BF16-E4FDF00B79B0}" destId="{9E818B6C-44A7-4870-8A16-F48E0F5DF1DF}" srcOrd="10" destOrd="0" presId="urn:microsoft.com/office/officeart/2005/8/layout/lProcess2"/>
    <dgm:cxn modelId="{1119F03C-1A76-4FB7-92E3-325DF70954B9}" type="presParOf" srcId="{6E0F1EEF-D63C-41B6-BF16-E4FDF00B79B0}" destId="{B45B1CAB-35FE-44F4-BFDF-512E3B9AAACB}" srcOrd="11" destOrd="0" presId="urn:microsoft.com/office/officeart/2005/8/layout/lProcess2"/>
    <dgm:cxn modelId="{AC91A48F-29EE-4479-BB0C-04C7E025AB0F}" type="presParOf" srcId="{6E0F1EEF-D63C-41B6-BF16-E4FDF00B79B0}" destId="{AB6FC7A4-0288-4433-9054-8D69CD762ADB}" srcOrd="12" destOrd="0" presId="urn:microsoft.com/office/officeart/2005/8/layout/lProcess2"/>
    <dgm:cxn modelId="{18813EA6-4D14-4D3F-8CF3-ED3D7F5B2D4E}" type="presParOf" srcId="{6E0F1EEF-D63C-41B6-BF16-E4FDF00B79B0}" destId="{51D64EC1-876C-414A-8B67-70A09461D815}" srcOrd="13" destOrd="0" presId="urn:microsoft.com/office/officeart/2005/8/layout/lProcess2"/>
    <dgm:cxn modelId="{3CF71088-CA5F-44F7-99DD-582B8F1D1080}" type="presParOf" srcId="{6E0F1EEF-D63C-41B6-BF16-E4FDF00B79B0}" destId="{F33D9B6B-C890-4F6A-8264-BC1A2C6E7B8D}" srcOrd="14" destOrd="0" presId="urn:microsoft.com/office/officeart/2005/8/layout/lProcess2"/>
    <dgm:cxn modelId="{4962345F-906A-419E-A2C7-06194259FADF}" type="presParOf" srcId="{6E0F1EEF-D63C-41B6-BF16-E4FDF00B79B0}" destId="{31E718D2-A5F6-4AA6-900B-E3034E2795C2}" srcOrd="15" destOrd="0" presId="urn:microsoft.com/office/officeart/2005/8/layout/lProcess2"/>
    <dgm:cxn modelId="{0DBFB467-14CC-40E0-92E0-40362C705AE0}" type="presParOf" srcId="{6E0F1EEF-D63C-41B6-BF16-E4FDF00B79B0}" destId="{ED472692-331B-4800-B41F-8CA67B44FA26}" srcOrd="16" destOrd="0" presId="urn:microsoft.com/office/officeart/2005/8/layout/lProcess2"/>
    <dgm:cxn modelId="{55928929-0B7D-4E38-889B-63AB1E90D5D0}" type="presParOf" srcId="{6E0F1EEF-D63C-41B6-BF16-E4FDF00B79B0}" destId="{A2E264E8-0A99-407D-B369-1D93B8F6A692}" srcOrd="17" destOrd="0" presId="urn:microsoft.com/office/officeart/2005/8/layout/lProcess2"/>
    <dgm:cxn modelId="{ED47FE3E-5905-4A28-BDA6-306BEE072647}" type="presParOf" srcId="{6E0F1EEF-D63C-41B6-BF16-E4FDF00B79B0}" destId="{EAD3D5A7-491B-4324-AC3B-6770F3477B2C}" srcOrd="1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00F84-D5D1-4A49-B6EA-72FF27A71DA9}">
      <dsp:nvSpPr>
        <dsp:cNvPr id="0" name=""/>
        <dsp:cNvSpPr/>
      </dsp:nvSpPr>
      <dsp:spPr>
        <a:xfrm>
          <a:off x="1345670" y="0"/>
          <a:ext cx="3633259" cy="363325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E7CC0-8E7C-4849-8041-D59407583A14}">
      <dsp:nvSpPr>
        <dsp:cNvPr id="0" name=""/>
        <dsp:cNvSpPr/>
      </dsp:nvSpPr>
      <dsp:spPr>
        <a:xfrm>
          <a:off x="1459129" y="175079"/>
          <a:ext cx="1629037" cy="1629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Family details  	91%, 18%</a:t>
          </a:r>
        </a:p>
        <a:p>
          <a:pPr marL="0" lvl="0" indent="0" algn="ctr" defTabSz="914400">
            <a:lnSpc>
              <a:spcPct val="100000"/>
            </a:lnSpc>
            <a:spcBef>
              <a:spcPct val="0"/>
            </a:spcBef>
            <a:spcAft>
              <a:spcPts val="0"/>
            </a:spcAft>
            <a:buNone/>
          </a:pPr>
          <a:r>
            <a:rPr lang="en-US" sz="900" b="1" kern="1200" dirty="0" smtClean="0"/>
            <a:t>Friend details  	87%, 13%</a:t>
          </a:r>
        </a:p>
        <a:p>
          <a:pPr marL="0" lvl="0" indent="0" algn="ctr" defTabSz="914400">
            <a:lnSpc>
              <a:spcPct val="100000"/>
            </a:lnSpc>
            <a:spcBef>
              <a:spcPct val="0"/>
            </a:spcBef>
            <a:spcAft>
              <a:spcPts val="0"/>
            </a:spcAft>
            <a:buNone/>
          </a:pPr>
          <a:r>
            <a:rPr lang="en-US" sz="900" b="1" kern="1200" dirty="0" smtClean="0"/>
            <a:t>Phone number 	87%, 22%</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Workplace details 	86%, 10%</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Address 	86%, 25 %</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Birthdays 	71%, 38%</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Places I like to go 	65%, 26%</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Comments 	63%, 39%</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Hobbies/Activities 	 58%, 43%</a:t>
          </a:r>
        </a:p>
        <a:p>
          <a:pPr lvl="0" algn="ctr">
            <a:spcBef>
              <a:spcPct val="0"/>
            </a:spcBef>
          </a:pPr>
          <a:endParaRPr lang="en-US" sz="900" b="1" kern="1200" dirty="0"/>
        </a:p>
      </dsp:txBody>
      <dsp:txXfrm>
        <a:off x="1538652" y="254602"/>
        <a:ext cx="1469991" cy="1469991"/>
      </dsp:txXfrm>
    </dsp:sp>
    <dsp:sp modelId="{7204E869-00DF-470C-BBD1-6C24B5BF76D2}">
      <dsp:nvSpPr>
        <dsp:cNvPr id="0" name=""/>
        <dsp:cNvSpPr/>
      </dsp:nvSpPr>
      <dsp:spPr>
        <a:xfrm>
          <a:off x="3201597" y="148295"/>
          <a:ext cx="1629037" cy="162903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Photos 	80%, 54%</a:t>
          </a:r>
        </a:p>
        <a:p>
          <a:pPr lvl="0" algn="ctr" defTabSz="400050">
            <a:lnSpc>
              <a:spcPct val="90000"/>
            </a:lnSpc>
            <a:spcBef>
              <a:spcPct val="0"/>
            </a:spcBef>
            <a:spcAft>
              <a:spcPct val="35000"/>
            </a:spcAft>
          </a:pPr>
          <a:r>
            <a:rPr lang="en-US" sz="900" b="1" kern="1200" dirty="0" smtClean="0"/>
            <a:t>Email  	85%, 57%</a:t>
          </a:r>
        </a:p>
        <a:p>
          <a:pPr lvl="0" algn="ctr" defTabSz="400050">
            <a:lnSpc>
              <a:spcPct val="90000"/>
            </a:lnSpc>
            <a:spcBef>
              <a:spcPct val="0"/>
            </a:spcBef>
            <a:spcAft>
              <a:spcPct val="35000"/>
            </a:spcAft>
          </a:pPr>
          <a:r>
            <a:rPr lang="en-US" sz="900" b="1" kern="1200" dirty="0" smtClean="0"/>
            <a:t>Names  	77%, 66%</a:t>
          </a:r>
        </a:p>
      </dsp:txBody>
      <dsp:txXfrm>
        <a:off x="3281120" y="227818"/>
        <a:ext cx="1469991" cy="1469991"/>
      </dsp:txXfrm>
    </dsp:sp>
    <dsp:sp modelId="{7E8F01F0-43DE-47A4-9BDA-858AF16CEBDF}">
      <dsp:nvSpPr>
        <dsp:cNvPr id="0" name=""/>
        <dsp:cNvSpPr/>
      </dsp:nvSpPr>
      <dsp:spPr>
        <a:xfrm>
          <a:off x="1493965" y="1855927"/>
          <a:ext cx="1629037" cy="1629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b="1" kern="1200" dirty="0" smtClean="0"/>
        </a:p>
      </dsp:txBody>
      <dsp:txXfrm>
        <a:off x="1573488" y="1935450"/>
        <a:ext cx="1469991" cy="1469991"/>
      </dsp:txXfrm>
    </dsp:sp>
    <dsp:sp modelId="{D66D595C-EFAB-464B-93B0-E181839A4FB3}">
      <dsp:nvSpPr>
        <dsp:cNvPr id="0" name=""/>
        <dsp:cNvSpPr/>
      </dsp:nvSpPr>
      <dsp:spPr>
        <a:xfrm>
          <a:off x="3201597" y="1855927"/>
          <a:ext cx="1629037" cy="1629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b="1" kern="1200" dirty="0" smtClean="0"/>
        </a:p>
      </dsp:txBody>
      <dsp:txXfrm>
        <a:off x="3281120" y="1935450"/>
        <a:ext cx="1469991" cy="1469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00F84-D5D1-4A49-B6EA-72FF27A71DA9}">
      <dsp:nvSpPr>
        <dsp:cNvPr id="0" name=""/>
        <dsp:cNvSpPr/>
      </dsp:nvSpPr>
      <dsp:spPr>
        <a:xfrm>
          <a:off x="1345670" y="0"/>
          <a:ext cx="3633259" cy="363325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E7CC0-8E7C-4849-8041-D59407583A14}">
      <dsp:nvSpPr>
        <dsp:cNvPr id="0" name=""/>
        <dsp:cNvSpPr/>
      </dsp:nvSpPr>
      <dsp:spPr>
        <a:xfrm>
          <a:off x="1493965" y="108997"/>
          <a:ext cx="1629037" cy="1629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Address 	88%, 12%</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Phone number 	87%, 31%</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Family details  	81%, 20%</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Friend details  	71%, 29%</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Places I like to go 	68%, 29%</a:t>
          </a:r>
        </a:p>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School details  	60%, 44%</a:t>
          </a:r>
        </a:p>
        <a:p>
          <a:pPr lvl="0" algn="ctr">
            <a:spcBef>
              <a:spcPct val="0"/>
            </a:spcBef>
          </a:pPr>
          <a:endParaRPr lang="en-US" sz="900" b="1" kern="1200" dirty="0"/>
        </a:p>
      </dsp:txBody>
      <dsp:txXfrm>
        <a:off x="1573488" y="188520"/>
        <a:ext cx="1469991" cy="1469991"/>
      </dsp:txXfrm>
    </dsp:sp>
    <dsp:sp modelId="{7204E869-00DF-470C-BBD1-6C24B5BF76D2}">
      <dsp:nvSpPr>
        <dsp:cNvPr id="0" name=""/>
        <dsp:cNvSpPr/>
      </dsp:nvSpPr>
      <dsp:spPr>
        <a:xfrm>
          <a:off x="3201597" y="108997"/>
          <a:ext cx="1629037" cy="162903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Photos 		76%, 82%</a:t>
          </a:r>
        </a:p>
        <a:p>
          <a:pPr lvl="0" algn="ctr" defTabSz="400050">
            <a:lnSpc>
              <a:spcPct val="90000"/>
            </a:lnSpc>
            <a:spcBef>
              <a:spcPct val="0"/>
            </a:spcBef>
            <a:spcAft>
              <a:spcPct val="35000"/>
            </a:spcAft>
          </a:pPr>
          <a:r>
            <a:rPr lang="en-US" sz="900" b="1" kern="1200" dirty="0" smtClean="0"/>
            <a:t>Email 		75%, 66%</a:t>
          </a:r>
        </a:p>
        <a:p>
          <a:pPr lvl="0" algn="ctr" defTabSz="400050">
            <a:lnSpc>
              <a:spcPct val="90000"/>
            </a:lnSpc>
            <a:spcBef>
              <a:spcPct val="0"/>
            </a:spcBef>
            <a:spcAft>
              <a:spcPct val="35000"/>
            </a:spcAft>
          </a:pPr>
          <a:r>
            <a:rPr lang="en-US" sz="900" b="1" kern="1200" dirty="0" smtClean="0"/>
            <a:t>Names  		57%, 90%</a:t>
          </a:r>
        </a:p>
        <a:p>
          <a:pPr lvl="0" algn="ctr" defTabSz="400050">
            <a:lnSpc>
              <a:spcPct val="90000"/>
            </a:lnSpc>
            <a:spcBef>
              <a:spcPct val="0"/>
            </a:spcBef>
            <a:spcAft>
              <a:spcPct val="35000"/>
            </a:spcAft>
          </a:pPr>
          <a:r>
            <a:rPr lang="en-US" sz="900" b="1" kern="1200" dirty="0" smtClean="0"/>
            <a:t>Comments 	57%, 67%</a:t>
          </a:r>
        </a:p>
        <a:p>
          <a:pPr lvl="0" algn="ctr" defTabSz="400050">
            <a:lnSpc>
              <a:spcPct val="90000"/>
            </a:lnSpc>
            <a:spcBef>
              <a:spcPct val="0"/>
            </a:spcBef>
            <a:spcAft>
              <a:spcPct val="35000"/>
            </a:spcAft>
          </a:pPr>
          <a:r>
            <a:rPr lang="en-US" sz="900" b="1" kern="1200" dirty="0" smtClean="0"/>
            <a:t>Birthdays 	56%, 76%</a:t>
          </a:r>
        </a:p>
      </dsp:txBody>
      <dsp:txXfrm>
        <a:off x="3281120" y="188520"/>
        <a:ext cx="1469991" cy="1469991"/>
      </dsp:txXfrm>
    </dsp:sp>
    <dsp:sp modelId="{7E8F01F0-43DE-47A4-9BDA-858AF16CEBDF}">
      <dsp:nvSpPr>
        <dsp:cNvPr id="0" name=""/>
        <dsp:cNvSpPr/>
      </dsp:nvSpPr>
      <dsp:spPr>
        <a:xfrm>
          <a:off x="1493965" y="1816629"/>
          <a:ext cx="1629037" cy="1629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b="1" kern="1200" dirty="0" smtClean="0"/>
        </a:p>
      </dsp:txBody>
      <dsp:txXfrm>
        <a:off x="1573488" y="1896152"/>
        <a:ext cx="1469991" cy="1469991"/>
      </dsp:txXfrm>
    </dsp:sp>
    <dsp:sp modelId="{D66D595C-EFAB-464B-93B0-E181839A4FB3}">
      <dsp:nvSpPr>
        <dsp:cNvPr id="0" name=""/>
        <dsp:cNvSpPr/>
      </dsp:nvSpPr>
      <dsp:spPr>
        <a:xfrm>
          <a:off x="3201597" y="1816629"/>
          <a:ext cx="1629037" cy="1629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900" b="1" kern="1200" dirty="0" smtClean="0"/>
            <a:t>Hobbies/Activities  41%, 79%</a:t>
          </a:r>
        </a:p>
      </dsp:txBody>
      <dsp:txXfrm>
        <a:off x="3281120" y="1896152"/>
        <a:ext cx="1469991" cy="1469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74228-BB73-4D6C-B5DF-EA5E58E628FA}">
      <dsp:nvSpPr>
        <dsp:cNvPr id="0" name=""/>
        <dsp:cNvSpPr/>
      </dsp:nvSpPr>
      <dsp:spPr>
        <a:xfrm>
          <a:off x="0" y="0"/>
          <a:ext cx="1813842" cy="4114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ACTIVITIES</a:t>
          </a:r>
          <a:endParaRPr lang="en-US" sz="1400" b="1" kern="1200" dirty="0"/>
        </a:p>
      </dsp:txBody>
      <dsp:txXfrm>
        <a:off x="0" y="0"/>
        <a:ext cx="1813842" cy="1234440"/>
      </dsp:txXfrm>
    </dsp:sp>
    <dsp:sp modelId="{CCDEB2EF-AFEB-4BB2-B320-E819E7010645}">
      <dsp:nvSpPr>
        <dsp:cNvPr id="0" name=""/>
        <dsp:cNvSpPr/>
      </dsp:nvSpPr>
      <dsp:spPr>
        <a:xfrm>
          <a:off x="182081" y="123549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Finding friends for social activities</a:t>
          </a:r>
          <a:endParaRPr lang="en-US" sz="900" kern="1200" dirty="0"/>
        </a:p>
      </dsp:txBody>
      <dsp:txXfrm>
        <a:off x="188957" y="1242370"/>
        <a:ext cx="1437322" cy="220995"/>
      </dsp:txXfrm>
    </dsp:sp>
    <dsp:sp modelId="{24E19C82-B26D-4F26-9F29-798E3EBE0443}">
      <dsp:nvSpPr>
        <dsp:cNvPr id="0" name=""/>
        <dsp:cNvSpPr/>
      </dsp:nvSpPr>
      <dsp:spPr>
        <a:xfrm>
          <a:off x="182081" y="15063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Playing online games</a:t>
          </a:r>
          <a:endParaRPr lang="en-US" sz="900" kern="1200" dirty="0"/>
        </a:p>
      </dsp:txBody>
      <dsp:txXfrm>
        <a:off x="188957" y="1513233"/>
        <a:ext cx="1437322" cy="220995"/>
      </dsp:txXfrm>
    </dsp:sp>
    <dsp:sp modelId="{F66FF31D-3CDB-42D6-BC93-14E1DC906C98}">
      <dsp:nvSpPr>
        <dsp:cNvPr id="0" name=""/>
        <dsp:cNvSpPr/>
      </dsp:nvSpPr>
      <dsp:spPr>
        <a:xfrm>
          <a:off x="182081" y="1777219"/>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Socializing online (chat, posts, etc.) </a:t>
          </a:r>
          <a:endParaRPr lang="en-US" sz="900" kern="1200" dirty="0"/>
        </a:p>
      </dsp:txBody>
      <dsp:txXfrm>
        <a:off x="188957" y="1784095"/>
        <a:ext cx="1437322" cy="220995"/>
      </dsp:txXfrm>
    </dsp:sp>
    <dsp:sp modelId="{1969A99B-3446-4745-9F8A-B08FC7D3A050}">
      <dsp:nvSpPr>
        <dsp:cNvPr id="0" name=""/>
        <dsp:cNvSpPr/>
      </dsp:nvSpPr>
      <dsp:spPr>
        <a:xfrm>
          <a:off x="182081" y="204808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Sharing my interests</a:t>
          </a:r>
          <a:endParaRPr lang="en-US" sz="900" kern="1200" dirty="0"/>
        </a:p>
      </dsp:txBody>
      <dsp:txXfrm>
        <a:off x="188957" y="2054958"/>
        <a:ext cx="1437322" cy="220995"/>
      </dsp:txXfrm>
    </dsp:sp>
    <dsp:sp modelId="{2D3BBEFE-045B-4853-AC91-287CD8452A6A}">
      <dsp:nvSpPr>
        <dsp:cNvPr id="0" name=""/>
        <dsp:cNvSpPr/>
      </dsp:nvSpPr>
      <dsp:spPr>
        <a:xfrm>
          <a:off x="182081" y="231894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Tagging photos</a:t>
          </a:r>
          <a:endParaRPr lang="en-US" sz="900" kern="1200" dirty="0"/>
        </a:p>
      </dsp:txBody>
      <dsp:txXfrm>
        <a:off x="188957" y="2325820"/>
        <a:ext cx="1437322" cy="220995"/>
      </dsp:txXfrm>
    </dsp:sp>
    <dsp:sp modelId="{36719720-7582-4B9B-8813-45345061E604}">
      <dsp:nvSpPr>
        <dsp:cNvPr id="0" name=""/>
        <dsp:cNvSpPr/>
      </dsp:nvSpPr>
      <dsp:spPr>
        <a:xfrm>
          <a:off x="182081" y="258980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Posting photos</a:t>
          </a:r>
          <a:endParaRPr lang="en-US" sz="900" kern="1200" dirty="0"/>
        </a:p>
      </dsp:txBody>
      <dsp:txXfrm>
        <a:off x="188957" y="2596683"/>
        <a:ext cx="1437322" cy="220995"/>
      </dsp:txXfrm>
    </dsp:sp>
    <dsp:sp modelId="{7AEDDCF2-BA98-4C16-8709-4FBF625E7980}">
      <dsp:nvSpPr>
        <dsp:cNvPr id="0" name=""/>
        <dsp:cNvSpPr/>
      </dsp:nvSpPr>
      <dsp:spPr>
        <a:xfrm>
          <a:off x="182081" y="2860670"/>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Revealing activities you are participating in</a:t>
          </a:r>
          <a:endParaRPr lang="en-US" sz="900" kern="1200" dirty="0"/>
        </a:p>
      </dsp:txBody>
      <dsp:txXfrm>
        <a:off x="188957" y="2867546"/>
        <a:ext cx="1437322" cy="220995"/>
      </dsp:txXfrm>
    </dsp:sp>
    <dsp:sp modelId="{D033AB16-4B03-4E5A-8BD4-EB2445099D44}">
      <dsp:nvSpPr>
        <dsp:cNvPr id="0" name=""/>
        <dsp:cNvSpPr/>
      </dsp:nvSpPr>
      <dsp:spPr>
        <a:xfrm>
          <a:off x="182081" y="313153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Sharing my current location with family/friends</a:t>
          </a:r>
          <a:endParaRPr lang="en-US" sz="900" kern="1200" dirty="0"/>
        </a:p>
      </dsp:txBody>
      <dsp:txXfrm>
        <a:off x="188957" y="3138408"/>
        <a:ext cx="1437322" cy="220995"/>
      </dsp:txXfrm>
    </dsp:sp>
    <dsp:sp modelId="{49FD5ED3-A3F9-44E1-952B-34712DDDEBB3}">
      <dsp:nvSpPr>
        <dsp:cNvPr id="0" name=""/>
        <dsp:cNvSpPr/>
      </dsp:nvSpPr>
      <dsp:spPr>
        <a:xfrm>
          <a:off x="182081" y="3402395"/>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Sharing my current location with apps or businesses </a:t>
          </a:r>
          <a:endParaRPr lang="en-US" sz="900" kern="1200" dirty="0"/>
        </a:p>
      </dsp:txBody>
      <dsp:txXfrm>
        <a:off x="188957" y="3409271"/>
        <a:ext cx="1437322" cy="220995"/>
      </dsp:txXfrm>
    </dsp:sp>
    <dsp:sp modelId="{D442751E-C55B-4FDB-90B1-411ACF399BFA}">
      <dsp:nvSpPr>
        <dsp:cNvPr id="0" name=""/>
        <dsp:cNvSpPr/>
      </dsp:nvSpPr>
      <dsp:spPr>
        <a:xfrm>
          <a:off x="182081" y="36732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i="0" u="none" kern="1200" dirty="0" smtClean="0"/>
            <a:t>Sharing my current location with the general public </a:t>
          </a:r>
          <a:endParaRPr lang="en-US" sz="900" kern="1200" dirty="0"/>
        </a:p>
      </dsp:txBody>
      <dsp:txXfrm>
        <a:off x="188957" y="3680133"/>
        <a:ext cx="1437322" cy="220995"/>
      </dsp:txXfrm>
    </dsp:sp>
    <dsp:sp modelId="{77093A6F-8CCC-4A44-B881-8DFE82C0EAC0}">
      <dsp:nvSpPr>
        <dsp:cNvPr id="0" name=""/>
        <dsp:cNvSpPr/>
      </dsp:nvSpPr>
      <dsp:spPr>
        <a:xfrm>
          <a:off x="1950578" y="0"/>
          <a:ext cx="1813842" cy="4114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Benefit is Higher</a:t>
          </a:r>
        </a:p>
        <a:p>
          <a:pPr lvl="0" algn="ctr" defTabSz="622300">
            <a:lnSpc>
              <a:spcPct val="90000"/>
            </a:lnSpc>
            <a:spcBef>
              <a:spcPct val="0"/>
            </a:spcBef>
            <a:spcAft>
              <a:spcPct val="35000"/>
            </a:spcAft>
          </a:pPr>
          <a:r>
            <a:rPr lang="en-US" sz="1400" b="1" kern="1200" dirty="0" smtClean="0"/>
            <a:t>Top 2 box %</a:t>
          </a:r>
          <a:endParaRPr lang="en-US" kern="1200" dirty="0"/>
        </a:p>
      </dsp:txBody>
      <dsp:txXfrm>
        <a:off x="1950578" y="0"/>
        <a:ext cx="1813842" cy="1234440"/>
      </dsp:txXfrm>
    </dsp:sp>
    <dsp:sp modelId="{BA255834-65F9-4956-B3F4-12BEF9C320B0}">
      <dsp:nvSpPr>
        <dsp:cNvPr id="0" name=""/>
        <dsp:cNvSpPr/>
      </dsp:nvSpPr>
      <dsp:spPr>
        <a:xfrm>
          <a:off x="2131962" y="123549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56%</a:t>
          </a:r>
          <a:endParaRPr lang="en-US" sz="1000" kern="1200" dirty="0"/>
        </a:p>
      </dsp:txBody>
      <dsp:txXfrm>
        <a:off x="2138838" y="1242370"/>
        <a:ext cx="1437322" cy="220995"/>
      </dsp:txXfrm>
    </dsp:sp>
    <dsp:sp modelId="{74450325-053A-4431-8347-65F2D4B53520}">
      <dsp:nvSpPr>
        <dsp:cNvPr id="0" name=""/>
        <dsp:cNvSpPr/>
      </dsp:nvSpPr>
      <dsp:spPr>
        <a:xfrm>
          <a:off x="2131962" y="15063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55%</a:t>
          </a:r>
          <a:endParaRPr lang="en-US" sz="1000" kern="1200" dirty="0"/>
        </a:p>
      </dsp:txBody>
      <dsp:txXfrm>
        <a:off x="2138838" y="1513233"/>
        <a:ext cx="1437322" cy="220995"/>
      </dsp:txXfrm>
    </dsp:sp>
    <dsp:sp modelId="{B9716E8C-8BEE-4DBB-A8A8-630669FD6F0C}">
      <dsp:nvSpPr>
        <dsp:cNvPr id="0" name=""/>
        <dsp:cNvSpPr/>
      </dsp:nvSpPr>
      <dsp:spPr>
        <a:xfrm>
          <a:off x="2131962" y="1777219"/>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55%</a:t>
          </a:r>
          <a:endParaRPr lang="en-US" sz="1000" kern="1200" dirty="0"/>
        </a:p>
      </dsp:txBody>
      <dsp:txXfrm>
        <a:off x="2138838" y="1784095"/>
        <a:ext cx="1437322" cy="220995"/>
      </dsp:txXfrm>
    </dsp:sp>
    <dsp:sp modelId="{7ACE9DF7-5E88-4D3C-B3D3-91737C34D9E0}">
      <dsp:nvSpPr>
        <dsp:cNvPr id="0" name=""/>
        <dsp:cNvSpPr/>
      </dsp:nvSpPr>
      <dsp:spPr>
        <a:xfrm>
          <a:off x="2131962" y="204808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51%</a:t>
          </a:r>
          <a:endParaRPr lang="en-US" sz="1000" kern="1200" dirty="0"/>
        </a:p>
      </dsp:txBody>
      <dsp:txXfrm>
        <a:off x="2138838" y="2054958"/>
        <a:ext cx="1437322" cy="220995"/>
      </dsp:txXfrm>
    </dsp:sp>
    <dsp:sp modelId="{22FA587A-14C2-4232-A98B-D9B46CEA8756}">
      <dsp:nvSpPr>
        <dsp:cNvPr id="0" name=""/>
        <dsp:cNvSpPr/>
      </dsp:nvSpPr>
      <dsp:spPr>
        <a:xfrm>
          <a:off x="2131962" y="231894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46%</a:t>
          </a:r>
          <a:endParaRPr lang="en-US" sz="1000" kern="1200" dirty="0"/>
        </a:p>
      </dsp:txBody>
      <dsp:txXfrm>
        <a:off x="2138838" y="2325820"/>
        <a:ext cx="1437322" cy="220995"/>
      </dsp:txXfrm>
    </dsp:sp>
    <dsp:sp modelId="{4D2E1B7C-C270-4D2A-BB4F-CAA28DD99DAF}">
      <dsp:nvSpPr>
        <dsp:cNvPr id="0" name=""/>
        <dsp:cNvSpPr/>
      </dsp:nvSpPr>
      <dsp:spPr>
        <a:xfrm>
          <a:off x="2131962" y="258980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45%</a:t>
          </a:r>
          <a:endParaRPr lang="en-US" sz="1000" kern="1200" dirty="0"/>
        </a:p>
      </dsp:txBody>
      <dsp:txXfrm>
        <a:off x="2138838" y="2596683"/>
        <a:ext cx="1437322" cy="220995"/>
      </dsp:txXfrm>
    </dsp:sp>
    <dsp:sp modelId="{ADEA162C-FF3E-4DF3-BEE1-97254FB98551}">
      <dsp:nvSpPr>
        <dsp:cNvPr id="0" name=""/>
        <dsp:cNvSpPr/>
      </dsp:nvSpPr>
      <dsp:spPr>
        <a:xfrm>
          <a:off x="2131962" y="2860670"/>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37%</a:t>
          </a:r>
          <a:endParaRPr lang="en-US" sz="1000" kern="1200" dirty="0"/>
        </a:p>
      </dsp:txBody>
      <dsp:txXfrm>
        <a:off x="2138838" y="2867546"/>
        <a:ext cx="1437322" cy="220995"/>
      </dsp:txXfrm>
    </dsp:sp>
    <dsp:sp modelId="{5BFC09B6-D207-419E-8A6F-5E7315DFFC6E}">
      <dsp:nvSpPr>
        <dsp:cNvPr id="0" name=""/>
        <dsp:cNvSpPr/>
      </dsp:nvSpPr>
      <dsp:spPr>
        <a:xfrm>
          <a:off x="2131962" y="313153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29%</a:t>
          </a:r>
          <a:endParaRPr lang="en-US" sz="1000" kern="1200"/>
        </a:p>
      </dsp:txBody>
      <dsp:txXfrm>
        <a:off x="2138838" y="3138408"/>
        <a:ext cx="1437322" cy="220995"/>
      </dsp:txXfrm>
    </dsp:sp>
    <dsp:sp modelId="{6300551D-5B0A-40FE-913F-0C91571F3FCF}">
      <dsp:nvSpPr>
        <dsp:cNvPr id="0" name=""/>
        <dsp:cNvSpPr/>
      </dsp:nvSpPr>
      <dsp:spPr>
        <a:xfrm>
          <a:off x="2131962" y="3402395"/>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12%</a:t>
          </a:r>
          <a:endParaRPr lang="en-US" sz="1000" kern="1200"/>
        </a:p>
      </dsp:txBody>
      <dsp:txXfrm>
        <a:off x="2138838" y="3409271"/>
        <a:ext cx="1437322" cy="220995"/>
      </dsp:txXfrm>
    </dsp:sp>
    <dsp:sp modelId="{E035DC16-C1AB-49CA-8D78-C848567A7C7A}">
      <dsp:nvSpPr>
        <dsp:cNvPr id="0" name=""/>
        <dsp:cNvSpPr/>
      </dsp:nvSpPr>
      <dsp:spPr>
        <a:xfrm>
          <a:off x="2131962" y="36732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7%</a:t>
          </a:r>
          <a:endParaRPr lang="en-US" sz="1000" kern="1200"/>
        </a:p>
      </dsp:txBody>
      <dsp:txXfrm>
        <a:off x="2138838" y="3680133"/>
        <a:ext cx="1437322" cy="220995"/>
      </dsp:txXfrm>
    </dsp:sp>
    <dsp:sp modelId="{44F0D3FB-53A2-4D23-A8B4-767B7B119212}">
      <dsp:nvSpPr>
        <dsp:cNvPr id="0" name=""/>
        <dsp:cNvSpPr/>
      </dsp:nvSpPr>
      <dsp:spPr>
        <a:xfrm>
          <a:off x="3886202" y="0"/>
          <a:ext cx="1813842" cy="4114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Risk is Higher</a:t>
          </a:r>
        </a:p>
        <a:p>
          <a:pPr lvl="0" algn="ctr" defTabSz="622300">
            <a:lnSpc>
              <a:spcPct val="90000"/>
            </a:lnSpc>
            <a:spcBef>
              <a:spcPct val="0"/>
            </a:spcBef>
            <a:spcAft>
              <a:spcPct val="35000"/>
            </a:spcAft>
          </a:pPr>
          <a:r>
            <a:rPr lang="en-US" sz="1400" b="1" kern="1200" dirty="0" smtClean="0"/>
            <a:t>Bottom 2 box %</a:t>
          </a:r>
          <a:endParaRPr lang="en-US" sz="1400" b="1" kern="1200" dirty="0"/>
        </a:p>
      </dsp:txBody>
      <dsp:txXfrm>
        <a:off x="3886202" y="0"/>
        <a:ext cx="1813842" cy="1234440"/>
      </dsp:txXfrm>
    </dsp:sp>
    <dsp:sp modelId="{A18FDC9B-9054-4F23-9BE2-47BAD69F6D63}">
      <dsp:nvSpPr>
        <dsp:cNvPr id="0" name=""/>
        <dsp:cNvSpPr/>
      </dsp:nvSpPr>
      <dsp:spPr>
        <a:xfrm>
          <a:off x="4081843" y="123549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13%</a:t>
          </a:r>
          <a:endParaRPr lang="en-US" sz="1000" kern="1200" dirty="0"/>
        </a:p>
      </dsp:txBody>
      <dsp:txXfrm>
        <a:off x="4088719" y="1242370"/>
        <a:ext cx="1437322" cy="220995"/>
      </dsp:txXfrm>
    </dsp:sp>
    <dsp:sp modelId="{DD3CC08A-73BD-42B4-9387-9422A5A71175}">
      <dsp:nvSpPr>
        <dsp:cNvPr id="0" name=""/>
        <dsp:cNvSpPr/>
      </dsp:nvSpPr>
      <dsp:spPr>
        <a:xfrm>
          <a:off x="4081843" y="15063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13%</a:t>
          </a:r>
          <a:endParaRPr lang="en-US" sz="1000" kern="1200" dirty="0"/>
        </a:p>
      </dsp:txBody>
      <dsp:txXfrm>
        <a:off x="4088719" y="1513233"/>
        <a:ext cx="1437322" cy="220995"/>
      </dsp:txXfrm>
    </dsp:sp>
    <dsp:sp modelId="{83320336-EE73-4F4F-A3FC-8051FF24AFF3}">
      <dsp:nvSpPr>
        <dsp:cNvPr id="0" name=""/>
        <dsp:cNvSpPr/>
      </dsp:nvSpPr>
      <dsp:spPr>
        <a:xfrm>
          <a:off x="4081843" y="1777219"/>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15%</a:t>
          </a:r>
          <a:endParaRPr lang="en-US" sz="1000" kern="1200" dirty="0"/>
        </a:p>
      </dsp:txBody>
      <dsp:txXfrm>
        <a:off x="4088719" y="1784095"/>
        <a:ext cx="1437322" cy="220995"/>
      </dsp:txXfrm>
    </dsp:sp>
    <dsp:sp modelId="{1474E091-86E5-45CB-BD2B-27E10554FCDC}">
      <dsp:nvSpPr>
        <dsp:cNvPr id="0" name=""/>
        <dsp:cNvSpPr/>
      </dsp:nvSpPr>
      <dsp:spPr>
        <a:xfrm>
          <a:off x="4081843" y="204808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13%</a:t>
          </a:r>
          <a:endParaRPr lang="en-US" sz="1000" kern="1200" dirty="0"/>
        </a:p>
      </dsp:txBody>
      <dsp:txXfrm>
        <a:off x="4088719" y="2054958"/>
        <a:ext cx="1437322" cy="220995"/>
      </dsp:txXfrm>
    </dsp:sp>
    <dsp:sp modelId="{C50D254E-6C8D-4373-AB81-22C1EE6F2F3A}">
      <dsp:nvSpPr>
        <dsp:cNvPr id="0" name=""/>
        <dsp:cNvSpPr/>
      </dsp:nvSpPr>
      <dsp:spPr>
        <a:xfrm>
          <a:off x="4081843" y="231894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15%</a:t>
          </a:r>
          <a:endParaRPr lang="en-US" sz="1000" kern="1200" dirty="0"/>
        </a:p>
      </dsp:txBody>
      <dsp:txXfrm>
        <a:off x="4088719" y="2325820"/>
        <a:ext cx="1437322" cy="220995"/>
      </dsp:txXfrm>
    </dsp:sp>
    <dsp:sp modelId="{33B74B08-495C-4ACC-997E-45871E77A93F}">
      <dsp:nvSpPr>
        <dsp:cNvPr id="0" name=""/>
        <dsp:cNvSpPr/>
      </dsp:nvSpPr>
      <dsp:spPr>
        <a:xfrm>
          <a:off x="4081843" y="258980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14%</a:t>
          </a:r>
          <a:endParaRPr lang="en-US" sz="1000" kern="1200"/>
        </a:p>
      </dsp:txBody>
      <dsp:txXfrm>
        <a:off x="4088719" y="2596683"/>
        <a:ext cx="1437322" cy="220995"/>
      </dsp:txXfrm>
    </dsp:sp>
    <dsp:sp modelId="{453DC3DF-FA27-42B4-A015-780BA2837DF2}">
      <dsp:nvSpPr>
        <dsp:cNvPr id="0" name=""/>
        <dsp:cNvSpPr/>
      </dsp:nvSpPr>
      <dsp:spPr>
        <a:xfrm>
          <a:off x="4081843" y="2860670"/>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21%</a:t>
          </a:r>
          <a:endParaRPr lang="en-US" sz="1000" kern="1200"/>
        </a:p>
      </dsp:txBody>
      <dsp:txXfrm>
        <a:off x="4088719" y="2867546"/>
        <a:ext cx="1437322" cy="220995"/>
      </dsp:txXfrm>
    </dsp:sp>
    <dsp:sp modelId="{FCB7E824-D648-4562-AF05-1B1117A97A3B}">
      <dsp:nvSpPr>
        <dsp:cNvPr id="0" name=""/>
        <dsp:cNvSpPr/>
      </dsp:nvSpPr>
      <dsp:spPr>
        <a:xfrm>
          <a:off x="4081843" y="313153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34%</a:t>
          </a:r>
          <a:endParaRPr lang="en-US" sz="1000" kern="1200"/>
        </a:p>
      </dsp:txBody>
      <dsp:txXfrm>
        <a:off x="4088719" y="3138408"/>
        <a:ext cx="1437322" cy="220995"/>
      </dsp:txXfrm>
    </dsp:sp>
    <dsp:sp modelId="{71BAA469-FB97-40AE-9029-410002E0B8D2}">
      <dsp:nvSpPr>
        <dsp:cNvPr id="0" name=""/>
        <dsp:cNvSpPr/>
      </dsp:nvSpPr>
      <dsp:spPr>
        <a:xfrm>
          <a:off x="4081843" y="3402395"/>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52%</a:t>
          </a:r>
          <a:endParaRPr lang="en-US" sz="1000" kern="1200" dirty="0"/>
        </a:p>
      </dsp:txBody>
      <dsp:txXfrm>
        <a:off x="4088719" y="3409271"/>
        <a:ext cx="1437322" cy="220995"/>
      </dsp:txXfrm>
    </dsp:sp>
    <dsp:sp modelId="{755C0016-DBA7-482E-B5EA-D4FF4451709C}">
      <dsp:nvSpPr>
        <dsp:cNvPr id="0" name=""/>
        <dsp:cNvSpPr/>
      </dsp:nvSpPr>
      <dsp:spPr>
        <a:xfrm>
          <a:off x="4081843" y="36732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smtClean="0"/>
            <a:t>64%</a:t>
          </a:r>
          <a:endParaRPr lang="en-US" sz="1000" kern="1200"/>
        </a:p>
      </dsp:txBody>
      <dsp:txXfrm>
        <a:off x="4088719" y="3680133"/>
        <a:ext cx="1437322" cy="220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74228-BB73-4D6C-B5DF-EA5E58E628FA}">
      <dsp:nvSpPr>
        <dsp:cNvPr id="0" name=""/>
        <dsp:cNvSpPr/>
      </dsp:nvSpPr>
      <dsp:spPr>
        <a:xfrm>
          <a:off x="0" y="0"/>
          <a:ext cx="1813842" cy="4114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ACTIVITIES</a:t>
          </a:r>
          <a:endParaRPr lang="en-US" sz="1400" b="1" kern="1200" dirty="0"/>
        </a:p>
      </dsp:txBody>
      <dsp:txXfrm>
        <a:off x="0" y="0"/>
        <a:ext cx="1813842" cy="1234440"/>
      </dsp:txXfrm>
    </dsp:sp>
    <dsp:sp modelId="{CCDEB2EF-AFEB-4BB2-B320-E819E7010645}">
      <dsp:nvSpPr>
        <dsp:cNvPr id="0" name=""/>
        <dsp:cNvSpPr/>
      </dsp:nvSpPr>
      <dsp:spPr>
        <a:xfrm>
          <a:off x="182081" y="123549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Playing online games </a:t>
          </a:r>
          <a:endParaRPr lang="en-US" sz="800" kern="1200" dirty="0"/>
        </a:p>
      </dsp:txBody>
      <dsp:txXfrm>
        <a:off x="188957" y="1242370"/>
        <a:ext cx="1437322" cy="220995"/>
      </dsp:txXfrm>
    </dsp:sp>
    <dsp:sp modelId="{FB166732-70E5-4812-8485-85ED57FEECB7}">
      <dsp:nvSpPr>
        <dsp:cNvPr id="0" name=""/>
        <dsp:cNvSpPr/>
      </dsp:nvSpPr>
      <dsp:spPr>
        <a:xfrm>
          <a:off x="182081" y="15063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Finding friends for social activities </a:t>
          </a:r>
          <a:endParaRPr lang="en-US" sz="800" kern="1200" dirty="0"/>
        </a:p>
      </dsp:txBody>
      <dsp:txXfrm>
        <a:off x="188957" y="1513233"/>
        <a:ext cx="1437322" cy="220995"/>
      </dsp:txXfrm>
    </dsp:sp>
    <dsp:sp modelId="{0CBA85A4-AF42-4D9F-A278-F45EFB47727C}">
      <dsp:nvSpPr>
        <dsp:cNvPr id="0" name=""/>
        <dsp:cNvSpPr/>
      </dsp:nvSpPr>
      <dsp:spPr>
        <a:xfrm>
          <a:off x="182081" y="1777219"/>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Socializing online (chat, posts, etc.) </a:t>
          </a:r>
          <a:endParaRPr lang="en-US" sz="800" kern="1200" dirty="0"/>
        </a:p>
      </dsp:txBody>
      <dsp:txXfrm>
        <a:off x="188957" y="1784095"/>
        <a:ext cx="1437322" cy="220995"/>
      </dsp:txXfrm>
    </dsp:sp>
    <dsp:sp modelId="{AC4AB169-FDBA-4E85-9812-23A0FF82E967}">
      <dsp:nvSpPr>
        <dsp:cNvPr id="0" name=""/>
        <dsp:cNvSpPr/>
      </dsp:nvSpPr>
      <dsp:spPr>
        <a:xfrm>
          <a:off x="182081" y="204808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Posting photos </a:t>
          </a:r>
          <a:endParaRPr lang="en-US" sz="800" kern="1200" dirty="0"/>
        </a:p>
      </dsp:txBody>
      <dsp:txXfrm>
        <a:off x="188957" y="2054958"/>
        <a:ext cx="1437322" cy="220995"/>
      </dsp:txXfrm>
    </dsp:sp>
    <dsp:sp modelId="{52006BF3-BFA4-4331-84DB-A042F290F4CC}">
      <dsp:nvSpPr>
        <dsp:cNvPr id="0" name=""/>
        <dsp:cNvSpPr/>
      </dsp:nvSpPr>
      <dsp:spPr>
        <a:xfrm>
          <a:off x="152407" y="2320536"/>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Sharing my current location with family/friends </a:t>
          </a:r>
          <a:endParaRPr lang="en-US" sz="800" kern="1200" dirty="0"/>
        </a:p>
      </dsp:txBody>
      <dsp:txXfrm>
        <a:off x="159283" y="2327412"/>
        <a:ext cx="1437322" cy="220995"/>
      </dsp:txXfrm>
    </dsp:sp>
    <dsp:sp modelId="{7ACC223E-5E3C-470B-84D5-0C099D93ECF8}">
      <dsp:nvSpPr>
        <dsp:cNvPr id="0" name=""/>
        <dsp:cNvSpPr/>
      </dsp:nvSpPr>
      <dsp:spPr>
        <a:xfrm>
          <a:off x="182081" y="258980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Sharing my interests </a:t>
          </a:r>
          <a:endParaRPr lang="en-US" sz="800" kern="1200" dirty="0"/>
        </a:p>
      </dsp:txBody>
      <dsp:txXfrm>
        <a:off x="188957" y="2596683"/>
        <a:ext cx="1437322" cy="220995"/>
      </dsp:txXfrm>
    </dsp:sp>
    <dsp:sp modelId="{7A84562F-72BE-4D95-B97F-9ED1D5BA4ACE}">
      <dsp:nvSpPr>
        <dsp:cNvPr id="0" name=""/>
        <dsp:cNvSpPr/>
      </dsp:nvSpPr>
      <dsp:spPr>
        <a:xfrm>
          <a:off x="182081" y="2860670"/>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Tagging photos </a:t>
          </a:r>
          <a:endParaRPr lang="en-US" sz="800" kern="1200" dirty="0"/>
        </a:p>
      </dsp:txBody>
      <dsp:txXfrm>
        <a:off x="188957" y="2867546"/>
        <a:ext cx="1437322" cy="220995"/>
      </dsp:txXfrm>
    </dsp:sp>
    <dsp:sp modelId="{27582AB0-23E0-4F61-BBF3-6AE69B7FF00D}">
      <dsp:nvSpPr>
        <dsp:cNvPr id="0" name=""/>
        <dsp:cNvSpPr/>
      </dsp:nvSpPr>
      <dsp:spPr>
        <a:xfrm>
          <a:off x="182081" y="313153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Revealing activities you are participating in </a:t>
          </a:r>
          <a:endParaRPr lang="en-US" sz="800" kern="1200" dirty="0"/>
        </a:p>
      </dsp:txBody>
      <dsp:txXfrm>
        <a:off x="188957" y="3138408"/>
        <a:ext cx="1437322" cy="220995"/>
      </dsp:txXfrm>
    </dsp:sp>
    <dsp:sp modelId="{E9E9519C-DEFA-4975-8EFB-28F042281CD3}">
      <dsp:nvSpPr>
        <dsp:cNvPr id="0" name=""/>
        <dsp:cNvSpPr/>
      </dsp:nvSpPr>
      <dsp:spPr>
        <a:xfrm>
          <a:off x="182081" y="3402395"/>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Sharing my current location with apps or businesses </a:t>
          </a:r>
          <a:endParaRPr lang="en-US" sz="800" kern="1200" dirty="0"/>
        </a:p>
      </dsp:txBody>
      <dsp:txXfrm>
        <a:off x="188957" y="3409271"/>
        <a:ext cx="1437322" cy="220995"/>
      </dsp:txXfrm>
    </dsp:sp>
    <dsp:sp modelId="{6A666F1F-14B7-41FF-A6CF-D65E03BA4325}">
      <dsp:nvSpPr>
        <dsp:cNvPr id="0" name=""/>
        <dsp:cNvSpPr/>
      </dsp:nvSpPr>
      <dsp:spPr>
        <a:xfrm>
          <a:off x="182081" y="36732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0" i="0" u="none" kern="1200" dirty="0" smtClean="0"/>
            <a:t>Sharing my current location with the general public</a:t>
          </a:r>
          <a:r>
            <a:rPr lang="en-US" sz="1000" b="0" i="0" u="none" kern="1200" dirty="0" smtClean="0"/>
            <a:t> </a:t>
          </a:r>
          <a:r>
            <a:rPr lang="en-US" sz="900" b="0" i="0" u="none" kern="1200" dirty="0" smtClean="0"/>
            <a:t> </a:t>
          </a:r>
          <a:endParaRPr lang="en-US" sz="1000" kern="1200" dirty="0"/>
        </a:p>
      </dsp:txBody>
      <dsp:txXfrm>
        <a:off x="188957" y="3680133"/>
        <a:ext cx="1437322" cy="220995"/>
      </dsp:txXfrm>
    </dsp:sp>
    <dsp:sp modelId="{77093A6F-8CCC-4A44-B881-8DFE82C0EAC0}">
      <dsp:nvSpPr>
        <dsp:cNvPr id="0" name=""/>
        <dsp:cNvSpPr/>
      </dsp:nvSpPr>
      <dsp:spPr>
        <a:xfrm>
          <a:off x="1950578" y="0"/>
          <a:ext cx="1813842" cy="4114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Benefit is Higher</a:t>
          </a:r>
        </a:p>
        <a:p>
          <a:pPr lvl="0" algn="ctr" defTabSz="622300">
            <a:lnSpc>
              <a:spcPct val="90000"/>
            </a:lnSpc>
            <a:spcBef>
              <a:spcPct val="0"/>
            </a:spcBef>
            <a:spcAft>
              <a:spcPct val="35000"/>
            </a:spcAft>
          </a:pPr>
          <a:r>
            <a:rPr lang="en-US" sz="1400" b="1" kern="1200" dirty="0" smtClean="0"/>
            <a:t>Top 2 box %</a:t>
          </a:r>
          <a:endParaRPr lang="en-US" kern="1200" dirty="0"/>
        </a:p>
      </dsp:txBody>
      <dsp:txXfrm>
        <a:off x="1950578" y="0"/>
        <a:ext cx="1813842" cy="1234440"/>
      </dsp:txXfrm>
    </dsp:sp>
    <dsp:sp modelId="{BA255834-65F9-4956-B3F4-12BEF9C320B0}">
      <dsp:nvSpPr>
        <dsp:cNvPr id="0" name=""/>
        <dsp:cNvSpPr/>
      </dsp:nvSpPr>
      <dsp:spPr>
        <a:xfrm>
          <a:off x="2131962" y="123549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15%</a:t>
          </a:r>
          <a:endParaRPr lang="en-US" sz="1000" kern="1200" dirty="0"/>
        </a:p>
      </dsp:txBody>
      <dsp:txXfrm>
        <a:off x="2138838" y="1242370"/>
        <a:ext cx="1437322" cy="220995"/>
      </dsp:txXfrm>
    </dsp:sp>
    <dsp:sp modelId="{AAFEA39B-5212-4BCB-B2FE-4B878CE60249}">
      <dsp:nvSpPr>
        <dsp:cNvPr id="0" name=""/>
        <dsp:cNvSpPr/>
      </dsp:nvSpPr>
      <dsp:spPr>
        <a:xfrm>
          <a:off x="2131962" y="15063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11%</a:t>
          </a:r>
          <a:endParaRPr lang="en-US" sz="1000" kern="1200" dirty="0"/>
        </a:p>
      </dsp:txBody>
      <dsp:txXfrm>
        <a:off x="2138838" y="1513233"/>
        <a:ext cx="1437322" cy="220995"/>
      </dsp:txXfrm>
    </dsp:sp>
    <dsp:sp modelId="{CF4360E4-4FFA-4CB8-8EDD-3DDC7E495B65}">
      <dsp:nvSpPr>
        <dsp:cNvPr id="0" name=""/>
        <dsp:cNvSpPr/>
      </dsp:nvSpPr>
      <dsp:spPr>
        <a:xfrm>
          <a:off x="2131962" y="1777219"/>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11%</a:t>
          </a:r>
          <a:endParaRPr lang="en-US" sz="1000" kern="1200" dirty="0"/>
        </a:p>
      </dsp:txBody>
      <dsp:txXfrm>
        <a:off x="2138838" y="1784095"/>
        <a:ext cx="1437322" cy="220995"/>
      </dsp:txXfrm>
    </dsp:sp>
    <dsp:sp modelId="{E0EFFE0B-CB66-4981-A5DC-9BA607D2C740}">
      <dsp:nvSpPr>
        <dsp:cNvPr id="0" name=""/>
        <dsp:cNvSpPr/>
      </dsp:nvSpPr>
      <dsp:spPr>
        <a:xfrm>
          <a:off x="2131962" y="204808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10%</a:t>
          </a:r>
          <a:endParaRPr lang="en-US" sz="1000" kern="1200" dirty="0"/>
        </a:p>
      </dsp:txBody>
      <dsp:txXfrm>
        <a:off x="2138838" y="2054958"/>
        <a:ext cx="1437322" cy="220995"/>
      </dsp:txXfrm>
    </dsp:sp>
    <dsp:sp modelId="{9582B7B9-CBF5-4164-8460-A1FB85E772F8}">
      <dsp:nvSpPr>
        <dsp:cNvPr id="0" name=""/>
        <dsp:cNvSpPr/>
      </dsp:nvSpPr>
      <dsp:spPr>
        <a:xfrm>
          <a:off x="2131962" y="231894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10%</a:t>
          </a:r>
          <a:endParaRPr lang="en-US" sz="1000" kern="1200" dirty="0"/>
        </a:p>
      </dsp:txBody>
      <dsp:txXfrm>
        <a:off x="2138838" y="2325820"/>
        <a:ext cx="1437322" cy="220995"/>
      </dsp:txXfrm>
    </dsp:sp>
    <dsp:sp modelId="{E39BD0D0-8C0E-49CB-B657-2D76C5601086}">
      <dsp:nvSpPr>
        <dsp:cNvPr id="0" name=""/>
        <dsp:cNvSpPr/>
      </dsp:nvSpPr>
      <dsp:spPr>
        <a:xfrm>
          <a:off x="2131962" y="258980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8%</a:t>
          </a:r>
          <a:endParaRPr lang="en-US" sz="1000" kern="1200" dirty="0"/>
        </a:p>
      </dsp:txBody>
      <dsp:txXfrm>
        <a:off x="2138838" y="2596683"/>
        <a:ext cx="1437322" cy="220995"/>
      </dsp:txXfrm>
    </dsp:sp>
    <dsp:sp modelId="{FD4DC026-1178-4EB7-BF0E-D3FCB389439A}">
      <dsp:nvSpPr>
        <dsp:cNvPr id="0" name=""/>
        <dsp:cNvSpPr/>
      </dsp:nvSpPr>
      <dsp:spPr>
        <a:xfrm>
          <a:off x="2131962" y="2860670"/>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7%</a:t>
          </a:r>
          <a:endParaRPr lang="en-US" sz="1000" kern="1200" dirty="0"/>
        </a:p>
      </dsp:txBody>
      <dsp:txXfrm>
        <a:off x="2138838" y="2867546"/>
        <a:ext cx="1437322" cy="220995"/>
      </dsp:txXfrm>
    </dsp:sp>
    <dsp:sp modelId="{4606FDF5-30F5-4CD6-B912-FEB1DE7EA169}">
      <dsp:nvSpPr>
        <dsp:cNvPr id="0" name=""/>
        <dsp:cNvSpPr/>
      </dsp:nvSpPr>
      <dsp:spPr>
        <a:xfrm>
          <a:off x="2131962" y="313153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5%</a:t>
          </a:r>
          <a:endParaRPr lang="en-US" sz="1000" kern="1200" dirty="0"/>
        </a:p>
      </dsp:txBody>
      <dsp:txXfrm>
        <a:off x="2138838" y="3138408"/>
        <a:ext cx="1437322" cy="220995"/>
      </dsp:txXfrm>
    </dsp:sp>
    <dsp:sp modelId="{EAE049FF-AB04-4E3B-A19A-19E071CFA5F2}">
      <dsp:nvSpPr>
        <dsp:cNvPr id="0" name=""/>
        <dsp:cNvSpPr/>
      </dsp:nvSpPr>
      <dsp:spPr>
        <a:xfrm>
          <a:off x="2131962" y="3402395"/>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4%</a:t>
          </a:r>
          <a:endParaRPr lang="en-US" sz="1000" kern="1200" dirty="0"/>
        </a:p>
      </dsp:txBody>
      <dsp:txXfrm>
        <a:off x="2138838" y="3409271"/>
        <a:ext cx="1437322" cy="220995"/>
      </dsp:txXfrm>
    </dsp:sp>
    <dsp:sp modelId="{399BBE1C-7F7A-42FD-BC5F-2D8EB79F5AB6}">
      <dsp:nvSpPr>
        <dsp:cNvPr id="0" name=""/>
        <dsp:cNvSpPr/>
      </dsp:nvSpPr>
      <dsp:spPr>
        <a:xfrm>
          <a:off x="2131962" y="36732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4%</a:t>
          </a:r>
          <a:endParaRPr lang="en-US" sz="1000" kern="1200" dirty="0"/>
        </a:p>
      </dsp:txBody>
      <dsp:txXfrm>
        <a:off x="2138838" y="3680133"/>
        <a:ext cx="1437322" cy="220995"/>
      </dsp:txXfrm>
    </dsp:sp>
    <dsp:sp modelId="{44F0D3FB-53A2-4D23-A8B4-767B7B119212}">
      <dsp:nvSpPr>
        <dsp:cNvPr id="0" name=""/>
        <dsp:cNvSpPr/>
      </dsp:nvSpPr>
      <dsp:spPr>
        <a:xfrm>
          <a:off x="3886202" y="0"/>
          <a:ext cx="1813842" cy="41147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Risk is Higher</a:t>
          </a:r>
        </a:p>
        <a:p>
          <a:pPr lvl="0" algn="ctr" defTabSz="622300">
            <a:lnSpc>
              <a:spcPct val="90000"/>
            </a:lnSpc>
            <a:spcBef>
              <a:spcPct val="0"/>
            </a:spcBef>
            <a:spcAft>
              <a:spcPct val="35000"/>
            </a:spcAft>
          </a:pPr>
          <a:r>
            <a:rPr lang="en-US" sz="1400" b="1" kern="1200" dirty="0" smtClean="0"/>
            <a:t>Bottom 2 box %</a:t>
          </a:r>
          <a:endParaRPr lang="en-US" sz="1400" b="1" kern="1200" dirty="0"/>
        </a:p>
      </dsp:txBody>
      <dsp:txXfrm>
        <a:off x="3886202" y="0"/>
        <a:ext cx="1813842" cy="1234440"/>
      </dsp:txXfrm>
    </dsp:sp>
    <dsp:sp modelId="{A18FDC9B-9054-4F23-9BE2-47BAD69F6D63}">
      <dsp:nvSpPr>
        <dsp:cNvPr id="0" name=""/>
        <dsp:cNvSpPr/>
      </dsp:nvSpPr>
      <dsp:spPr>
        <a:xfrm>
          <a:off x="4081843" y="123549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8%</a:t>
          </a:r>
          <a:endParaRPr lang="en-US" sz="1000" kern="1200" dirty="0"/>
        </a:p>
      </dsp:txBody>
      <dsp:txXfrm>
        <a:off x="4088719" y="1242370"/>
        <a:ext cx="1437322" cy="220995"/>
      </dsp:txXfrm>
    </dsp:sp>
    <dsp:sp modelId="{724BE99A-7B8B-4B18-8411-8A6322CEEB7F}">
      <dsp:nvSpPr>
        <dsp:cNvPr id="0" name=""/>
        <dsp:cNvSpPr/>
      </dsp:nvSpPr>
      <dsp:spPr>
        <a:xfrm>
          <a:off x="4081843" y="15063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11%</a:t>
          </a:r>
          <a:endParaRPr lang="en-US" sz="1000" kern="1200" dirty="0"/>
        </a:p>
      </dsp:txBody>
      <dsp:txXfrm>
        <a:off x="4088719" y="1513233"/>
        <a:ext cx="1437322" cy="220995"/>
      </dsp:txXfrm>
    </dsp:sp>
    <dsp:sp modelId="{B874A74B-1B19-4791-B935-46EC05EBE4B3}">
      <dsp:nvSpPr>
        <dsp:cNvPr id="0" name=""/>
        <dsp:cNvSpPr/>
      </dsp:nvSpPr>
      <dsp:spPr>
        <a:xfrm>
          <a:off x="4081843" y="1777219"/>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8%</a:t>
          </a:r>
          <a:endParaRPr lang="en-US" sz="1000" kern="1200" dirty="0"/>
        </a:p>
      </dsp:txBody>
      <dsp:txXfrm>
        <a:off x="4088719" y="1784095"/>
        <a:ext cx="1437322" cy="220995"/>
      </dsp:txXfrm>
    </dsp:sp>
    <dsp:sp modelId="{4E63EA19-90A2-4DFF-87E1-3C8B34B82EC6}">
      <dsp:nvSpPr>
        <dsp:cNvPr id="0" name=""/>
        <dsp:cNvSpPr/>
      </dsp:nvSpPr>
      <dsp:spPr>
        <a:xfrm>
          <a:off x="4081843" y="204808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13%</a:t>
          </a:r>
          <a:endParaRPr lang="en-US" sz="1000" kern="1200" dirty="0"/>
        </a:p>
      </dsp:txBody>
      <dsp:txXfrm>
        <a:off x="4088719" y="2054958"/>
        <a:ext cx="1437322" cy="220995"/>
      </dsp:txXfrm>
    </dsp:sp>
    <dsp:sp modelId="{86406850-476F-419E-BB3B-CD2B2BB0E57A}">
      <dsp:nvSpPr>
        <dsp:cNvPr id="0" name=""/>
        <dsp:cNvSpPr/>
      </dsp:nvSpPr>
      <dsp:spPr>
        <a:xfrm>
          <a:off x="4081843" y="2318944"/>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17%</a:t>
          </a:r>
          <a:endParaRPr lang="en-US" sz="1000" kern="1200" dirty="0"/>
        </a:p>
      </dsp:txBody>
      <dsp:txXfrm>
        <a:off x="4088719" y="2325820"/>
        <a:ext cx="1437322" cy="220995"/>
      </dsp:txXfrm>
    </dsp:sp>
    <dsp:sp modelId="{9E818B6C-44A7-4870-8A16-F48E0F5DF1DF}">
      <dsp:nvSpPr>
        <dsp:cNvPr id="0" name=""/>
        <dsp:cNvSpPr/>
      </dsp:nvSpPr>
      <dsp:spPr>
        <a:xfrm>
          <a:off x="4081843" y="258980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10%</a:t>
          </a:r>
          <a:endParaRPr lang="en-US" sz="1000" kern="1200" dirty="0"/>
        </a:p>
      </dsp:txBody>
      <dsp:txXfrm>
        <a:off x="4088719" y="2596683"/>
        <a:ext cx="1437322" cy="220995"/>
      </dsp:txXfrm>
    </dsp:sp>
    <dsp:sp modelId="{AB6FC7A4-0288-4433-9054-8D69CD762ADB}">
      <dsp:nvSpPr>
        <dsp:cNvPr id="0" name=""/>
        <dsp:cNvSpPr/>
      </dsp:nvSpPr>
      <dsp:spPr>
        <a:xfrm>
          <a:off x="4081843" y="2860670"/>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12%</a:t>
          </a:r>
          <a:endParaRPr lang="en-US" sz="1000" kern="1200" dirty="0"/>
        </a:p>
      </dsp:txBody>
      <dsp:txXfrm>
        <a:off x="4088719" y="2867546"/>
        <a:ext cx="1437322" cy="220995"/>
      </dsp:txXfrm>
    </dsp:sp>
    <dsp:sp modelId="{F33D9B6B-C890-4F6A-8264-BC1A2C6E7B8D}">
      <dsp:nvSpPr>
        <dsp:cNvPr id="0" name=""/>
        <dsp:cNvSpPr/>
      </dsp:nvSpPr>
      <dsp:spPr>
        <a:xfrm>
          <a:off x="4081843" y="3131532"/>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12%</a:t>
          </a:r>
          <a:endParaRPr lang="en-US" sz="1000" kern="1200" dirty="0"/>
        </a:p>
      </dsp:txBody>
      <dsp:txXfrm>
        <a:off x="4088719" y="3138408"/>
        <a:ext cx="1437322" cy="220995"/>
      </dsp:txXfrm>
    </dsp:sp>
    <dsp:sp modelId="{ED472692-331B-4800-B41F-8CA67B44FA26}">
      <dsp:nvSpPr>
        <dsp:cNvPr id="0" name=""/>
        <dsp:cNvSpPr/>
      </dsp:nvSpPr>
      <dsp:spPr>
        <a:xfrm>
          <a:off x="4081843" y="3402395"/>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23%</a:t>
          </a:r>
          <a:endParaRPr lang="en-US" sz="1000" kern="1200" dirty="0"/>
        </a:p>
      </dsp:txBody>
      <dsp:txXfrm>
        <a:off x="4088719" y="3409271"/>
        <a:ext cx="1437322" cy="220995"/>
      </dsp:txXfrm>
    </dsp:sp>
    <dsp:sp modelId="{EAD3D5A7-491B-4324-AC3B-6770F3477B2C}">
      <dsp:nvSpPr>
        <dsp:cNvPr id="0" name=""/>
        <dsp:cNvSpPr/>
      </dsp:nvSpPr>
      <dsp:spPr>
        <a:xfrm>
          <a:off x="4081843" y="3673257"/>
          <a:ext cx="1451074" cy="234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0" i="0" u="none" kern="1200" dirty="0" smtClean="0"/>
            <a:t>33%</a:t>
          </a:r>
          <a:endParaRPr lang="en-US" sz="1000" kern="1200" dirty="0"/>
        </a:p>
      </dsp:txBody>
      <dsp:txXfrm>
        <a:off x="4088719" y="3680133"/>
        <a:ext cx="1437322" cy="22099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37AAEF-54AA-4680-8AD3-9365AB9F396E}" type="datetime1">
              <a:rPr lang="en-US"/>
              <a:pPr>
                <a:defRPr/>
              </a:pPr>
              <a:t>9/1/2011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F9020C1-BD80-4203-B7B8-EB137CC39911}" type="slidenum">
              <a:rPr lang="en-US"/>
              <a:pPr>
                <a:defRPr/>
              </a:pPr>
              <a:t>‹#›</a:t>
            </a:fld>
            <a:endParaRPr lang="en-US"/>
          </a:p>
        </p:txBody>
      </p:sp>
    </p:spTree>
    <p:extLst>
      <p:ext uri="{BB962C8B-B14F-4D97-AF65-F5344CB8AC3E}">
        <p14:creationId xmlns:p14="http://schemas.microsoft.com/office/powerpoint/2010/main" val="18008237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1350711767"/>
      </p:ext>
    </p:extLst>
  </p:cSld>
  <p:clrMap bg1="lt1" tx1="dk1" bg2="lt2" tx2="dk2" accent1="accent1" accent2="accent2" accent3="accent3" accent4="accent4" accent5="accent5" accent6="accent6" hlink="hlink" folHlink="folHlink"/>
  <p:hf hdr="0" ftr="0"/>
  <p:notesStyle>
    <a:lvl1pPr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1pPr>
    <a:lvl2pPr marL="223838" indent="171450" algn="l" rtl="0" eaLnBrk="0" fontAlgn="base" hangingPunct="0">
      <a:spcBef>
        <a:spcPct val="0"/>
      </a:spcBef>
      <a:spcAft>
        <a:spcPct val="0"/>
      </a:spcAft>
      <a:buFont typeface="Arial" pitchFamily="34" charset="0"/>
      <a:buChar char="•"/>
      <a:defRPr sz="1200" kern="1200">
        <a:solidFill>
          <a:schemeClr val="tx1"/>
        </a:solidFill>
        <a:latin typeface="Arial"/>
        <a:ea typeface="MS PGothic" pitchFamily="34" charset="-128"/>
        <a:cs typeface="MS PGothic" pitchFamily="34" charset="-128"/>
      </a:defRPr>
    </a:lvl2pPr>
    <a:lvl3pPr marL="11430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3pPr>
    <a:lvl4pPr marL="16002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4pPr>
    <a:lvl5pPr marL="20574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solidFill>
            <a:srgbClr val="FFFFFF"/>
          </a:solidFill>
          <a:ln/>
        </p:spPr>
      </p:sp>
      <p:sp>
        <p:nvSpPr>
          <p:cNvPr id="174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solidFill>
                <a:srgbClr val="000000"/>
              </a:solidFill>
              <a:latin typeface="Arial" pitchFamily="34" charset="0"/>
              <a:cs typeface="Arial" pitchFamily="34" charset="0"/>
              <a:sym typeface="Lucida Grande" pitchFamily="-11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44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02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98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787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874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9597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85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85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74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N" dirty="0"/>
          </a:p>
        </p:txBody>
      </p:sp>
    </p:spTree>
    <p:extLst>
      <p:ext uri="{BB962C8B-B14F-4D97-AF65-F5344CB8AC3E}">
        <p14:creationId xmlns:p14="http://schemas.microsoft.com/office/powerpoint/2010/main" val="366385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02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6385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98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89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3821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557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98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98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60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60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2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50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22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97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7603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229600" cy="1143000"/>
          </a:xfrm>
        </p:spPr>
        <p:txBody>
          <a:bodyPr>
            <a:noAutofit/>
          </a:bodyPr>
          <a:lstStyle>
            <a:lvl1pPr algn="l">
              <a:defRPr sz="4000" baseline="0">
                <a:solidFill>
                  <a:schemeClr val="bg1"/>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1295400" y="2514600"/>
            <a:ext cx="7848600" cy="4343400"/>
          </a:xfrm>
        </p:spPr>
        <p:txBody>
          <a:bodyPr/>
          <a:lstStyle>
            <a:lvl1pPr>
              <a:buSzPct val="67000"/>
              <a:buFontTx/>
              <a:buBlip>
                <a:blip r:embed="rId2"/>
              </a:buBlip>
              <a:defRPr>
                <a:latin typeface="Arial"/>
                <a:cs typeface="Arial"/>
              </a:defRPr>
            </a:lvl1pPr>
            <a:lvl2pPr>
              <a:buSzPct val="67000"/>
              <a:buFontTx/>
              <a:buBlip>
                <a:blip r:embed="rId2"/>
              </a:buBlip>
              <a:defRPr sz="2900">
                <a:latin typeface="Arial"/>
                <a:cs typeface="Arial"/>
              </a:defRPr>
            </a:lvl2pPr>
            <a:lvl3pPr>
              <a:buSzPct val="67000"/>
              <a:buFontTx/>
              <a:buBlip>
                <a:blip r:embed="rId2"/>
              </a:buBlip>
              <a:defRPr sz="2600">
                <a:latin typeface="Arial"/>
                <a:cs typeface="Arial"/>
              </a:defRPr>
            </a:lvl3pPr>
            <a:lvl4pPr>
              <a:buSzPct val="67000"/>
              <a:buFontTx/>
              <a:buBlip>
                <a:blip r:embed="rId2"/>
              </a:buBlip>
              <a:defRPr sz="2300">
                <a:latin typeface="Arial"/>
                <a:cs typeface="Arial"/>
              </a:defRPr>
            </a:lvl4pPr>
            <a:lvl5pPr>
              <a:buSzPct val="67000"/>
              <a:buFontTx/>
              <a:buBlip>
                <a:blip r:embed="rId2"/>
              </a:buBlip>
              <a:defRPr sz="2100">
                <a:latin typeface="Arial"/>
                <a:cs typeface="Arial"/>
              </a:defRPr>
            </a:lvl5pPr>
            <a:lvl6pPr>
              <a:buSzPct val="67000"/>
              <a:buFontTx/>
              <a:buBlip>
                <a:blip r:embed="rId2"/>
              </a:buBlip>
              <a:defRPr sz="1900">
                <a:latin typeface="Arial"/>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B7F49D2-2F44-4CDA-81A0-F475BB4845B6}" type="datetime1">
              <a:rPr lang="en-US" smtClean="0"/>
              <a:t>9/1/2011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895DBB-EE05-493E-B687-6F656D1990C9}" type="slidenum">
              <a:rPr lang="en-US"/>
              <a:pPr>
                <a:defRPr/>
              </a:pPr>
              <a:t>‹#›</a:t>
            </a:fld>
            <a:endParaRPr lang="en-US"/>
          </a:p>
        </p:txBody>
      </p:sp>
    </p:spTree>
    <p:extLst>
      <p:ext uri="{BB962C8B-B14F-4D97-AF65-F5344CB8AC3E}">
        <p14:creationId xmlns:p14="http://schemas.microsoft.com/office/powerpoint/2010/main" val="30022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0147F943-80CE-458A-8013-740B2A8A6941}" type="datetime1">
              <a:rPr lang="en-US" smtClean="0"/>
              <a:t>9/1/2011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74D903-AF60-4F49-86E8-EB003B8B2F9D}" type="slidenum">
              <a:rPr lang="en-US"/>
              <a:pPr>
                <a:defRPr/>
              </a:pPr>
              <a:t>‹#›</a:t>
            </a:fld>
            <a:endParaRPr lang="en-US"/>
          </a:p>
        </p:txBody>
      </p:sp>
    </p:spTree>
    <p:extLst>
      <p:ext uri="{BB962C8B-B14F-4D97-AF65-F5344CB8AC3E}">
        <p14:creationId xmlns:p14="http://schemas.microsoft.com/office/powerpoint/2010/main" val="117665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ctrTitle"/>
          </p:nvPr>
        </p:nvSpPr>
        <p:spPr>
          <a:xfrm>
            <a:off x="838200" y="1447800"/>
            <a:ext cx="7772400" cy="1470025"/>
          </a:xfrm>
        </p:spPr>
        <p:txBody>
          <a:bodyPr anchor="t"/>
          <a:lstStyle>
            <a:lvl1pPr marL="0" indent="182880" algn="l">
              <a:defRPr sz="4000">
                <a:latin typeface="Arial"/>
                <a:cs typeface="Aria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990600" y="2819400"/>
            <a:ext cx="6629400" cy="1752600"/>
          </a:xfrm>
        </p:spPr>
        <p:txBody>
          <a:bodyPr/>
          <a:lstStyle>
            <a:lvl1pPr marL="274320" indent="-411480" algn="l">
              <a:spcAft>
                <a:spcPts val="0"/>
              </a:spcAft>
              <a:buClr>
                <a:schemeClr val="tx2">
                  <a:lumMod val="75000"/>
                </a:schemeClr>
              </a:buClr>
              <a:buFont typeface="+mj-lt"/>
              <a:buAutoNum type="arabicPeriod"/>
              <a:defRPr sz="32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840C716B-0078-443D-8DBC-F3DD4CF9B918}" type="datetime1">
              <a:rPr lang="en-US" smtClean="0"/>
              <a:t>9/1/2011</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4FDABC4-CE8B-46DA-8B0B-D869B71F95FE}" type="slidenum">
              <a:rPr lang="en-US"/>
              <a:pPr>
                <a:defRPr/>
              </a:pPr>
              <a:t>‹#›</a:t>
            </a:fld>
            <a:endParaRPr lang="en-US"/>
          </a:p>
        </p:txBody>
      </p:sp>
    </p:spTree>
    <p:extLst>
      <p:ext uri="{BB962C8B-B14F-4D97-AF65-F5344CB8AC3E}">
        <p14:creationId xmlns:p14="http://schemas.microsoft.com/office/powerpoint/2010/main" val="243991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990600" y="0"/>
            <a:ext cx="8229600" cy="1143000"/>
          </a:xfrm>
        </p:spPr>
        <p:txBody>
          <a:bodyPr anchor="t">
            <a:noAutofit/>
          </a:bodyPr>
          <a:lstStyle>
            <a:lvl1pPr algn="l">
              <a:defRPr sz="4000" baseline="0">
                <a:solidFill>
                  <a:schemeClr val="bg1"/>
                </a:solidFill>
                <a:latin typeface="Arial"/>
                <a:cs typeface="Arial"/>
              </a:defRPr>
            </a:lvl1pPr>
          </a:lstStyle>
          <a:p>
            <a:r>
              <a:rPr lang="en-US" smtClean="0"/>
              <a:t>Click to edit Master title style</a:t>
            </a:r>
            <a:endParaRPr lang="en-US" dirty="0"/>
          </a:p>
        </p:txBody>
      </p:sp>
      <p:sp>
        <p:nvSpPr>
          <p:cNvPr id="10" name="Content Placeholder 2"/>
          <p:cNvSpPr>
            <a:spLocks noGrp="1"/>
          </p:cNvSpPr>
          <p:nvPr>
            <p:ph idx="1"/>
          </p:nvPr>
        </p:nvSpPr>
        <p:spPr>
          <a:xfrm>
            <a:off x="990600" y="1752600"/>
            <a:ext cx="7848600" cy="4343400"/>
          </a:xfrm>
        </p:spPr>
        <p:txBody>
          <a:bodyPr/>
          <a:lstStyle>
            <a:lvl1pPr>
              <a:buSzPct val="67000"/>
              <a:buFontTx/>
              <a:buBlip>
                <a:blip r:embed="rId2"/>
              </a:buBlip>
              <a:defRPr>
                <a:latin typeface="Arial"/>
                <a:cs typeface="Arial"/>
              </a:defRPr>
            </a:lvl1pPr>
            <a:lvl2pPr>
              <a:buSzPct val="67000"/>
              <a:buFontTx/>
              <a:buBlip>
                <a:blip r:embed="rId2"/>
              </a:buBlip>
              <a:defRPr sz="2900">
                <a:latin typeface="Arial"/>
                <a:cs typeface="Arial"/>
              </a:defRPr>
            </a:lvl2pPr>
            <a:lvl3pPr>
              <a:buSzPct val="67000"/>
              <a:buFontTx/>
              <a:buBlip>
                <a:blip r:embed="rId2"/>
              </a:buBlip>
              <a:defRPr sz="2600">
                <a:latin typeface="Arial"/>
                <a:cs typeface="Arial"/>
              </a:defRPr>
            </a:lvl3pPr>
            <a:lvl4pPr>
              <a:buSzPct val="67000"/>
              <a:buFontTx/>
              <a:buBlip>
                <a:blip r:embed="rId2"/>
              </a:buBlip>
              <a:defRPr sz="2300">
                <a:latin typeface="Arial"/>
                <a:cs typeface="Arial"/>
              </a:defRPr>
            </a:lvl4pPr>
            <a:lvl5pPr>
              <a:buSzPct val="67000"/>
              <a:buFontTx/>
              <a:buBlip>
                <a:blip r:embed="rId2"/>
              </a:buBlip>
              <a:defRPr sz="2100">
                <a:latin typeface="Arial"/>
                <a:cs typeface="Arial"/>
              </a:defRPr>
            </a:lvl5pPr>
            <a:lvl6pPr>
              <a:buSzPct val="67000"/>
              <a:buFontTx/>
              <a:buBlip>
                <a:blip r:embed="rId2"/>
              </a:buBlip>
              <a:defRPr sz="1900">
                <a:latin typeface="Arial"/>
                <a:cs typeface="Aria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80A1D641-A463-4032-A370-6517F4FA91FC}" type="datetime1">
              <a:rPr lang="en-US" smtClean="0"/>
              <a:t>9/1/2011</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FCB4247-5F7E-45C5-82B1-12687362C08B}" type="slidenum">
              <a:rPr lang="en-US"/>
              <a:pPr>
                <a:defRPr/>
              </a:pPr>
              <a:t>‹#›</a:t>
            </a:fld>
            <a:endParaRPr lang="en-US"/>
          </a:p>
        </p:txBody>
      </p:sp>
    </p:spTree>
    <p:extLst>
      <p:ext uri="{BB962C8B-B14F-4D97-AF65-F5344CB8AC3E}">
        <p14:creationId xmlns:p14="http://schemas.microsoft.com/office/powerpoint/2010/main" val="352527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974713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latin typeface="Arial" pitchFamily="34" charset="0"/>
                <a:cs typeface="Arial" pitchFamily="34" charset="0"/>
              </a:defRPr>
            </a:lvl1pPr>
          </a:lstStyle>
          <a:p>
            <a:pPr>
              <a:defRPr/>
            </a:pPr>
            <a:fld id="{B4DE6C7F-9A15-41E9-BB74-802A521E9B0A}" type="datetime1">
              <a:rPr lang="en-US" smtClean="0"/>
              <a:t>9/1/2011</a:t>
            </a:fld>
            <a:endParaRPr lang="en-US"/>
          </a:p>
        </p:txBody>
      </p:sp>
      <p:sp>
        <p:nvSpPr>
          <p:cNvPr id="5" name="Footer Placeholder 4"/>
          <p:cNvSpPr>
            <a:spLocks noGrp="1"/>
          </p:cNvSpPr>
          <p:nvPr>
            <p:ph type="ftr" sz="quarter" idx="11"/>
          </p:nvPr>
        </p:nvSpPr>
        <p:spPr/>
        <p:txBody>
          <a:bodyPr/>
          <a:lstStyle>
            <a:lvl1pPr>
              <a:defRPr>
                <a:solidFill>
                  <a:srgbClr val="FFFF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latin typeface="Arial" pitchFamily="34" charset="0"/>
                <a:cs typeface="Arial" pitchFamily="34" charset="0"/>
              </a:defRPr>
            </a:lvl1pPr>
          </a:lstStyle>
          <a:p>
            <a:pPr>
              <a:defRPr/>
            </a:pPr>
            <a:fld id="{C7770F63-24BE-4CE2-BA30-559E27B2AE29}" type="slidenum">
              <a:rPr lang="en-US"/>
              <a:pPr>
                <a:defRPr/>
              </a:pPr>
              <a:t>‹#›</a:t>
            </a:fld>
            <a:endParaRPr lang="en-US"/>
          </a:p>
        </p:txBody>
      </p:sp>
    </p:spTree>
    <p:extLst>
      <p:ext uri="{BB962C8B-B14F-4D97-AF65-F5344CB8AC3E}">
        <p14:creationId xmlns:p14="http://schemas.microsoft.com/office/powerpoint/2010/main" val="2392632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7B71993-1A56-44B4-8588-E612E133C10B}" type="datetime1">
              <a:rPr lang="en-US" smtClean="0"/>
              <a:t>9/1/2011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cs typeface="Arial" pitchFamily="34" charset="0"/>
              </a:defRPr>
            </a:lvl1pPr>
          </a:lstStyle>
          <a:p>
            <a:pPr>
              <a:defRPr/>
            </a:pPr>
            <a:endParaRPr lang="en-US"/>
          </a:p>
        </p:txBody>
      </p:sp>
      <p:pic>
        <p:nvPicPr>
          <p:cNvPr id="1030" name="Picture 8" descr="title-9-1-10.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cs typeface="Arial" pitchFamily="34" charset="0"/>
              </a:defRPr>
            </a:lvl1pPr>
          </a:lstStyle>
          <a:p>
            <a:pPr>
              <a:defRPr/>
            </a:pPr>
            <a:fld id="{4F48E277-0634-41FD-B2C7-E934051227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9" r:id="rId3"/>
    <p:sldLayoutId id="2147483790" r:id="rId4"/>
    <p:sldLayoutId id="2147483791"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Geneva" pitchFamily="-111" charset="-128"/>
          <a:cs typeface="Geneva"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Geneva" pitchFamily="-111" charset="-128"/>
          <a:cs typeface="Geneva" pitchFamily="-111"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pitchFamily="-11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pitchFamily="-111" charset="-128"/>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pitchFamily="-111" charset="-128"/>
          <a:cs typeface="Geneva"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E5D732A-DECA-4845-8C9A-CDD73D709A3D}" type="datetime1">
              <a:rPr lang="en-US" smtClean="0"/>
              <a:t>9/1/2011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8B6627-47C6-486D-82F4-495AF0F655A3}" type="slidenum">
              <a:rPr lang="en-US"/>
              <a:pPr>
                <a:defRPr/>
              </a:pPr>
              <a:t>‹#›</a:t>
            </a:fld>
            <a:endParaRPr lang="en-US"/>
          </a:p>
        </p:txBody>
      </p:sp>
      <p:pic>
        <p:nvPicPr>
          <p:cNvPr id="2055" name="Picture 7" descr="background-9-1-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5"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284B607-4FF8-4A9C-84D9-3DE562AFF41E}" type="datetime1">
              <a:rPr lang="en-US" smtClean="0"/>
              <a:t>9/1/2011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604F7F3-7553-43E7-9E9D-4E8732D43552}" type="slidenum">
              <a:rPr lang="en-US"/>
              <a:pPr>
                <a:defRPr/>
              </a:pPr>
              <a:t>‹#›</a:t>
            </a:fld>
            <a:endParaRPr lang="en-US"/>
          </a:p>
        </p:txBody>
      </p:sp>
      <p:pic>
        <p:nvPicPr>
          <p:cNvPr id="3079" name="Picture 7" descr="end-9-1-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6" r:id="rId2"/>
    <p:sldLayoutId id="2147483787" r:id="rId3"/>
    <p:sldLayoutId id="2147483788"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128"/>
          <a:cs typeface="Geneva" pitchFamily="-111"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facebook.com/saferonline" TargetMode="External"/><Relationship Id="rId3" Type="http://schemas.openxmlformats.org/officeDocument/2006/relationships/hyperlink" Target="http://www.microsoft.com/security" TargetMode="External"/><Relationship Id="rId7" Type="http://schemas.openxmlformats.org/officeDocument/2006/relationships/image" Target="../media/image9.jpeg"/><Relationship Id="rId2" Type="http://schemas.openxmlformats.org/officeDocument/2006/relationships/hyperlink" Target="http://www.microsoft.com/security/online-privacy/reputation.aspx" TargetMode="External"/><Relationship Id="rId1" Type="http://schemas.openxmlformats.org/officeDocument/2006/relationships/slideLayout" Target="../slideLayouts/slideLayout7.xml"/><Relationship Id="rId6" Type="http://schemas.openxmlformats.org/officeDocument/2006/relationships/hyperlink" Target="http://www.youtube.com/MSFTonlinesafety" TargetMode="External"/><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hyperlink" Target="http://www.twitter.com/safer_online" TargetMode="Externa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chart" Target="../charts/char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8" descr="microsoft_logo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7200"/>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soso-green-328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867400"/>
            <a:ext cx="28511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990600" y="2895600"/>
            <a:ext cx="7194550" cy="2286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128"/>
                <a:cs typeface="Geneva"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9pPr>
          </a:lstStyle>
          <a:p>
            <a:r>
              <a:rPr lang="en-US" sz="4800" dirty="0" smtClean="0"/>
              <a:t>Teen Online Reputation Survey</a:t>
            </a:r>
            <a:endParaRPr lang="en-US" sz="4800" dirty="0"/>
          </a:p>
        </p:txBody>
      </p:sp>
      <p:sp>
        <p:nvSpPr>
          <p:cNvPr id="8" name="Subtitle 2"/>
          <p:cNvSpPr txBox="1">
            <a:spLocks/>
          </p:cNvSpPr>
          <p:nvPr/>
        </p:nvSpPr>
        <p:spPr>
          <a:xfrm>
            <a:off x="1295400" y="5618163"/>
            <a:ext cx="7681914" cy="1066800"/>
          </a:xfrm>
          <a:prstGeom prst="rect">
            <a:avLst/>
          </a:prstGeom>
        </p:spPr>
        <p:txBody>
          <a:bodyPr/>
          <a:lstStyle>
            <a:defPPr>
              <a:defRPr lang="en-US"/>
            </a:defPPr>
            <a:lvl1pPr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marL="0" indent="0">
              <a:spcBef>
                <a:spcPts val="0"/>
              </a:spcBef>
              <a:buNone/>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Prepared by Cross-Tab Marketing Services &amp;</a:t>
            </a:r>
          </a:p>
          <a:p>
            <a:pPr marL="0" indent="0">
              <a:spcBef>
                <a:spcPts val="0"/>
              </a:spcBef>
              <a:buNone/>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Telecommunications Research Group for</a:t>
            </a:r>
          </a:p>
          <a:p>
            <a:pPr marL="0" indent="0">
              <a:spcBef>
                <a:spcPts val="0"/>
              </a:spcBef>
              <a:buNone/>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 Corporation</a:t>
            </a:r>
            <a:endParaRPr lang="en-US" sz="1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 name="Slide Number Placeholder 1"/>
          <p:cNvSpPr>
            <a:spLocks noGrp="1"/>
          </p:cNvSpPr>
          <p:nvPr>
            <p:ph type="sldNum" sz="quarter" idx="12"/>
          </p:nvPr>
        </p:nvSpPr>
        <p:spPr/>
        <p:txBody>
          <a:bodyPr/>
          <a:lstStyle/>
          <a:p>
            <a:pPr>
              <a:defRPr/>
            </a:pPr>
            <a:fld id="{FC74D903-AF60-4F49-86E8-EB003B8B2F9D}"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444752"/>
            <a:ext cx="8531352" cy="5562600"/>
          </a:xfrm>
        </p:spPr>
        <p:txBody>
          <a:bodyPr/>
          <a:lstStyle/>
          <a:p>
            <a:pPr lvl="0"/>
            <a:r>
              <a:rPr lang="en-US" sz="1600" i="1" dirty="0">
                <a:solidFill>
                  <a:prstClr val="black"/>
                </a:solidFill>
              </a:rPr>
              <a:t>Protect your online reputation</a:t>
            </a:r>
          </a:p>
          <a:p>
            <a:pPr marL="457200" lvl="1" indent="0">
              <a:buNone/>
            </a:pPr>
            <a:r>
              <a:rPr lang="en-US" sz="1400" b="1" dirty="0">
                <a:solidFill>
                  <a:prstClr val="black"/>
                </a:solidFill>
              </a:rPr>
              <a:t>Think before you share</a:t>
            </a:r>
          </a:p>
          <a:p>
            <a:pPr lvl="1"/>
            <a:r>
              <a:rPr lang="en-US" sz="1400" dirty="0">
                <a:solidFill>
                  <a:prstClr val="black"/>
                </a:solidFill>
              </a:rPr>
              <a:t>Think about what you are posting (particularly suggestive photos and videos</a:t>
            </a:r>
            <a:r>
              <a:rPr lang="en-US" sz="1400" dirty="0" smtClean="0">
                <a:solidFill>
                  <a:prstClr val="black"/>
                </a:solidFill>
              </a:rPr>
              <a:t>), </a:t>
            </a:r>
            <a:r>
              <a:rPr lang="en-US" sz="1400" dirty="0">
                <a:solidFill>
                  <a:prstClr val="black"/>
                </a:solidFill>
              </a:rPr>
              <a:t>who you are sharing the information with, and how it will reflect on you. </a:t>
            </a:r>
          </a:p>
          <a:p>
            <a:pPr lvl="1"/>
            <a:r>
              <a:rPr lang="en-US" sz="1400" dirty="0">
                <a:solidFill>
                  <a:prstClr val="black"/>
                </a:solidFill>
              </a:rPr>
              <a:t>Talk with friends about what you do and do not want shared. Ask them to remove anything you don’t want disclosed.</a:t>
            </a:r>
          </a:p>
          <a:p>
            <a:pPr marL="457200" lvl="1" indent="0">
              <a:buNone/>
            </a:pPr>
            <a:endParaRPr lang="en-US" sz="600" b="1" dirty="0">
              <a:solidFill>
                <a:prstClr val="black"/>
              </a:solidFill>
            </a:endParaRPr>
          </a:p>
          <a:p>
            <a:pPr marL="0" lvl="0" indent="0">
              <a:buNone/>
            </a:pPr>
            <a:r>
              <a:rPr lang="en-US" sz="1400" b="1" dirty="0">
                <a:solidFill>
                  <a:prstClr val="black"/>
                </a:solidFill>
              </a:rPr>
              <a:t>	Treat others as you would like to be treated</a:t>
            </a:r>
          </a:p>
          <a:p>
            <a:pPr lvl="1"/>
            <a:r>
              <a:rPr lang="en-US" sz="1400" dirty="0">
                <a:solidFill>
                  <a:prstClr val="black"/>
                </a:solidFill>
              </a:rPr>
              <a:t>Be civil in what you say and show on the web.</a:t>
            </a:r>
          </a:p>
          <a:p>
            <a:pPr lvl="1"/>
            <a:r>
              <a:rPr lang="en-US" sz="1400" dirty="0">
                <a:solidFill>
                  <a:prstClr val="black"/>
                </a:solidFill>
              </a:rPr>
              <a:t>Respect </a:t>
            </a:r>
            <a:r>
              <a:rPr lang="en-US" sz="1400" dirty="0" smtClean="0"/>
              <a:t>others’ </a:t>
            </a:r>
            <a:r>
              <a:rPr lang="en-US" sz="1400" dirty="0" smtClean="0">
                <a:solidFill>
                  <a:prstClr val="black"/>
                </a:solidFill>
              </a:rPr>
              <a:t>reputation</a:t>
            </a:r>
            <a:r>
              <a:rPr lang="en-US" sz="1400" dirty="0" smtClean="0"/>
              <a:t>s</a:t>
            </a:r>
            <a:r>
              <a:rPr lang="en-US" sz="1400" dirty="0" smtClean="0">
                <a:solidFill>
                  <a:prstClr val="black"/>
                </a:solidFill>
              </a:rPr>
              <a:t> </a:t>
            </a:r>
            <a:r>
              <a:rPr lang="en-US" sz="1400" dirty="0">
                <a:solidFill>
                  <a:prstClr val="black"/>
                </a:solidFill>
              </a:rPr>
              <a:t>and privacy </a:t>
            </a:r>
            <a:r>
              <a:rPr lang="en-US" sz="1400" dirty="0" smtClean="0">
                <a:solidFill>
                  <a:prstClr val="black"/>
                </a:solidFill>
              </a:rPr>
              <a:t>when </a:t>
            </a:r>
            <a:r>
              <a:rPr lang="en-US" sz="1400" dirty="0">
                <a:solidFill>
                  <a:prstClr val="black"/>
                </a:solidFill>
              </a:rPr>
              <a:t>you post anything about them (including </a:t>
            </a:r>
            <a:r>
              <a:rPr lang="en-US" sz="1400" dirty="0" smtClean="0">
                <a:solidFill>
                  <a:prstClr val="black"/>
                </a:solidFill>
              </a:rPr>
              <a:t>p</a:t>
            </a:r>
            <a:r>
              <a:rPr lang="en-US" sz="1400" dirty="0" smtClean="0"/>
              <a:t>hotos</a:t>
            </a:r>
            <a:r>
              <a:rPr lang="en-US" sz="1400" dirty="0" smtClean="0">
                <a:solidFill>
                  <a:prstClr val="black"/>
                </a:solidFill>
              </a:rPr>
              <a:t>). </a:t>
            </a:r>
            <a:endParaRPr lang="en-US" sz="1400" dirty="0">
              <a:solidFill>
                <a:prstClr val="black"/>
              </a:solidFill>
            </a:endParaRPr>
          </a:p>
          <a:p>
            <a:pPr marL="0" lvl="0" indent="0">
              <a:buNone/>
            </a:pPr>
            <a:endParaRPr lang="en-US" sz="600" b="1" dirty="0">
              <a:solidFill>
                <a:prstClr val="black"/>
              </a:solidFill>
            </a:endParaRPr>
          </a:p>
          <a:p>
            <a:pPr marL="0" lvl="0" indent="0">
              <a:buNone/>
            </a:pPr>
            <a:r>
              <a:rPr lang="en-US" sz="1400" b="1" dirty="0">
                <a:solidFill>
                  <a:prstClr val="black"/>
                </a:solidFill>
              </a:rPr>
              <a:t>	Stay vigilant</a:t>
            </a:r>
          </a:p>
          <a:p>
            <a:pPr lvl="1"/>
            <a:r>
              <a:rPr lang="en-US" sz="1400" dirty="0">
                <a:solidFill>
                  <a:prstClr val="black"/>
                </a:solidFill>
              </a:rPr>
              <a:t>Sign up for alerts. Some search engines will notify you automatically of any new mention of your name or other personal info. </a:t>
            </a:r>
          </a:p>
          <a:p>
            <a:pPr lvl="1"/>
            <a:r>
              <a:rPr lang="en-US" sz="1400" dirty="0">
                <a:solidFill>
                  <a:prstClr val="black"/>
                </a:solidFill>
              </a:rPr>
              <a:t>Occasionally, search for yourself, following the steps in “</a:t>
            </a:r>
            <a:r>
              <a:rPr lang="en-US" sz="1400" i="1" dirty="0">
                <a:solidFill>
                  <a:prstClr val="black"/>
                </a:solidFill>
              </a:rPr>
              <a:t>Discover what is on the Internet about you.</a:t>
            </a:r>
            <a:r>
              <a:rPr lang="en-US" sz="1400" dirty="0">
                <a:solidFill>
                  <a:prstClr val="black"/>
                </a:solidFill>
              </a:rPr>
              <a:t>” </a:t>
            </a:r>
          </a:p>
          <a:p>
            <a:pPr lvl="1"/>
            <a:r>
              <a:rPr lang="en-US" sz="1400" dirty="0">
                <a:solidFill>
                  <a:prstClr val="black"/>
                </a:solidFill>
              </a:rPr>
              <a:t>Periodically reassess who has access to your pages.</a:t>
            </a:r>
            <a:r>
              <a:rPr lang="en-US" sz="1400" b="1" dirty="0">
                <a:solidFill>
                  <a:prstClr val="black"/>
                </a:solidFill>
              </a:rPr>
              <a:t> </a:t>
            </a:r>
            <a:r>
              <a:rPr lang="en-US" sz="1400" dirty="0">
                <a:solidFill>
                  <a:prstClr val="black"/>
                </a:solidFill>
              </a:rPr>
              <a:t>It is okay to remove those who no longer belong</a:t>
            </a:r>
            <a:r>
              <a:rPr lang="en-US" sz="1400" dirty="0" smtClean="0">
                <a:solidFill>
                  <a:prstClr val="black"/>
                </a:solidFill>
              </a:rPr>
              <a:t>.</a:t>
            </a:r>
            <a:endParaRPr lang="en-US" sz="1400" dirty="0">
              <a:solidFill>
                <a:prstClr val="black"/>
              </a:solidFill>
            </a:endParaRPr>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10</a:t>
            </a:fld>
            <a:endParaRPr lang="en-US"/>
          </a:p>
        </p:txBody>
      </p:sp>
      <p:sp>
        <p:nvSpPr>
          <p:cNvPr id="6" name="Title 12"/>
          <p:cNvSpPr>
            <a:spLocks noGrp="1"/>
          </p:cNvSpPr>
          <p:nvPr>
            <p:ph type="title"/>
          </p:nvPr>
        </p:nvSpPr>
        <p:spPr>
          <a:xfrm>
            <a:off x="152400" y="76200"/>
            <a:ext cx="9753600" cy="762000"/>
          </a:xfrm>
        </p:spPr>
        <p:txBody>
          <a:bodyPr/>
          <a:lstStyle/>
          <a:p>
            <a:pPr lvl="1" algn="l"/>
            <a:r>
              <a:rPr lang="en-US" sz="4000" dirty="0" smtClean="0">
                <a:solidFill>
                  <a:schemeClr val="bg1"/>
                </a:solidFill>
                <a:latin typeface="+mn-lt"/>
                <a:ea typeface="Geneva" pitchFamily="-111" charset="-128"/>
                <a:cs typeface="Arial" pitchFamily="34" charset="0"/>
              </a:rPr>
              <a:t>Recommendations: </a:t>
            </a:r>
            <a:r>
              <a:rPr lang="en-US" sz="2200" dirty="0" smtClean="0">
                <a:solidFill>
                  <a:schemeClr val="bg1"/>
                </a:solidFill>
              </a:rPr>
              <a:t>Take </a:t>
            </a:r>
            <a:r>
              <a:rPr lang="en-US" sz="2200" dirty="0">
                <a:solidFill>
                  <a:schemeClr val="bg1"/>
                </a:solidFill>
              </a:rPr>
              <a:t>Charge of </a:t>
            </a:r>
            <a:r>
              <a:rPr lang="en-US" sz="2200" dirty="0" smtClean="0">
                <a:solidFill>
                  <a:schemeClr val="bg1"/>
                </a:solidFill>
              </a:rPr>
              <a:t>Your Online Reputation</a:t>
            </a:r>
            <a:r>
              <a:rPr lang="en-US" sz="2200" dirty="0">
                <a:solidFill>
                  <a:schemeClr val="bg1"/>
                </a:solidFill>
              </a:rPr>
              <a:t/>
            </a:r>
            <a:br>
              <a:rPr lang="en-US" sz="2200" dirty="0">
                <a:solidFill>
                  <a:schemeClr val="bg1"/>
                </a:solidFill>
              </a:rPr>
            </a:br>
            <a:r>
              <a:rPr lang="en-US" sz="2200" dirty="0" smtClean="0">
                <a:solidFill>
                  <a:schemeClr val="bg1"/>
                </a:solidFill>
                <a:latin typeface="+mn-lt"/>
                <a:ea typeface="Geneva" pitchFamily="-111" charset="-128"/>
                <a:cs typeface="Arial" pitchFamily="34" charset="0"/>
              </a:rPr>
              <a:t> </a:t>
            </a:r>
          </a:p>
        </p:txBody>
      </p:sp>
    </p:spTree>
    <p:extLst>
      <p:ext uri="{BB962C8B-B14F-4D97-AF65-F5344CB8AC3E}">
        <p14:creationId xmlns:p14="http://schemas.microsoft.com/office/powerpoint/2010/main" val="39867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143000"/>
            <a:ext cx="8531352" cy="6321552"/>
          </a:xfrm>
        </p:spPr>
        <p:txBody>
          <a:bodyPr/>
          <a:lstStyle/>
          <a:p>
            <a:pPr lvl="0"/>
            <a:r>
              <a:rPr lang="en-US" sz="1600" i="1" dirty="0">
                <a:solidFill>
                  <a:prstClr val="black"/>
                </a:solidFill>
              </a:rPr>
              <a:t>Cultivate your professional reputation</a:t>
            </a:r>
          </a:p>
          <a:p>
            <a:pPr marL="0" lvl="0" indent="0">
              <a:buNone/>
            </a:pPr>
            <a:r>
              <a:rPr lang="en-US" sz="1400" b="1" dirty="0">
                <a:solidFill>
                  <a:prstClr val="black"/>
                </a:solidFill>
              </a:rPr>
              <a:t>	Publish the positive</a:t>
            </a:r>
          </a:p>
          <a:p>
            <a:pPr lvl="1"/>
            <a:r>
              <a:rPr lang="en-US" sz="1300" dirty="0">
                <a:solidFill>
                  <a:prstClr val="black"/>
                </a:solidFill>
              </a:rPr>
              <a:t>Create what you want others to see. Link anything you publish to your name.</a:t>
            </a:r>
          </a:p>
          <a:p>
            <a:pPr lvl="1"/>
            <a:r>
              <a:rPr lang="en-US" sz="1300" dirty="0">
                <a:solidFill>
                  <a:prstClr val="black"/>
                </a:solidFill>
              </a:rPr>
              <a:t>Join a professional network such as LinkedIn or CareerBuilder. Put together a robust profile and make connections. Ask for recommendations from those who know your work well.</a:t>
            </a:r>
          </a:p>
          <a:p>
            <a:pPr lvl="1"/>
            <a:r>
              <a:rPr lang="en-US" sz="1300" dirty="0">
                <a:solidFill>
                  <a:prstClr val="black"/>
                </a:solidFill>
              </a:rPr>
              <a:t>Comment on career-oriented blogs and participate in online forums where you have expertise.</a:t>
            </a:r>
          </a:p>
          <a:p>
            <a:pPr lvl="1"/>
            <a:r>
              <a:rPr lang="en-US" sz="1300" dirty="0">
                <a:solidFill>
                  <a:prstClr val="black"/>
                </a:solidFill>
              </a:rPr>
              <a:t>Start a blog/website in your name, selecting a subject you are </a:t>
            </a:r>
            <a:r>
              <a:rPr lang="en-US" sz="1300" dirty="0" smtClean="0">
                <a:solidFill>
                  <a:prstClr val="black"/>
                </a:solidFill>
              </a:rPr>
              <a:t>knowledgeable about. </a:t>
            </a:r>
            <a:r>
              <a:rPr lang="en-US" sz="1300" dirty="0">
                <a:solidFill>
                  <a:prstClr val="black"/>
                </a:solidFill>
              </a:rPr>
              <a:t>Invite comments.</a:t>
            </a:r>
          </a:p>
          <a:p>
            <a:pPr marL="0" lvl="0" indent="0">
              <a:buNone/>
            </a:pPr>
            <a:endParaRPr lang="en-US" sz="600" i="1" dirty="0">
              <a:solidFill>
                <a:prstClr val="black"/>
              </a:solidFill>
            </a:endParaRPr>
          </a:p>
          <a:p>
            <a:pPr marL="0" lvl="0" indent="0">
              <a:buNone/>
            </a:pPr>
            <a:r>
              <a:rPr lang="en-US" sz="1600" b="1" i="1" dirty="0">
                <a:solidFill>
                  <a:prstClr val="black"/>
                </a:solidFill>
              </a:rPr>
              <a:t>	</a:t>
            </a:r>
            <a:r>
              <a:rPr lang="en-US" sz="1400" b="1" dirty="0">
                <a:solidFill>
                  <a:prstClr val="black"/>
                </a:solidFill>
              </a:rPr>
              <a:t>Consider separating professional and personal profiles</a:t>
            </a:r>
          </a:p>
          <a:p>
            <a:pPr lvl="1"/>
            <a:r>
              <a:rPr lang="en-US" sz="1300" dirty="0">
                <a:solidFill>
                  <a:prstClr val="black"/>
                </a:solidFill>
              </a:rPr>
              <a:t>Use different email addresses, screen names, blogs, and websites for each profile.</a:t>
            </a:r>
          </a:p>
          <a:p>
            <a:pPr lvl="1"/>
            <a:r>
              <a:rPr lang="en-US" sz="1300" dirty="0">
                <a:solidFill>
                  <a:prstClr val="black"/>
                </a:solidFill>
              </a:rPr>
              <a:t>Don’t link your real name (or sensitive personal information such as your home address, phone numbers, or photos) with other profiles you create. Avoid cross references.</a:t>
            </a:r>
          </a:p>
          <a:p>
            <a:pPr lvl="1"/>
            <a:r>
              <a:rPr lang="en-US" sz="1300" dirty="0">
                <a:solidFill>
                  <a:prstClr val="black"/>
                </a:solidFill>
              </a:rPr>
              <a:t>Add personal information to your professional profile judiciously and only </a:t>
            </a:r>
            <a:r>
              <a:rPr lang="en-US" sz="1300" dirty="0" smtClean="0">
                <a:solidFill>
                  <a:prstClr val="black"/>
                </a:solidFill>
              </a:rPr>
              <a:t>if </a:t>
            </a:r>
            <a:r>
              <a:rPr lang="en-US" sz="1300" dirty="0">
                <a:solidFill>
                  <a:prstClr val="black"/>
                </a:solidFill>
              </a:rPr>
              <a:t>it reflects well on that image. </a:t>
            </a:r>
          </a:p>
          <a:p>
            <a:pPr lvl="1"/>
            <a:r>
              <a:rPr lang="en-US" sz="1300" dirty="0">
                <a:solidFill>
                  <a:prstClr val="black"/>
                </a:solidFill>
              </a:rPr>
              <a:t>Look for </a:t>
            </a:r>
            <a:r>
              <a:rPr lang="en-US" sz="1300" b="1" dirty="0">
                <a:solidFill>
                  <a:prstClr val="black"/>
                </a:solidFill>
              </a:rPr>
              <a:t>Settings</a:t>
            </a:r>
            <a:r>
              <a:rPr lang="en-US" sz="1300" dirty="0">
                <a:solidFill>
                  <a:prstClr val="black"/>
                </a:solidFill>
              </a:rPr>
              <a:t> or </a:t>
            </a:r>
            <a:r>
              <a:rPr lang="en-US" sz="1300" b="1" dirty="0">
                <a:solidFill>
                  <a:prstClr val="black"/>
                </a:solidFill>
              </a:rPr>
              <a:t>Options</a:t>
            </a:r>
            <a:r>
              <a:rPr lang="en-US" sz="1300" dirty="0">
                <a:solidFill>
                  <a:prstClr val="black"/>
                </a:solidFill>
              </a:rPr>
              <a:t> to help you manage who can see your profile or photos, how people can search for you, who can comment, and how to block unwanted access.</a:t>
            </a:r>
          </a:p>
          <a:p>
            <a:pPr marL="0" lvl="0" indent="0">
              <a:buNone/>
            </a:pPr>
            <a:endParaRPr lang="en-US" sz="900" i="1" dirty="0">
              <a:solidFill>
                <a:prstClr val="black"/>
              </a:solidFill>
            </a:endParaRPr>
          </a:p>
          <a:p>
            <a:pPr lvl="0"/>
            <a:r>
              <a:rPr lang="en-US" sz="1600" i="1" dirty="0">
                <a:solidFill>
                  <a:prstClr val="black"/>
                </a:solidFill>
              </a:rPr>
              <a:t>Restore your online reputation</a:t>
            </a:r>
          </a:p>
          <a:p>
            <a:pPr lvl="1"/>
            <a:r>
              <a:rPr lang="en-US" sz="1300" dirty="0">
                <a:solidFill>
                  <a:prstClr val="black"/>
                </a:solidFill>
              </a:rPr>
              <a:t>In a respectful way, ask the person who posted it to remove it or correct an error. </a:t>
            </a:r>
          </a:p>
          <a:p>
            <a:pPr lvl="1"/>
            <a:r>
              <a:rPr lang="en-US" sz="1300" dirty="0">
                <a:solidFill>
                  <a:prstClr val="black"/>
                </a:solidFill>
              </a:rPr>
              <a:t>If the person doesn’t respond or refuses to help, ask the website administrator to remove the content.</a:t>
            </a:r>
          </a:p>
          <a:p>
            <a:pPr lvl="1"/>
            <a:r>
              <a:rPr lang="en-US" sz="1300" dirty="0">
                <a:solidFill>
                  <a:prstClr val="black"/>
                </a:solidFill>
              </a:rPr>
              <a:t>If you feel a public correction is necessary, present your case simply and politely.</a:t>
            </a:r>
          </a:p>
          <a:p>
            <a:pPr lvl="1"/>
            <a:r>
              <a:rPr lang="en-US" sz="1300" dirty="0">
                <a:solidFill>
                  <a:prstClr val="black"/>
                </a:solidFill>
              </a:rPr>
              <a:t>Consider using a service such as Reputation.com to help you restore your reputation</a:t>
            </a:r>
            <a:r>
              <a:rPr lang="en-US" sz="1300" dirty="0" smtClean="0">
                <a:solidFill>
                  <a:prstClr val="black"/>
                </a:solidFill>
              </a:rPr>
              <a:t>.</a:t>
            </a:r>
            <a:endParaRPr lang="en-US" sz="1300" dirty="0">
              <a:solidFill>
                <a:prstClr val="black"/>
              </a:solidFill>
            </a:endParaRPr>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11</a:t>
            </a:fld>
            <a:endParaRPr lang="en-US" dirty="0"/>
          </a:p>
        </p:txBody>
      </p:sp>
      <p:sp>
        <p:nvSpPr>
          <p:cNvPr id="6" name="Title 12"/>
          <p:cNvSpPr>
            <a:spLocks noGrp="1"/>
          </p:cNvSpPr>
          <p:nvPr>
            <p:ph type="title"/>
          </p:nvPr>
        </p:nvSpPr>
        <p:spPr>
          <a:xfrm>
            <a:off x="152400" y="76200"/>
            <a:ext cx="9753600" cy="762000"/>
          </a:xfrm>
        </p:spPr>
        <p:txBody>
          <a:bodyPr/>
          <a:lstStyle/>
          <a:p>
            <a:pPr lvl="1" algn="l"/>
            <a:r>
              <a:rPr lang="en-US" sz="4000" dirty="0" smtClean="0">
                <a:solidFill>
                  <a:schemeClr val="bg1"/>
                </a:solidFill>
                <a:latin typeface="+mn-lt"/>
                <a:ea typeface="Geneva" pitchFamily="-111" charset="-128"/>
                <a:cs typeface="Arial" pitchFamily="34" charset="0"/>
              </a:rPr>
              <a:t>Recommendations: </a:t>
            </a:r>
            <a:r>
              <a:rPr lang="en-US" sz="2200" dirty="0" smtClean="0">
                <a:solidFill>
                  <a:schemeClr val="bg1"/>
                </a:solidFill>
              </a:rPr>
              <a:t>Take </a:t>
            </a:r>
            <a:r>
              <a:rPr lang="en-US" sz="2200" dirty="0">
                <a:solidFill>
                  <a:schemeClr val="bg1"/>
                </a:solidFill>
              </a:rPr>
              <a:t>Charge of </a:t>
            </a:r>
            <a:r>
              <a:rPr lang="en-US" sz="2200" dirty="0" smtClean="0">
                <a:solidFill>
                  <a:schemeClr val="bg1"/>
                </a:solidFill>
              </a:rPr>
              <a:t>Your Online Reputation</a:t>
            </a:r>
            <a:r>
              <a:rPr lang="en-US" sz="2200" dirty="0">
                <a:solidFill>
                  <a:schemeClr val="bg1"/>
                </a:solidFill>
              </a:rPr>
              <a:t/>
            </a:r>
            <a:br>
              <a:rPr lang="en-US" sz="2200" dirty="0">
                <a:solidFill>
                  <a:schemeClr val="bg1"/>
                </a:solidFill>
              </a:rPr>
            </a:br>
            <a:r>
              <a:rPr lang="en-US" sz="2200" dirty="0" smtClean="0">
                <a:solidFill>
                  <a:schemeClr val="bg1"/>
                </a:solidFill>
                <a:latin typeface="+mn-lt"/>
                <a:ea typeface="Geneva" pitchFamily="-111" charset="-128"/>
                <a:cs typeface="Arial" pitchFamily="34" charset="0"/>
              </a:rPr>
              <a:t> </a:t>
            </a:r>
          </a:p>
        </p:txBody>
      </p:sp>
    </p:spTree>
    <p:extLst>
      <p:ext uri="{BB962C8B-B14F-4D97-AF65-F5344CB8AC3E}">
        <p14:creationId xmlns:p14="http://schemas.microsoft.com/office/powerpoint/2010/main" val="189539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2362200"/>
          </a:xfrm>
        </p:spPr>
        <p:txBody>
          <a:bodyPr anchor="ctr"/>
          <a:lstStyle/>
          <a:p>
            <a:pPr marL="0" indent="0">
              <a:buNone/>
            </a:pPr>
            <a:endParaRPr lang="en-US" sz="1000" dirty="0" smtClean="0">
              <a:latin typeface="Segoe UI" pitchFamily="34" charset="0"/>
              <a:ea typeface="Segoe UI" pitchFamily="34" charset="0"/>
              <a:cs typeface="Segoe UI" pitchFamily="34" charset="0"/>
            </a:endParaRPr>
          </a:p>
          <a:p>
            <a:pPr marL="0" indent="0" algn="ctr">
              <a:buNone/>
            </a:pPr>
            <a:r>
              <a:rPr lang="en-US" sz="2800" dirty="0" smtClean="0">
                <a:latin typeface="Segoe UI" pitchFamily="34" charset="0"/>
                <a:ea typeface="Segoe UI" pitchFamily="34" charset="0"/>
                <a:cs typeface="Segoe UI" pitchFamily="34" charset="0"/>
              </a:rPr>
              <a:t>Tips for managing your online reputation:</a:t>
            </a:r>
          </a:p>
          <a:p>
            <a:pPr marL="0" indent="0" algn="ctr">
              <a:buNone/>
            </a:pPr>
            <a:r>
              <a:rPr lang="en-US" sz="1600" dirty="0">
                <a:latin typeface="Segoe UI" pitchFamily="34" charset="0"/>
                <a:ea typeface="Segoe UI" pitchFamily="34" charset="0"/>
                <a:cs typeface="Segoe UI" pitchFamily="34" charset="0"/>
                <a:hlinkClick r:id="rId2"/>
              </a:rPr>
              <a:t>http://</a:t>
            </a:r>
            <a:r>
              <a:rPr lang="en-US" sz="1600" dirty="0" smtClean="0">
                <a:latin typeface="Segoe UI" pitchFamily="34" charset="0"/>
                <a:ea typeface="Segoe UI" pitchFamily="34" charset="0"/>
                <a:cs typeface="Segoe UI" pitchFamily="34" charset="0"/>
                <a:hlinkClick r:id="rId2"/>
              </a:rPr>
              <a:t>www.microsoft.com/security/online-privacy/reputation.aspx</a:t>
            </a:r>
            <a:r>
              <a:rPr lang="en-US" sz="1600" dirty="0" smtClean="0">
                <a:latin typeface="Segoe UI" pitchFamily="34" charset="0"/>
                <a:ea typeface="Segoe UI" pitchFamily="34" charset="0"/>
                <a:cs typeface="Segoe UI" pitchFamily="34" charset="0"/>
              </a:rPr>
              <a:t> </a:t>
            </a:r>
          </a:p>
          <a:p>
            <a:pPr marL="0" indent="0" algn="ctr">
              <a:buNone/>
            </a:pPr>
            <a:endParaRPr lang="en-US" sz="1600" dirty="0">
              <a:latin typeface="Segoe UI" pitchFamily="34" charset="0"/>
              <a:ea typeface="Segoe UI" pitchFamily="34" charset="0"/>
              <a:cs typeface="Segoe UI" pitchFamily="34" charset="0"/>
            </a:endParaRPr>
          </a:p>
          <a:p>
            <a:pPr marL="0" indent="0" algn="ctr">
              <a:buNone/>
            </a:pPr>
            <a:r>
              <a:rPr lang="en-US" sz="2800" dirty="0" smtClean="0">
                <a:latin typeface="Segoe UI" pitchFamily="34" charset="0"/>
                <a:ea typeface="Segoe UI" pitchFamily="34" charset="0"/>
                <a:cs typeface="Segoe UI" pitchFamily="34" charset="0"/>
              </a:rPr>
              <a:t>General online safety tips:</a:t>
            </a:r>
          </a:p>
          <a:p>
            <a:pPr marL="0" indent="0" algn="ctr">
              <a:buNone/>
            </a:pPr>
            <a:r>
              <a:rPr lang="en-US" sz="1600" dirty="0" smtClean="0">
                <a:latin typeface="Segoe UI" pitchFamily="34" charset="0"/>
                <a:ea typeface="Segoe UI" pitchFamily="34" charset="0"/>
                <a:cs typeface="Segoe UI" pitchFamily="34" charset="0"/>
                <a:hlinkClick r:id="rId3"/>
              </a:rPr>
              <a:t>http://www.microsoft.com/security</a:t>
            </a:r>
            <a:endParaRPr lang="en-US" sz="1600" dirty="0" smtClean="0">
              <a:latin typeface="Segoe UI" pitchFamily="34" charset="0"/>
              <a:ea typeface="Segoe UI" pitchFamily="34" charset="0"/>
              <a:cs typeface="Segoe UI" pitchFamily="34" charset="0"/>
            </a:endParaRPr>
          </a:p>
        </p:txBody>
      </p:sp>
      <p:pic>
        <p:nvPicPr>
          <p:cNvPr id="1026" name="Picture 2" descr="Download_logo_outlin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4037" y="5668042"/>
            <a:ext cx="1685925"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5264470"/>
            <a:ext cx="1524000" cy="338554"/>
          </a:xfrm>
          <a:prstGeom prst="rect">
            <a:avLst/>
          </a:prstGeom>
          <a:noFill/>
        </p:spPr>
        <p:txBody>
          <a:bodyPr wrap="square" rtlCol="0">
            <a:spAutoFit/>
          </a:bodyPr>
          <a:lstStyle/>
          <a:p>
            <a:pPr algn="ctr"/>
            <a:r>
              <a:rPr lang="en-US" sz="1600" dirty="0" smtClean="0"/>
              <a:t>Follow us on</a:t>
            </a:r>
            <a:endParaRPr lang="en-US" sz="1600" dirty="0"/>
          </a:p>
        </p:txBody>
      </p:sp>
      <p:pic>
        <p:nvPicPr>
          <p:cNvPr id="1038" name="Picture 14" descr="http://www.tyndall.ie/research/quantum-optics-group/youtube-logo.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0183" y="5347552"/>
            <a:ext cx="1447800" cy="10233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532083" y="5280185"/>
            <a:ext cx="1524000" cy="338554"/>
          </a:xfrm>
          <a:prstGeom prst="rect">
            <a:avLst/>
          </a:prstGeom>
          <a:noFill/>
        </p:spPr>
        <p:txBody>
          <a:bodyPr wrap="square" rtlCol="0">
            <a:spAutoFit/>
          </a:bodyPr>
          <a:lstStyle/>
          <a:p>
            <a:pPr algn="ctr"/>
            <a:r>
              <a:rPr lang="en-US" sz="1600" dirty="0" smtClean="0"/>
              <a:t>Visit us on</a:t>
            </a:r>
            <a:endParaRPr lang="en-US" sz="1600" dirty="0"/>
          </a:p>
        </p:txBody>
      </p:sp>
      <p:pic>
        <p:nvPicPr>
          <p:cNvPr id="9" name="Picture 2" descr="http://www.spabc.com/assets/images/facebook-logo.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2313" y="5618739"/>
            <a:ext cx="688287" cy="6882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94456" y="5280185"/>
            <a:ext cx="1524000" cy="338554"/>
          </a:xfrm>
          <a:prstGeom prst="rect">
            <a:avLst/>
          </a:prstGeom>
          <a:noFill/>
        </p:spPr>
        <p:txBody>
          <a:bodyPr wrap="square" rtlCol="0">
            <a:spAutoFit/>
          </a:bodyPr>
          <a:lstStyle/>
          <a:p>
            <a:pPr algn="ctr"/>
            <a:r>
              <a:rPr lang="en-US" sz="1600" dirty="0" smtClean="0"/>
              <a:t>Follow us on</a:t>
            </a:r>
            <a:endParaRPr lang="en-US" sz="1600" dirty="0"/>
          </a:p>
        </p:txBody>
      </p:sp>
      <p:sp>
        <p:nvSpPr>
          <p:cNvPr id="15" name="Slide Number Placeholder 3"/>
          <p:cNvSpPr>
            <a:spLocks noGrp="1"/>
          </p:cNvSpPr>
          <p:nvPr>
            <p:ph type="sldNum" sz="quarter" idx="12"/>
          </p:nvPr>
        </p:nvSpPr>
        <p:spPr>
          <a:xfrm>
            <a:off x="6553200" y="6356350"/>
            <a:ext cx="2133600" cy="365125"/>
          </a:xfrm>
        </p:spPr>
        <p:txBody>
          <a:bodyPr/>
          <a:lstStyle/>
          <a:p>
            <a:pPr>
              <a:defRPr/>
            </a:pPr>
            <a:fld id="{9FCB4247-5F7E-45C5-82B1-12687362C08B}" type="slidenum">
              <a:rPr lang="en-US" smtClean="0"/>
              <a:pPr>
                <a:defRPr/>
              </a:pPr>
              <a:t>12</a:t>
            </a:fld>
            <a:endParaRPr lang="en-US" dirty="0"/>
          </a:p>
        </p:txBody>
      </p:sp>
      <p:sp>
        <p:nvSpPr>
          <p:cNvPr id="1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Helpful Resources</a:t>
            </a:r>
          </a:p>
        </p:txBody>
      </p:sp>
      <p:pic>
        <p:nvPicPr>
          <p:cNvPr id="18" name="Picture 6" descr="soso-whit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16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C74D903-AF60-4F49-86E8-EB003B8B2F9D}" type="slidenum">
              <a:rPr lang="en-US" smtClean="0"/>
              <a:pPr>
                <a:defRPr/>
              </a:pPr>
              <a:t>13</a:t>
            </a:fld>
            <a:endParaRPr lang="en-US"/>
          </a:p>
        </p:txBody>
      </p:sp>
      <p:sp>
        <p:nvSpPr>
          <p:cNvPr id="3" name="Title 1"/>
          <p:cNvSpPr txBox="1">
            <a:spLocks/>
          </p:cNvSpPr>
          <p:nvPr/>
        </p:nvSpPr>
        <p:spPr>
          <a:xfrm>
            <a:off x="457200" y="2895600"/>
            <a:ext cx="8259763" cy="2286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128"/>
                <a:cs typeface="Geneva"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9pPr>
          </a:lstStyle>
          <a:p>
            <a:r>
              <a:rPr lang="en-US" sz="4800" dirty="0" smtClean="0"/>
              <a:t>Appendix</a:t>
            </a:r>
            <a:endParaRPr lang="en-US" sz="4800" dirty="0"/>
          </a:p>
        </p:txBody>
      </p:sp>
    </p:spTree>
    <p:extLst>
      <p:ext uri="{BB962C8B-B14F-4D97-AF65-F5344CB8AC3E}">
        <p14:creationId xmlns:p14="http://schemas.microsoft.com/office/powerpoint/2010/main" val="11582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85800" y="2180510"/>
            <a:ext cx="10668000" cy="4448890"/>
            <a:chOff x="-685800" y="1905000"/>
            <a:chExt cx="10668000" cy="4572000"/>
          </a:xfrm>
        </p:grpSpPr>
        <p:graphicFrame>
          <p:nvGraphicFramePr>
            <p:cNvPr id="26" name="Diagram 25"/>
            <p:cNvGraphicFramePr/>
            <p:nvPr>
              <p:extLst>
                <p:ext uri="{D42A27DB-BD31-4B8C-83A1-F6EECF244321}">
                  <p14:modId xmlns:p14="http://schemas.microsoft.com/office/powerpoint/2010/main" val="1890325224"/>
                </p:ext>
              </p:extLst>
            </p:nvPr>
          </p:nvGraphicFramePr>
          <p:xfrm>
            <a:off x="3657600" y="2362201"/>
            <a:ext cx="632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976115612"/>
                </p:ext>
              </p:extLst>
            </p:nvPr>
          </p:nvGraphicFramePr>
          <p:xfrm>
            <a:off x="-685800" y="2362201"/>
            <a:ext cx="6324600" cy="373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ight Arrow 10"/>
            <p:cNvSpPr/>
            <p:nvPr/>
          </p:nvSpPr>
          <p:spPr>
            <a:xfrm>
              <a:off x="838200" y="6019800"/>
              <a:ext cx="3276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2">
                      <a:lumMod val="75000"/>
                    </a:schemeClr>
                  </a:solidFill>
                </a:rPr>
                <a:t>Things I’ve Posted (%)</a:t>
              </a:r>
              <a:endParaRPr lang="en-US" sz="1200" b="1" dirty="0">
                <a:solidFill>
                  <a:schemeClr val="tx2">
                    <a:lumMod val="75000"/>
                  </a:schemeClr>
                </a:solidFill>
              </a:endParaRPr>
            </a:p>
          </p:txBody>
        </p:sp>
        <p:sp>
          <p:nvSpPr>
            <p:cNvPr id="13" name="Right Arrow 12"/>
            <p:cNvSpPr/>
            <p:nvPr/>
          </p:nvSpPr>
          <p:spPr>
            <a:xfrm rot="16200000">
              <a:off x="-1142999" y="3962400"/>
              <a:ext cx="3124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2">
                      <a:lumMod val="75000"/>
                    </a:schemeClr>
                  </a:solidFill>
                </a:rPr>
                <a:t> Importance – keep info private (%)</a:t>
              </a:r>
              <a:endParaRPr lang="en-US" sz="1200" b="1" dirty="0">
                <a:solidFill>
                  <a:schemeClr val="tx2">
                    <a:lumMod val="75000"/>
                  </a:schemeClr>
                </a:solidFill>
              </a:endParaRPr>
            </a:p>
          </p:txBody>
        </p:sp>
        <p:sp>
          <p:nvSpPr>
            <p:cNvPr id="19" name="TextBox 18"/>
            <p:cNvSpPr txBox="1"/>
            <p:nvPr/>
          </p:nvSpPr>
          <p:spPr>
            <a:xfrm>
              <a:off x="1411472" y="1905000"/>
              <a:ext cx="2751074" cy="253034"/>
            </a:xfrm>
            <a:prstGeom prst="rect">
              <a:avLst/>
            </a:prstGeom>
            <a:noFill/>
          </p:spPr>
          <p:txBody>
            <a:bodyPr wrap="none" rtlCol="0">
              <a:spAutoFit/>
            </a:bodyPr>
            <a:lstStyle/>
            <a:p>
              <a:r>
                <a:rPr lang="en-US" sz="1000" b="1" u="sng" dirty="0" smtClean="0"/>
                <a:t>TEENS:</a:t>
              </a:r>
              <a:r>
                <a:rPr lang="en-US" sz="1000" b="1" dirty="0" smtClean="0"/>
                <a:t> Activity (importance %, posted %)</a:t>
              </a:r>
              <a:endParaRPr lang="en-US" sz="1000" b="1" dirty="0"/>
            </a:p>
          </p:txBody>
        </p:sp>
        <p:sp>
          <p:nvSpPr>
            <p:cNvPr id="21" name="TextBox 20"/>
            <p:cNvSpPr txBox="1"/>
            <p:nvPr/>
          </p:nvSpPr>
          <p:spPr>
            <a:xfrm>
              <a:off x="4267200" y="4090600"/>
              <a:ext cx="490840" cy="276999"/>
            </a:xfrm>
            <a:prstGeom prst="rect">
              <a:avLst/>
            </a:prstGeom>
            <a:noFill/>
          </p:spPr>
          <p:txBody>
            <a:bodyPr wrap="none" rtlCol="0">
              <a:spAutoFit/>
            </a:bodyPr>
            <a:lstStyle/>
            <a:p>
              <a:r>
                <a:rPr lang="en-US" sz="1200" b="1" dirty="0" smtClean="0"/>
                <a:t>50%</a:t>
              </a:r>
              <a:endParaRPr lang="en-US" sz="1200" b="1" dirty="0"/>
            </a:p>
          </p:txBody>
        </p:sp>
        <p:sp>
          <p:nvSpPr>
            <p:cNvPr id="22" name="TextBox 21"/>
            <p:cNvSpPr txBox="1"/>
            <p:nvPr/>
          </p:nvSpPr>
          <p:spPr>
            <a:xfrm>
              <a:off x="2286000" y="2133600"/>
              <a:ext cx="490840" cy="276999"/>
            </a:xfrm>
            <a:prstGeom prst="rect">
              <a:avLst/>
            </a:prstGeom>
            <a:noFill/>
          </p:spPr>
          <p:txBody>
            <a:bodyPr wrap="none" rtlCol="0">
              <a:spAutoFit/>
            </a:bodyPr>
            <a:lstStyle/>
            <a:p>
              <a:r>
                <a:rPr lang="en-US" sz="1200" b="1" dirty="0" smtClean="0"/>
                <a:t>50%</a:t>
              </a:r>
              <a:endParaRPr lang="en-US" sz="1200" b="1" dirty="0"/>
            </a:p>
          </p:txBody>
        </p:sp>
        <p:sp>
          <p:nvSpPr>
            <p:cNvPr id="27" name="Right Arrow 26"/>
            <p:cNvSpPr/>
            <p:nvPr/>
          </p:nvSpPr>
          <p:spPr>
            <a:xfrm>
              <a:off x="5181600" y="6019800"/>
              <a:ext cx="3276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2">
                      <a:lumMod val="75000"/>
                    </a:schemeClr>
                  </a:solidFill>
                </a:rPr>
                <a:t>Things I’ve Posted (%)</a:t>
              </a:r>
              <a:endParaRPr lang="en-US" sz="1200" b="1" dirty="0">
                <a:solidFill>
                  <a:schemeClr val="tx2">
                    <a:lumMod val="75000"/>
                  </a:schemeClr>
                </a:solidFill>
              </a:endParaRPr>
            </a:p>
          </p:txBody>
        </p:sp>
        <p:sp>
          <p:nvSpPr>
            <p:cNvPr id="28" name="Right Arrow 27"/>
            <p:cNvSpPr/>
            <p:nvPr/>
          </p:nvSpPr>
          <p:spPr>
            <a:xfrm rot="16200000">
              <a:off x="3276600" y="3962400"/>
              <a:ext cx="3124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2">
                      <a:lumMod val="75000"/>
                    </a:schemeClr>
                  </a:solidFill>
                </a:rPr>
                <a:t> Importance – keep info private (%)</a:t>
              </a:r>
              <a:endParaRPr lang="en-US" sz="1200" b="1" dirty="0">
                <a:solidFill>
                  <a:schemeClr val="tx2">
                    <a:lumMod val="75000"/>
                  </a:schemeClr>
                </a:solidFill>
              </a:endParaRPr>
            </a:p>
          </p:txBody>
        </p:sp>
        <p:sp>
          <p:nvSpPr>
            <p:cNvPr id="29" name="TextBox 28"/>
            <p:cNvSpPr txBox="1"/>
            <p:nvPr/>
          </p:nvSpPr>
          <p:spPr>
            <a:xfrm>
              <a:off x="5410200" y="1905000"/>
              <a:ext cx="2937022" cy="253034"/>
            </a:xfrm>
            <a:prstGeom prst="rect">
              <a:avLst/>
            </a:prstGeom>
            <a:noFill/>
          </p:spPr>
          <p:txBody>
            <a:bodyPr wrap="none" rtlCol="0">
              <a:spAutoFit/>
            </a:bodyPr>
            <a:lstStyle/>
            <a:p>
              <a:r>
                <a:rPr lang="en-US" sz="1000" b="1" u="sng" dirty="0" smtClean="0"/>
                <a:t>PARENTS</a:t>
              </a:r>
              <a:r>
                <a:rPr lang="en-US" sz="1000" b="1" dirty="0" smtClean="0"/>
                <a:t>: Activity (importance %, posted %)</a:t>
              </a:r>
              <a:endParaRPr lang="en-US" sz="1000" b="1" dirty="0"/>
            </a:p>
          </p:txBody>
        </p:sp>
        <p:sp>
          <p:nvSpPr>
            <p:cNvPr id="30" name="TextBox 29"/>
            <p:cNvSpPr txBox="1"/>
            <p:nvPr/>
          </p:nvSpPr>
          <p:spPr>
            <a:xfrm>
              <a:off x="8686800" y="4090600"/>
              <a:ext cx="490840" cy="276999"/>
            </a:xfrm>
            <a:prstGeom prst="rect">
              <a:avLst/>
            </a:prstGeom>
            <a:noFill/>
          </p:spPr>
          <p:txBody>
            <a:bodyPr wrap="none" rtlCol="0">
              <a:spAutoFit/>
            </a:bodyPr>
            <a:lstStyle/>
            <a:p>
              <a:r>
                <a:rPr lang="en-US" sz="1200" b="1" dirty="0" smtClean="0"/>
                <a:t>50%</a:t>
              </a:r>
              <a:endParaRPr lang="en-US" sz="1200" b="1" dirty="0"/>
            </a:p>
          </p:txBody>
        </p:sp>
        <p:sp>
          <p:nvSpPr>
            <p:cNvPr id="31" name="TextBox 30"/>
            <p:cNvSpPr txBox="1"/>
            <p:nvPr/>
          </p:nvSpPr>
          <p:spPr>
            <a:xfrm>
              <a:off x="6629400" y="2133600"/>
              <a:ext cx="490840" cy="276999"/>
            </a:xfrm>
            <a:prstGeom prst="rect">
              <a:avLst/>
            </a:prstGeom>
            <a:noFill/>
          </p:spPr>
          <p:txBody>
            <a:bodyPr wrap="none" rtlCol="0">
              <a:spAutoFit/>
            </a:bodyPr>
            <a:lstStyle/>
            <a:p>
              <a:r>
                <a:rPr lang="en-US" sz="1200" b="1" dirty="0" smtClean="0"/>
                <a:t>50%</a:t>
              </a:r>
              <a:endParaRPr lang="en-US" sz="1200" b="1" dirty="0"/>
            </a:p>
          </p:txBody>
        </p:sp>
      </p:grpSp>
      <p:sp>
        <p:nvSpPr>
          <p:cNvPr id="2" name="Title 1"/>
          <p:cNvSpPr>
            <a:spLocks noGrp="1"/>
          </p:cNvSpPr>
          <p:nvPr>
            <p:ph type="title"/>
          </p:nvPr>
        </p:nvSpPr>
        <p:spPr>
          <a:xfrm>
            <a:off x="723900" y="46299"/>
            <a:ext cx="8229600" cy="1143000"/>
          </a:xfrm>
        </p:spPr>
        <p:txBody>
          <a:bodyPr/>
          <a:lstStyle/>
          <a:p>
            <a:pPr algn="r"/>
            <a:r>
              <a:rPr lang="en-US" sz="2800" dirty="0" smtClean="0">
                <a:latin typeface="+mj-lt"/>
                <a:cs typeface="Arial" pitchFamily="34" charset="0"/>
              </a:rPr>
              <a:t>Teens Acknowledge the Importance of Limiting Access to </a:t>
            </a:r>
            <a:r>
              <a:rPr lang="en-US" sz="2800" dirty="0">
                <a:latin typeface="+mj-lt"/>
                <a:cs typeface="Arial" pitchFamily="34" charset="0"/>
              </a:rPr>
              <a:t>t</a:t>
            </a:r>
            <a:r>
              <a:rPr lang="en-US" sz="2800" dirty="0" smtClean="0">
                <a:latin typeface="+mj-lt"/>
                <a:cs typeface="Arial" pitchFamily="34" charset="0"/>
              </a:rPr>
              <a:t>he Information They Post </a:t>
            </a:r>
            <a:r>
              <a:rPr lang="en-US" sz="2800" dirty="0">
                <a:latin typeface="+mj-lt"/>
                <a:cs typeface="Arial" pitchFamily="34" charset="0"/>
              </a:rPr>
              <a:t>O</a:t>
            </a:r>
            <a:r>
              <a:rPr lang="en-US" sz="2800" dirty="0" smtClean="0">
                <a:latin typeface="+mj-lt"/>
                <a:cs typeface="Arial" pitchFamily="34" charset="0"/>
              </a:rPr>
              <a:t>nline</a:t>
            </a:r>
            <a:endParaRPr lang="en-US" sz="2800" dirty="0">
              <a:latin typeface="+mj-lt"/>
              <a:cs typeface="Arial" pitchFamily="34" charset="0"/>
            </a:endParaRPr>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14</a:t>
            </a:fld>
            <a:endParaRPr lang="en-US"/>
          </a:p>
        </p:txBody>
      </p:sp>
      <p:sp>
        <p:nvSpPr>
          <p:cNvPr id="14" name="Text Placeholder 2"/>
          <p:cNvSpPr txBox="1">
            <a:spLocks/>
          </p:cNvSpPr>
          <p:nvPr/>
        </p:nvSpPr>
        <p:spPr bwMode="auto">
          <a:xfrm>
            <a:off x="429172" y="1324690"/>
            <a:ext cx="8410027" cy="73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13"/>
              </a:buBlip>
            </a:pPr>
            <a:r>
              <a:rPr lang="en-US" sz="1400" dirty="0">
                <a:gradFill>
                  <a:gsLst>
                    <a:gs pos="0">
                      <a:schemeClr val="tx1"/>
                    </a:gs>
                    <a:gs pos="100000">
                      <a:schemeClr val="tx1"/>
                    </a:gs>
                  </a:gsLst>
                  <a:lin ang="5400000" scaled="0"/>
                </a:gradFill>
              </a:rPr>
              <a:t>Teens </a:t>
            </a:r>
            <a:r>
              <a:rPr lang="en-US" sz="1400" dirty="0" smtClean="0">
                <a:gradFill>
                  <a:gsLst>
                    <a:gs pos="0">
                      <a:schemeClr val="tx1"/>
                    </a:gs>
                    <a:gs pos="100000">
                      <a:schemeClr val="tx1"/>
                    </a:gs>
                  </a:gsLst>
                  <a:lin ang="5400000" scaled="0"/>
                </a:gradFill>
              </a:rPr>
              <a:t>are mindful of protecting </a:t>
            </a:r>
            <a:r>
              <a:rPr lang="en-US" sz="1400" dirty="0">
                <a:gradFill>
                  <a:gsLst>
                    <a:gs pos="0">
                      <a:schemeClr val="tx1"/>
                    </a:gs>
                    <a:gs pos="100000">
                      <a:schemeClr val="tx1"/>
                    </a:gs>
                  </a:gsLst>
                  <a:lin ang="5400000" scaled="0"/>
                </a:gradFill>
              </a:rPr>
              <a:t>addresses, phone numbers and details about family &amp; </a:t>
            </a:r>
            <a:r>
              <a:rPr lang="en-US" sz="1400" dirty="0" smtClean="0">
                <a:gradFill>
                  <a:gsLst>
                    <a:gs pos="0">
                      <a:schemeClr val="tx1"/>
                    </a:gs>
                    <a:gs pos="100000">
                      <a:schemeClr val="tx1"/>
                    </a:gs>
                  </a:gsLst>
                  <a:lin ang="5400000" scaled="0"/>
                </a:gradFill>
              </a:rPr>
              <a:t>friends, but they are less diligent about protecting photos</a:t>
            </a:r>
            <a:r>
              <a:rPr lang="en-US" sz="1400" dirty="0">
                <a:gradFill>
                  <a:gsLst>
                    <a:gs pos="0">
                      <a:schemeClr val="tx1"/>
                    </a:gs>
                    <a:gs pos="100000">
                      <a:schemeClr val="tx1"/>
                    </a:gs>
                  </a:gsLst>
                  <a:lin ang="5400000" scaled="0"/>
                </a:gradFill>
              </a:rPr>
              <a:t>, </a:t>
            </a:r>
            <a:r>
              <a:rPr lang="en-US" sz="1400" dirty="0" smtClean="0">
                <a:gradFill>
                  <a:gsLst>
                    <a:gs pos="0">
                      <a:schemeClr val="tx1"/>
                    </a:gs>
                    <a:gs pos="100000">
                      <a:schemeClr val="tx1"/>
                    </a:gs>
                  </a:gsLst>
                  <a:lin ang="5400000" scaled="0"/>
                </a:gradFill>
              </a:rPr>
              <a:t>email and names which puts these types of information at greater risk.</a:t>
            </a:r>
            <a:endParaRPr lang="en-US" sz="1400" dirty="0">
              <a:gradFill>
                <a:gsLst>
                  <a:gs pos="0">
                    <a:schemeClr val="tx1"/>
                  </a:gs>
                  <a:gs pos="100000">
                    <a:schemeClr val="tx1"/>
                  </a:gs>
                </a:gsLst>
                <a:lin ang="5400000" scaled="0"/>
              </a:gradFill>
            </a:endParaRPr>
          </a:p>
          <a:p>
            <a:pPr marL="285750" lvl="1">
              <a:buSzPct val="67000"/>
              <a:buBlip>
                <a:blip r:embed="rId13"/>
              </a:buBlip>
            </a:pPr>
            <a:r>
              <a:rPr lang="en-US" sz="1400" dirty="0" smtClean="0">
                <a:gradFill>
                  <a:gsLst>
                    <a:gs pos="0">
                      <a:schemeClr val="tx1"/>
                    </a:gs>
                    <a:gs pos="100000">
                      <a:schemeClr val="tx1"/>
                    </a:gs>
                  </a:gsLst>
                  <a:lin ang="5400000" scaled="0"/>
                </a:gradFill>
              </a:rPr>
              <a:t>Teens share more personal information online than parents in terms of volume and variety.</a:t>
            </a:r>
          </a:p>
        </p:txBody>
      </p:sp>
      <p:sp>
        <p:nvSpPr>
          <p:cNvPr id="23" name="Rectangle 22"/>
          <p:cNvSpPr/>
          <p:nvPr/>
        </p:nvSpPr>
        <p:spPr>
          <a:xfrm>
            <a:off x="2590800" y="3048000"/>
            <a:ext cx="1524000" cy="6096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7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Teens Overwhelmingly Feel They Are Most Responsible for Protecting Their Online Privacy</a:t>
            </a:r>
            <a:endParaRPr lang="en-US" sz="2800" dirty="0">
              <a:solidFill>
                <a:srgbClr val="FFFFFF"/>
              </a:solidFill>
            </a:endParaRPr>
          </a:p>
        </p:txBody>
      </p:sp>
      <p:graphicFrame>
        <p:nvGraphicFramePr>
          <p:cNvPr id="4" name="Chart 3"/>
          <p:cNvGraphicFramePr/>
          <p:nvPr>
            <p:extLst>
              <p:ext uri="{D42A27DB-BD31-4B8C-83A1-F6EECF244321}">
                <p14:modId xmlns:p14="http://schemas.microsoft.com/office/powerpoint/2010/main" val="3339422094"/>
              </p:ext>
            </p:extLst>
          </p:nvPr>
        </p:nvGraphicFramePr>
        <p:xfrm>
          <a:off x="304800" y="2794000"/>
          <a:ext cx="3886200" cy="330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719756030"/>
              </p:ext>
            </p:extLst>
          </p:nvPr>
        </p:nvGraphicFramePr>
        <p:xfrm>
          <a:off x="4618236" y="2794000"/>
          <a:ext cx="3886200" cy="3302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2"/>
          <p:cNvSpPr txBox="1">
            <a:spLocks/>
          </p:cNvSpPr>
          <p:nvPr/>
        </p:nvSpPr>
        <p:spPr bwMode="auto">
          <a:xfrm>
            <a:off x="429172" y="1400890"/>
            <a:ext cx="8410027" cy="73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5"/>
              </a:buBlip>
            </a:pPr>
            <a:r>
              <a:rPr lang="en-US" sz="1400" dirty="0" smtClean="0">
                <a:gradFill>
                  <a:gsLst>
                    <a:gs pos="0">
                      <a:schemeClr val="tx1"/>
                    </a:gs>
                    <a:gs pos="100000">
                      <a:schemeClr val="tx1"/>
                    </a:gs>
                  </a:gsLst>
                  <a:lin ang="5400000" scaled="0"/>
                </a:gradFill>
              </a:rPr>
              <a:t>Teens look to social networking sites to provide them with information about protecting their online privacy.   </a:t>
            </a:r>
            <a:r>
              <a:rPr lang="en-US" sz="1400" dirty="0">
                <a:gradFill>
                  <a:gsLst>
                    <a:gs pos="0">
                      <a:schemeClr val="tx1"/>
                    </a:gs>
                    <a:gs pos="100000">
                      <a:schemeClr val="tx1"/>
                    </a:gs>
                  </a:gsLst>
                  <a:lin ang="5400000" scaled="0"/>
                </a:gradFill>
              </a:rPr>
              <a:t>Technology companies (e.g., software, cell </a:t>
            </a:r>
            <a:r>
              <a:rPr lang="en-US" sz="1400" dirty="0" smtClean="0">
                <a:gradFill>
                  <a:gsLst>
                    <a:gs pos="0">
                      <a:schemeClr val="tx1"/>
                    </a:gs>
                    <a:gs pos="100000">
                      <a:schemeClr val="tx1"/>
                    </a:gs>
                  </a:gsLst>
                  <a:lin ang="5400000" scaled="0"/>
                </a:gradFill>
              </a:rPr>
              <a:t>phone, </a:t>
            </a:r>
            <a:r>
              <a:rPr lang="en-US" sz="1400" dirty="0">
                <a:gradFill>
                  <a:gsLst>
                    <a:gs pos="0">
                      <a:schemeClr val="tx1"/>
                    </a:gs>
                    <a:gs pos="100000">
                      <a:schemeClr val="tx1"/>
                    </a:gs>
                  </a:gsLst>
                  <a:lin ang="5400000" scaled="0"/>
                </a:gradFill>
              </a:rPr>
              <a:t>Internet Service Providers etc</a:t>
            </a:r>
            <a:r>
              <a:rPr lang="en-US" sz="1400" dirty="0" smtClean="0">
                <a:gradFill>
                  <a:gsLst>
                    <a:gs pos="0">
                      <a:schemeClr val="tx1"/>
                    </a:gs>
                    <a:gs pos="100000">
                      <a:schemeClr val="tx1"/>
                    </a:gs>
                  </a:gsLst>
                  <a:lin ang="5400000" scaled="0"/>
                </a:gradFill>
              </a:rPr>
              <a:t>.) are another importance source of privacy protection information.</a:t>
            </a:r>
            <a:endParaRPr lang="en-US" sz="1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9351914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16</a:t>
            </a:fld>
            <a:endParaRPr lang="en-US"/>
          </a:p>
        </p:txBody>
      </p:sp>
      <p:sp>
        <p:nvSpPr>
          <p:cNvPr id="10" name="Title 1"/>
          <p:cNvSpPr>
            <a:spLocks noGrp="1"/>
          </p:cNvSpPr>
          <p:nvPr>
            <p:ph type="title"/>
          </p:nvPr>
        </p:nvSpPr>
        <p:spPr>
          <a:xfrm>
            <a:off x="914400" y="0"/>
            <a:ext cx="8229600" cy="1143000"/>
          </a:xfrm>
        </p:spPr>
        <p:txBody>
          <a:bodyPr/>
          <a:lstStyle/>
          <a:p>
            <a:pPr algn="r"/>
            <a:r>
              <a:rPr lang="en-US" sz="2800" dirty="0" smtClean="0">
                <a:solidFill>
                  <a:srgbClr val="FFFFFF"/>
                </a:solidFill>
                <a:latin typeface="+mj-lt"/>
              </a:rPr>
              <a:t>Less than Half of Teens &amp; Parents Give Much Thought Before </a:t>
            </a:r>
            <a:r>
              <a:rPr lang="en-US" sz="2800" dirty="0">
                <a:solidFill>
                  <a:srgbClr val="FFFFFF"/>
                </a:solidFill>
                <a:latin typeface="+mj-lt"/>
              </a:rPr>
              <a:t>P</a:t>
            </a:r>
            <a:r>
              <a:rPr lang="en-US" sz="2800" dirty="0" smtClean="0">
                <a:solidFill>
                  <a:srgbClr val="FFFFFF"/>
                </a:solidFill>
                <a:latin typeface="+mj-lt"/>
              </a:rPr>
              <a:t>osting </a:t>
            </a:r>
            <a:r>
              <a:rPr lang="en-US" sz="2800" dirty="0">
                <a:solidFill>
                  <a:srgbClr val="FFFFFF"/>
                </a:solidFill>
                <a:latin typeface="+mj-lt"/>
              </a:rPr>
              <a:t>I</a:t>
            </a:r>
            <a:r>
              <a:rPr lang="en-US" sz="2800" dirty="0" smtClean="0">
                <a:solidFill>
                  <a:srgbClr val="FFFFFF"/>
                </a:solidFill>
                <a:latin typeface="+mj-lt"/>
              </a:rPr>
              <a:t>nformation </a:t>
            </a:r>
            <a:r>
              <a:rPr lang="en-US" sz="2800" dirty="0">
                <a:solidFill>
                  <a:srgbClr val="FFFFFF"/>
                </a:solidFill>
                <a:latin typeface="+mj-lt"/>
              </a:rPr>
              <a:t>O</a:t>
            </a:r>
            <a:r>
              <a:rPr lang="en-US" sz="2800" dirty="0" smtClean="0">
                <a:solidFill>
                  <a:srgbClr val="FFFFFF"/>
                </a:solidFill>
                <a:latin typeface="+mj-lt"/>
              </a:rPr>
              <a:t>nline</a:t>
            </a:r>
            <a:endParaRPr lang="en-US" sz="2800" dirty="0">
              <a:latin typeface="+mj-lt"/>
            </a:endParaRPr>
          </a:p>
        </p:txBody>
      </p:sp>
      <p:grpSp>
        <p:nvGrpSpPr>
          <p:cNvPr id="20" name="Group 19"/>
          <p:cNvGrpSpPr/>
          <p:nvPr/>
        </p:nvGrpSpPr>
        <p:grpSpPr>
          <a:xfrm>
            <a:off x="118760" y="2362200"/>
            <a:ext cx="3081640" cy="3820125"/>
            <a:chOff x="271160" y="2809275"/>
            <a:chExt cx="3081640" cy="3820125"/>
          </a:xfrm>
        </p:grpSpPr>
        <p:grpSp>
          <p:nvGrpSpPr>
            <p:cNvPr id="6" name="Group 5"/>
            <p:cNvGrpSpPr/>
            <p:nvPr/>
          </p:nvGrpSpPr>
          <p:grpSpPr>
            <a:xfrm>
              <a:off x="381000" y="2809275"/>
              <a:ext cx="2971800" cy="3820125"/>
              <a:chOff x="6019800" y="2580675"/>
              <a:chExt cx="2971800" cy="3820125"/>
            </a:xfrm>
          </p:grpSpPr>
          <p:graphicFrame>
            <p:nvGraphicFramePr>
              <p:cNvPr id="7" name="Chart 6"/>
              <p:cNvGraphicFramePr/>
              <p:nvPr>
                <p:extLst>
                  <p:ext uri="{D42A27DB-BD31-4B8C-83A1-F6EECF244321}">
                    <p14:modId xmlns:p14="http://schemas.microsoft.com/office/powerpoint/2010/main" val="2281946083"/>
                  </p:ext>
                </p:extLst>
              </p:nvPr>
            </p:nvGraphicFramePr>
            <p:xfrm>
              <a:off x="6019800" y="2971800"/>
              <a:ext cx="2971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
              <p:cNvSpPr txBox="1">
                <a:spLocks/>
              </p:cNvSpPr>
              <p:nvPr/>
            </p:nvSpPr>
            <p:spPr>
              <a:xfrm>
                <a:off x="6498116" y="2580675"/>
                <a:ext cx="1951822"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000" b="1" dirty="0" smtClean="0"/>
                  <a:t>Think before posting information about </a:t>
                </a:r>
                <a:r>
                  <a:rPr lang="en-US" sz="1000" b="1" u="sng" dirty="0" smtClean="0"/>
                  <a:t>myself</a:t>
                </a:r>
                <a:r>
                  <a:rPr lang="en-US" sz="1000" b="1" dirty="0" smtClean="0"/>
                  <a:t> that could hurt ME</a:t>
                </a:r>
                <a:endParaRPr lang="en-IN" sz="1000" b="1" dirty="0"/>
              </a:p>
            </p:txBody>
          </p:sp>
        </p:grpSp>
        <p:sp>
          <p:nvSpPr>
            <p:cNvPr id="11" name="Left Brace 10"/>
            <p:cNvSpPr/>
            <p:nvPr/>
          </p:nvSpPr>
          <p:spPr>
            <a:xfrm>
              <a:off x="2057400" y="3551025"/>
              <a:ext cx="173516" cy="83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271160" y="3831625"/>
              <a:ext cx="490840" cy="276999"/>
            </a:xfrm>
            <a:prstGeom prst="rect">
              <a:avLst/>
            </a:prstGeom>
            <a:noFill/>
          </p:spPr>
          <p:txBody>
            <a:bodyPr wrap="none" rtlCol="0">
              <a:spAutoFit/>
            </a:bodyPr>
            <a:lstStyle/>
            <a:p>
              <a:r>
                <a:rPr lang="en-US" sz="1200" b="1" dirty="0" smtClean="0"/>
                <a:t>55%</a:t>
              </a:r>
              <a:endParaRPr lang="en-US" sz="1200" b="1" dirty="0"/>
            </a:p>
          </p:txBody>
        </p:sp>
        <p:sp>
          <p:nvSpPr>
            <p:cNvPr id="13" name="Left Brace 12"/>
            <p:cNvSpPr/>
            <p:nvPr/>
          </p:nvSpPr>
          <p:spPr>
            <a:xfrm>
              <a:off x="685800" y="3551025"/>
              <a:ext cx="173516" cy="83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642760" y="3837801"/>
              <a:ext cx="490840" cy="276999"/>
            </a:xfrm>
            <a:prstGeom prst="rect">
              <a:avLst/>
            </a:prstGeom>
            <a:noFill/>
          </p:spPr>
          <p:txBody>
            <a:bodyPr wrap="none" rtlCol="0">
              <a:spAutoFit/>
            </a:bodyPr>
            <a:lstStyle/>
            <a:p>
              <a:r>
                <a:rPr lang="en-US" sz="1200" b="1" dirty="0" smtClean="0"/>
                <a:t>57%</a:t>
              </a:r>
              <a:endParaRPr lang="en-US" sz="1200" b="1" dirty="0"/>
            </a:p>
          </p:txBody>
        </p:sp>
      </p:grpSp>
      <p:sp>
        <p:nvSpPr>
          <p:cNvPr id="16" name="Text Placeholder 2"/>
          <p:cNvSpPr txBox="1">
            <a:spLocks/>
          </p:cNvSpPr>
          <p:nvPr/>
        </p:nvSpPr>
        <p:spPr bwMode="auto">
          <a:xfrm>
            <a:off x="429172" y="1324690"/>
            <a:ext cx="8410027" cy="9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Teens and parents are remarkably similar when it comes to how much thought is given before posting information online.   </a:t>
            </a:r>
          </a:p>
          <a:p>
            <a:pPr marL="285750" lvl="1">
              <a:buSzPct val="67000"/>
              <a:buBlip>
                <a:blip r:embed="rId4"/>
              </a:buBlip>
            </a:pPr>
            <a:r>
              <a:rPr lang="en-US" sz="1400" dirty="0" smtClean="0">
                <a:gradFill>
                  <a:gsLst>
                    <a:gs pos="0">
                      <a:schemeClr val="tx1"/>
                    </a:gs>
                    <a:gs pos="100000">
                      <a:schemeClr val="tx1"/>
                    </a:gs>
                  </a:gsLst>
                  <a:lin ang="5400000" scaled="0"/>
                </a:gradFill>
              </a:rPr>
              <a:t>How much thought is given prior to posting information doesn’t vary much whether the information is about themselves or others.  </a:t>
            </a:r>
            <a:endParaRPr lang="en-US" sz="1400" dirty="0">
              <a:gradFill>
                <a:gsLst>
                  <a:gs pos="0">
                    <a:schemeClr val="tx1"/>
                  </a:gs>
                  <a:gs pos="100000">
                    <a:schemeClr val="tx1"/>
                  </a:gs>
                </a:gsLst>
                <a:lin ang="5400000" scaled="0"/>
              </a:gradFill>
            </a:endParaRPr>
          </a:p>
        </p:txBody>
      </p:sp>
      <p:grpSp>
        <p:nvGrpSpPr>
          <p:cNvPr id="21" name="Group 20"/>
          <p:cNvGrpSpPr/>
          <p:nvPr/>
        </p:nvGrpSpPr>
        <p:grpSpPr>
          <a:xfrm>
            <a:off x="3090560" y="2362200"/>
            <a:ext cx="3039080" cy="3820125"/>
            <a:chOff x="313720" y="2809275"/>
            <a:chExt cx="3039080" cy="3820125"/>
          </a:xfrm>
        </p:grpSpPr>
        <p:grpSp>
          <p:nvGrpSpPr>
            <p:cNvPr id="22" name="Group 21"/>
            <p:cNvGrpSpPr/>
            <p:nvPr/>
          </p:nvGrpSpPr>
          <p:grpSpPr>
            <a:xfrm>
              <a:off x="381000" y="2809275"/>
              <a:ext cx="2971800" cy="3820125"/>
              <a:chOff x="6019800" y="2580675"/>
              <a:chExt cx="2971800" cy="3820125"/>
            </a:xfrm>
          </p:grpSpPr>
          <p:graphicFrame>
            <p:nvGraphicFramePr>
              <p:cNvPr id="27" name="Chart 26"/>
              <p:cNvGraphicFramePr/>
              <p:nvPr>
                <p:extLst>
                  <p:ext uri="{D42A27DB-BD31-4B8C-83A1-F6EECF244321}">
                    <p14:modId xmlns:p14="http://schemas.microsoft.com/office/powerpoint/2010/main" val="3670304645"/>
                  </p:ext>
                </p:extLst>
              </p:nvPr>
            </p:nvGraphicFramePr>
            <p:xfrm>
              <a:off x="6019800" y="2971800"/>
              <a:ext cx="29718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 Placeholder 1"/>
              <p:cNvSpPr txBox="1">
                <a:spLocks/>
              </p:cNvSpPr>
              <p:nvPr/>
            </p:nvSpPr>
            <p:spPr>
              <a:xfrm>
                <a:off x="6498116" y="2580675"/>
                <a:ext cx="2155044"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000" b="1" dirty="0" smtClean="0"/>
                  <a:t>Think before posting information about </a:t>
                </a:r>
                <a:r>
                  <a:rPr lang="en-US" sz="1000" b="1" u="sng" dirty="0" smtClean="0"/>
                  <a:t>others</a:t>
                </a:r>
                <a:r>
                  <a:rPr lang="en-US" sz="1000" b="1" dirty="0" smtClean="0"/>
                  <a:t> that could hurt ME</a:t>
                </a:r>
                <a:endParaRPr lang="en-IN" sz="1000" b="1" dirty="0"/>
              </a:p>
            </p:txBody>
          </p:sp>
        </p:grpSp>
        <p:sp>
          <p:nvSpPr>
            <p:cNvPr id="23" name="Left Brace 22"/>
            <p:cNvSpPr/>
            <p:nvPr/>
          </p:nvSpPr>
          <p:spPr>
            <a:xfrm>
              <a:off x="2057400" y="3551025"/>
              <a:ext cx="173516" cy="83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313720" y="3827676"/>
              <a:ext cx="490840" cy="276999"/>
            </a:xfrm>
            <a:prstGeom prst="rect">
              <a:avLst/>
            </a:prstGeom>
            <a:noFill/>
          </p:spPr>
          <p:txBody>
            <a:bodyPr wrap="none" rtlCol="0">
              <a:spAutoFit/>
            </a:bodyPr>
            <a:lstStyle/>
            <a:p>
              <a:r>
                <a:rPr lang="en-US" sz="1200" b="1" dirty="0" smtClean="0"/>
                <a:t>55%</a:t>
              </a:r>
              <a:endParaRPr lang="en-US" sz="1200" b="1" dirty="0"/>
            </a:p>
          </p:txBody>
        </p:sp>
        <p:sp>
          <p:nvSpPr>
            <p:cNvPr id="25" name="Left Brace 24"/>
            <p:cNvSpPr/>
            <p:nvPr/>
          </p:nvSpPr>
          <p:spPr>
            <a:xfrm>
              <a:off x="685800" y="3551025"/>
              <a:ext cx="173516" cy="83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1642760" y="3837801"/>
              <a:ext cx="490840" cy="276999"/>
            </a:xfrm>
            <a:prstGeom prst="rect">
              <a:avLst/>
            </a:prstGeom>
            <a:noFill/>
          </p:spPr>
          <p:txBody>
            <a:bodyPr wrap="none" rtlCol="0">
              <a:spAutoFit/>
            </a:bodyPr>
            <a:lstStyle/>
            <a:p>
              <a:r>
                <a:rPr lang="en-US" sz="1200" b="1" dirty="0" smtClean="0"/>
                <a:t>59%</a:t>
              </a:r>
              <a:endParaRPr lang="en-US" sz="1200" b="1" dirty="0"/>
            </a:p>
          </p:txBody>
        </p:sp>
      </p:grpSp>
      <p:grpSp>
        <p:nvGrpSpPr>
          <p:cNvPr id="29" name="Group 28"/>
          <p:cNvGrpSpPr/>
          <p:nvPr/>
        </p:nvGrpSpPr>
        <p:grpSpPr>
          <a:xfrm>
            <a:off x="6062360" y="2362200"/>
            <a:ext cx="3081640" cy="3820125"/>
            <a:chOff x="271160" y="2809275"/>
            <a:chExt cx="3081640" cy="3820125"/>
          </a:xfrm>
        </p:grpSpPr>
        <p:grpSp>
          <p:nvGrpSpPr>
            <p:cNvPr id="30" name="Group 29"/>
            <p:cNvGrpSpPr/>
            <p:nvPr/>
          </p:nvGrpSpPr>
          <p:grpSpPr>
            <a:xfrm>
              <a:off x="381000" y="2809275"/>
              <a:ext cx="2971800" cy="3820125"/>
              <a:chOff x="6019800" y="2580675"/>
              <a:chExt cx="2971800" cy="3820125"/>
            </a:xfrm>
          </p:grpSpPr>
          <p:graphicFrame>
            <p:nvGraphicFramePr>
              <p:cNvPr id="35" name="Chart 34"/>
              <p:cNvGraphicFramePr/>
              <p:nvPr>
                <p:extLst>
                  <p:ext uri="{D42A27DB-BD31-4B8C-83A1-F6EECF244321}">
                    <p14:modId xmlns:p14="http://schemas.microsoft.com/office/powerpoint/2010/main" val="2569702019"/>
                  </p:ext>
                </p:extLst>
              </p:nvPr>
            </p:nvGraphicFramePr>
            <p:xfrm>
              <a:off x="6019800" y="2971800"/>
              <a:ext cx="2971800" cy="34290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 Placeholder 1"/>
              <p:cNvSpPr txBox="1">
                <a:spLocks/>
              </p:cNvSpPr>
              <p:nvPr/>
            </p:nvSpPr>
            <p:spPr>
              <a:xfrm>
                <a:off x="6498116" y="2580675"/>
                <a:ext cx="2155044"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000" b="1" dirty="0" smtClean="0"/>
                  <a:t>Think before posting information about </a:t>
                </a:r>
                <a:r>
                  <a:rPr lang="en-US" sz="1000" b="1" u="sng" dirty="0" smtClean="0"/>
                  <a:t>others</a:t>
                </a:r>
                <a:r>
                  <a:rPr lang="en-US" sz="1000" b="1" dirty="0" smtClean="0"/>
                  <a:t> that could hurt THEM</a:t>
                </a:r>
                <a:endParaRPr lang="en-IN" sz="1000" b="1" dirty="0"/>
              </a:p>
            </p:txBody>
          </p:sp>
        </p:grpSp>
        <p:sp>
          <p:nvSpPr>
            <p:cNvPr id="31" name="Left Brace 30"/>
            <p:cNvSpPr/>
            <p:nvPr/>
          </p:nvSpPr>
          <p:spPr>
            <a:xfrm>
              <a:off x="2057400" y="3551025"/>
              <a:ext cx="173516" cy="83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271160" y="3831625"/>
              <a:ext cx="490840" cy="276999"/>
            </a:xfrm>
            <a:prstGeom prst="rect">
              <a:avLst/>
            </a:prstGeom>
            <a:noFill/>
          </p:spPr>
          <p:txBody>
            <a:bodyPr wrap="none" rtlCol="0">
              <a:spAutoFit/>
            </a:bodyPr>
            <a:lstStyle/>
            <a:p>
              <a:r>
                <a:rPr lang="en-US" sz="1200" b="1" dirty="0" smtClean="0"/>
                <a:t>55%</a:t>
              </a:r>
              <a:endParaRPr lang="en-US" sz="1200" b="1" dirty="0"/>
            </a:p>
          </p:txBody>
        </p:sp>
        <p:sp>
          <p:nvSpPr>
            <p:cNvPr id="33" name="Left Brace 32"/>
            <p:cNvSpPr/>
            <p:nvPr/>
          </p:nvSpPr>
          <p:spPr>
            <a:xfrm>
              <a:off x="685800" y="3551025"/>
              <a:ext cx="173516" cy="83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1642760" y="3837801"/>
              <a:ext cx="490840" cy="276999"/>
            </a:xfrm>
            <a:prstGeom prst="rect">
              <a:avLst/>
            </a:prstGeom>
            <a:noFill/>
          </p:spPr>
          <p:txBody>
            <a:bodyPr wrap="none" rtlCol="0">
              <a:spAutoFit/>
            </a:bodyPr>
            <a:lstStyle/>
            <a:p>
              <a:r>
                <a:rPr lang="en-US" sz="1200" b="1" dirty="0" smtClean="0"/>
                <a:t>55%</a:t>
              </a:r>
              <a:endParaRPr lang="en-US" sz="1200" b="1" dirty="0"/>
            </a:p>
          </p:txBody>
        </p:sp>
      </p:grpSp>
      <p:cxnSp>
        <p:nvCxnSpPr>
          <p:cNvPr id="37" name="Straight Connector 36"/>
          <p:cNvCxnSpPr/>
          <p:nvPr/>
        </p:nvCxnSpPr>
        <p:spPr>
          <a:xfrm>
            <a:off x="3124200" y="2580675"/>
            <a:ext cx="0" cy="3667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0" y="2590800"/>
            <a:ext cx="0" cy="366772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64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lstStyle/>
          <a:p>
            <a:pPr algn="r"/>
            <a:r>
              <a:rPr lang="en-US" sz="2800" dirty="0" smtClean="0">
                <a:latin typeface="+mj-lt"/>
              </a:rPr>
              <a:t>The Benefits </a:t>
            </a:r>
            <a:r>
              <a:rPr lang="en-US" sz="2800" dirty="0">
                <a:latin typeface="+mj-lt"/>
              </a:rPr>
              <a:t>o</a:t>
            </a:r>
            <a:r>
              <a:rPr lang="en-US" sz="2800" dirty="0" smtClean="0">
                <a:latin typeface="+mj-lt"/>
              </a:rPr>
              <a:t>f Sharing Information Outweigh the Risks with </a:t>
            </a:r>
            <a:r>
              <a:rPr lang="en-US" sz="2800" dirty="0">
                <a:latin typeface="+mj-lt"/>
              </a:rPr>
              <a:t>t</a:t>
            </a:r>
            <a:r>
              <a:rPr lang="en-US" sz="2800" dirty="0" smtClean="0">
                <a:latin typeface="+mj-lt"/>
              </a:rPr>
              <a:t>he Exception of Location</a:t>
            </a:r>
            <a:endParaRPr lang="en-US" sz="2800" dirty="0">
              <a:latin typeface="+mj-lt"/>
            </a:endParaRPr>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17</a:t>
            </a:fld>
            <a:endParaRPr lang="en-US"/>
          </a:p>
        </p:txBody>
      </p:sp>
      <p:graphicFrame>
        <p:nvGraphicFramePr>
          <p:cNvPr id="6" name="Diagram 5"/>
          <p:cNvGraphicFramePr/>
          <p:nvPr>
            <p:extLst>
              <p:ext uri="{D42A27DB-BD31-4B8C-83A1-F6EECF244321}">
                <p14:modId xmlns:p14="http://schemas.microsoft.com/office/powerpoint/2010/main" val="4077091904"/>
              </p:ext>
            </p:extLst>
          </p:nvPr>
        </p:nvGraphicFramePr>
        <p:xfrm>
          <a:off x="1676400" y="2133600"/>
          <a:ext cx="5715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04800" y="3722132"/>
            <a:ext cx="1296853" cy="738664"/>
          </a:xfrm>
          <a:prstGeom prst="rect">
            <a:avLst/>
          </a:prstGeom>
          <a:noFill/>
        </p:spPr>
        <p:txBody>
          <a:bodyPr wrap="square" rtlCol="0">
            <a:spAutoFit/>
          </a:bodyPr>
          <a:lstStyle/>
          <a:p>
            <a:r>
              <a:rPr lang="en-US" sz="1400" b="1" dirty="0" smtClean="0"/>
              <a:t>Benefits outweigh the risks</a:t>
            </a:r>
            <a:endParaRPr lang="en-US" sz="1400" b="1" dirty="0"/>
          </a:p>
        </p:txBody>
      </p:sp>
      <p:sp>
        <p:nvSpPr>
          <p:cNvPr id="27" name="Rectangle 26"/>
          <p:cNvSpPr/>
          <p:nvPr/>
        </p:nvSpPr>
        <p:spPr>
          <a:xfrm>
            <a:off x="1601654" y="3276600"/>
            <a:ext cx="3846646" cy="19812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486400" y="5257800"/>
            <a:ext cx="2057399" cy="838200"/>
          </a:xfrm>
          <a:prstGeom prst="rect">
            <a:avLst/>
          </a:prstGeom>
          <a:noFill/>
          <a:ln w="22225">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20000" y="5307568"/>
            <a:ext cx="1296853" cy="738664"/>
          </a:xfrm>
          <a:prstGeom prst="rect">
            <a:avLst/>
          </a:prstGeom>
          <a:noFill/>
        </p:spPr>
        <p:txBody>
          <a:bodyPr wrap="square" rtlCol="0">
            <a:spAutoFit/>
          </a:bodyPr>
          <a:lstStyle/>
          <a:p>
            <a:r>
              <a:rPr lang="en-US" sz="1400" b="1" dirty="0" smtClean="0"/>
              <a:t>Risks outweigh </a:t>
            </a:r>
            <a:r>
              <a:rPr lang="en-US" sz="1400" b="1" dirty="0"/>
              <a:t>the</a:t>
            </a:r>
          </a:p>
          <a:p>
            <a:r>
              <a:rPr lang="en-US" sz="1400" b="1" dirty="0" smtClean="0"/>
              <a:t>benefits</a:t>
            </a:r>
            <a:endParaRPr lang="en-US" sz="1400" b="1" dirty="0"/>
          </a:p>
        </p:txBody>
      </p:sp>
      <p:sp>
        <p:nvSpPr>
          <p:cNvPr id="30" name="Text Placeholder 2"/>
          <p:cNvSpPr txBox="1">
            <a:spLocks/>
          </p:cNvSpPr>
          <p:nvPr/>
        </p:nvSpPr>
        <p:spPr bwMode="auto">
          <a:xfrm>
            <a:off x="609600" y="1371600"/>
            <a:ext cx="7772400" cy="57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8"/>
              </a:buBlip>
            </a:pPr>
            <a:r>
              <a:rPr lang="en-US" sz="1400" dirty="0">
                <a:gradFill>
                  <a:gsLst>
                    <a:gs pos="0">
                      <a:schemeClr val="tx1"/>
                    </a:gs>
                    <a:gs pos="100000">
                      <a:schemeClr val="tx1"/>
                    </a:gs>
                  </a:gsLst>
                  <a:lin ang="5400000" scaled="0"/>
                </a:gradFill>
              </a:rPr>
              <a:t>Teens </a:t>
            </a:r>
            <a:r>
              <a:rPr lang="en-US" sz="1400" dirty="0" smtClean="0">
                <a:gradFill>
                  <a:gsLst>
                    <a:gs pos="0">
                      <a:schemeClr val="tx1"/>
                    </a:gs>
                    <a:gs pos="100000">
                      <a:schemeClr val="tx1"/>
                    </a:gs>
                  </a:gsLst>
                  <a:lin ang="5400000" scaled="0"/>
                </a:gradFill>
              </a:rPr>
              <a:t>say the risks </a:t>
            </a:r>
            <a:r>
              <a:rPr lang="en-US" sz="1400" dirty="0">
                <a:gradFill>
                  <a:gsLst>
                    <a:gs pos="0">
                      <a:schemeClr val="tx1"/>
                    </a:gs>
                    <a:gs pos="100000">
                      <a:schemeClr val="tx1"/>
                    </a:gs>
                  </a:gsLst>
                  <a:lin ang="5400000" scaled="0"/>
                </a:gradFill>
              </a:rPr>
              <a:t>of </a:t>
            </a:r>
            <a:r>
              <a:rPr lang="en-US" sz="1400" dirty="0" smtClean="0">
                <a:gradFill>
                  <a:gsLst>
                    <a:gs pos="0">
                      <a:schemeClr val="tx1"/>
                    </a:gs>
                    <a:gs pos="100000">
                      <a:schemeClr val="tx1"/>
                    </a:gs>
                  </a:gsLst>
                  <a:lin ang="5400000" scaled="0"/>
                </a:gradFill>
              </a:rPr>
              <a:t>sharing their location outweigh the benefits but most do it </a:t>
            </a:r>
            <a:r>
              <a:rPr lang="en-US" sz="1400" dirty="0">
                <a:gradFill>
                  <a:gsLst>
                    <a:gs pos="0">
                      <a:schemeClr val="tx1"/>
                    </a:gs>
                    <a:gs pos="100000">
                      <a:schemeClr val="tx1"/>
                    </a:gs>
                  </a:gsLst>
                  <a:lin ang="5400000" scaled="0"/>
                </a:gradFill>
              </a:rPr>
              <a:t>a</a:t>
            </a:r>
            <a:r>
              <a:rPr lang="en-US" sz="1400" dirty="0" smtClean="0">
                <a:gradFill>
                  <a:gsLst>
                    <a:gs pos="0">
                      <a:schemeClr val="tx1"/>
                    </a:gs>
                    <a:gs pos="100000">
                      <a:schemeClr val="tx1"/>
                    </a:gs>
                  </a:gsLst>
                  <a:lin ang="5400000" scaled="0"/>
                </a:gradFill>
              </a:rPr>
              <a:t>nyway.   90% of teens share their location with family/friends; 85% with businesses; 84% with the general public.</a:t>
            </a:r>
          </a:p>
        </p:txBody>
      </p:sp>
    </p:spTree>
    <p:extLst>
      <p:ext uri="{BB962C8B-B14F-4D97-AF65-F5344CB8AC3E}">
        <p14:creationId xmlns:p14="http://schemas.microsoft.com/office/powerpoint/2010/main" val="19479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lstStyle/>
          <a:p>
            <a:pPr algn="r"/>
            <a:r>
              <a:rPr lang="en-US" sz="2800" dirty="0" smtClean="0">
                <a:latin typeface="+mj-lt"/>
              </a:rPr>
              <a:t>Parents Are Much More Cautious When Weighing the Benefit vs. Risk of Sharing</a:t>
            </a:r>
            <a:endParaRPr lang="en-US" sz="2800" dirty="0">
              <a:latin typeface="+mj-lt"/>
            </a:endParaRPr>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18</a:t>
            </a:fld>
            <a:endParaRPr lang="en-US"/>
          </a:p>
        </p:txBody>
      </p:sp>
      <p:graphicFrame>
        <p:nvGraphicFramePr>
          <p:cNvPr id="6" name="Diagram 5"/>
          <p:cNvGraphicFramePr/>
          <p:nvPr>
            <p:extLst>
              <p:ext uri="{D42A27DB-BD31-4B8C-83A1-F6EECF244321}">
                <p14:modId xmlns:p14="http://schemas.microsoft.com/office/powerpoint/2010/main" val="3078733949"/>
              </p:ext>
            </p:extLst>
          </p:nvPr>
        </p:nvGraphicFramePr>
        <p:xfrm>
          <a:off x="1676400" y="2133600"/>
          <a:ext cx="5715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52400" y="3048000"/>
            <a:ext cx="1296853" cy="738664"/>
          </a:xfrm>
          <a:prstGeom prst="rect">
            <a:avLst/>
          </a:prstGeom>
          <a:noFill/>
        </p:spPr>
        <p:txBody>
          <a:bodyPr wrap="square" rtlCol="0">
            <a:spAutoFit/>
          </a:bodyPr>
          <a:lstStyle/>
          <a:p>
            <a:r>
              <a:rPr lang="en-US" sz="1400" b="1" dirty="0" smtClean="0"/>
              <a:t>Benefits outweigh the risks</a:t>
            </a:r>
            <a:endParaRPr lang="en-US" sz="1400" b="1" dirty="0"/>
          </a:p>
        </p:txBody>
      </p:sp>
      <p:sp>
        <p:nvSpPr>
          <p:cNvPr id="18" name="Rectangle 17"/>
          <p:cNvSpPr/>
          <p:nvPr/>
        </p:nvSpPr>
        <p:spPr>
          <a:xfrm>
            <a:off x="-561" y="6324600"/>
            <a:ext cx="4572000" cy="461665"/>
          </a:xfrm>
          <a:prstGeom prst="rect">
            <a:avLst/>
          </a:prstGeom>
        </p:spPr>
        <p:txBody>
          <a:bodyPr>
            <a:spAutoFit/>
          </a:bodyPr>
          <a:lstStyle/>
          <a:p>
            <a:pPr marL="0" indent="0">
              <a:buNone/>
            </a:pPr>
            <a:r>
              <a:rPr lang="en-US" sz="800" i="1" dirty="0" smtClean="0"/>
              <a:t>Q2. For </a:t>
            </a:r>
            <a:r>
              <a:rPr lang="en-US" sz="800" i="1" dirty="0"/>
              <a:t>each of the following please indicate on a scale of 1-5 whether you feel the benefits of the online activity outweighs the potential risk</a:t>
            </a:r>
            <a:r>
              <a:rPr lang="en-US" sz="800" i="1" dirty="0" smtClean="0"/>
              <a:t>. 1= benefit completely outweighs risk; 5 = risk completely outweighs benefit </a:t>
            </a:r>
            <a:endParaRPr lang="en-IN" sz="800" i="1" dirty="0"/>
          </a:p>
        </p:txBody>
      </p:sp>
      <p:sp>
        <p:nvSpPr>
          <p:cNvPr id="27" name="Rectangle 26"/>
          <p:cNvSpPr/>
          <p:nvPr/>
        </p:nvSpPr>
        <p:spPr>
          <a:xfrm>
            <a:off x="1601654" y="3276600"/>
            <a:ext cx="3846646" cy="3048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486400" y="4953000"/>
            <a:ext cx="2057399" cy="1143000"/>
          </a:xfrm>
          <a:prstGeom prst="rect">
            <a:avLst/>
          </a:prstGeom>
          <a:noFill/>
          <a:ln w="22225">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20000" y="4510564"/>
            <a:ext cx="1296853" cy="738664"/>
          </a:xfrm>
          <a:prstGeom prst="rect">
            <a:avLst/>
          </a:prstGeom>
          <a:noFill/>
        </p:spPr>
        <p:txBody>
          <a:bodyPr wrap="square" rtlCol="0">
            <a:spAutoFit/>
          </a:bodyPr>
          <a:lstStyle/>
          <a:p>
            <a:r>
              <a:rPr lang="en-US" sz="1400" b="1" dirty="0" smtClean="0"/>
              <a:t>Risks outweigh </a:t>
            </a:r>
            <a:r>
              <a:rPr lang="en-US" sz="1400" b="1" dirty="0"/>
              <a:t>the</a:t>
            </a:r>
          </a:p>
          <a:p>
            <a:r>
              <a:rPr lang="en-US" sz="1400" b="1" dirty="0" smtClean="0"/>
              <a:t>benefits</a:t>
            </a:r>
            <a:endParaRPr lang="en-US" sz="1400" b="1" dirty="0"/>
          </a:p>
        </p:txBody>
      </p:sp>
      <p:sp>
        <p:nvSpPr>
          <p:cNvPr id="30" name="Text Placeholder 2"/>
          <p:cNvSpPr txBox="1">
            <a:spLocks/>
          </p:cNvSpPr>
          <p:nvPr/>
        </p:nvSpPr>
        <p:spPr bwMode="auto">
          <a:xfrm>
            <a:off x="914400" y="1371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7"/>
              </a:buBlip>
            </a:pPr>
            <a:r>
              <a:rPr lang="en-US" sz="1400" dirty="0" smtClean="0">
                <a:gradFill>
                  <a:gsLst>
                    <a:gs pos="0">
                      <a:schemeClr val="tx1"/>
                    </a:gs>
                    <a:gs pos="100000">
                      <a:schemeClr val="tx1"/>
                    </a:gs>
                  </a:gsLst>
                  <a:lin ang="5400000" scaled="0"/>
                </a:gradFill>
              </a:rPr>
              <a:t>Games are the only activity for which parents believe the benefits clearly outweigh the risks.</a:t>
            </a:r>
          </a:p>
        </p:txBody>
      </p:sp>
      <p:sp>
        <p:nvSpPr>
          <p:cNvPr id="11" name="Rectangle 10"/>
          <p:cNvSpPr/>
          <p:nvPr/>
        </p:nvSpPr>
        <p:spPr>
          <a:xfrm>
            <a:off x="5486401" y="4419600"/>
            <a:ext cx="2057399" cy="228600"/>
          </a:xfrm>
          <a:prstGeom prst="rect">
            <a:avLst/>
          </a:prstGeom>
          <a:noFill/>
          <a:ln w="22225">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3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90600" y="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chemeClr val="bg1"/>
                </a:solidFill>
              </a:rPr>
              <a:t>Teens Share More Information than Parents</a:t>
            </a:r>
            <a:endParaRPr lang="en-US" sz="2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61114591"/>
              </p:ext>
            </p:extLst>
          </p:nvPr>
        </p:nvGraphicFramePr>
        <p:xfrm>
          <a:off x="1295399" y="2098605"/>
          <a:ext cx="6858000" cy="3844994"/>
        </p:xfrm>
        <a:graphic>
          <a:graphicData uri="http://schemas.openxmlformats.org/drawingml/2006/table">
            <a:tbl>
              <a:tblPr firstRow="1" bandRow="1">
                <a:tableStyleId>{BC89EF96-8CEA-46FF-86C4-4CE0E7609802}</a:tableStyleId>
              </a:tblPr>
              <a:tblGrid>
                <a:gridCol w="4020688"/>
                <a:gridCol w="1418656"/>
                <a:gridCol w="1418656"/>
              </a:tblGrid>
              <a:tr h="373414">
                <a:tc>
                  <a:txBody>
                    <a:bodyPr/>
                    <a:lstStyle/>
                    <a:p>
                      <a:r>
                        <a:rPr lang="en-IN" sz="1400" dirty="0" smtClean="0">
                          <a:latin typeface="+mj-lt"/>
                          <a:cs typeface="Calibri" pitchFamily="34" charset="0"/>
                        </a:rPr>
                        <a:t>Information Shared</a:t>
                      </a:r>
                      <a:endParaRPr lang="en-IN" sz="1400" dirty="0">
                        <a:latin typeface="+mj-lt"/>
                        <a:cs typeface="Calibri" pitchFamily="34" charset="0"/>
                      </a:endParaRPr>
                    </a:p>
                  </a:txBody>
                  <a:tcPr/>
                </a:tc>
                <a:tc>
                  <a:txBody>
                    <a:bodyPr/>
                    <a:lstStyle/>
                    <a:p>
                      <a:pPr algn="ctr" rtl="0" fontAlgn="ctr"/>
                      <a:r>
                        <a:rPr lang="en-IN" sz="1400" b="1" i="0" u="none" strike="noStrike" dirty="0" smtClean="0">
                          <a:solidFill>
                            <a:schemeClr val="tx1"/>
                          </a:solidFill>
                          <a:effectLst/>
                          <a:latin typeface="+mj-lt"/>
                          <a:cs typeface="Calibri" pitchFamily="34" charset="0"/>
                        </a:rPr>
                        <a:t>Teens</a:t>
                      </a:r>
                      <a:endParaRPr lang="en-IN" sz="1400" b="1" i="0" u="none" strike="noStrike" dirty="0">
                        <a:solidFill>
                          <a:schemeClr val="tx1"/>
                        </a:solidFill>
                        <a:effectLst/>
                        <a:latin typeface="+mj-lt"/>
                        <a:cs typeface="Calibri" pitchFamily="34" charset="0"/>
                      </a:endParaRPr>
                    </a:p>
                  </a:txBody>
                  <a:tcPr marL="9525" marR="9525" marT="9525" marB="0" anchor="ctr"/>
                </a:tc>
                <a:tc>
                  <a:txBody>
                    <a:bodyPr/>
                    <a:lstStyle/>
                    <a:p>
                      <a:pPr algn="ctr" rtl="0" fontAlgn="ctr"/>
                      <a:r>
                        <a:rPr lang="en-IN" sz="1400" b="1" i="0" u="none" strike="noStrike" dirty="0" smtClean="0">
                          <a:solidFill>
                            <a:schemeClr val="tx1"/>
                          </a:solidFill>
                          <a:effectLst/>
                          <a:latin typeface="+mj-lt"/>
                          <a:cs typeface="Calibri" pitchFamily="34" charset="0"/>
                        </a:rPr>
                        <a:t>Parents</a:t>
                      </a:r>
                      <a:endParaRPr lang="en-IN" sz="1400" b="1" i="0" u="none" strike="noStrike" dirty="0">
                        <a:solidFill>
                          <a:schemeClr val="tx1"/>
                        </a:solidFill>
                        <a:effectLst/>
                        <a:latin typeface="+mj-lt"/>
                        <a:cs typeface="Calibri" pitchFamily="34" charset="0"/>
                      </a:endParaRPr>
                    </a:p>
                  </a:txBody>
                  <a:tcPr marL="9525" marR="9525" marT="9525" marB="0" anchor="ctr"/>
                </a:tc>
              </a:tr>
              <a:tr h="247970">
                <a:tc>
                  <a:txBody>
                    <a:bodyPr/>
                    <a:lstStyle/>
                    <a:p>
                      <a:pPr algn="l" fontAlgn="t"/>
                      <a:r>
                        <a:rPr lang="en-US" sz="1400" u="none" strike="noStrike" dirty="0">
                          <a:effectLst/>
                        </a:rPr>
                        <a:t>Names</a:t>
                      </a:r>
                      <a:endParaRPr lang="en-US" sz="1400" b="0" i="0" u="none" strike="noStrike" dirty="0">
                        <a:solidFill>
                          <a:srgbClr val="000000"/>
                        </a:solidFill>
                        <a:effectLst/>
                        <a:latin typeface="+mj-lt"/>
                      </a:endParaRPr>
                    </a:p>
                  </a:txBody>
                  <a:tcPr marL="9525" marR="9525" marT="9525" marB="0"/>
                </a:tc>
                <a:tc>
                  <a:txBody>
                    <a:bodyPr/>
                    <a:lstStyle/>
                    <a:p>
                      <a:pPr algn="ctr" fontAlgn="ctr"/>
                      <a:r>
                        <a:rPr lang="en-US" sz="1400" u="none" strike="noStrike">
                          <a:effectLst/>
                        </a:rPr>
                        <a:t>90%</a:t>
                      </a:r>
                      <a:endParaRPr lang="en-US" sz="1400" b="0" i="0" u="none" strike="noStrike">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66%</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dirty="0">
                          <a:effectLst/>
                        </a:rPr>
                        <a:t>Photos </a:t>
                      </a:r>
                      <a:endParaRPr lang="en-US" sz="1400" b="0" i="0" u="none" strike="noStrike" dirty="0">
                        <a:solidFill>
                          <a:srgbClr val="000000"/>
                        </a:solidFill>
                        <a:effectLst/>
                        <a:latin typeface="+mj-lt"/>
                      </a:endParaRPr>
                    </a:p>
                  </a:txBody>
                  <a:tcPr marL="9525" marR="9525" marT="9525" marB="0"/>
                </a:tc>
                <a:tc>
                  <a:txBody>
                    <a:bodyPr/>
                    <a:lstStyle/>
                    <a:p>
                      <a:pPr algn="ctr" fontAlgn="ctr"/>
                      <a:r>
                        <a:rPr lang="en-US" sz="1400" u="none" strike="noStrike" dirty="0">
                          <a:effectLst/>
                        </a:rPr>
                        <a:t>82%</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54%</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dirty="0">
                          <a:effectLst/>
                        </a:rPr>
                        <a:t>Hobbies / things I like to do</a:t>
                      </a:r>
                      <a:endParaRPr lang="en-US" sz="1400" b="0" i="0" u="none" strike="noStrike" dirty="0">
                        <a:solidFill>
                          <a:srgbClr val="000000"/>
                        </a:solidFill>
                        <a:effectLst/>
                        <a:latin typeface="+mj-lt"/>
                      </a:endParaRPr>
                    </a:p>
                  </a:txBody>
                  <a:tcPr marL="9525" marR="9525" marT="9525" marB="0"/>
                </a:tc>
                <a:tc>
                  <a:txBody>
                    <a:bodyPr/>
                    <a:lstStyle/>
                    <a:p>
                      <a:pPr algn="ctr" fontAlgn="ctr"/>
                      <a:r>
                        <a:rPr lang="en-US" sz="1400" u="none" strike="noStrike" dirty="0">
                          <a:effectLst/>
                        </a:rPr>
                        <a:t>79%</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43%</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Birthdays</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76%</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38%</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Comments I post online</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67%</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39%</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E-mail addresses</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66%</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57%</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Details of my school</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44%</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na</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Phone numbers</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31%</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22%</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Places I like to go</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29%</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26%</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Details about my friends</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29%</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13%</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a:effectLst/>
                        </a:rPr>
                        <a:t>Details about my family </a:t>
                      </a:r>
                      <a:endParaRPr lang="en-US" sz="1400" b="0" i="0" u="none" strike="noStrike">
                        <a:solidFill>
                          <a:srgbClr val="000000"/>
                        </a:solidFill>
                        <a:effectLst/>
                        <a:latin typeface="+mj-lt"/>
                      </a:endParaRPr>
                    </a:p>
                  </a:txBody>
                  <a:tcPr marL="9525" marR="9525" marT="9525" marB="0"/>
                </a:tc>
                <a:tc>
                  <a:txBody>
                    <a:bodyPr/>
                    <a:lstStyle/>
                    <a:p>
                      <a:pPr algn="ctr" fontAlgn="ctr"/>
                      <a:r>
                        <a:rPr lang="en-US" sz="1400" u="none" strike="noStrike" dirty="0">
                          <a:effectLst/>
                        </a:rPr>
                        <a:t>20%</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18%</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b="0" i="0" u="none" strike="noStrike" kern="1200" dirty="0" smtClean="0">
                          <a:solidFill>
                            <a:srgbClr val="000000"/>
                          </a:solidFill>
                          <a:effectLst/>
                          <a:latin typeface="+mn-lt"/>
                          <a:ea typeface="+mn-ea"/>
                          <a:cs typeface="+mn-cs"/>
                        </a:rPr>
                        <a:t>Details about my workplace</a:t>
                      </a:r>
                      <a:endParaRPr lang="en-US" sz="1400" b="0" i="0" u="none" strike="noStrike" kern="1200" dirty="0">
                        <a:solidFill>
                          <a:srgbClr val="000000"/>
                        </a:solidFill>
                        <a:effectLst/>
                        <a:latin typeface="+mn-lt"/>
                        <a:ea typeface="+mn-ea"/>
                        <a:cs typeface="+mn-cs"/>
                      </a:endParaRPr>
                    </a:p>
                  </a:txBody>
                  <a:tcPr marL="9525" marR="9525" marT="9525" marB="0"/>
                </a:tc>
                <a:tc>
                  <a:txBody>
                    <a:bodyPr/>
                    <a:lstStyle/>
                    <a:p>
                      <a:pPr algn="ctr" fontAlgn="ctr"/>
                      <a:r>
                        <a:rPr lang="en-US" sz="1400" u="none" strike="noStrike" dirty="0" smtClean="0">
                          <a:effectLst/>
                        </a:rPr>
                        <a:t>na</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10%</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b="0" i="0" u="none" strike="noStrike" dirty="0" smtClean="0">
                          <a:solidFill>
                            <a:srgbClr val="000000"/>
                          </a:solidFill>
                          <a:effectLst/>
                          <a:latin typeface="+mj-lt"/>
                        </a:rPr>
                        <a:t>Address</a:t>
                      </a:r>
                      <a:endParaRPr lang="en-US" sz="1400" b="0" i="0" u="none" strike="noStrike" dirty="0">
                        <a:solidFill>
                          <a:srgbClr val="000000"/>
                        </a:solidFill>
                        <a:effectLst/>
                        <a:latin typeface="+mj-lt"/>
                      </a:endParaRPr>
                    </a:p>
                  </a:txBody>
                  <a:tcPr marL="9525" marR="9525" marT="9525" marB="0"/>
                </a:tc>
                <a:tc>
                  <a:txBody>
                    <a:bodyPr/>
                    <a:lstStyle/>
                    <a:p>
                      <a:pPr algn="ctr" fontAlgn="ctr"/>
                      <a:r>
                        <a:rPr lang="en-US" sz="1400" b="0" i="0" u="none" strike="noStrike" dirty="0" smtClean="0">
                          <a:solidFill>
                            <a:srgbClr val="000000"/>
                          </a:solidFill>
                          <a:effectLst/>
                          <a:latin typeface="+mj-lt"/>
                        </a:rPr>
                        <a:t>12%</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25%</a:t>
                      </a:r>
                      <a:endParaRPr lang="en-US" sz="1400" b="0" i="0" u="none" strike="noStrike" dirty="0">
                        <a:solidFill>
                          <a:srgbClr val="000000"/>
                        </a:solidFill>
                        <a:effectLst/>
                        <a:latin typeface="+mj-lt"/>
                      </a:endParaRPr>
                    </a:p>
                  </a:txBody>
                  <a:tcPr marL="9525" marR="9525" marT="9525" marB="0" anchor="ctr"/>
                </a:tc>
              </a:tr>
              <a:tr h="247970">
                <a:tc>
                  <a:txBody>
                    <a:bodyPr/>
                    <a:lstStyle/>
                    <a:p>
                      <a:pPr algn="l" fontAlgn="t"/>
                      <a:r>
                        <a:rPr lang="en-US" sz="1400" u="none" strike="noStrike" dirty="0">
                          <a:effectLst/>
                        </a:rPr>
                        <a:t>Other</a:t>
                      </a:r>
                      <a:endParaRPr lang="en-US" sz="1400" b="0" i="0" u="none" strike="noStrike" dirty="0">
                        <a:solidFill>
                          <a:srgbClr val="000000"/>
                        </a:solidFill>
                        <a:effectLst/>
                        <a:latin typeface="+mj-lt"/>
                      </a:endParaRPr>
                    </a:p>
                  </a:txBody>
                  <a:tcPr marL="9525" marR="9525" marT="9525" marB="0"/>
                </a:tc>
                <a:tc>
                  <a:txBody>
                    <a:bodyPr/>
                    <a:lstStyle/>
                    <a:p>
                      <a:pPr algn="ctr" fontAlgn="ctr"/>
                      <a:r>
                        <a:rPr lang="en-US" sz="1400" u="none" strike="noStrike" dirty="0">
                          <a:effectLst/>
                        </a:rPr>
                        <a:t>1%</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0" i="0" u="none" strike="noStrike" dirty="0" smtClean="0">
                          <a:solidFill>
                            <a:srgbClr val="000000"/>
                          </a:solidFill>
                          <a:effectLst/>
                          <a:latin typeface="+mj-lt"/>
                        </a:rPr>
                        <a:t>1%</a:t>
                      </a:r>
                      <a:endParaRPr lang="en-US" sz="1400" b="0" i="0" u="none" strike="noStrike" dirty="0">
                        <a:solidFill>
                          <a:srgbClr val="000000"/>
                        </a:solidFill>
                        <a:effectLst/>
                        <a:latin typeface="+mj-lt"/>
                      </a:endParaRPr>
                    </a:p>
                  </a:txBody>
                  <a:tcPr marL="9525" marR="9525" marT="9525" marB="0" anchor="ctr"/>
                </a:tc>
              </a:tr>
            </a:tbl>
          </a:graphicData>
        </a:graphic>
      </p:graphicFrame>
      <p:sp>
        <p:nvSpPr>
          <p:cNvPr id="8" name="Text Placeholder 2"/>
          <p:cNvSpPr txBox="1">
            <a:spLocks/>
          </p:cNvSpPr>
          <p:nvPr/>
        </p:nvSpPr>
        <p:spPr bwMode="auto">
          <a:xfrm>
            <a:off x="914400" y="1447800"/>
            <a:ext cx="7772400" cy="65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3"/>
              </a:buBlip>
            </a:pPr>
            <a:r>
              <a:rPr lang="en-US" sz="1400" dirty="0" smtClean="0">
                <a:gradFill>
                  <a:gsLst>
                    <a:gs pos="0">
                      <a:schemeClr val="tx1"/>
                    </a:gs>
                    <a:gs pos="100000">
                      <a:schemeClr val="tx1"/>
                    </a:gs>
                  </a:gsLst>
                  <a:lin ang="5400000" scaled="0"/>
                </a:gradFill>
              </a:rPr>
              <a:t>Teens and parents generally share less information about friends and family than they do about themselves.</a:t>
            </a:r>
          </a:p>
        </p:txBody>
      </p:sp>
    </p:spTree>
    <p:extLst>
      <p:ext uri="{BB962C8B-B14F-4D97-AF65-F5344CB8AC3E}">
        <p14:creationId xmlns:p14="http://schemas.microsoft.com/office/powerpoint/2010/main" val="34679280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oso-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Background</a:t>
            </a:r>
          </a:p>
        </p:txBody>
      </p:sp>
      <p:sp>
        <p:nvSpPr>
          <p:cNvPr id="9" name="Content Placeholder 8"/>
          <p:cNvSpPr>
            <a:spLocks noGrp="1"/>
          </p:cNvSpPr>
          <p:nvPr>
            <p:ph idx="1"/>
          </p:nvPr>
        </p:nvSpPr>
        <p:spPr>
          <a:xfrm>
            <a:off x="685800" y="1752600"/>
            <a:ext cx="7543800" cy="4343400"/>
          </a:xfrm>
          <a:ln>
            <a:miter lim="800000"/>
            <a:headEnd/>
            <a:tailEnd/>
          </a:ln>
          <a:extLst/>
        </p:spPr>
        <p:txBody>
          <a:bodyPr/>
          <a:lstStyle/>
          <a:p>
            <a:r>
              <a:rPr lang="en-US" sz="1600" b="1" dirty="0" smtClean="0"/>
              <a:t>Purpose:</a:t>
            </a:r>
            <a:r>
              <a:rPr lang="en-US" sz="1600" dirty="0" smtClean="0"/>
              <a:t> </a:t>
            </a:r>
            <a:r>
              <a:rPr lang="en-US" sz="1600" dirty="0"/>
              <a:t>T</a:t>
            </a:r>
            <a:r>
              <a:rPr lang="en-US" sz="1600" dirty="0" smtClean="0"/>
              <a:t>o understand </a:t>
            </a:r>
            <a:r>
              <a:rPr lang="en-US" sz="1600" dirty="0"/>
              <a:t>the </a:t>
            </a:r>
            <a:r>
              <a:rPr lang="en-US" sz="1600" dirty="0" smtClean="0"/>
              <a:t>attitudes, awareness and behaviors of teens and their parents regarding the importance and management of their online reputation.</a:t>
            </a:r>
          </a:p>
          <a:p>
            <a:endParaRPr lang="en-US" sz="1600" b="1" dirty="0" smtClean="0"/>
          </a:p>
          <a:p>
            <a:r>
              <a:rPr lang="en-US" sz="1600" b="1" dirty="0" smtClean="0"/>
              <a:t>Sample:</a:t>
            </a:r>
            <a:endParaRPr lang="en-US" sz="1600" dirty="0"/>
          </a:p>
          <a:p>
            <a:pPr lvl="1"/>
            <a:r>
              <a:rPr lang="en-US" sz="1600" dirty="0" smtClean="0"/>
              <a:t>Online panel</a:t>
            </a:r>
          </a:p>
          <a:p>
            <a:pPr lvl="1"/>
            <a:r>
              <a:rPr lang="en-US" sz="1600" dirty="0" smtClean="0"/>
              <a:t>Teenagers </a:t>
            </a:r>
            <a:r>
              <a:rPr lang="en-US" sz="1600" dirty="0"/>
              <a:t>13-17; </a:t>
            </a:r>
            <a:r>
              <a:rPr lang="en-US" sz="1600" dirty="0" smtClean="0"/>
              <a:t>N=1000; Parents </a:t>
            </a:r>
            <a:r>
              <a:rPr lang="en-US" sz="1600" dirty="0"/>
              <a:t>of teenagers; </a:t>
            </a:r>
            <a:r>
              <a:rPr lang="en-US" sz="1600" dirty="0" smtClean="0"/>
              <a:t>N=1000</a:t>
            </a:r>
          </a:p>
          <a:p>
            <a:pPr lvl="1"/>
            <a:r>
              <a:rPr lang="en-US" sz="1600" dirty="0"/>
              <a:t>Geographic scope – U.S</a:t>
            </a:r>
            <a:r>
              <a:rPr lang="en-US" sz="1600" dirty="0" smtClean="0"/>
              <a:t>.</a:t>
            </a:r>
            <a:endParaRPr lang="en-US" sz="1600" dirty="0"/>
          </a:p>
          <a:p>
            <a:pPr lvl="1"/>
            <a:r>
              <a:rPr lang="en-US" sz="1600" dirty="0" smtClean="0"/>
              <a:t>Access the Internet at least 3 or more hours per week</a:t>
            </a:r>
            <a:endParaRPr lang="en-US" sz="1600" dirty="0"/>
          </a:p>
          <a:p>
            <a:endParaRPr lang="en-US" sz="1600" b="1" dirty="0" smtClean="0"/>
          </a:p>
          <a:p>
            <a:r>
              <a:rPr lang="en-US" sz="1600" b="1" dirty="0" smtClean="0"/>
              <a:t>Methodology: </a:t>
            </a:r>
            <a:r>
              <a:rPr lang="en-US" sz="1600" dirty="0" smtClean="0"/>
              <a:t> 15-minute online survey for teenagers; 10-minute online survey for parents of teenagers</a:t>
            </a:r>
            <a:endParaRPr lang="en-US" sz="1600" b="1" dirty="0" smtClean="0"/>
          </a:p>
          <a:p>
            <a:endParaRPr lang="en-US" sz="1600" b="1" dirty="0"/>
          </a:p>
          <a:p>
            <a:r>
              <a:rPr lang="en-US" sz="1600" b="1" dirty="0" smtClean="0"/>
              <a:t>Study dates: </a:t>
            </a:r>
            <a:r>
              <a:rPr lang="en-US" sz="1600" dirty="0" smtClean="0"/>
              <a:t>Conducted by Cross-Tab Marketing </a:t>
            </a:r>
            <a:r>
              <a:rPr lang="en-US" sz="1600" dirty="0"/>
              <a:t>Services July 13-20, </a:t>
            </a:r>
            <a:r>
              <a:rPr lang="en-US" sz="1600" dirty="0" smtClean="0"/>
              <a:t>2010</a:t>
            </a:r>
          </a:p>
          <a:p>
            <a:endParaRPr lang="en-US" sz="1600" dirty="0"/>
          </a:p>
        </p:txBody>
      </p:sp>
      <p:sp>
        <p:nvSpPr>
          <p:cNvPr id="2" name="Slide Number Placeholder 1"/>
          <p:cNvSpPr>
            <a:spLocks noGrp="1"/>
          </p:cNvSpPr>
          <p:nvPr>
            <p:ph type="sldNum" sz="quarter" idx="12"/>
          </p:nvPr>
        </p:nvSpPr>
        <p:spPr/>
        <p:txBody>
          <a:bodyPr/>
          <a:lstStyle/>
          <a:p>
            <a:pPr>
              <a:defRPr/>
            </a:pPr>
            <a:fld id="{9FCB4247-5F7E-45C5-82B1-12687362C08B}"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1"/>
            <a:ext cx="8534400" cy="914399"/>
          </a:xfrm>
        </p:spPr>
        <p:txBody>
          <a:bodyPr/>
          <a:lstStyle/>
          <a:p>
            <a:pPr algn="r"/>
            <a:r>
              <a:rPr lang="en-US" sz="2800" dirty="0">
                <a:solidFill>
                  <a:schemeClr val="bg1"/>
                </a:solidFill>
              </a:rPr>
              <a:t>Teens </a:t>
            </a:r>
            <a:r>
              <a:rPr lang="en-US" sz="2800" dirty="0" smtClean="0">
                <a:solidFill>
                  <a:schemeClr val="bg1"/>
                </a:solidFill>
              </a:rPr>
              <a:t>Feel They Have More Control over Their Information than Parents</a:t>
            </a:r>
            <a:endParaRPr lang="en-US" sz="2000" i="1" dirty="0">
              <a:solidFill>
                <a:schemeClr val="accent1">
                  <a:lumMod val="20000"/>
                  <a:lumOff val="80000"/>
                </a:schemeClr>
              </a:solidFill>
            </a:endParaRPr>
          </a:p>
        </p:txBody>
      </p:sp>
      <p:sp>
        <p:nvSpPr>
          <p:cNvPr id="6" name="Text Placeholder 2"/>
          <p:cNvSpPr txBox="1">
            <a:spLocks/>
          </p:cNvSpPr>
          <p:nvPr/>
        </p:nvSpPr>
        <p:spPr bwMode="auto">
          <a:xfrm>
            <a:off x="914400" y="1330404"/>
            <a:ext cx="7772400" cy="133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gradFill>
                <a:gsLst>
                  <a:gs pos="0">
                    <a:schemeClr val="tx1"/>
                  </a:gs>
                  <a:gs pos="100000">
                    <a:schemeClr val="tx1"/>
                  </a:gs>
                </a:gsLst>
                <a:lin ang="5400000" scaled="0"/>
              </a:gradFill>
            </a:endParaRPr>
          </a:p>
        </p:txBody>
      </p:sp>
      <p:sp>
        <p:nvSpPr>
          <p:cNvPr id="8" name="Text Placeholder 2"/>
          <p:cNvSpPr txBox="1">
            <a:spLocks/>
          </p:cNvSpPr>
          <p:nvPr/>
        </p:nvSpPr>
        <p:spPr bwMode="auto">
          <a:xfrm>
            <a:off x="304800" y="1178004"/>
            <a:ext cx="7772400" cy="10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3"/>
              </a:buBlip>
            </a:pPr>
            <a:r>
              <a:rPr lang="en-US" sz="1400" dirty="0" smtClean="0">
                <a:gradFill>
                  <a:gsLst>
                    <a:gs pos="0">
                      <a:schemeClr val="tx1"/>
                    </a:gs>
                    <a:gs pos="100000">
                      <a:schemeClr val="tx1"/>
                    </a:gs>
                  </a:gsLst>
                  <a:lin ang="5400000" scaled="0"/>
                </a:gradFill>
              </a:rPr>
              <a:t>Only 47% of teens do everything possible to protect their online reputation.  Teens may be putting themselves at higher risk due to their belief in the amount of control they have. </a:t>
            </a:r>
          </a:p>
          <a:p>
            <a:pPr marL="285750" lvl="1">
              <a:buSzPct val="67000"/>
              <a:buBlip>
                <a:blip r:embed="rId3"/>
              </a:buBlip>
            </a:pPr>
            <a:r>
              <a:rPr lang="en-US" sz="1400" dirty="0" smtClean="0">
                <a:gradFill>
                  <a:gsLst>
                    <a:gs pos="0">
                      <a:schemeClr val="tx1"/>
                    </a:gs>
                    <a:gs pos="100000">
                      <a:schemeClr val="tx1"/>
                    </a:gs>
                  </a:gsLst>
                  <a:lin ang="5400000" scaled="0"/>
                </a:gradFill>
              </a:rPr>
              <a:t>Parents may feel less competent in managing their online reputation and possibly monitor themselves less frequently than teens.</a:t>
            </a:r>
            <a:endParaRPr lang="en-US" sz="1400" dirty="0">
              <a:gradFill>
                <a:gsLst>
                  <a:gs pos="0">
                    <a:schemeClr val="tx1"/>
                  </a:gs>
                  <a:gs pos="100000">
                    <a:schemeClr val="tx1"/>
                  </a:gs>
                </a:gsLst>
                <a:lin ang="5400000" scaled="0"/>
              </a:gradFill>
            </a:endParaRPr>
          </a:p>
        </p:txBody>
      </p:sp>
      <p:sp>
        <p:nvSpPr>
          <p:cNvPr id="11" name="Slide Number Placeholder 1"/>
          <p:cNvSpPr txBox="1">
            <a:spLocks/>
          </p:cNvSpPr>
          <p:nvPr/>
        </p:nvSpPr>
        <p:spPr>
          <a:xfrm>
            <a:off x="6553200" y="6356350"/>
            <a:ext cx="2133600" cy="365125"/>
          </a:xfrm>
          <a:prstGeom prst="rect">
            <a:avLst/>
          </a:prstGeom>
        </p:spPr>
        <p:txBody>
          <a:bodyPr anchor="ctr"/>
          <a:lstStyle>
            <a:defPPr>
              <a:defRPr lang="en-US"/>
            </a:defPPr>
            <a:lvl1pPr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lgn="r">
              <a:defRPr/>
            </a:pPr>
            <a:fld id="{9FCB4247-5F7E-45C5-82B1-12687362C08B}" type="slidenum">
              <a:rPr lang="en-US" sz="1200" smtClean="0">
                <a:solidFill>
                  <a:schemeClr val="bg1">
                    <a:lumMod val="50000"/>
                  </a:schemeClr>
                </a:solidFill>
                <a:latin typeface="Arial" pitchFamily="34" charset="0"/>
                <a:cs typeface="Arial" pitchFamily="34" charset="0"/>
              </a:rPr>
              <a:pPr algn="r">
                <a:defRPr/>
              </a:pPr>
              <a:t>20</a:t>
            </a:fld>
            <a:endParaRPr lang="en-US" sz="1200" dirty="0">
              <a:solidFill>
                <a:schemeClr val="bg1">
                  <a:lumMod val="50000"/>
                </a:schemeClr>
              </a:solidFill>
              <a:latin typeface="Arial" pitchFamily="34" charset="0"/>
              <a:cs typeface="Arial" pitchFamily="34" charset="0"/>
            </a:endParaRPr>
          </a:p>
        </p:txBody>
      </p:sp>
      <p:grpSp>
        <p:nvGrpSpPr>
          <p:cNvPr id="23" name="Group 22"/>
          <p:cNvGrpSpPr/>
          <p:nvPr/>
        </p:nvGrpSpPr>
        <p:grpSpPr>
          <a:xfrm>
            <a:off x="3221516" y="2514600"/>
            <a:ext cx="2971800" cy="3886200"/>
            <a:chOff x="304800" y="2514600"/>
            <a:chExt cx="2971800" cy="3886200"/>
          </a:xfrm>
        </p:grpSpPr>
        <p:graphicFrame>
          <p:nvGraphicFramePr>
            <p:cNvPr id="4" name="Chart 3"/>
            <p:cNvGraphicFramePr/>
            <p:nvPr>
              <p:extLst>
                <p:ext uri="{D42A27DB-BD31-4B8C-83A1-F6EECF244321}">
                  <p14:modId xmlns:p14="http://schemas.microsoft.com/office/powerpoint/2010/main" val="2039960758"/>
                </p:ext>
              </p:extLst>
            </p:nvPr>
          </p:nvGraphicFramePr>
          <p:xfrm>
            <a:off x="304800" y="2971800"/>
            <a:ext cx="29718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783116" y="4953000"/>
              <a:ext cx="664684" cy="3810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
            <p:cNvSpPr txBox="1">
              <a:spLocks/>
            </p:cNvSpPr>
            <p:nvPr/>
          </p:nvSpPr>
          <p:spPr>
            <a:xfrm>
              <a:off x="762000" y="2514600"/>
              <a:ext cx="2161142" cy="53340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IN" sz="1000" b="1" dirty="0" smtClean="0"/>
                <a:t>Q1 </a:t>
              </a:r>
              <a:r>
                <a:rPr lang="en-US" sz="1000" b="1" dirty="0" smtClean="0"/>
                <a:t> </a:t>
              </a:r>
              <a:r>
                <a:rPr lang="en-US" sz="1000" b="1" dirty="0"/>
                <a:t>I am concerned that my personal </a:t>
              </a:r>
              <a:r>
                <a:rPr lang="en-US" sz="1000" b="1" dirty="0" smtClean="0"/>
                <a:t>information could </a:t>
              </a:r>
              <a:r>
                <a:rPr lang="en-US" sz="1000" b="1" dirty="0"/>
                <a:t>be used to harm my online </a:t>
              </a:r>
              <a:r>
                <a:rPr lang="en-US" sz="1000" b="1" dirty="0" smtClean="0"/>
                <a:t>reputation</a:t>
              </a:r>
            </a:p>
          </p:txBody>
        </p:sp>
      </p:grpSp>
      <p:grpSp>
        <p:nvGrpSpPr>
          <p:cNvPr id="25" name="Group 24"/>
          <p:cNvGrpSpPr/>
          <p:nvPr/>
        </p:nvGrpSpPr>
        <p:grpSpPr>
          <a:xfrm>
            <a:off x="6172200" y="2533616"/>
            <a:ext cx="2971800" cy="3858225"/>
            <a:chOff x="3200400" y="2542575"/>
            <a:chExt cx="2971800" cy="3858225"/>
          </a:xfrm>
        </p:grpSpPr>
        <p:graphicFrame>
          <p:nvGraphicFramePr>
            <p:cNvPr id="10" name="Chart 9"/>
            <p:cNvGraphicFramePr/>
            <p:nvPr>
              <p:extLst>
                <p:ext uri="{D42A27DB-BD31-4B8C-83A1-F6EECF244321}">
                  <p14:modId xmlns:p14="http://schemas.microsoft.com/office/powerpoint/2010/main" val="3416145135"/>
                </p:ext>
              </p:extLst>
            </p:nvPr>
          </p:nvGraphicFramePr>
          <p:xfrm>
            <a:off x="3200400" y="2971800"/>
            <a:ext cx="29718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3678716" y="4800600"/>
              <a:ext cx="664684" cy="3810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1"/>
            <p:cNvSpPr txBox="1">
              <a:spLocks/>
            </p:cNvSpPr>
            <p:nvPr/>
          </p:nvSpPr>
          <p:spPr>
            <a:xfrm>
              <a:off x="3686978" y="2542575"/>
              <a:ext cx="1951822"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000" b="1" dirty="0" smtClean="0"/>
                <a:t>Q2</a:t>
              </a:r>
              <a:r>
                <a:rPr lang="en-US" sz="1000" b="1" dirty="0"/>
                <a:t>. I do everything I possibly can to protect my online </a:t>
              </a:r>
              <a:r>
                <a:rPr lang="en-US" sz="1000" b="1" dirty="0" smtClean="0"/>
                <a:t>reputation</a:t>
              </a:r>
            </a:p>
          </p:txBody>
        </p:sp>
      </p:grpSp>
      <p:grpSp>
        <p:nvGrpSpPr>
          <p:cNvPr id="24" name="Group 23"/>
          <p:cNvGrpSpPr/>
          <p:nvPr/>
        </p:nvGrpSpPr>
        <p:grpSpPr>
          <a:xfrm>
            <a:off x="185451" y="2590800"/>
            <a:ext cx="2971800" cy="3820125"/>
            <a:chOff x="6019800" y="2580675"/>
            <a:chExt cx="2971800" cy="3820125"/>
          </a:xfrm>
        </p:grpSpPr>
        <p:graphicFrame>
          <p:nvGraphicFramePr>
            <p:cNvPr id="12" name="Chart 11"/>
            <p:cNvGraphicFramePr/>
            <p:nvPr>
              <p:extLst>
                <p:ext uri="{D42A27DB-BD31-4B8C-83A1-F6EECF244321}">
                  <p14:modId xmlns:p14="http://schemas.microsoft.com/office/powerpoint/2010/main" val="673786485"/>
                </p:ext>
              </p:extLst>
            </p:nvPr>
          </p:nvGraphicFramePr>
          <p:xfrm>
            <a:off x="6019800" y="2971800"/>
            <a:ext cx="2971800" cy="342900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p:cNvSpPr/>
            <p:nvPr/>
          </p:nvSpPr>
          <p:spPr>
            <a:xfrm>
              <a:off x="6498116" y="3733800"/>
              <a:ext cx="664684" cy="3810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6498116" y="2580675"/>
              <a:ext cx="1951822"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000" b="1" dirty="0" smtClean="0"/>
                <a:t>Q3</a:t>
              </a:r>
              <a:r>
                <a:rPr lang="en-US" sz="1000" b="1" dirty="0"/>
                <a:t>. I don't have any control over my online reputation </a:t>
              </a:r>
              <a:endParaRPr lang="en-IN" sz="1000" b="1" dirty="0"/>
            </a:p>
          </p:txBody>
        </p:sp>
      </p:grpSp>
      <p:sp>
        <p:nvSpPr>
          <p:cNvPr id="2" name="TextBox 1"/>
          <p:cNvSpPr txBox="1"/>
          <p:nvPr/>
        </p:nvSpPr>
        <p:spPr>
          <a:xfrm>
            <a:off x="228600" y="2133600"/>
            <a:ext cx="2971800" cy="523220"/>
          </a:xfrm>
          <a:prstGeom prst="rect">
            <a:avLst/>
          </a:prstGeom>
          <a:noFill/>
        </p:spPr>
        <p:txBody>
          <a:bodyPr wrap="square" rtlCol="0">
            <a:spAutoFit/>
          </a:bodyPr>
          <a:lstStyle/>
          <a:p>
            <a:r>
              <a:rPr lang="en-US" sz="1400" b="1" dirty="0" smtClean="0"/>
              <a:t>Compared to parents, teens believe they have more control…</a:t>
            </a:r>
            <a:endParaRPr lang="en-US" sz="1400" b="1" dirty="0"/>
          </a:p>
        </p:txBody>
      </p:sp>
      <p:cxnSp>
        <p:nvCxnSpPr>
          <p:cNvPr id="20" name="Straight Connector 19"/>
          <p:cNvCxnSpPr/>
          <p:nvPr/>
        </p:nvCxnSpPr>
        <p:spPr>
          <a:xfrm>
            <a:off x="3221516" y="2580675"/>
            <a:ext cx="0" cy="3667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172200" y="2590800"/>
            <a:ext cx="0" cy="3667725"/>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429000" y="2263523"/>
            <a:ext cx="2895600" cy="307777"/>
          </a:xfrm>
          <a:prstGeom prst="rect">
            <a:avLst/>
          </a:prstGeom>
          <a:noFill/>
        </p:spPr>
        <p:txBody>
          <a:bodyPr wrap="square" rtlCol="0">
            <a:spAutoFit/>
          </a:bodyPr>
          <a:lstStyle/>
          <a:p>
            <a:r>
              <a:rPr lang="en-US" sz="1400" b="1" dirty="0" smtClean="0"/>
              <a:t>Which leads to lower concern…</a:t>
            </a:r>
            <a:endParaRPr lang="en-US" sz="1400" b="1" dirty="0"/>
          </a:p>
        </p:txBody>
      </p:sp>
      <p:sp>
        <p:nvSpPr>
          <p:cNvPr id="27" name="TextBox 26"/>
          <p:cNvSpPr txBox="1"/>
          <p:nvPr/>
        </p:nvSpPr>
        <p:spPr>
          <a:xfrm>
            <a:off x="6400800" y="2263523"/>
            <a:ext cx="2743200" cy="307777"/>
          </a:xfrm>
          <a:prstGeom prst="rect">
            <a:avLst/>
          </a:prstGeom>
          <a:noFill/>
        </p:spPr>
        <p:txBody>
          <a:bodyPr wrap="square" rtlCol="0">
            <a:spAutoFit/>
          </a:bodyPr>
          <a:lstStyle/>
          <a:p>
            <a:r>
              <a:rPr lang="en-US" sz="1400" b="1" dirty="0" smtClean="0"/>
              <a:t>         And less action…</a:t>
            </a:r>
            <a:endParaRPr lang="en-US" sz="1400" b="1" dirty="0"/>
          </a:p>
        </p:txBody>
      </p:sp>
    </p:spTree>
    <p:extLst>
      <p:ext uri="{BB962C8B-B14F-4D97-AF65-F5344CB8AC3E}">
        <p14:creationId xmlns:p14="http://schemas.microsoft.com/office/powerpoint/2010/main" val="233064190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152400"/>
            <a:ext cx="85344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chemeClr val="bg1"/>
                </a:solidFill>
              </a:rPr>
              <a:t>Teens Who Feel They Don’t Have Control Report The Highest Number Of Negative Events</a:t>
            </a:r>
            <a:endParaRPr lang="en-US" sz="2000" i="1" dirty="0">
              <a:solidFill>
                <a:schemeClr val="accent1">
                  <a:lumMod val="20000"/>
                  <a:lumOff val="80000"/>
                </a:schemeClr>
              </a:solidFill>
            </a:endParaRPr>
          </a:p>
        </p:txBody>
      </p:sp>
      <p:graphicFrame>
        <p:nvGraphicFramePr>
          <p:cNvPr id="5" name="Chart 4"/>
          <p:cNvGraphicFramePr/>
          <p:nvPr>
            <p:extLst>
              <p:ext uri="{D42A27DB-BD31-4B8C-83A1-F6EECF244321}">
                <p14:modId xmlns:p14="http://schemas.microsoft.com/office/powerpoint/2010/main" val="991428849"/>
              </p:ext>
            </p:extLst>
          </p:nvPr>
        </p:nvGraphicFramePr>
        <p:xfrm>
          <a:off x="297712" y="2306250"/>
          <a:ext cx="2971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p:cNvSpPr txBox="1">
            <a:spLocks/>
          </p:cNvSpPr>
          <p:nvPr/>
        </p:nvSpPr>
        <p:spPr>
          <a:xfrm>
            <a:off x="533400" y="1905000"/>
            <a:ext cx="2667000"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b="1" dirty="0"/>
              <a:t>Q3. I don't have any control over my online reputation </a:t>
            </a:r>
          </a:p>
        </p:txBody>
      </p:sp>
      <p:sp>
        <p:nvSpPr>
          <p:cNvPr id="8" name="Right Arrow 7"/>
          <p:cNvSpPr/>
          <p:nvPr/>
        </p:nvSpPr>
        <p:spPr>
          <a:xfrm>
            <a:off x="3048000" y="4953000"/>
            <a:ext cx="10668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6%</a:t>
            </a:r>
            <a:endParaRPr lang="en-US" sz="1200" b="1" dirty="0"/>
          </a:p>
        </p:txBody>
      </p:sp>
      <p:sp>
        <p:nvSpPr>
          <p:cNvPr id="9" name="TextBox 8"/>
          <p:cNvSpPr txBox="1"/>
          <p:nvPr/>
        </p:nvSpPr>
        <p:spPr>
          <a:xfrm>
            <a:off x="4240619" y="4637782"/>
            <a:ext cx="2362200" cy="1077218"/>
          </a:xfrm>
          <a:prstGeom prst="rect">
            <a:avLst/>
          </a:prstGeom>
          <a:solidFill>
            <a:schemeClr val="tx2">
              <a:lumMod val="20000"/>
              <a:lumOff val="80000"/>
            </a:schemeClr>
          </a:solidFill>
        </p:spPr>
        <p:txBody>
          <a:bodyPr wrap="square" rtlCol="0">
            <a:spAutoFit/>
          </a:bodyPr>
          <a:lstStyle/>
          <a:p>
            <a:pPr algn="ctr"/>
            <a:r>
              <a:rPr lang="en-US" sz="1600" dirty="0" smtClean="0"/>
              <a:t>29% say</a:t>
            </a:r>
          </a:p>
          <a:p>
            <a:pPr algn="ctr"/>
            <a:r>
              <a:rPr lang="en-US" sz="1600" dirty="0"/>
              <a:t>i</a:t>
            </a:r>
            <a:r>
              <a:rPr lang="en-US" sz="1600" dirty="0" smtClean="0"/>
              <a:t>nformation I’ve posted online has hurt or embarrassed me </a:t>
            </a:r>
            <a:endParaRPr lang="en-US" sz="1600" dirty="0"/>
          </a:p>
        </p:txBody>
      </p:sp>
      <p:sp>
        <p:nvSpPr>
          <p:cNvPr id="10" name="Right Arrow 9"/>
          <p:cNvSpPr/>
          <p:nvPr/>
        </p:nvSpPr>
        <p:spPr>
          <a:xfrm>
            <a:off x="2971800" y="3276600"/>
            <a:ext cx="1066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59%</a:t>
            </a:r>
            <a:endParaRPr lang="en-US" sz="1200" b="1" dirty="0"/>
          </a:p>
        </p:txBody>
      </p:sp>
      <p:sp>
        <p:nvSpPr>
          <p:cNvPr id="12" name="TextBox 11"/>
          <p:cNvSpPr txBox="1"/>
          <p:nvPr/>
        </p:nvSpPr>
        <p:spPr>
          <a:xfrm>
            <a:off x="4267200" y="2961382"/>
            <a:ext cx="2362200" cy="1077218"/>
          </a:xfrm>
          <a:prstGeom prst="rect">
            <a:avLst/>
          </a:prstGeom>
          <a:solidFill>
            <a:schemeClr val="tx2">
              <a:lumMod val="20000"/>
              <a:lumOff val="80000"/>
            </a:schemeClr>
          </a:solidFill>
        </p:spPr>
        <p:txBody>
          <a:bodyPr wrap="square" rtlCol="0">
            <a:spAutoFit/>
          </a:bodyPr>
          <a:lstStyle/>
          <a:p>
            <a:pPr algn="ctr"/>
            <a:r>
              <a:rPr lang="en-US" sz="1600" dirty="0" smtClean="0"/>
              <a:t>11% say  </a:t>
            </a:r>
          </a:p>
          <a:p>
            <a:pPr algn="ctr"/>
            <a:r>
              <a:rPr lang="en-US" sz="1600" dirty="0" smtClean="0"/>
              <a:t>information I’ve posted online has hurt or embarrassed me </a:t>
            </a:r>
            <a:endParaRPr lang="en-US" sz="1600" dirty="0"/>
          </a:p>
        </p:txBody>
      </p:sp>
      <p:sp>
        <p:nvSpPr>
          <p:cNvPr id="13" name="TextBox 12"/>
          <p:cNvSpPr txBox="1"/>
          <p:nvPr/>
        </p:nvSpPr>
        <p:spPr>
          <a:xfrm>
            <a:off x="7467600" y="4118773"/>
            <a:ext cx="1604927" cy="338554"/>
          </a:xfrm>
          <a:prstGeom prst="rect">
            <a:avLst/>
          </a:prstGeom>
          <a:noFill/>
        </p:spPr>
        <p:txBody>
          <a:bodyPr wrap="none" rtlCol="0">
            <a:spAutoFit/>
          </a:bodyPr>
          <a:lstStyle/>
          <a:p>
            <a:r>
              <a:rPr lang="en-US" sz="1600" dirty="0" smtClean="0"/>
              <a:t>&gt; 61% increase</a:t>
            </a:r>
            <a:endParaRPr lang="en-US" sz="1600" dirty="0"/>
          </a:p>
        </p:txBody>
      </p:sp>
      <p:sp>
        <p:nvSpPr>
          <p:cNvPr id="15" name="Curved Left Arrow 14"/>
          <p:cNvSpPr/>
          <p:nvPr/>
        </p:nvSpPr>
        <p:spPr>
          <a:xfrm>
            <a:off x="6781800" y="3429000"/>
            <a:ext cx="685800" cy="171810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05677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9600" y="152400"/>
            <a:ext cx="85344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chemeClr val="bg1"/>
                </a:solidFill>
              </a:rPr>
              <a:t>Teens Who Do Everything Possible Report Half The Incidence Of Negative Events</a:t>
            </a:r>
            <a:endParaRPr lang="en-US" sz="2000" i="1" dirty="0">
              <a:solidFill>
                <a:schemeClr val="accent1">
                  <a:lumMod val="20000"/>
                  <a:lumOff val="80000"/>
                </a:schemeClr>
              </a:solidFill>
            </a:endParaRPr>
          </a:p>
        </p:txBody>
      </p:sp>
      <p:graphicFrame>
        <p:nvGraphicFramePr>
          <p:cNvPr id="5" name="Chart 4"/>
          <p:cNvGraphicFramePr/>
          <p:nvPr>
            <p:extLst>
              <p:ext uri="{D42A27DB-BD31-4B8C-83A1-F6EECF244321}">
                <p14:modId xmlns:p14="http://schemas.microsoft.com/office/powerpoint/2010/main" val="2934428814"/>
              </p:ext>
            </p:extLst>
          </p:nvPr>
        </p:nvGraphicFramePr>
        <p:xfrm>
          <a:off x="297712" y="2306250"/>
          <a:ext cx="2971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p:cNvSpPr txBox="1">
            <a:spLocks/>
          </p:cNvSpPr>
          <p:nvPr/>
        </p:nvSpPr>
        <p:spPr>
          <a:xfrm>
            <a:off x="533400" y="1905000"/>
            <a:ext cx="2667000" cy="401250"/>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b="1" dirty="0" smtClean="0"/>
              <a:t>Q2</a:t>
            </a:r>
            <a:r>
              <a:rPr lang="en-US" sz="1200" b="1" dirty="0"/>
              <a:t>. I do everything I possibly can to protect my online </a:t>
            </a:r>
            <a:r>
              <a:rPr lang="en-US" sz="1200" b="1" dirty="0" smtClean="0"/>
              <a:t>reputation</a:t>
            </a:r>
          </a:p>
        </p:txBody>
      </p:sp>
      <p:sp>
        <p:nvSpPr>
          <p:cNvPr id="8" name="Right Arrow 7"/>
          <p:cNvSpPr/>
          <p:nvPr/>
        </p:nvSpPr>
        <p:spPr>
          <a:xfrm>
            <a:off x="3048000" y="3962400"/>
            <a:ext cx="10668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47%</a:t>
            </a:r>
            <a:endParaRPr lang="en-US" sz="1200" b="1" dirty="0"/>
          </a:p>
        </p:txBody>
      </p:sp>
      <p:sp>
        <p:nvSpPr>
          <p:cNvPr id="9" name="TextBox 8"/>
          <p:cNvSpPr txBox="1"/>
          <p:nvPr/>
        </p:nvSpPr>
        <p:spPr>
          <a:xfrm>
            <a:off x="4267200" y="3927901"/>
            <a:ext cx="2362200" cy="1077218"/>
          </a:xfrm>
          <a:prstGeom prst="rect">
            <a:avLst/>
          </a:prstGeom>
          <a:solidFill>
            <a:schemeClr val="tx2">
              <a:lumMod val="20000"/>
              <a:lumOff val="80000"/>
            </a:schemeClr>
          </a:solidFill>
        </p:spPr>
        <p:txBody>
          <a:bodyPr wrap="square" rtlCol="0">
            <a:spAutoFit/>
          </a:bodyPr>
          <a:lstStyle/>
          <a:p>
            <a:pPr algn="ctr"/>
            <a:r>
              <a:rPr lang="en-US" sz="1600" dirty="0" smtClean="0"/>
              <a:t>13% say</a:t>
            </a:r>
          </a:p>
          <a:p>
            <a:pPr algn="ctr"/>
            <a:r>
              <a:rPr lang="en-US" sz="1600" dirty="0"/>
              <a:t>i</a:t>
            </a:r>
            <a:r>
              <a:rPr lang="en-US" sz="1600" dirty="0" smtClean="0"/>
              <a:t>nformation I’ve posted online has hurt or embarrassed me </a:t>
            </a:r>
            <a:endParaRPr lang="en-US" sz="1600" dirty="0"/>
          </a:p>
        </p:txBody>
      </p:sp>
      <p:sp>
        <p:nvSpPr>
          <p:cNvPr id="10" name="Right Arrow 9"/>
          <p:cNvSpPr/>
          <p:nvPr/>
        </p:nvSpPr>
        <p:spPr>
          <a:xfrm>
            <a:off x="2971800" y="2362200"/>
            <a:ext cx="1066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7%</a:t>
            </a:r>
            <a:endParaRPr lang="en-US" sz="1200" b="1" dirty="0"/>
          </a:p>
        </p:txBody>
      </p:sp>
      <p:sp>
        <p:nvSpPr>
          <p:cNvPr id="12" name="TextBox 11"/>
          <p:cNvSpPr txBox="1"/>
          <p:nvPr/>
        </p:nvSpPr>
        <p:spPr>
          <a:xfrm>
            <a:off x="4267200" y="2209800"/>
            <a:ext cx="2362200" cy="1077218"/>
          </a:xfrm>
          <a:prstGeom prst="rect">
            <a:avLst/>
          </a:prstGeom>
          <a:solidFill>
            <a:schemeClr val="tx2">
              <a:lumMod val="20000"/>
              <a:lumOff val="80000"/>
            </a:schemeClr>
          </a:solidFill>
        </p:spPr>
        <p:txBody>
          <a:bodyPr wrap="square" rtlCol="0">
            <a:spAutoFit/>
          </a:bodyPr>
          <a:lstStyle/>
          <a:p>
            <a:pPr algn="ctr"/>
            <a:r>
              <a:rPr lang="en-US" sz="1600" dirty="0" smtClean="0"/>
              <a:t>26% say  </a:t>
            </a:r>
          </a:p>
          <a:p>
            <a:pPr algn="ctr"/>
            <a:r>
              <a:rPr lang="en-US" sz="1600" dirty="0" smtClean="0"/>
              <a:t>information I’ve posted online has hurt or embarrassed me </a:t>
            </a:r>
            <a:endParaRPr lang="en-US" sz="1600" dirty="0"/>
          </a:p>
        </p:txBody>
      </p:sp>
      <p:sp>
        <p:nvSpPr>
          <p:cNvPr id="13" name="TextBox 12"/>
          <p:cNvSpPr txBox="1"/>
          <p:nvPr/>
        </p:nvSpPr>
        <p:spPr>
          <a:xfrm>
            <a:off x="7467600" y="3352800"/>
            <a:ext cx="1495922" cy="338554"/>
          </a:xfrm>
          <a:prstGeom prst="rect">
            <a:avLst/>
          </a:prstGeom>
          <a:noFill/>
        </p:spPr>
        <p:txBody>
          <a:bodyPr wrap="none" rtlCol="0">
            <a:spAutoFit/>
          </a:bodyPr>
          <a:lstStyle/>
          <a:p>
            <a:r>
              <a:rPr lang="en-US" sz="1600" dirty="0" smtClean="0"/>
              <a:t>50% decrease</a:t>
            </a:r>
            <a:endParaRPr lang="en-US" sz="1600" dirty="0"/>
          </a:p>
        </p:txBody>
      </p:sp>
      <p:sp>
        <p:nvSpPr>
          <p:cNvPr id="15" name="Curved Left Arrow 14"/>
          <p:cNvSpPr/>
          <p:nvPr/>
        </p:nvSpPr>
        <p:spPr>
          <a:xfrm>
            <a:off x="6781800" y="2748409"/>
            <a:ext cx="685800" cy="171810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54808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904155146"/>
              </p:ext>
            </p:extLst>
          </p:nvPr>
        </p:nvGraphicFramePr>
        <p:xfrm>
          <a:off x="304800" y="2286000"/>
          <a:ext cx="3886200" cy="330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Teens Worry About College &amp; Jobs </a:t>
            </a:r>
          </a:p>
          <a:p>
            <a:pPr algn="r"/>
            <a:r>
              <a:rPr lang="en-US" sz="2800" dirty="0" smtClean="0">
                <a:solidFill>
                  <a:srgbClr val="FFFFFF"/>
                </a:solidFill>
              </a:rPr>
              <a:t>Parents Worry About Fraud &amp; Embarrassment</a:t>
            </a:r>
            <a:endParaRPr lang="en-US" sz="2800" dirty="0"/>
          </a:p>
        </p:txBody>
      </p:sp>
      <p:sp>
        <p:nvSpPr>
          <p:cNvPr id="13" name="Text Placeholder 2"/>
          <p:cNvSpPr txBox="1">
            <a:spLocks/>
          </p:cNvSpPr>
          <p:nvPr/>
        </p:nvSpPr>
        <p:spPr bwMode="auto">
          <a:xfrm>
            <a:off x="429173" y="1424345"/>
            <a:ext cx="8105228" cy="48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Worries for both teens and parents are consistent with actual negative outcomes in situations where the online reputations of theirs or others are harmed. </a:t>
            </a:r>
            <a:endParaRPr lang="en-US" sz="1400" dirty="0">
              <a:gradFill>
                <a:gsLst>
                  <a:gs pos="0">
                    <a:schemeClr val="tx1"/>
                  </a:gs>
                  <a:gs pos="100000">
                    <a:schemeClr val="tx1"/>
                  </a:gs>
                </a:gsLst>
                <a:lin ang="5400000" scaled="0"/>
              </a:gradFill>
            </a:endParaRPr>
          </a:p>
        </p:txBody>
      </p:sp>
      <p:graphicFrame>
        <p:nvGraphicFramePr>
          <p:cNvPr id="14" name="Chart 13"/>
          <p:cNvGraphicFramePr/>
          <p:nvPr>
            <p:extLst>
              <p:ext uri="{D42A27DB-BD31-4B8C-83A1-F6EECF244321}">
                <p14:modId xmlns:p14="http://schemas.microsoft.com/office/powerpoint/2010/main" val="3995398759"/>
              </p:ext>
            </p:extLst>
          </p:nvPr>
        </p:nvGraphicFramePr>
        <p:xfrm>
          <a:off x="4618236" y="2286000"/>
          <a:ext cx="3886200" cy="330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41256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16015807"/>
              </p:ext>
            </p:extLst>
          </p:nvPr>
        </p:nvGraphicFramePr>
        <p:xfrm>
          <a:off x="326409" y="1981203"/>
          <a:ext cx="8436591" cy="4473808"/>
        </p:xfrm>
        <a:graphic>
          <a:graphicData uri="http://schemas.openxmlformats.org/drawingml/2006/table">
            <a:tbl>
              <a:tblPr firstRow="1" bandRow="1">
                <a:tableStyleId>{BC89EF96-8CEA-46FF-86C4-4CE0E7609802}</a:tableStyleId>
              </a:tblPr>
              <a:tblGrid>
                <a:gridCol w="816591"/>
                <a:gridCol w="533400"/>
                <a:gridCol w="609600"/>
                <a:gridCol w="707409"/>
                <a:gridCol w="500424"/>
                <a:gridCol w="773367"/>
                <a:gridCol w="685800"/>
                <a:gridCol w="762000"/>
                <a:gridCol w="457200"/>
                <a:gridCol w="762000"/>
                <a:gridCol w="609600"/>
                <a:gridCol w="623627"/>
                <a:gridCol w="595573"/>
              </a:tblGrid>
              <a:tr h="271644">
                <a:tc gridSpan="13">
                  <a:txBody>
                    <a:bodyPr/>
                    <a:lstStyle/>
                    <a:p>
                      <a:pPr algn="ctr"/>
                      <a:r>
                        <a:rPr lang="en-IN" sz="1100" dirty="0" smtClean="0">
                          <a:solidFill>
                            <a:schemeClr val="bg1"/>
                          </a:solidFill>
                          <a:latin typeface="Calibri" pitchFamily="34" charset="0"/>
                          <a:cs typeface="Calibri" pitchFamily="34" charset="0"/>
                        </a:rPr>
                        <a:t>Information that was rated very or somewhat important to protect</a:t>
                      </a:r>
                      <a:r>
                        <a:rPr lang="en-IN" sz="1100" baseline="0" dirty="0" smtClean="0">
                          <a:solidFill>
                            <a:schemeClr val="bg1"/>
                          </a:solidFill>
                          <a:latin typeface="Calibri" pitchFamily="34" charset="0"/>
                          <a:cs typeface="Calibri" pitchFamily="34" charset="0"/>
                        </a:rPr>
                        <a:t> that is posted online</a:t>
                      </a:r>
                      <a:endParaRPr lang="en-IN" sz="1100" dirty="0">
                        <a:solidFill>
                          <a:schemeClr val="bg1"/>
                        </a:solidFill>
                        <a:latin typeface="Calibri" pitchFamily="34" charset="0"/>
                        <a:cs typeface="Calibri" pitchFamily="34" charset="0"/>
                      </a:endParaRPr>
                    </a:p>
                  </a:txBody>
                  <a:tcPr>
                    <a:solidFill>
                      <a:srgbClr val="0070C0"/>
                    </a:solidFill>
                  </a:tcPr>
                </a:tc>
                <a:tc hMerge="1">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465272">
                <a:tc>
                  <a:txBody>
                    <a:bodyPr/>
                    <a:lstStyle/>
                    <a:p>
                      <a:endParaRPr lang="en-IN" sz="900" dirty="0">
                        <a:latin typeface="Calibri" pitchFamily="34" charset="0"/>
                        <a:cs typeface="Calibri" pitchFamily="34" charset="0"/>
                      </a:endParaRPr>
                    </a:p>
                  </a:txBody>
                  <a:tcPr>
                    <a:solidFill>
                      <a:srgbClr val="0070C0"/>
                    </a:solidFill>
                  </a:tcPr>
                </a:tc>
                <a:tc>
                  <a:txBody>
                    <a:bodyPr/>
                    <a:lstStyle/>
                    <a:p>
                      <a:pPr algn="ctr" rtl="0" fontAlgn="ctr"/>
                      <a:r>
                        <a:rPr lang="en-IN" sz="900" b="1" i="0" u="none" strike="noStrike" dirty="0">
                          <a:solidFill>
                            <a:schemeClr val="bg1"/>
                          </a:solidFill>
                          <a:effectLst/>
                          <a:latin typeface="Calibri" pitchFamily="34" charset="0"/>
                          <a:cs typeface="Calibri" pitchFamily="34" charset="0"/>
                        </a:rPr>
                        <a:t>Names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Phone numbers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E-mail 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of my workplace</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family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friends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Photos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Hobbies / things I like to do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Birthdays</a:t>
                      </a:r>
                    </a:p>
                  </a:txBody>
                  <a:tcPr marL="9525" marR="9525" marT="9525" marB="0" anchor="ctr">
                    <a:solidFill>
                      <a:srgbClr val="0070C0"/>
                    </a:solidFill>
                  </a:tcPr>
                </a:tc>
                <a:tc>
                  <a:txBody>
                    <a:bodyPr/>
                    <a:lstStyle/>
                    <a:p>
                      <a:pPr algn="ctr" rtl="0" fontAlgn="ctr"/>
                      <a:r>
                        <a:rPr lang="en-IN" sz="900" b="0" i="0" u="none" strike="noStrike" dirty="0" smtClean="0">
                          <a:solidFill>
                            <a:schemeClr val="bg1"/>
                          </a:solidFill>
                          <a:effectLst/>
                          <a:latin typeface="Calibri" pitchFamily="34" charset="0"/>
                          <a:cs typeface="Calibri" pitchFamily="34" charset="0"/>
                        </a:rPr>
                        <a:t>Places</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 </a:t>
                      </a:r>
                      <a:r>
                        <a:rPr lang="en-IN" sz="900" b="0" i="0" u="none" strike="noStrike" dirty="0">
                          <a:solidFill>
                            <a:schemeClr val="bg1"/>
                          </a:solidFill>
                          <a:effectLst/>
                          <a:latin typeface="Calibri" pitchFamily="34" charset="0"/>
                          <a:cs typeface="Calibri" pitchFamily="34" charset="0"/>
                        </a:rPr>
                        <a:t>I like to go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Comments I post online</a:t>
                      </a:r>
                    </a:p>
                  </a:txBody>
                  <a:tcPr marL="9525" marR="9525" marT="9525" marB="0" anchor="ctr">
                    <a:solidFill>
                      <a:srgbClr val="0070C0"/>
                    </a:solidFill>
                  </a:tcPr>
                </a:tc>
              </a:tr>
              <a:tr h="242017">
                <a:tc>
                  <a:txBody>
                    <a:bodyPr/>
                    <a:lstStyle/>
                    <a:p>
                      <a:pPr algn="ctr">
                        <a:lnSpc>
                          <a:spcPct val="115000"/>
                        </a:lnSpc>
                        <a:spcAft>
                          <a:spcPts val="0"/>
                        </a:spcAft>
                      </a:pPr>
                      <a:r>
                        <a:rPr lang="en-US" sz="900" b="0" dirty="0" smtClean="0">
                          <a:latin typeface="Calibri" pitchFamily="34" charset="0"/>
                          <a:ea typeface="Times New Roman"/>
                          <a:cs typeface="Calibri" pitchFamily="34" charset="0"/>
                        </a:rPr>
                        <a:t>Base</a:t>
                      </a:r>
                      <a:endParaRPr lang="en-IN" sz="900" b="0" dirty="0">
                        <a:latin typeface="Calibri" pitchFamily="34" charset="0"/>
                        <a:ea typeface="Times New Roman"/>
                        <a:cs typeface="Calibri" pitchFamily="34" charset="0"/>
                      </a:endParaRPr>
                    </a:p>
                  </a:txBody>
                  <a:tcPr marL="68580" marR="68580" marT="0"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514</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105</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265</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493</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263</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166</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202</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621</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326</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422</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195</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c>
                  <a:txBody>
                    <a:bodyPr/>
                    <a:lstStyle/>
                    <a:p>
                      <a:pPr algn="ctr" fontAlgn="ctr"/>
                      <a:r>
                        <a:rPr lang="en-IN" sz="900" b="1" i="0" u="none" strike="noStrike" dirty="0" smtClean="0">
                          <a:solidFill>
                            <a:srgbClr val="000000"/>
                          </a:solidFill>
                          <a:effectLst/>
                          <a:latin typeface="Calibri" pitchFamily="34" charset="0"/>
                          <a:cs typeface="Calibri" pitchFamily="34" charset="0"/>
                        </a:rPr>
                        <a:t>385</a:t>
                      </a:r>
                      <a:endParaRPr lang="en-IN" sz="900" b="1" i="0" u="none" strike="noStrike" dirty="0">
                        <a:solidFill>
                          <a:srgbClr val="000000"/>
                        </a:solidFill>
                        <a:effectLst/>
                        <a:latin typeface="Calibri" pitchFamily="34" charset="0"/>
                        <a:cs typeface="Calibri" pitchFamily="34" charset="0"/>
                      </a:endParaRPr>
                    </a:p>
                  </a:txBody>
                  <a:tcPr marL="9525" marR="9525" marT="9525" marB="0" anchor="ctr"/>
                </a:tc>
              </a:tr>
              <a:tr h="242017">
                <a:tc>
                  <a:txBody>
                    <a:bodyPr/>
                    <a:lstStyle/>
                    <a:p>
                      <a:pPr algn="ctr" rtl="0" fontAlgn="t"/>
                      <a:r>
                        <a:rPr lang="en-US" sz="900" b="0" i="0" u="none" strike="noStrike" dirty="0">
                          <a:solidFill>
                            <a:srgbClr val="000000"/>
                          </a:solidFill>
                          <a:effectLst/>
                          <a:latin typeface="Calibri"/>
                        </a:rPr>
                        <a:t>General public </a:t>
                      </a:r>
                    </a:p>
                  </a:txBody>
                  <a:tcPr marL="9525" marR="9525" marT="9525" marB="0"/>
                </a:tc>
                <a:tc>
                  <a:txBody>
                    <a:bodyPr/>
                    <a:lstStyle/>
                    <a:p>
                      <a:pPr algn="ctr" fontAlgn="ctr"/>
                      <a:r>
                        <a:rPr lang="en-US" sz="1000" b="0" i="0" u="none" strike="noStrike">
                          <a:effectLst/>
                          <a:latin typeface="Calibri"/>
                        </a:rPr>
                        <a:t>61%</a:t>
                      </a:r>
                    </a:p>
                  </a:txBody>
                  <a:tcPr marL="9525" marR="9525" marT="9525" marB="0" anchor="ctr"/>
                </a:tc>
                <a:tc>
                  <a:txBody>
                    <a:bodyPr/>
                    <a:lstStyle/>
                    <a:p>
                      <a:pPr algn="ctr" fontAlgn="ctr"/>
                      <a:r>
                        <a:rPr lang="en-US" sz="1000" b="0" i="0" u="none" strike="noStrike">
                          <a:effectLst/>
                          <a:latin typeface="Calibri"/>
                        </a:rPr>
                        <a:t>58%</a:t>
                      </a:r>
                    </a:p>
                  </a:txBody>
                  <a:tcPr marL="9525" marR="9525" marT="9525" marB="0" anchor="ctr"/>
                </a:tc>
                <a:tc>
                  <a:txBody>
                    <a:bodyPr/>
                    <a:lstStyle/>
                    <a:p>
                      <a:pPr algn="ctr" fontAlgn="ctr"/>
                      <a:r>
                        <a:rPr lang="en-US" sz="1000" b="0" i="0" u="none" strike="noStrike">
                          <a:effectLst/>
                          <a:latin typeface="Calibri"/>
                        </a:rPr>
                        <a:t>57%</a:t>
                      </a:r>
                    </a:p>
                  </a:txBody>
                  <a:tcPr marL="9525" marR="9525" marT="9525" marB="0" anchor="ctr"/>
                </a:tc>
                <a:tc>
                  <a:txBody>
                    <a:bodyPr/>
                    <a:lstStyle/>
                    <a:p>
                      <a:pPr algn="ctr" fontAlgn="ctr"/>
                      <a:r>
                        <a:rPr lang="en-US" sz="1000" b="0" i="0" u="none" strike="noStrike">
                          <a:effectLst/>
                          <a:latin typeface="Calibri"/>
                        </a:rPr>
                        <a:t>63%</a:t>
                      </a:r>
                    </a:p>
                  </a:txBody>
                  <a:tcPr marL="9525" marR="9525" marT="9525" marB="0" anchor="ctr"/>
                </a:tc>
                <a:tc>
                  <a:txBody>
                    <a:bodyPr/>
                    <a:lstStyle/>
                    <a:p>
                      <a:pPr algn="ctr" fontAlgn="ctr"/>
                      <a:r>
                        <a:rPr lang="en-US" sz="1000" b="0" i="0" u="none" strike="noStrike">
                          <a:effectLst/>
                          <a:latin typeface="Calibri"/>
                        </a:rPr>
                        <a:t>59%</a:t>
                      </a:r>
                    </a:p>
                  </a:txBody>
                  <a:tcPr marL="9525" marR="9525" marT="9525" marB="0" anchor="ctr"/>
                </a:tc>
                <a:tc>
                  <a:txBody>
                    <a:bodyPr/>
                    <a:lstStyle/>
                    <a:p>
                      <a:pPr algn="ctr" fontAlgn="ctr"/>
                      <a:r>
                        <a:rPr lang="en-US" sz="1000" b="0" i="0" u="none" strike="noStrike">
                          <a:effectLst/>
                          <a:latin typeface="Calibri"/>
                        </a:rPr>
                        <a:t>63%</a:t>
                      </a:r>
                    </a:p>
                  </a:txBody>
                  <a:tcPr marL="9525" marR="9525" marT="9525" marB="0" anchor="ctr"/>
                </a:tc>
                <a:tc>
                  <a:txBody>
                    <a:bodyPr/>
                    <a:lstStyle/>
                    <a:p>
                      <a:pPr algn="ctr" fontAlgn="ctr"/>
                      <a:r>
                        <a:rPr lang="en-US" sz="1000" b="0" i="0" u="none" strike="noStrike">
                          <a:effectLst/>
                          <a:latin typeface="Calibri"/>
                        </a:rPr>
                        <a:t>58%</a:t>
                      </a:r>
                    </a:p>
                  </a:txBody>
                  <a:tcPr marL="9525" marR="9525" marT="9525" marB="0" anchor="ctr"/>
                </a:tc>
                <a:tc>
                  <a:txBody>
                    <a:bodyPr/>
                    <a:lstStyle/>
                    <a:p>
                      <a:pPr algn="ctr" fontAlgn="ctr"/>
                      <a:r>
                        <a:rPr lang="en-US" sz="1000" b="0" i="0" u="none" strike="noStrike">
                          <a:effectLst/>
                          <a:latin typeface="Calibri"/>
                        </a:rPr>
                        <a:t>60%</a:t>
                      </a:r>
                    </a:p>
                  </a:txBody>
                  <a:tcPr marL="9525" marR="9525" marT="9525" marB="0" anchor="ctr"/>
                </a:tc>
                <a:tc>
                  <a:txBody>
                    <a:bodyPr/>
                    <a:lstStyle/>
                    <a:p>
                      <a:pPr algn="ctr" fontAlgn="ctr"/>
                      <a:r>
                        <a:rPr lang="en-US" sz="1000" b="0" i="0" u="none" strike="noStrike">
                          <a:effectLst/>
                          <a:latin typeface="Calibri"/>
                        </a:rPr>
                        <a:t>58%</a:t>
                      </a:r>
                    </a:p>
                  </a:txBody>
                  <a:tcPr marL="9525" marR="9525" marT="9525" marB="0" anchor="ctr"/>
                </a:tc>
                <a:tc>
                  <a:txBody>
                    <a:bodyPr/>
                    <a:lstStyle/>
                    <a:p>
                      <a:pPr algn="ctr" fontAlgn="ctr"/>
                      <a:r>
                        <a:rPr lang="en-US" sz="1000" b="0" i="0" u="none" strike="noStrike">
                          <a:effectLst/>
                          <a:latin typeface="Calibri"/>
                        </a:rPr>
                        <a:t>60%</a:t>
                      </a:r>
                    </a:p>
                  </a:txBody>
                  <a:tcPr marL="9525" marR="9525" marT="9525" marB="0" anchor="ctr"/>
                </a:tc>
                <a:tc>
                  <a:txBody>
                    <a:bodyPr/>
                    <a:lstStyle/>
                    <a:p>
                      <a:pPr algn="ctr" fontAlgn="ctr"/>
                      <a:r>
                        <a:rPr lang="en-US" sz="1000" b="0" i="0" u="none" strike="noStrike">
                          <a:effectLst/>
                          <a:latin typeface="Calibri"/>
                        </a:rPr>
                        <a:t>59%</a:t>
                      </a:r>
                    </a:p>
                  </a:txBody>
                  <a:tcPr marL="9525" marR="9525" marT="9525" marB="0" anchor="ctr"/>
                </a:tc>
                <a:tc>
                  <a:txBody>
                    <a:bodyPr/>
                    <a:lstStyle/>
                    <a:p>
                      <a:pPr algn="ctr" fontAlgn="ctr"/>
                      <a:r>
                        <a:rPr lang="en-US" sz="1000" b="0" i="0" u="none" strike="noStrike">
                          <a:effectLst/>
                          <a:latin typeface="Calibri"/>
                        </a:rPr>
                        <a:t>62%</a:t>
                      </a:r>
                    </a:p>
                  </a:txBody>
                  <a:tcPr marL="9525" marR="9525" marT="9525" marB="0" anchor="ctr"/>
                </a:tc>
              </a:tr>
              <a:tr h="242017">
                <a:tc>
                  <a:txBody>
                    <a:bodyPr/>
                    <a:lstStyle/>
                    <a:p>
                      <a:pPr algn="ctr" rtl="0" fontAlgn="t"/>
                      <a:r>
                        <a:rPr lang="en-US" sz="900" b="0" i="0" u="none" strike="noStrike">
                          <a:solidFill>
                            <a:srgbClr val="000000"/>
                          </a:solidFill>
                          <a:effectLst/>
                          <a:latin typeface="Calibri"/>
                        </a:rPr>
                        <a:t>Government </a:t>
                      </a:r>
                    </a:p>
                  </a:txBody>
                  <a:tcPr marL="9525" marR="9525" marT="9525" marB="0"/>
                </a:tc>
                <a:tc>
                  <a:txBody>
                    <a:bodyPr/>
                    <a:lstStyle/>
                    <a:p>
                      <a:pPr algn="ctr" fontAlgn="ctr"/>
                      <a:r>
                        <a:rPr lang="en-US" sz="1000" b="0" i="0" u="none" strike="noStrike">
                          <a:effectLst/>
                          <a:latin typeface="Calibri"/>
                        </a:rPr>
                        <a:t>29%</a:t>
                      </a:r>
                    </a:p>
                  </a:txBody>
                  <a:tcPr marL="9525" marR="9525" marT="9525" marB="0" anchor="ctr"/>
                </a:tc>
                <a:tc>
                  <a:txBody>
                    <a:bodyPr/>
                    <a:lstStyle/>
                    <a:p>
                      <a:pPr algn="ctr" fontAlgn="ctr"/>
                      <a:r>
                        <a:rPr lang="en-US" sz="1000" b="0" i="0" u="none" strike="noStrike">
                          <a:effectLst/>
                          <a:latin typeface="Calibri"/>
                        </a:rPr>
                        <a:t>30%</a:t>
                      </a:r>
                    </a:p>
                  </a:txBody>
                  <a:tcPr marL="9525" marR="9525" marT="9525" marB="0" anchor="ctr"/>
                </a:tc>
                <a:tc>
                  <a:txBody>
                    <a:bodyPr/>
                    <a:lstStyle/>
                    <a:p>
                      <a:pPr algn="ctr" fontAlgn="ctr"/>
                      <a:r>
                        <a:rPr lang="en-US" sz="1000" b="0" i="0" u="none" strike="noStrike">
                          <a:effectLst/>
                          <a:latin typeface="Calibri"/>
                        </a:rPr>
                        <a:t>34%</a:t>
                      </a:r>
                    </a:p>
                  </a:txBody>
                  <a:tcPr marL="9525" marR="9525" marT="9525" marB="0" anchor="ctr"/>
                </a:tc>
                <a:tc>
                  <a:txBody>
                    <a:bodyPr/>
                    <a:lstStyle/>
                    <a:p>
                      <a:pPr algn="ctr" fontAlgn="ctr"/>
                      <a:r>
                        <a:rPr lang="en-US" sz="1000" b="0" i="0" u="none" strike="noStrike">
                          <a:effectLst/>
                          <a:latin typeface="Calibri"/>
                        </a:rPr>
                        <a:t>33%</a:t>
                      </a:r>
                    </a:p>
                  </a:txBody>
                  <a:tcPr marL="9525" marR="9525" marT="9525" marB="0" anchor="ctr"/>
                </a:tc>
                <a:tc>
                  <a:txBody>
                    <a:bodyPr/>
                    <a:lstStyle/>
                    <a:p>
                      <a:pPr algn="ctr" fontAlgn="ctr"/>
                      <a:r>
                        <a:rPr lang="en-US" sz="1000" b="0" i="0" u="none" strike="noStrike">
                          <a:effectLst/>
                          <a:latin typeface="Calibri"/>
                        </a:rPr>
                        <a:t>33%</a:t>
                      </a:r>
                    </a:p>
                  </a:txBody>
                  <a:tcPr marL="9525" marR="9525" marT="9525" marB="0" anchor="ctr"/>
                </a:tc>
                <a:tc>
                  <a:txBody>
                    <a:bodyPr/>
                    <a:lstStyle/>
                    <a:p>
                      <a:pPr algn="ctr" fontAlgn="ctr"/>
                      <a:r>
                        <a:rPr lang="en-US" sz="1000" b="0" i="0" u="none" strike="noStrike">
                          <a:effectLst/>
                          <a:latin typeface="Calibri"/>
                        </a:rPr>
                        <a:t>36%</a:t>
                      </a:r>
                    </a:p>
                  </a:txBody>
                  <a:tcPr marL="9525" marR="9525" marT="9525" marB="0" anchor="ctr"/>
                </a:tc>
                <a:tc>
                  <a:txBody>
                    <a:bodyPr/>
                    <a:lstStyle/>
                    <a:p>
                      <a:pPr algn="ctr" fontAlgn="ctr"/>
                      <a:r>
                        <a:rPr lang="en-US" sz="1000" b="0" i="0" u="none" strike="noStrike">
                          <a:effectLst/>
                          <a:latin typeface="Calibri"/>
                        </a:rPr>
                        <a:t>32%</a:t>
                      </a:r>
                    </a:p>
                  </a:txBody>
                  <a:tcPr marL="9525" marR="9525" marT="9525" marB="0" anchor="ctr"/>
                </a:tc>
                <a:tc>
                  <a:txBody>
                    <a:bodyPr/>
                    <a:lstStyle/>
                    <a:p>
                      <a:pPr algn="ctr" fontAlgn="ctr"/>
                      <a:r>
                        <a:rPr lang="en-US" sz="1000" b="0" i="0" u="none" strike="noStrike">
                          <a:effectLst/>
                          <a:latin typeface="Calibri"/>
                        </a:rPr>
                        <a:t>37%</a:t>
                      </a:r>
                    </a:p>
                  </a:txBody>
                  <a:tcPr marL="9525" marR="9525" marT="9525" marB="0" anchor="ctr"/>
                </a:tc>
                <a:tc>
                  <a:txBody>
                    <a:bodyPr/>
                    <a:lstStyle/>
                    <a:p>
                      <a:pPr algn="ctr" fontAlgn="ctr"/>
                      <a:r>
                        <a:rPr lang="en-US" sz="1000" b="0" i="0" u="none" strike="noStrike">
                          <a:effectLst/>
                          <a:latin typeface="Calibri"/>
                        </a:rPr>
                        <a:t>29%</a:t>
                      </a:r>
                    </a:p>
                  </a:txBody>
                  <a:tcPr marL="9525" marR="9525" marT="9525" marB="0" anchor="ctr"/>
                </a:tc>
                <a:tc>
                  <a:txBody>
                    <a:bodyPr/>
                    <a:lstStyle/>
                    <a:p>
                      <a:pPr algn="ctr" fontAlgn="ctr"/>
                      <a:r>
                        <a:rPr lang="en-US" sz="1000" b="0" i="0" u="none" strike="noStrike">
                          <a:effectLst/>
                          <a:latin typeface="Calibri"/>
                        </a:rPr>
                        <a:t>26%</a:t>
                      </a:r>
                    </a:p>
                  </a:txBody>
                  <a:tcPr marL="9525" marR="9525" marT="9525" marB="0" anchor="ctr"/>
                </a:tc>
                <a:tc>
                  <a:txBody>
                    <a:bodyPr/>
                    <a:lstStyle/>
                    <a:p>
                      <a:pPr algn="ctr" fontAlgn="ctr"/>
                      <a:r>
                        <a:rPr lang="en-US" sz="1000" b="0" i="0" u="none" strike="noStrike">
                          <a:effectLst/>
                          <a:latin typeface="Calibri"/>
                        </a:rPr>
                        <a:t>29%</a:t>
                      </a:r>
                    </a:p>
                  </a:txBody>
                  <a:tcPr marL="9525" marR="9525" marT="9525" marB="0" anchor="ctr"/>
                </a:tc>
                <a:tc>
                  <a:txBody>
                    <a:bodyPr/>
                    <a:lstStyle/>
                    <a:p>
                      <a:pPr algn="ctr" fontAlgn="ctr"/>
                      <a:r>
                        <a:rPr lang="en-US" sz="1000" b="0" i="0" u="none" strike="noStrike">
                          <a:effectLst/>
                          <a:latin typeface="Calibri"/>
                        </a:rPr>
                        <a:t>42%</a:t>
                      </a:r>
                    </a:p>
                  </a:txBody>
                  <a:tcPr marL="9525" marR="9525" marT="9525" marB="0" anchor="ctr"/>
                </a:tc>
              </a:tr>
              <a:tr h="242017">
                <a:tc>
                  <a:txBody>
                    <a:bodyPr/>
                    <a:lstStyle/>
                    <a:p>
                      <a:pPr algn="ctr" rtl="0" fontAlgn="t"/>
                      <a:r>
                        <a:rPr lang="en-US" sz="900" b="0" i="0" u="none" strike="noStrike">
                          <a:solidFill>
                            <a:srgbClr val="000000"/>
                          </a:solidFill>
                          <a:effectLst/>
                          <a:latin typeface="Calibri"/>
                        </a:rPr>
                        <a:t>Teachers </a:t>
                      </a:r>
                    </a:p>
                  </a:txBody>
                  <a:tcPr marL="9525" marR="9525" marT="9525" marB="0"/>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31%</a:t>
                      </a:r>
                    </a:p>
                  </a:txBody>
                  <a:tcPr marL="9525" marR="9525" marT="9525" marB="0" anchor="ctr"/>
                </a:tc>
                <a:tc>
                  <a:txBody>
                    <a:bodyPr/>
                    <a:lstStyle/>
                    <a:p>
                      <a:pPr algn="ctr" fontAlgn="ctr"/>
                      <a:r>
                        <a:rPr lang="en-US" sz="1000" b="0" i="0" u="none" strike="noStrike">
                          <a:effectLst/>
                          <a:latin typeface="Calibri"/>
                        </a:rPr>
                        <a:t>30%</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31%</a:t>
                      </a:r>
                    </a:p>
                  </a:txBody>
                  <a:tcPr marL="9525" marR="9525" marT="9525" marB="0" anchor="ctr"/>
                </a:tc>
                <a:tc>
                  <a:txBody>
                    <a:bodyPr/>
                    <a:lstStyle/>
                    <a:p>
                      <a:pPr algn="ctr" fontAlgn="ctr"/>
                      <a:r>
                        <a:rPr lang="en-US" sz="1000" b="0" i="0" u="none" strike="noStrike">
                          <a:effectLst/>
                          <a:latin typeface="Calibri"/>
                        </a:rPr>
                        <a:t>37%</a:t>
                      </a:r>
                    </a:p>
                  </a:txBody>
                  <a:tcPr marL="9525" marR="9525" marT="9525" marB="0" anchor="ctr"/>
                </a:tc>
                <a:tc>
                  <a:txBody>
                    <a:bodyPr/>
                    <a:lstStyle/>
                    <a:p>
                      <a:pPr algn="ctr" fontAlgn="ctr"/>
                      <a:r>
                        <a:rPr lang="en-US" sz="1000" b="0" i="0" u="none" strike="noStrike">
                          <a:effectLst/>
                          <a:latin typeface="Calibri"/>
                        </a:rPr>
                        <a:t>35%</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43%</a:t>
                      </a:r>
                    </a:p>
                  </a:txBody>
                  <a:tcPr marL="9525" marR="9525" marT="9525" marB="0" anchor="ctr"/>
                </a:tc>
              </a:tr>
              <a:tr h="297610">
                <a:tc>
                  <a:txBody>
                    <a:bodyPr/>
                    <a:lstStyle/>
                    <a:p>
                      <a:pPr algn="ctr" rtl="0" fontAlgn="t"/>
                      <a:r>
                        <a:rPr lang="en-US" sz="900" b="0" i="0" u="none" strike="noStrike">
                          <a:solidFill>
                            <a:srgbClr val="000000"/>
                          </a:solidFill>
                          <a:effectLst/>
                          <a:latin typeface="Calibri"/>
                        </a:rPr>
                        <a:t>Future employers </a:t>
                      </a:r>
                    </a:p>
                  </a:txBody>
                  <a:tcPr marL="9525" marR="9525" marT="9525" marB="0"/>
                </a:tc>
                <a:tc>
                  <a:txBody>
                    <a:bodyPr/>
                    <a:lstStyle/>
                    <a:p>
                      <a:pPr algn="ctr" fontAlgn="ctr"/>
                      <a:r>
                        <a:rPr lang="en-US" sz="1000" b="0" i="0" u="none" strike="noStrike">
                          <a:effectLst/>
                          <a:latin typeface="Calibri"/>
                        </a:rPr>
                        <a:t>27%</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28%</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34%</a:t>
                      </a:r>
                    </a:p>
                  </a:txBody>
                  <a:tcPr marL="9525" marR="9525" marT="9525" marB="0" anchor="ctr"/>
                </a:tc>
                <a:tc>
                  <a:txBody>
                    <a:bodyPr/>
                    <a:lstStyle/>
                    <a:p>
                      <a:pPr algn="ctr" fontAlgn="ctr"/>
                      <a:r>
                        <a:rPr lang="en-US" sz="1000" b="0" i="0" u="none" strike="noStrike">
                          <a:effectLst/>
                          <a:latin typeface="Calibri"/>
                        </a:rPr>
                        <a:t>34%</a:t>
                      </a:r>
                    </a:p>
                  </a:txBody>
                  <a:tcPr marL="9525" marR="9525" marT="9525" marB="0" anchor="ctr"/>
                </a:tc>
                <a:tc>
                  <a:txBody>
                    <a:bodyPr/>
                    <a:lstStyle/>
                    <a:p>
                      <a:pPr algn="ctr" fontAlgn="ctr"/>
                      <a:r>
                        <a:rPr lang="en-US" sz="1000" b="0" i="0" u="none" strike="noStrike">
                          <a:effectLst/>
                          <a:latin typeface="Calibri"/>
                        </a:rPr>
                        <a:t>37%</a:t>
                      </a:r>
                    </a:p>
                  </a:txBody>
                  <a:tcPr marL="9525" marR="9525" marT="9525" marB="0" anchor="ctr"/>
                </a:tc>
                <a:tc>
                  <a:txBody>
                    <a:bodyPr/>
                    <a:lstStyle/>
                    <a:p>
                      <a:pPr algn="ctr" fontAlgn="ctr"/>
                      <a:r>
                        <a:rPr lang="en-US" sz="1000" b="0" i="0" u="none" strike="noStrike">
                          <a:effectLst/>
                          <a:latin typeface="Calibri"/>
                        </a:rPr>
                        <a:t>27%</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45%</a:t>
                      </a:r>
                    </a:p>
                  </a:txBody>
                  <a:tcPr marL="9525" marR="9525" marT="9525" marB="0" anchor="ctr"/>
                </a:tc>
              </a:tr>
              <a:tr h="297610">
                <a:tc>
                  <a:txBody>
                    <a:bodyPr/>
                    <a:lstStyle/>
                    <a:p>
                      <a:pPr algn="ctr" rtl="0" fontAlgn="t"/>
                      <a:r>
                        <a:rPr lang="en-US" sz="900" b="0" i="0" u="none" strike="noStrike">
                          <a:solidFill>
                            <a:srgbClr val="000000"/>
                          </a:solidFill>
                          <a:effectLst/>
                          <a:latin typeface="Calibri"/>
                        </a:rPr>
                        <a:t>Law enforcement </a:t>
                      </a:r>
                    </a:p>
                  </a:txBody>
                  <a:tcPr marL="9525" marR="9525" marT="9525" marB="0"/>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28%</a:t>
                      </a:r>
                    </a:p>
                  </a:txBody>
                  <a:tcPr marL="9525" marR="9525" marT="9525" marB="0" anchor="ctr"/>
                </a:tc>
                <a:tc>
                  <a:txBody>
                    <a:bodyPr/>
                    <a:lstStyle/>
                    <a:p>
                      <a:pPr algn="ctr" fontAlgn="ctr"/>
                      <a:r>
                        <a:rPr lang="en-US" sz="1000" b="0" i="0" u="none" strike="noStrike">
                          <a:effectLst/>
                          <a:latin typeface="Calibri"/>
                        </a:rPr>
                        <a:t>29%</a:t>
                      </a:r>
                    </a:p>
                  </a:txBody>
                  <a:tcPr marL="9525" marR="9525" marT="9525" marB="0" anchor="ctr"/>
                </a:tc>
                <a:tc>
                  <a:txBody>
                    <a:bodyPr/>
                    <a:lstStyle/>
                    <a:p>
                      <a:pPr algn="ctr" fontAlgn="ctr"/>
                      <a:r>
                        <a:rPr lang="en-US" sz="1000" b="0" i="0" u="none" strike="noStrike">
                          <a:effectLst/>
                          <a:latin typeface="Calibri"/>
                        </a:rPr>
                        <a:t>28%</a:t>
                      </a:r>
                    </a:p>
                  </a:txBody>
                  <a:tcPr marL="9525" marR="9525" marT="9525" marB="0" anchor="ctr"/>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32%</a:t>
                      </a:r>
                    </a:p>
                  </a:txBody>
                  <a:tcPr marL="9525" marR="9525" marT="9525" marB="0" anchor="ctr"/>
                </a:tc>
                <a:tc>
                  <a:txBody>
                    <a:bodyPr/>
                    <a:lstStyle/>
                    <a:p>
                      <a:pPr algn="ctr" fontAlgn="ctr"/>
                      <a:r>
                        <a:rPr lang="en-US" sz="1000" b="0" i="0" u="none" strike="noStrike">
                          <a:effectLst/>
                          <a:latin typeface="Calibri"/>
                        </a:rPr>
                        <a:t>30%</a:t>
                      </a:r>
                    </a:p>
                  </a:txBody>
                  <a:tcPr marL="9525" marR="9525" marT="9525" marB="0" anchor="ctr"/>
                </a:tc>
                <a:tc>
                  <a:txBody>
                    <a:bodyPr/>
                    <a:lstStyle/>
                    <a:p>
                      <a:pPr algn="ctr" fontAlgn="ctr"/>
                      <a:r>
                        <a:rPr lang="en-US" sz="1000" b="0" i="0" u="none" strike="noStrike">
                          <a:effectLst/>
                          <a:latin typeface="Calibri"/>
                        </a:rPr>
                        <a:t>31%</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34%</a:t>
                      </a:r>
                    </a:p>
                  </a:txBody>
                  <a:tcPr marL="9525" marR="9525" marT="9525" marB="0" anchor="ctr"/>
                </a:tc>
              </a:tr>
              <a:tr h="297610">
                <a:tc>
                  <a:txBody>
                    <a:bodyPr/>
                    <a:lstStyle/>
                    <a:p>
                      <a:pPr algn="ctr" rtl="0" fontAlgn="t"/>
                      <a:r>
                        <a:rPr lang="en-US" sz="900" b="0" i="0" u="none" strike="noStrike">
                          <a:solidFill>
                            <a:srgbClr val="000000"/>
                          </a:solidFill>
                          <a:effectLst/>
                          <a:latin typeface="Calibri"/>
                        </a:rPr>
                        <a:t>College admissions </a:t>
                      </a:r>
                    </a:p>
                  </a:txBody>
                  <a:tcPr marL="9525" marR="9525" marT="9525" marB="0"/>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27%</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31%</a:t>
                      </a:r>
                    </a:p>
                  </a:txBody>
                  <a:tcPr marL="9525" marR="9525" marT="9525" marB="0" anchor="ctr"/>
                </a:tc>
                <a:tc>
                  <a:txBody>
                    <a:bodyPr/>
                    <a:lstStyle/>
                    <a:p>
                      <a:pPr algn="ctr" fontAlgn="ctr"/>
                      <a:r>
                        <a:rPr lang="en-US" sz="1000" b="0" i="0" u="none" strike="noStrike">
                          <a:effectLst/>
                          <a:latin typeface="Calibri"/>
                        </a:rPr>
                        <a:t>34%</a:t>
                      </a:r>
                    </a:p>
                  </a:txBody>
                  <a:tcPr marL="9525" marR="9525" marT="9525" marB="0" anchor="ctr"/>
                </a:tc>
                <a:tc>
                  <a:txBody>
                    <a:bodyPr/>
                    <a:lstStyle/>
                    <a:p>
                      <a:pPr algn="ctr" fontAlgn="ctr"/>
                      <a:r>
                        <a:rPr lang="en-US" sz="1000" b="0" i="0" u="none" strike="noStrike">
                          <a:effectLst/>
                          <a:latin typeface="Calibri"/>
                        </a:rPr>
                        <a:t>35%</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42%</a:t>
                      </a:r>
                    </a:p>
                  </a:txBody>
                  <a:tcPr marL="9525" marR="9525" marT="9525" marB="0" anchor="ctr"/>
                </a:tc>
              </a:tr>
              <a:tr h="242017">
                <a:tc>
                  <a:txBody>
                    <a:bodyPr/>
                    <a:lstStyle/>
                    <a:p>
                      <a:pPr algn="ctr" rtl="0" fontAlgn="t"/>
                      <a:r>
                        <a:rPr lang="en-US" sz="900" b="0" i="0" u="none" strike="noStrike">
                          <a:solidFill>
                            <a:srgbClr val="000000"/>
                          </a:solidFill>
                          <a:effectLst/>
                          <a:latin typeface="Calibri"/>
                        </a:rPr>
                        <a:t>Friends </a:t>
                      </a:r>
                    </a:p>
                  </a:txBody>
                  <a:tcPr marL="9525" marR="9525" marT="9525" marB="0"/>
                </a:tc>
                <a:tc>
                  <a:txBody>
                    <a:bodyPr/>
                    <a:lstStyle/>
                    <a:p>
                      <a:pPr algn="ctr" fontAlgn="ctr"/>
                      <a:r>
                        <a:rPr lang="en-US" sz="1000" b="0" i="0" u="none" strike="noStrike">
                          <a:effectLst/>
                          <a:latin typeface="Calibri"/>
                        </a:rPr>
                        <a:t>27%</a:t>
                      </a:r>
                    </a:p>
                  </a:txBody>
                  <a:tcPr marL="9525" marR="9525" marT="9525" marB="0" anchor="ctr"/>
                </a:tc>
                <a:tc>
                  <a:txBody>
                    <a:bodyPr/>
                    <a:lstStyle/>
                    <a:p>
                      <a:pPr algn="ctr" fontAlgn="ctr"/>
                      <a:r>
                        <a:rPr lang="en-US" sz="1000" b="0" i="0" u="none" strike="noStrike">
                          <a:effectLst/>
                          <a:latin typeface="Calibri"/>
                        </a:rPr>
                        <a:t>29%</a:t>
                      </a:r>
                    </a:p>
                  </a:txBody>
                  <a:tcPr marL="9525" marR="9525" marT="9525" marB="0" anchor="ctr"/>
                </a:tc>
                <a:tc>
                  <a:txBody>
                    <a:bodyPr/>
                    <a:lstStyle/>
                    <a:p>
                      <a:pPr algn="ctr" fontAlgn="ctr"/>
                      <a:r>
                        <a:rPr lang="en-US" sz="1000" b="0" i="0" u="none" strike="noStrike">
                          <a:effectLst/>
                          <a:latin typeface="Calibri"/>
                        </a:rPr>
                        <a:t>27%</a:t>
                      </a:r>
                    </a:p>
                  </a:txBody>
                  <a:tcPr marL="9525" marR="9525" marT="9525" marB="0" anchor="ctr"/>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27%</a:t>
                      </a:r>
                    </a:p>
                  </a:txBody>
                  <a:tcPr marL="9525" marR="9525" marT="9525" marB="0" anchor="ctr"/>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r>
              <a:tr h="330770">
                <a:tc>
                  <a:txBody>
                    <a:bodyPr/>
                    <a:lstStyle/>
                    <a:p>
                      <a:pPr algn="ctr" rtl="0" fontAlgn="t"/>
                      <a:r>
                        <a:rPr lang="en-US" sz="900" b="0" i="0" u="none" strike="noStrike">
                          <a:solidFill>
                            <a:srgbClr val="000000"/>
                          </a:solidFill>
                          <a:effectLst/>
                          <a:latin typeface="Calibri"/>
                        </a:rPr>
                        <a:t>Neighbours, casual friends </a:t>
                      </a:r>
                    </a:p>
                  </a:txBody>
                  <a:tcPr marL="9525" marR="9525" marT="9525" marB="0"/>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24%</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26%</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r>
              <a:tr h="284208">
                <a:tc>
                  <a:txBody>
                    <a:bodyPr/>
                    <a:lstStyle/>
                    <a:p>
                      <a:pPr algn="ctr" rtl="0" fontAlgn="t"/>
                      <a:r>
                        <a:rPr lang="en-US" sz="900" b="0" i="0" u="none" strike="noStrike" dirty="0">
                          <a:solidFill>
                            <a:srgbClr val="000000"/>
                          </a:solidFill>
                          <a:effectLst/>
                          <a:latin typeface="Calibri"/>
                        </a:rPr>
                        <a:t>Parents </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32%</a:t>
                      </a:r>
                    </a:p>
                  </a:txBody>
                  <a:tcPr marL="9525" marR="9525" marT="9525" marB="0" anchor="ctr"/>
                </a:tc>
                <a:tc>
                  <a:txBody>
                    <a:bodyPr/>
                    <a:lstStyle/>
                    <a:p>
                      <a:pPr algn="ctr" fontAlgn="ctr"/>
                      <a:r>
                        <a:rPr lang="en-US" sz="1000" b="0" i="0" u="none" strike="noStrike">
                          <a:effectLst/>
                          <a:latin typeface="Calibri"/>
                        </a:rPr>
                        <a:t>28%</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33%</a:t>
                      </a:r>
                    </a:p>
                  </a:txBody>
                  <a:tcPr marL="9525" marR="9525" marT="9525" marB="0" anchor="ctr"/>
                </a:tc>
              </a:tr>
              <a:tr h="239686">
                <a:tc>
                  <a:txBody>
                    <a:bodyPr/>
                    <a:lstStyle/>
                    <a:p>
                      <a:pPr algn="ctr" rtl="0" fontAlgn="t"/>
                      <a:r>
                        <a:rPr lang="en-US" sz="900" b="0" i="0" u="none" strike="noStrike">
                          <a:solidFill>
                            <a:srgbClr val="000000"/>
                          </a:solidFill>
                          <a:effectLst/>
                          <a:latin typeface="Calibri"/>
                        </a:rPr>
                        <a:t>Siblings </a:t>
                      </a:r>
                    </a:p>
                  </a:txBody>
                  <a:tcPr marL="9525" marR="9525" marT="9525" marB="0"/>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17%</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r>
              <a:tr h="239686">
                <a:tc>
                  <a:txBody>
                    <a:bodyPr/>
                    <a:lstStyle/>
                    <a:p>
                      <a:pPr algn="ctr" rtl="0" fontAlgn="t"/>
                      <a:r>
                        <a:rPr lang="en-US" sz="900" b="0" i="0" u="none" strike="noStrike" dirty="0">
                          <a:solidFill>
                            <a:srgbClr val="000000"/>
                          </a:solidFill>
                          <a:effectLst/>
                          <a:latin typeface="Calibri"/>
                        </a:rPr>
                        <a:t>Extended family </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15%</a:t>
                      </a:r>
                    </a:p>
                  </a:txBody>
                  <a:tcPr marL="9525" marR="9525" marT="9525" marB="0" anchor="ctr"/>
                </a:tc>
                <a:tc>
                  <a:txBody>
                    <a:bodyPr/>
                    <a:lstStyle/>
                    <a:p>
                      <a:pPr algn="ctr" fontAlgn="ctr"/>
                      <a:r>
                        <a:rPr lang="en-US" sz="1000" b="0" i="0" u="none" strike="noStrike">
                          <a:effectLst/>
                          <a:latin typeface="Calibri"/>
                        </a:rPr>
                        <a:t>17%</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25%</a:t>
                      </a:r>
                    </a:p>
                  </a:txBody>
                  <a:tcPr marL="9525" marR="9525" marT="9525" marB="0" anchor="ctr"/>
                </a:tc>
                <a:tc>
                  <a:txBody>
                    <a:bodyPr/>
                    <a:lstStyle/>
                    <a:p>
                      <a:pPr algn="ctr" fontAlgn="ctr"/>
                      <a:r>
                        <a:rPr lang="en-US" sz="1000" b="0" i="0" u="none" strike="noStrike">
                          <a:effectLst/>
                          <a:latin typeface="Calibri"/>
                        </a:rPr>
                        <a:t>17%</a:t>
                      </a:r>
                    </a:p>
                  </a:txBody>
                  <a:tcPr marL="9525" marR="9525" marT="9525" marB="0" anchor="ctr"/>
                </a:tc>
                <a:tc>
                  <a:txBody>
                    <a:bodyPr/>
                    <a:lstStyle/>
                    <a:p>
                      <a:pPr algn="ctr" fontAlgn="ctr"/>
                      <a:r>
                        <a:rPr lang="en-US" sz="1000" b="0" i="0" u="none" strike="noStrike">
                          <a:effectLst/>
                          <a:latin typeface="Calibri"/>
                        </a:rPr>
                        <a:t>17%</a:t>
                      </a:r>
                    </a:p>
                  </a:txBody>
                  <a:tcPr marL="9525" marR="9525" marT="9525" marB="0" anchor="ctr"/>
                </a:tc>
                <a:tc>
                  <a:txBody>
                    <a:bodyPr/>
                    <a:lstStyle/>
                    <a:p>
                      <a:pPr algn="ctr" fontAlgn="ctr"/>
                      <a:r>
                        <a:rPr lang="en-US" sz="1000" b="0" i="0" u="none" strike="noStrike">
                          <a:effectLst/>
                          <a:latin typeface="Calibri"/>
                        </a:rPr>
                        <a:t>22%</a:t>
                      </a:r>
                    </a:p>
                  </a:txBody>
                  <a:tcPr marL="9525" marR="9525" marT="9525" marB="0" anchor="ctr"/>
                </a:tc>
                <a:tc>
                  <a:txBody>
                    <a:bodyPr/>
                    <a:lstStyle/>
                    <a:p>
                      <a:pPr algn="ctr" fontAlgn="ctr"/>
                      <a:r>
                        <a:rPr lang="en-US" sz="1000" b="0" i="0" u="none" strike="noStrike">
                          <a:effectLst/>
                          <a:latin typeface="Calibri"/>
                        </a:rPr>
                        <a:t>27%</a:t>
                      </a:r>
                    </a:p>
                  </a:txBody>
                  <a:tcPr marL="9525" marR="9525" marT="9525" marB="0" anchor="ctr"/>
                </a:tc>
              </a:tr>
              <a:tr h="297610">
                <a:tc>
                  <a:txBody>
                    <a:bodyPr/>
                    <a:lstStyle/>
                    <a:p>
                      <a:pPr algn="ctr" rtl="0" fontAlgn="t"/>
                      <a:r>
                        <a:rPr lang="en-US" sz="900" b="0" i="0" u="none" strike="noStrike" dirty="0">
                          <a:solidFill>
                            <a:srgbClr val="000000"/>
                          </a:solidFill>
                          <a:effectLst/>
                          <a:latin typeface="Calibri"/>
                        </a:rPr>
                        <a:t>Boyfriend</a:t>
                      </a:r>
                      <a:r>
                        <a:rPr lang="en-US" sz="900" b="0" i="0" u="none" strike="noStrike" dirty="0" smtClean="0">
                          <a:solidFill>
                            <a:srgbClr val="000000"/>
                          </a:solidFill>
                          <a:effectLst/>
                          <a:latin typeface="Calibri"/>
                        </a:rPr>
                        <a:t>/</a:t>
                      </a:r>
                    </a:p>
                    <a:p>
                      <a:pPr algn="ctr" rtl="0" fontAlgn="t"/>
                      <a:r>
                        <a:rPr lang="en-US" sz="900" b="0" i="0" u="none" strike="noStrike" dirty="0" smtClean="0">
                          <a:solidFill>
                            <a:srgbClr val="000000"/>
                          </a:solidFill>
                          <a:effectLst/>
                          <a:latin typeface="Calibri"/>
                        </a:rPr>
                        <a:t>girlfriend</a:t>
                      </a:r>
                      <a:endParaRPr lang="en-US" sz="900" b="0" i="0" u="none" strike="noStrike" dirty="0">
                        <a:solidFill>
                          <a:srgbClr val="000000"/>
                        </a:solidFill>
                        <a:effectLst/>
                        <a:latin typeface="Calibri"/>
                      </a:endParaRPr>
                    </a:p>
                  </a:txBody>
                  <a:tcPr marL="9525" marR="9525" marT="9525" marB="0"/>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23%</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18%</a:t>
                      </a:r>
                    </a:p>
                  </a:txBody>
                  <a:tcPr marL="9525" marR="9525" marT="9525" marB="0" anchor="ctr"/>
                </a:tc>
                <a:tc>
                  <a:txBody>
                    <a:bodyPr/>
                    <a:lstStyle/>
                    <a:p>
                      <a:pPr algn="ctr" fontAlgn="ctr"/>
                      <a:r>
                        <a:rPr lang="en-US" sz="1000" b="0" i="0" u="none" strike="noStrike">
                          <a:effectLst/>
                          <a:latin typeface="Calibri"/>
                        </a:rPr>
                        <a:t>20%</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c>
                  <a:txBody>
                    <a:bodyPr/>
                    <a:lstStyle/>
                    <a:p>
                      <a:pPr algn="ctr" fontAlgn="ctr"/>
                      <a:r>
                        <a:rPr lang="en-US" sz="1000" b="0" i="0" u="none" strike="noStrike">
                          <a:effectLst/>
                          <a:latin typeface="Calibri"/>
                        </a:rPr>
                        <a:t>19%</a:t>
                      </a:r>
                    </a:p>
                  </a:txBody>
                  <a:tcPr marL="9525" marR="9525" marT="9525" marB="0" anchor="ctr"/>
                </a:tc>
                <a:tc>
                  <a:txBody>
                    <a:bodyPr/>
                    <a:lstStyle/>
                    <a:p>
                      <a:pPr algn="ctr" fontAlgn="ctr"/>
                      <a:r>
                        <a:rPr lang="en-US" sz="1000" b="0" i="0" u="none" strike="noStrike">
                          <a:effectLst/>
                          <a:latin typeface="Calibri"/>
                        </a:rPr>
                        <a:t>21%</a:t>
                      </a:r>
                    </a:p>
                  </a:txBody>
                  <a:tcPr marL="9525" marR="9525" marT="9525" marB="0" anchor="ctr"/>
                </a:tc>
                <a:tc>
                  <a:txBody>
                    <a:bodyPr/>
                    <a:lstStyle/>
                    <a:p>
                      <a:pPr algn="ctr" fontAlgn="ctr"/>
                      <a:r>
                        <a:rPr lang="en-US" sz="1000" b="0" i="0" u="none" strike="noStrike">
                          <a:effectLst/>
                          <a:latin typeface="Calibri"/>
                        </a:rPr>
                        <a:t>17%</a:t>
                      </a:r>
                    </a:p>
                  </a:txBody>
                  <a:tcPr marL="9525" marR="9525" marT="9525" marB="0" anchor="ctr"/>
                </a:tc>
              </a:tr>
              <a:tr h="242017">
                <a:tc>
                  <a:txBody>
                    <a:bodyPr/>
                    <a:lstStyle/>
                    <a:p>
                      <a:pPr algn="ctr" rtl="0" fontAlgn="t"/>
                      <a:r>
                        <a:rPr lang="en-US" sz="900" b="0" i="0" u="none" strike="noStrike" dirty="0">
                          <a:solidFill>
                            <a:srgbClr val="000000"/>
                          </a:solidFill>
                          <a:effectLst/>
                          <a:latin typeface="Calibri"/>
                        </a:rPr>
                        <a:t>Others </a:t>
                      </a:r>
                    </a:p>
                  </a:txBody>
                  <a:tcPr marL="9525" marR="9525" marT="9525" marB="0"/>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a:effectLst/>
                          <a:latin typeface="Calibri"/>
                        </a:rPr>
                        <a:t>1%</a:t>
                      </a:r>
                    </a:p>
                  </a:txBody>
                  <a:tcPr marL="9525" marR="9525" marT="9525" marB="0" anchor="ctr"/>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a:effectLst/>
                          <a:latin typeface="Calibri"/>
                        </a:rPr>
                        <a:t>2%</a:t>
                      </a:r>
                    </a:p>
                  </a:txBody>
                  <a:tcPr marL="9525" marR="9525" marT="9525" marB="0" anchor="ctr"/>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a:effectLst/>
                          <a:latin typeface="Calibri"/>
                        </a:rPr>
                        <a:t>2%</a:t>
                      </a:r>
                    </a:p>
                  </a:txBody>
                  <a:tcPr marL="9525" marR="9525" marT="9525" marB="0" anchor="ctr"/>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a:effectLst/>
                          <a:latin typeface="Calibri"/>
                        </a:rPr>
                        <a:t>2%</a:t>
                      </a:r>
                    </a:p>
                  </a:txBody>
                  <a:tcPr marL="9525" marR="9525" marT="9525" marB="0" anchor="ctr"/>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a:effectLst/>
                          <a:latin typeface="Calibri"/>
                        </a:rPr>
                        <a:t>3%</a:t>
                      </a:r>
                    </a:p>
                  </a:txBody>
                  <a:tcPr marL="9525" marR="9525" marT="9525" marB="0" anchor="ctr"/>
                </a:tc>
                <a:tc>
                  <a:txBody>
                    <a:bodyPr/>
                    <a:lstStyle/>
                    <a:p>
                      <a:pPr algn="ctr" fontAlgn="ctr"/>
                      <a:r>
                        <a:rPr lang="en-US" sz="1000" b="0" i="0" u="none" strike="noStrike" dirty="0">
                          <a:effectLst/>
                          <a:latin typeface="Calibri"/>
                        </a:rPr>
                        <a:t>3%</a:t>
                      </a:r>
                    </a:p>
                  </a:txBody>
                  <a:tcPr marL="9525" marR="9525" marT="9525" marB="0" anchor="ctr"/>
                </a:tc>
              </a:tr>
            </a:tbl>
          </a:graphicData>
        </a:graphic>
      </p:graphicFrame>
      <p:sp>
        <p:nvSpPr>
          <p:cNvPr id="6" name="Title 1"/>
          <p:cNvSpPr>
            <a:spLocks noGrp="1"/>
          </p:cNvSpPr>
          <p:nvPr>
            <p:ph type="title"/>
          </p:nvPr>
        </p:nvSpPr>
        <p:spPr>
          <a:xfrm>
            <a:off x="914400" y="0"/>
            <a:ext cx="8229600" cy="990600"/>
          </a:xfrm>
        </p:spPr>
        <p:txBody>
          <a:bodyPr/>
          <a:lstStyle/>
          <a:p>
            <a:pPr algn="r"/>
            <a:r>
              <a:rPr lang="en-US" sz="2800" dirty="0" smtClean="0">
                <a:solidFill>
                  <a:srgbClr val="FFFFFF"/>
                </a:solidFill>
              </a:rPr>
              <a:t>Teens Worry Most About </a:t>
            </a:r>
            <a:r>
              <a:rPr lang="en-US" sz="2800" dirty="0">
                <a:solidFill>
                  <a:srgbClr val="FFFFFF"/>
                </a:solidFill>
              </a:rPr>
              <a:t>S</a:t>
            </a:r>
            <a:r>
              <a:rPr lang="en-US" sz="2800" dirty="0" smtClean="0">
                <a:solidFill>
                  <a:srgbClr val="FFFFFF"/>
                </a:solidFill>
              </a:rPr>
              <a:t>trangers Having Unauthorized Access</a:t>
            </a:r>
            <a:endParaRPr lang="en-US" sz="2800" dirty="0"/>
          </a:p>
        </p:txBody>
      </p:sp>
      <p:sp>
        <p:nvSpPr>
          <p:cNvPr id="7" name="Rectangle 6"/>
          <p:cNvSpPr/>
          <p:nvPr/>
        </p:nvSpPr>
        <p:spPr>
          <a:xfrm>
            <a:off x="8077200" y="3200400"/>
            <a:ext cx="762000" cy="7620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077199" y="4267200"/>
            <a:ext cx="761999" cy="3048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bwMode="auto">
          <a:xfrm>
            <a:off x="429172" y="1324690"/>
            <a:ext cx="8410027" cy="51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3"/>
              </a:buBlip>
            </a:pPr>
            <a:r>
              <a:rPr lang="en-US" sz="1400" dirty="0" smtClean="0">
                <a:gradFill>
                  <a:gsLst>
                    <a:gs pos="0">
                      <a:schemeClr val="tx1"/>
                    </a:gs>
                    <a:gs pos="100000">
                      <a:schemeClr val="tx1"/>
                    </a:gs>
                  </a:gsLst>
                  <a:lin ang="5400000" scaled="0"/>
                </a:gradFill>
              </a:rPr>
              <a:t>Teens also worry about “gatekeepers” who have significant influence over their lives now and in the near future.  </a:t>
            </a:r>
            <a:endParaRPr lang="en-US" sz="1400" dirty="0">
              <a:gradFill>
                <a:gsLst>
                  <a:gs pos="0">
                    <a:schemeClr val="tx1"/>
                  </a:gs>
                  <a:gs pos="100000">
                    <a:schemeClr val="tx1"/>
                  </a:gs>
                </a:gsLst>
                <a:lin ang="5400000" scaled="0"/>
              </a:gradFill>
            </a:endParaRPr>
          </a:p>
        </p:txBody>
      </p:sp>
      <p:sp>
        <p:nvSpPr>
          <p:cNvPr id="10" name="Rectangle 9"/>
          <p:cNvSpPr/>
          <p:nvPr/>
        </p:nvSpPr>
        <p:spPr>
          <a:xfrm>
            <a:off x="228600" y="2990850"/>
            <a:ext cx="8686800" cy="20955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250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2650741"/>
              </p:ext>
            </p:extLst>
          </p:nvPr>
        </p:nvGraphicFramePr>
        <p:xfrm>
          <a:off x="228601" y="1843451"/>
          <a:ext cx="8680056" cy="4604598"/>
        </p:xfrm>
        <a:graphic>
          <a:graphicData uri="http://schemas.openxmlformats.org/drawingml/2006/table">
            <a:tbl>
              <a:tblPr firstRow="1" bandRow="1">
                <a:tableStyleId>{BC89EF96-8CEA-46FF-86C4-4CE0E7609802}</a:tableStyleId>
              </a:tblPr>
              <a:tblGrid>
                <a:gridCol w="1034662"/>
                <a:gridCol w="482594"/>
                <a:gridCol w="609600"/>
                <a:gridCol w="801916"/>
                <a:gridCol w="544290"/>
                <a:gridCol w="609600"/>
                <a:gridCol w="634994"/>
                <a:gridCol w="584206"/>
                <a:gridCol w="634994"/>
                <a:gridCol w="685800"/>
                <a:gridCol w="762000"/>
                <a:gridCol w="762000"/>
                <a:gridCol w="533400"/>
              </a:tblGrid>
              <a:tr h="290149">
                <a:tc gridSpan="1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100" dirty="0" smtClean="0">
                          <a:solidFill>
                            <a:schemeClr val="bg1"/>
                          </a:solidFill>
                          <a:latin typeface="Calibri" pitchFamily="34" charset="0"/>
                          <a:cs typeface="Calibri" pitchFamily="34" charset="0"/>
                        </a:rPr>
                        <a:t>Information that was rated very or somewhat important to protect</a:t>
                      </a:r>
                      <a:r>
                        <a:rPr lang="en-IN" sz="1100" baseline="0" dirty="0" smtClean="0">
                          <a:solidFill>
                            <a:schemeClr val="bg1"/>
                          </a:solidFill>
                          <a:latin typeface="Calibri" pitchFamily="34" charset="0"/>
                          <a:cs typeface="Calibri" pitchFamily="34" charset="0"/>
                        </a:rPr>
                        <a:t> that is posted online</a:t>
                      </a:r>
                      <a:endParaRPr lang="en-IN" sz="1100" dirty="0" smtClean="0">
                        <a:solidFill>
                          <a:schemeClr val="bg1"/>
                        </a:solidFill>
                        <a:latin typeface="Calibri" pitchFamily="34" charset="0"/>
                        <a:cs typeface="Calibri" pitchFamily="34" charset="0"/>
                      </a:endParaRPr>
                    </a:p>
                  </a:txBody>
                  <a:tcPr>
                    <a:solidFill>
                      <a:srgbClr val="0070C0"/>
                    </a:solidFill>
                  </a:tcPr>
                </a:tc>
                <a:tc hMerge="1">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c hMerge="1">
                  <a:txBody>
                    <a:bodyPr/>
                    <a:lstStyle/>
                    <a:p>
                      <a:pPr algn="ctr" rtl="0" fontAlgn="ctr"/>
                      <a:endParaRPr lang="en-IN" sz="900" b="0"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448727">
                <a:tc>
                  <a:txBody>
                    <a:bodyPr/>
                    <a:lstStyle/>
                    <a:p>
                      <a:endParaRPr lang="en-IN" sz="650" dirty="0">
                        <a:solidFill>
                          <a:schemeClr val="bg1"/>
                        </a:solidFill>
                      </a:endParaRPr>
                    </a:p>
                  </a:txBody>
                  <a:tcPr>
                    <a:solidFill>
                      <a:srgbClr val="0070C0"/>
                    </a:solidFill>
                  </a:tcPr>
                </a:tc>
                <a:tc>
                  <a:txBody>
                    <a:bodyPr/>
                    <a:lstStyle/>
                    <a:p>
                      <a:pPr algn="ctr" rtl="0" fontAlgn="ctr"/>
                      <a:r>
                        <a:rPr lang="en-IN" sz="900" b="1" i="0" u="none" strike="noStrike" dirty="0">
                          <a:solidFill>
                            <a:schemeClr val="bg1"/>
                          </a:solidFill>
                          <a:effectLst/>
                          <a:latin typeface="Calibri" pitchFamily="34" charset="0"/>
                          <a:cs typeface="Calibri" pitchFamily="34" charset="0"/>
                        </a:rPr>
                        <a:t>Names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Phone numbers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E-mail 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of my workplace</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family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friends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Photos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Hobbies / things I like to do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Birthdays</a:t>
                      </a:r>
                    </a:p>
                  </a:txBody>
                  <a:tcPr marL="9525" marR="9525" marT="9525" marB="0" anchor="ctr">
                    <a:solidFill>
                      <a:srgbClr val="0070C0"/>
                    </a:solidFill>
                  </a:tcPr>
                </a:tc>
                <a:tc>
                  <a:txBody>
                    <a:bodyPr/>
                    <a:lstStyle/>
                    <a:p>
                      <a:pPr algn="ctr" rtl="0" fontAlgn="ctr"/>
                      <a:r>
                        <a:rPr lang="en-IN" sz="900" b="0" i="0" u="none" strike="noStrike" dirty="0" smtClean="0">
                          <a:solidFill>
                            <a:schemeClr val="bg1"/>
                          </a:solidFill>
                          <a:effectLst/>
                          <a:latin typeface="Calibri" pitchFamily="34" charset="0"/>
                          <a:cs typeface="Calibri" pitchFamily="34" charset="0"/>
                        </a:rPr>
                        <a:t>Places</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 </a:t>
                      </a:r>
                      <a:r>
                        <a:rPr lang="en-IN" sz="900" b="0" i="0" u="none" strike="noStrike" dirty="0">
                          <a:solidFill>
                            <a:schemeClr val="bg1"/>
                          </a:solidFill>
                          <a:effectLst/>
                          <a:latin typeface="Calibri" pitchFamily="34" charset="0"/>
                          <a:cs typeface="Calibri" pitchFamily="34" charset="0"/>
                        </a:rPr>
                        <a:t>I like to go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Comments I post online</a:t>
                      </a:r>
                    </a:p>
                  </a:txBody>
                  <a:tcPr marL="9525" marR="9525" marT="9525" marB="0" anchor="ctr">
                    <a:solidFill>
                      <a:srgbClr val="0070C0"/>
                    </a:solidFill>
                  </a:tcPr>
                </a:tc>
              </a:tr>
              <a:tr h="245653">
                <a:tc>
                  <a:txBody>
                    <a:bodyPr/>
                    <a:lstStyle/>
                    <a:p>
                      <a:pPr algn="ctr" rtl="0" fontAlgn="t"/>
                      <a:r>
                        <a:rPr lang="en-US" sz="1000" b="0" i="0" u="none" strike="noStrike" dirty="0">
                          <a:solidFill>
                            <a:srgbClr val="000000"/>
                          </a:solidFill>
                          <a:effectLst/>
                          <a:latin typeface="Calibri"/>
                        </a:rPr>
                        <a:t>General public </a:t>
                      </a:r>
                    </a:p>
                  </a:txBody>
                  <a:tcPr marL="9525" marR="9525" marT="9525" marB="0" anchor="ctr"/>
                </a:tc>
                <a:tc>
                  <a:txBody>
                    <a:bodyPr/>
                    <a:lstStyle/>
                    <a:p>
                      <a:pPr algn="ctr" rtl="0" fontAlgn="ctr"/>
                      <a:r>
                        <a:rPr lang="en-US" sz="1000" b="0" i="0" u="none" strike="noStrike">
                          <a:solidFill>
                            <a:srgbClr val="000000"/>
                          </a:solidFill>
                          <a:effectLst/>
                          <a:latin typeface="Calibri"/>
                        </a:rPr>
                        <a:t>50%</a:t>
                      </a:r>
                    </a:p>
                  </a:txBody>
                  <a:tcPr marL="9525" marR="9525" marT="9525" marB="0" anchor="ctr"/>
                </a:tc>
                <a:tc>
                  <a:txBody>
                    <a:bodyPr/>
                    <a:lstStyle/>
                    <a:p>
                      <a:pPr algn="ctr" rtl="0" fontAlgn="ctr"/>
                      <a:r>
                        <a:rPr lang="en-US" sz="1000" b="0" i="0" u="none" strike="noStrike">
                          <a:solidFill>
                            <a:srgbClr val="000000"/>
                          </a:solidFill>
                          <a:effectLst/>
                          <a:latin typeface="Calibri"/>
                        </a:rPr>
                        <a:t>40%</a:t>
                      </a:r>
                    </a:p>
                  </a:txBody>
                  <a:tcPr marL="9525" marR="9525" marT="9525" marB="0" anchor="ctr"/>
                </a:tc>
                <a:tc>
                  <a:txBody>
                    <a:bodyPr/>
                    <a:lstStyle/>
                    <a:p>
                      <a:pPr algn="ctr" rtl="0" fontAlgn="ctr"/>
                      <a:r>
                        <a:rPr lang="en-US" sz="1000" b="0" i="0" u="none" strike="noStrike">
                          <a:solidFill>
                            <a:srgbClr val="000000"/>
                          </a:solidFill>
                          <a:effectLst/>
                          <a:latin typeface="Calibri"/>
                        </a:rPr>
                        <a:t>40%</a:t>
                      </a:r>
                    </a:p>
                  </a:txBody>
                  <a:tcPr marL="9525" marR="9525" marT="9525" marB="0" anchor="ctr"/>
                </a:tc>
                <a:tc>
                  <a:txBody>
                    <a:bodyPr/>
                    <a:lstStyle/>
                    <a:p>
                      <a:pPr algn="ctr" rtl="0" fontAlgn="ctr"/>
                      <a:r>
                        <a:rPr lang="en-US" sz="1000" b="0" i="0" u="none" strike="noStrike">
                          <a:solidFill>
                            <a:srgbClr val="000000"/>
                          </a:solidFill>
                          <a:effectLst/>
                          <a:latin typeface="Calibri"/>
                        </a:rPr>
                        <a:t>46%</a:t>
                      </a:r>
                    </a:p>
                  </a:txBody>
                  <a:tcPr marL="9525" marR="9525" marT="9525" marB="0" anchor="ctr"/>
                </a:tc>
                <a:tc>
                  <a:txBody>
                    <a:bodyPr/>
                    <a:lstStyle/>
                    <a:p>
                      <a:pPr algn="ctr" rtl="0" fontAlgn="ctr"/>
                      <a:r>
                        <a:rPr lang="en-US" sz="1000" b="0" i="0" u="none" strike="noStrike">
                          <a:solidFill>
                            <a:srgbClr val="000000"/>
                          </a:solidFill>
                          <a:effectLst/>
                          <a:latin typeface="Calibri"/>
                        </a:rPr>
                        <a:t>26%</a:t>
                      </a:r>
                    </a:p>
                  </a:txBody>
                  <a:tcPr marL="9525" marR="9525" marT="9525" marB="0" anchor="ctr"/>
                </a:tc>
                <a:tc>
                  <a:txBody>
                    <a:bodyPr/>
                    <a:lstStyle/>
                    <a:p>
                      <a:pPr algn="ctr" rtl="0" fontAlgn="ctr"/>
                      <a:r>
                        <a:rPr lang="en-US" sz="1000" b="0" i="0" u="none" strike="noStrike">
                          <a:solidFill>
                            <a:srgbClr val="000000"/>
                          </a:solidFill>
                          <a:effectLst/>
                          <a:latin typeface="Calibri"/>
                        </a:rPr>
                        <a:t>44%</a:t>
                      </a:r>
                    </a:p>
                  </a:txBody>
                  <a:tcPr marL="9525" marR="9525" marT="9525" marB="0" anchor="ctr"/>
                </a:tc>
                <a:tc>
                  <a:txBody>
                    <a:bodyPr/>
                    <a:lstStyle/>
                    <a:p>
                      <a:pPr algn="ctr" rtl="0" fontAlgn="ctr"/>
                      <a:r>
                        <a:rPr lang="en-US" sz="1000" b="0" i="0" u="none" strike="noStrike">
                          <a:solidFill>
                            <a:srgbClr val="000000"/>
                          </a:solidFill>
                          <a:effectLst/>
                          <a:latin typeface="Calibri"/>
                        </a:rPr>
                        <a:t>33%</a:t>
                      </a:r>
                    </a:p>
                  </a:txBody>
                  <a:tcPr marL="9525" marR="9525" marT="9525" marB="0" anchor="ctr"/>
                </a:tc>
                <a:tc>
                  <a:txBody>
                    <a:bodyPr/>
                    <a:lstStyle/>
                    <a:p>
                      <a:pPr algn="ctr" rtl="0" fontAlgn="ctr"/>
                      <a:r>
                        <a:rPr lang="en-US" sz="1000" b="0" i="0" u="none" strike="noStrike">
                          <a:solidFill>
                            <a:srgbClr val="000000"/>
                          </a:solidFill>
                          <a:effectLst/>
                          <a:latin typeface="Calibri"/>
                        </a:rPr>
                        <a:t>49%</a:t>
                      </a:r>
                    </a:p>
                  </a:txBody>
                  <a:tcPr marL="9525" marR="9525" marT="9525" marB="0" anchor="ctr"/>
                </a:tc>
                <a:tc>
                  <a:txBody>
                    <a:bodyPr/>
                    <a:lstStyle/>
                    <a:p>
                      <a:pPr algn="ctr" rtl="0" fontAlgn="ctr"/>
                      <a:r>
                        <a:rPr lang="en-US" sz="1000" b="0" i="0" u="none" strike="noStrike">
                          <a:solidFill>
                            <a:srgbClr val="000000"/>
                          </a:solidFill>
                          <a:effectLst/>
                          <a:latin typeface="Calibri"/>
                        </a:rPr>
                        <a:t>46%</a:t>
                      </a:r>
                    </a:p>
                  </a:txBody>
                  <a:tcPr marL="9525" marR="9525" marT="9525" marB="0" anchor="ctr"/>
                </a:tc>
                <a:tc>
                  <a:txBody>
                    <a:bodyPr/>
                    <a:lstStyle/>
                    <a:p>
                      <a:pPr algn="ctr" rtl="0" fontAlgn="ctr"/>
                      <a:r>
                        <a:rPr lang="en-US" sz="1000" b="0" i="0" u="none" strike="noStrike">
                          <a:solidFill>
                            <a:srgbClr val="000000"/>
                          </a:solidFill>
                          <a:effectLst/>
                          <a:latin typeface="Calibri"/>
                        </a:rPr>
                        <a:t>47%</a:t>
                      </a:r>
                    </a:p>
                  </a:txBody>
                  <a:tcPr marL="9525" marR="9525" marT="9525" marB="0" anchor="ctr"/>
                </a:tc>
                <a:tc>
                  <a:txBody>
                    <a:bodyPr/>
                    <a:lstStyle/>
                    <a:p>
                      <a:pPr algn="ctr" rtl="0" fontAlgn="ctr"/>
                      <a:r>
                        <a:rPr lang="en-US" sz="1000" b="0" i="0" u="none" strike="noStrike">
                          <a:solidFill>
                            <a:srgbClr val="000000"/>
                          </a:solidFill>
                          <a:effectLst/>
                          <a:latin typeface="Calibri"/>
                        </a:rPr>
                        <a:t>48%</a:t>
                      </a:r>
                    </a:p>
                  </a:txBody>
                  <a:tcPr marL="9525" marR="9525" marT="9525" marB="0" anchor="ctr"/>
                </a:tc>
                <a:tc>
                  <a:txBody>
                    <a:bodyPr/>
                    <a:lstStyle/>
                    <a:p>
                      <a:pPr algn="ctr" rtl="0" fontAlgn="ctr"/>
                      <a:r>
                        <a:rPr lang="en-US" sz="1000" b="0" i="0" u="none" strike="noStrike" dirty="0">
                          <a:solidFill>
                            <a:srgbClr val="000000"/>
                          </a:solidFill>
                          <a:effectLst/>
                          <a:latin typeface="Calibri"/>
                        </a:rPr>
                        <a:t>54%</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Friends </a:t>
                      </a:r>
                    </a:p>
                  </a:txBody>
                  <a:tcPr marL="9525" marR="9525" marT="9525" marB="0" anchor="ctr"/>
                </a:tc>
                <a:tc>
                  <a:txBody>
                    <a:bodyPr/>
                    <a:lstStyle/>
                    <a:p>
                      <a:pPr algn="ctr" fontAlgn="ctr"/>
                      <a:r>
                        <a:rPr lang="en-IN" sz="1000" b="0" i="0" u="none" strike="noStrike" dirty="0">
                          <a:solidFill>
                            <a:srgbClr val="000000"/>
                          </a:solidFill>
                          <a:effectLst/>
                          <a:latin typeface="Calibri"/>
                        </a:rPr>
                        <a:t>36%</a:t>
                      </a:r>
                    </a:p>
                  </a:txBody>
                  <a:tcPr marL="9525" marR="9525" marT="9525" marB="0" anchor="ctr"/>
                </a:tc>
                <a:tc>
                  <a:txBody>
                    <a:bodyPr/>
                    <a:lstStyle/>
                    <a:p>
                      <a:pPr algn="ctr" fontAlgn="ctr"/>
                      <a:r>
                        <a:rPr lang="en-IN" sz="1000" b="0" i="0" u="none" strike="noStrike" dirty="0">
                          <a:solidFill>
                            <a:srgbClr val="000000"/>
                          </a:solidFill>
                          <a:effectLst/>
                          <a:latin typeface="Calibri"/>
                        </a:rPr>
                        <a:t>35%</a:t>
                      </a:r>
                    </a:p>
                  </a:txBody>
                  <a:tcPr marL="9525" marR="9525" marT="9525" marB="0" anchor="ctr"/>
                </a:tc>
                <a:tc>
                  <a:txBody>
                    <a:bodyPr/>
                    <a:lstStyle/>
                    <a:p>
                      <a:pPr algn="ctr" fontAlgn="ctr"/>
                      <a:r>
                        <a:rPr lang="en-IN" sz="1000" b="0" i="0" u="none" strike="noStrike" dirty="0">
                          <a:solidFill>
                            <a:srgbClr val="000000"/>
                          </a:solidFill>
                          <a:effectLst/>
                          <a:latin typeface="Calibri"/>
                        </a:rPr>
                        <a:t>36%</a:t>
                      </a:r>
                    </a:p>
                  </a:txBody>
                  <a:tcPr marL="9525" marR="9525" marT="9525" marB="0" anchor="ctr"/>
                </a:tc>
                <a:tc>
                  <a:txBody>
                    <a:bodyPr/>
                    <a:lstStyle/>
                    <a:p>
                      <a:pPr algn="ctr" fontAlgn="ctr"/>
                      <a:r>
                        <a:rPr lang="en-IN" sz="1000" b="0" i="0" u="none" strike="noStrike" dirty="0">
                          <a:solidFill>
                            <a:srgbClr val="000000"/>
                          </a:solidFill>
                          <a:effectLst/>
                          <a:latin typeface="Calibri"/>
                        </a:rPr>
                        <a:t>36%</a:t>
                      </a:r>
                    </a:p>
                  </a:txBody>
                  <a:tcPr marL="9525" marR="9525" marT="9525" marB="0" anchor="ctr"/>
                </a:tc>
                <a:tc>
                  <a:txBody>
                    <a:bodyPr/>
                    <a:lstStyle/>
                    <a:p>
                      <a:pPr algn="ctr" fontAlgn="ctr"/>
                      <a:r>
                        <a:rPr lang="en-IN" sz="1000" b="0" i="0" u="none" strike="noStrike" dirty="0">
                          <a:solidFill>
                            <a:srgbClr val="000000"/>
                          </a:solidFill>
                          <a:effectLst/>
                          <a:latin typeface="Calibri"/>
                        </a:rPr>
                        <a:t>45%</a:t>
                      </a:r>
                    </a:p>
                  </a:txBody>
                  <a:tcPr marL="9525" marR="9525" marT="9525" marB="0" anchor="ctr"/>
                </a:tc>
                <a:tc>
                  <a:txBody>
                    <a:bodyPr/>
                    <a:lstStyle/>
                    <a:p>
                      <a:pPr algn="ctr" fontAlgn="ctr"/>
                      <a:r>
                        <a:rPr lang="en-IN" sz="1000" b="0" i="0" u="none" strike="noStrike" dirty="0">
                          <a:solidFill>
                            <a:srgbClr val="000000"/>
                          </a:solidFill>
                          <a:effectLst/>
                          <a:latin typeface="Calibri"/>
                        </a:rPr>
                        <a:t>34%</a:t>
                      </a:r>
                    </a:p>
                  </a:txBody>
                  <a:tcPr marL="9525" marR="9525" marT="9525" marB="0" anchor="ctr"/>
                </a:tc>
                <a:tc>
                  <a:txBody>
                    <a:bodyPr/>
                    <a:lstStyle/>
                    <a:p>
                      <a:pPr algn="ctr" fontAlgn="ctr"/>
                      <a:r>
                        <a:rPr lang="en-IN" sz="1000" b="0" i="0" u="none" strike="noStrike" dirty="0">
                          <a:solidFill>
                            <a:srgbClr val="000000"/>
                          </a:solidFill>
                          <a:effectLst/>
                          <a:latin typeface="Calibri"/>
                        </a:rPr>
                        <a:t>35%</a:t>
                      </a:r>
                    </a:p>
                  </a:txBody>
                  <a:tcPr marL="9525" marR="9525" marT="9525" marB="0" anchor="ctr"/>
                </a:tc>
                <a:tc>
                  <a:txBody>
                    <a:bodyPr/>
                    <a:lstStyle/>
                    <a:p>
                      <a:pPr algn="ctr" fontAlgn="ctr"/>
                      <a:r>
                        <a:rPr lang="en-IN" sz="1000" b="0" i="0" u="none" strike="noStrike" dirty="0">
                          <a:solidFill>
                            <a:srgbClr val="000000"/>
                          </a:solidFill>
                          <a:effectLst/>
                          <a:latin typeface="Calibri"/>
                        </a:rPr>
                        <a:t>37%</a:t>
                      </a:r>
                    </a:p>
                  </a:txBody>
                  <a:tcPr marL="9525" marR="9525" marT="9525" marB="0" anchor="ctr"/>
                </a:tc>
                <a:tc>
                  <a:txBody>
                    <a:bodyPr/>
                    <a:lstStyle/>
                    <a:p>
                      <a:pPr algn="ctr" fontAlgn="ctr"/>
                      <a:r>
                        <a:rPr lang="en-IN" sz="1000" b="0" i="0" u="none" strike="noStrike" dirty="0">
                          <a:solidFill>
                            <a:srgbClr val="000000"/>
                          </a:solidFill>
                          <a:effectLst/>
                          <a:latin typeface="Calibri"/>
                        </a:rPr>
                        <a:t>35%</a:t>
                      </a:r>
                    </a:p>
                  </a:txBody>
                  <a:tcPr marL="9525" marR="9525" marT="9525" marB="0" anchor="ctr"/>
                </a:tc>
                <a:tc>
                  <a:txBody>
                    <a:bodyPr/>
                    <a:lstStyle/>
                    <a:p>
                      <a:pPr algn="ctr" fontAlgn="ctr"/>
                      <a:r>
                        <a:rPr lang="en-IN" sz="1000" b="0" i="0" u="none" strike="noStrike" dirty="0">
                          <a:solidFill>
                            <a:srgbClr val="000000"/>
                          </a:solidFill>
                          <a:effectLst/>
                          <a:latin typeface="Calibri"/>
                        </a:rPr>
                        <a:t>34%</a:t>
                      </a:r>
                    </a:p>
                  </a:txBody>
                  <a:tcPr marL="9525" marR="9525" marT="9525" marB="0" anchor="ctr"/>
                </a:tc>
                <a:tc>
                  <a:txBody>
                    <a:bodyPr/>
                    <a:lstStyle/>
                    <a:p>
                      <a:pPr algn="ctr" fontAlgn="ctr"/>
                      <a:r>
                        <a:rPr lang="en-IN" sz="1000" b="0" i="0" u="none" strike="noStrike" dirty="0">
                          <a:solidFill>
                            <a:srgbClr val="000000"/>
                          </a:solidFill>
                          <a:effectLst/>
                          <a:latin typeface="Calibri"/>
                        </a:rPr>
                        <a:t>31%</a:t>
                      </a:r>
                    </a:p>
                  </a:txBody>
                  <a:tcPr marL="9525" marR="9525" marT="9525" marB="0" anchor="ctr"/>
                </a:tc>
                <a:tc>
                  <a:txBody>
                    <a:bodyPr/>
                    <a:lstStyle/>
                    <a:p>
                      <a:pPr algn="ctr" fontAlgn="ctr"/>
                      <a:r>
                        <a:rPr lang="en-IN" sz="1000" b="0" i="0" u="none" strike="noStrike" dirty="0">
                          <a:solidFill>
                            <a:srgbClr val="000000"/>
                          </a:solidFill>
                          <a:effectLst/>
                          <a:latin typeface="Calibri"/>
                        </a:rPr>
                        <a:t>32%</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My children </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31%</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31%</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r>
              <a:tr h="335023">
                <a:tc>
                  <a:txBody>
                    <a:bodyPr/>
                    <a:lstStyle/>
                    <a:p>
                      <a:pPr algn="ctr" fontAlgn="t"/>
                      <a:r>
                        <a:rPr lang="en-IN" sz="1000" b="0" i="0" u="none" strike="noStrike" dirty="0" smtClean="0">
                          <a:solidFill>
                            <a:srgbClr val="000000"/>
                          </a:solidFill>
                          <a:effectLst/>
                          <a:latin typeface="Calibri"/>
                        </a:rPr>
                        <a:t>Neighbours, </a:t>
                      </a:r>
                      <a:r>
                        <a:rPr lang="en-IN" sz="1000" b="0" i="0" u="none" strike="noStrike" dirty="0">
                          <a:solidFill>
                            <a:srgbClr val="000000"/>
                          </a:solidFill>
                          <a:effectLst/>
                          <a:latin typeface="Calibri"/>
                        </a:rPr>
                        <a:t>casual </a:t>
                      </a:r>
                      <a:r>
                        <a:rPr lang="en-IN" sz="1000" b="0" i="0" u="none" strike="noStrike" dirty="0" smtClean="0">
                          <a:solidFill>
                            <a:srgbClr val="000000"/>
                          </a:solidFill>
                          <a:effectLst/>
                          <a:latin typeface="Calibri"/>
                        </a:rPr>
                        <a:t>friends </a:t>
                      </a:r>
                      <a:endParaRPr lang="en-IN" sz="1000" b="0" i="0" u="none" strike="noStrike" dirty="0">
                        <a:solidFill>
                          <a:srgbClr val="000000"/>
                        </a:solidFill>
                        <a:effectLst/>
                        <a:latin typeface="Calibri"/>
                      </a:endParaRP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20%</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20%</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Parents </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19%</a:t>
                      </a:r>
                    </a:p>
                  </a:txBody>
                  <a:tcPr marL="9525" marR="9525" marT="9525" marB="0" anchor="ctr"/>
                </a:tc>
                <a:tc>
                  <a:txBody>
                    <a:bodyPr/>
                    <a:lstStyle/>
                    <a:p>
                      <a:pPr algn="ctr" fontAlgn="ctr"/>
                      <a:r>
                        <a:rPr lang="en-IN" sz="1000" b="0" i="0" u="none" strike="noStrike" dirty="0">
                          <a:solidFill>
                            <a:srgbClr val="000000"/>
                          </a:solidFill>
                          <a:effectLst/>
                          <a:latin typeface="Calibri"/>
                        </a:rPr>
                        <a:t>22%</a:t>
                      </a:r>
                    </a:p>
                  </a:txBody>
                  <a:tcPr marL="9525" marR="9525" marT="9525" marB="0" anchor="ctr"/>
                </a:tc>
                <a:tc>
                  <a:txBody>
                    <a:bodyPr/>
                    <a:lstStyle/>
                    <a:p>
                      <a:pPr algn="ctr" fontAlgn="ctr"/>
                      <a:r>
                        <a:rPr lang="en-IN" sz="1000" b="0" i="0" u="none" strike="noStrike" dirty="0">
                          <a:solidFill>
                            <a:srgbClr val="000000"/>
                          </a:solidFill>
                          <a:effectLst/>
                          <a:latin typeface="Calibri"/>
                        </a:rPr>
                        <a:t>21%</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21%</a:t>
                      </a:r>
                    </a:p>
                  </a:txBody>
                  <a:tcPr marL="9525" marR="9525" marT="9525" marB="0" anchor="ctr"/>
                </a:tc>
                <a:tc>
                  <a:txBody>
                    <a:bodyPr/>
                    <a:lstStyle/>
                    <a:p>
                      <a:pPr algn="ctr" fontAlgn="ctr"/>
                      <a:r>
                        <a:rPr lang="en-IN" sz="1000" b="0" i="0" u="none" strike="noStrike" dirty="0">
                          <a:solidFill>
                            <a:srgbClr val="000000"/>
                          </a:solidFill>
                          <a:effectLst/>
                          <a:latin typeface="Calibri"/>
                        </a:rPr>
                        <a:t>20%</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Siblings </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22%</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22%</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r>
              <a:tr h="307613">
                <a:tc>
                  <a:txBody>
                    <a:bodyPr/>
                    <a:lstStyle/>
                    <a:p>
                      <a:pPr algn="ctr" fontAlgn="t"/>
                      <a:r>
                        <a:rPr lang="en-IN" sz="1000" b="0" i="0" u="none" strike="noStrike" dirty="0">
                          <a:solidFill>
                            <a:srgbClr val="000000"/>
                          </a:solidFill>
                          <a:effectLst/>
                          <a:latin typeface="Calibri"/>
                        </a:rPr>
                        <a:t>Extended family </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21%</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20%</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29%</a:t>
                      </a:r>
                    </a:p>
                  </a:txBody>
                  <a:tcPr marL="9525" marR="9525" marT="9525" marB="0" anchor="ctr"/>
                </a:tc>
                <a:tc>
                  <a:txBody>
                    <a:bodyPr/>
                    <a:lstStyle/>
                    <a:p>
                      <a:pPr algn="ctr" fontAlgn="ctr"/>
                      <a:r>
                        <a:rPr lang="en-IN" sz="1000" b="0" i="0" u="none" strike="noStrike" dirty="0">
                          <a:solidFill>
                            <a:srgbClr val="000000"/>
                          </a:solidFill>
                          <a:effectLst/>
                          <a:latin typeface="Calibri"/>
                        </a:rPr>
                        <a:t>29%</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r>
              <a:tr h="335023">
                <a:tc>
                  <a:txBody>
                    <a:bodyPr/>
                    <a:lstStyle/>
                    <a:p>
                      <a:pPr algn="ctr" fontAlgn="t"/>
                      <a:r>
                        <a:rPr lang="en-IN" sz="1000" b="0" i="0" u="none" strike="noStrike" dirty="0">
                          <a:solidFill>
                            <a:srgbClr val="000000"/>
                          </a:solidFill>
                          <a:effectLst/>
                          <a:latin typeface="Calibri"/>
                        </a:rPr>
                        <a:t>My current employer </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19%</a:t>
                      </a:r>
                    </a:p>
                  </a:txBody>
                  <a:tcPr marL="9525" marR="9525" marT="9525" marB="0" anchor="ctr"/>
                </a:tc>
                <a:tc>
                  <a:txBody>
                    <a:bodyPr/>
                    <a:lstStyle/>
                    <a:p>
                      <a:pPr algn="ctr" fontAlgn="ctr"/>
                      <a:r>
                        <a:rPr lang="en-IN" sz="1000" b="0" i="0" u="none" strike="noStrike" dirty="0">
                          <a:solidFill>
                            <a:srgbClr val="000000"/>
                          </a:solidFill>
                          <a:effectLst/>
                          <a:latin typeface="Calibri"/>
                        </a:rPr>
                        <a:t>18%</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16%</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22%</a:t>
                      </a:r>
                    </a:p>
                  </a:txBody>
                  <a:tcPr marL="9525" marR="9525" marT="9525" marB="0" anchor="ctr"/>
                </a:tc>
                <a:tc>
                  <a:txBody>
                    <a:bodyPr/>
                    <a:lstStyle/>
                    <a:p>
                      <a:pPr algn="ctr" fontAlgn="ctr"/>
                      <a:r>
                        <a:rPr lang="en-IN" sz="1000" b="0" i="0" u="none" strike="noStrike" dirty="0">
                          <a:solidFill>
                            <a:srgbClr val="000000"/>
                          </a:solidFill>
                          <a:effectLst/>
                          <a:latin typeface="Calibri"/>
                        </a:rPr>
                        <a:t>21%</a:t>
                      </a:r>
                    </a:p>
                  </a:txBody>
                  <a:tcPr marL="9525" marR="9525" marT="9525" marB="0" anchor="ctr"/>
                </a:tc>
                <a:tc>
                  <a:txBody>
                    <a:bodyPr/>
                    <a:lstStyle/>
                    <a:p>
                      <a:pPr algn="ctr" fontAlgn="ctr"/>
                      <a:r>
                        <a:rPr lang="en-IN" sz="1000" b="0" i="0" u="none" strike="noStrike" dirty="0">
                          <a:solidFill>
                            <a:srgbClr val="000000"/>
                          </a:solidFill>
                          <a:effectLst/>
                          <a:latin typeface="Calibri"/>
                        </a:rPr>
                        <a:t>16%</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31%</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Future employers </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21%</a:t>
                      </a:r>
                    </a:p>
                  </a:txBody>
                  <a:tcPr marL="9525" marR="9525" marT="9525" marB="0" anchor="ctr"/>
                </a:tc>
                <a:tc>
                  <a:txBody>
                    <a:bodyPr/>
                    <a:lstStyle/>
                    <a:p>
                      <a:pPr algn="ctr" fontAlgn="ctr"/>
                      <a:r>
                        <a:rPr lang="en-IN" sz="1000" b="0" i="0" u="none" strike="noStrike" dirty="0">
                          <a:solidFill>
                            <a:srgbClr val="000000"/>
                          </a:solidFill>
                          <a:effectLst/>
                          <a:latin typeface="Calibri"/>
                        </a:rPr>
                        <a:t>18%</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18%</a:t>
                      </a:r>
                    </a:p>
                  </a:txBody>
                  <a:tcPr marL="9525" marR="9525" marT="9525" marB="0" anchor="ctr"/>
                </a:tc>
                <a:tc>
                  <a:txBody>
                    <a:bodyPr/>
                    <a:lstStyle/>
                    <a:p>
                      <a:pPr algn="ctr" fontAlgn="ctr"/>
                      <a:r>
                        <a:rPr lang="en-IN" sz="1000" b="0" i="0" u="none" strike="noStrike" dirty="0">
                          <a:solidFill>
                            <a:srgbClr val="000000"/>
                          </a:solidFill>
                          <a:effectLst/>
                          <a:latin typeface="Calibri"/>
                        </a:rPr>
                        <a:t>20%</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25%</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21%</a:t>
                      </a:r>
                    </a:p>
                  </a:txBody>
                  <a:tcPr marL="9525" marR="9525" marT="9525" marB="0" anchor="ctr"/>
                </a:tc>
                <a:tc>
                  <a:txBody>
                    <a:bodyPr/>
                    <a:lstStyle/>
                    <a:p>
                      <a:pPr algn="ctr" fontAlgn="ctr"/>
                      <a:r>
                        <a:rPr lang="en-IN" sz="1000" b="0" i="0" u="none" strike="noStrike" dirty="0">
                          <a:solidFill>
                            <a:srgbClr val="000000"/>
                          </a:solidFill>
                          <a:effectLst/>
                          <a:latin typeface="Calibri"/>
                        </a:rPr>
                        <a:t>28%</a:t>
                      </a:r>
                    </a:p>
                  </a:txBody>
                  <a:tcPr marL="9525" marR="9525" marT="9525" marB="0" anchor="ctr"/>
                </a:tc>
                <a:tc>
                  <a:txBody>
                    <a:bodyPr/>
                    <a:lstStyle/>
                    <a:p>
                      <a:pPr algn="ctr" fontAlgn="ctr"/>
                      <a:r>
                        <a:rPr lang="en-IN" sz="1000" b="0" i="0" u="none" strike="noStrike" dirty="0">
                          <a:solidFill>
                            <a:srgbClr val="000000"/>
                          </a:solidFill>
                          <a:effectLst/>
                          <a:latin typeface="Calibri"/>
                        </a:rPr>
                        <a:t>32%</a:t>
                      </a:r>
                    </a:p>
                  </a:txBody>
                  <a:tcPr marL="9525" marR="9525" marT="9525" marB="0" anchor="ctr"/>
                </a:tc>
              </a:tr>
              <a:tr h="307613">
                <a:tc>
                  <a:txBody>
                    <a:bodyPr/>
                    <a:lstStyle/>
                    <a:p>
                      <a:pPr algn="ctr" fontAlgn="t"/>
                      <a:r>
                        <a:rPr lang="en-IN" sz="1000" b="0" i="0" u="none" strike="noStrike" dirty="0">
                          <a:solidFill>
                            <a:srgbClr val="000000"/>
                          </a:solidFill>
                          <a:effectLst/>
                          <a:latin typeface="Calibri"/>
                        </a:rPr>
                        <a:t>Government </a:t>
                      </a:r>
                    </a:p>
                  </a:txBody>
                  <a:tcPr marL="9525" marR="9525" marT="9525" marB="0" anchor="ctr"/>
                </a:tc>
                <a:tc>
                  <a:txBody>
                    <a:bodyPr/>
                    <a:lstStyle/>
                    <a:p>
                      <a:pPr algn="ctr" fontAlgn="ctr"/>
                      <a:r>
                        <a:rPr lang="en-IN" sz="1000" b="0" i="0" u="none" strike="noStrike" dirty="0">
                          <a:solidFill>
                            <a:srgbClr val="000000"/>
                          </a:solidFill>
                          <a:effectLst/>
                          <a:latin typeface="Calibri"/>
                        </a:rPr>
                        <a:t>33%</a:t>
                      </a:r>
                    </a:p>
                  </a:txBody>
                  <a:tcPr marL="9525" marR="9525" marT="9525" marB="0" anchor="ctr"/>
                </a:tc>
                <a:tc>
                  <a:txBody>
                    <a:bodyPr/>
                    <a:lstStyle/>
                    <a:p>
                      <a:pPr algn="ctr" fontAlgn="ctr"/>
                      <a:r>
                        <a:rPr lang="en-IN" sz="1000" b="0" i="0" u="none" strike="noStrike" dirty="0">
                          <a:solidFill>
                            <a:srgbClr val="000000"/>
                          </a:solidFill>
                          <a:effectLst/>
                          <a:latin typeface="Calibri"/>
                        </a:rPr>
                        <a:t>29%</a:t>
                      </a:r>
                    </a:p>
                  </a:txBody>
                  <a:tcPr marL="9525" marR="9525" marT="9525" marB="0" anchor="ctr"/>
                </a:tc>
                <a:tc>
                  <a:txBody>
                    <a:bodyPr/>
                    <a:lstStyle/>
                    <a:p>
                      <a:pPr algn="ctr" fontAlgn="ctr"/>
                      <a:r>
                        <a:rPr lang="en-IN" sz="1000" b="0" i="0" u="none" strike="noStrike" dirty="0">
                          <a:solidFill>
                            <a:srgbClr val="000000"/>
                          </a:solidFill>
                          <a:effectLst/>
                          <a:latin typeface="Calibri"/>
                        </a:rPr>
                        <a:t>29%</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32%</a:t>
                      </a:r>
                    </a:p>
                  </a:txBody>
                  <a:tcPr marL="9525" marR="9525" marT="9525" marB="0" anchor="ctr"/>
                </a:tc>
                <a:tc>
                  <a:txBody>
                    <a:bodyPr/>
                    <a:lstStyle/>
                    <a:p>
                      <a:pPr algn="ctr" fontAlgn="ctr"/>
                      <a:r>
                        <a:rPr lang="en-IN" sz="1000" b="0" i="0" u="none" strike="noStrike" dirty="0">
                          <a:solidFill>
                            <a:srgbClr val="000000"/>
                          </a:solidFill>
                          <a:effectLst/>
                          <a:latin typeface="Calibri"/>
                        </a:rPr>
                        <a:t>36%</a:t>
                      </a:r>
                    </a:p>
                  </a:txBody>
                  <a:tcPr marL="9525" marR="9525" marT="9525" marB="0" anchor="ctr"/>
                </a:tc>
                <a:tc>
                  <a:txBody>
                    <a:bodyPr/>
                    <a:lstStyle/>
                    <a:p>
                      <a:pPr algn="ctr" fontAlgn="ctr"/>
                      <a:r>
                        <a:rPr lang="en-IN" sz="1000" b="0" i="0" u="none" strike="noStrike" dirty="0">
                          <a:solidFill>
                            <a:srgbClr val="000000"/>
                          </a:solidFill>
                          <a:effectLst/>
                          <a:latin typeface="Calibri"/>
                        </a:rPr>
                        <a:t>31%</a:t>
                      </a:r>
                    </a:p>
                  </a:txBody>
                  <a:tcPr marL="9525" marR="9525" marT="9525" marB="0" anchor="ctr"/>
                </a:tc>
                <a:tc>
                  <a:txBody>
                    <a:bodyPr/>
                    <a:lstStyle/>
                    <a:p>
                      <a:pPr algn="ctr" fontAlgn="ctr"/>
                      <a:r>
                        <a:rPr lang="en-IN" sz="1000" b="0" i="0" u="none" strike="noStrike" dirty="0">
                          <a:solidFill>
                            <a:srgbClr val="000000"/>
                          </a:solidFill>
                          <a:effectLst/>
                          <a:latin typeface="Calibri"/>
                        </a:rPr>
                        <a:t>30%</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33%</a:t>
                      </a:r>
                    </a:p>
                  </a:txBody>
                  <a:tcPr marL="9525" marR="9525" marT="9525" marB="0" anchor="ctr"/>
                </a:tc>
                <a:tc>
                  <a:txBody>
                    <a:bodyPr/>
                    <a:lstStyle/>
                    <a:p>
                      <a:pPr algn="ctr" fontAlgn="ctr"/>
                      <a:r>
                        <a:rPr lang="en-IN" sz="1000" b="0" i="0" u="none" strike="noStrike" dirty="0">
                          <a:solidFill>
                            <a:srgbClr val="000000"/>
                          </a:solidFill>
                          <a:effectLst/>
                          <a:latin typeface="Calibri"/>
                        </a:rPr>
                        <a:t>33%</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Law enforcement </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17%</a:t>
                      </a:r>
                    </a:p>
                  </a:txBody>
                  <a:tcPr marL="9525" marR="9525" marT="9525" marB="0" anchor="ctr"/>
                </a:tc>
                <a:tc>
                  <a:txBody>
                    <a:bodyPr/>
                    <a:lstStyle/>
                    <a:p>
                      <a:pPr algn="ctr" fontAlgn="ctr"/>
                      <a:r>
                        <a:rPr lang="en-IN" sz="1000" b="0" i="0" u="none" strike="noStrike" dirty="0">
                          <a:solidFill>
                            <a:srgbClr val="000000"/>
                          </a:solidFill>
                          <a:effectLst/>
                          <a:latin typeface="Calibri"/>
                        </a:rPr>
                        <a:t>16%</a:t>
                      </a:r>
                    </a:p>
                  </a:txBody>
                  <a:tcPr marL="9525" marR="9525" marT="9525" marB="0" anchor="ctr"/>
                </a:tc>
                <a:tc>
                  <a:txBody>
                    <a:bodyPr/>
                    <a:lstStyle/>
                    <a:p>
                      <a:pPr algn="ctr" fontAlgn="ctr"/>
                      <a:r>
                        <a:rPr lang="en-IN" sz="1000" b="0" i="0" u="none" strike="noStrike" dirty="0">
                          <a:solidFill>
                            <a:srgbClr val="000000"/>
                          </a:solidFill>
                          <a:effectLst/>
                          <a:latin typeface="Calibri"/>
                        </a:rPr>
                        <a:t>20%</a:t>
                      </a:r>
                    </a:p>
                  </a:txBody>
                  <a:tcPr marL="9525" marR="9525" marT="9525" marB="0" anchor="ctr"/>
                </a:tc>
                <a:tc>
                  <a:txBody>
                    <a:bodyPr/>
                    <a:lstStyle/>
                    <a:p>
                      <a:pPr algn="ctr" fontAlgn="ctr"/>
                      <a:r>
                        <a:rPr lang="en-IN" sz="1000" b="0" i="0" u="none" strike="noStrike" dirty="0">
                          <a:solidFill>
                            <a:srgbClr val="000000"/>
                          </a:solidFill>
                          <a:effectLst/>
                          <a:latin typeface="Calibri"/>
                        </a:rPr>
                        <a:t>17%</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23%</a:t>
                      </a:r>
                    </a:p>
                  </a:txBody>
                  <a:tcPr marL="9525" marR="9525" marT="9525" marB="0" anchor="ctr"/>
                </a:tc>
                <a:tc>
                  <a:txBody>
                    <a:bodyPr/>
                    <a:lstStyle/>
                    <a:p>
                      <a:pPr algn="ctr" fontAlgn="ctr"/>
                      <a:r>
                        <a:rPr lang="en-IN" sz="1000" b="0" i="0" u="none" strike="noStrike" dirty="0">
                          <a:solidFill>
                            <a:srgbClr val="000000"/>
                          </a:solidFill>
                          <a:effectLst/>
                          <a:latin typeface="Calibri"/>
                        </a:rPr>
                        <a:t>19%</a:t>
                      </a:r>
                    </a:p>
                  </a:txBody>
                  <a:tcPr marL="9525" marR="9525" marT="9525" marB="0" anchor="ctr"/>
                </a:tc>
                <a:tc>
                  <a:txBody>
                    <a:bodyPr/>
                    <a:lstStyle/>
                    <a:p>
                      <a:pPr algn="ctr" fontAlgn="ctr"/>
                      <a:r>
                        <a:rPr lang="en-IN" sz="1000" b="0" i="0" u="none" strike="noStrike" dirty="0">
                          <a:solidFill>
                            <a:srgbClr val="000000"/>
                          </a:solidFill>
                          <a:effectLst/>
                          <a:latin typeface="Calibri"/>
                        </a:rPr>
                        <a:t>24%</a:t>
                      </a:r>
                    </a:p>
                  </a:txBody>
                  <a:tcPr marL="9525" marR="9525" marT="9525" marB="0" anchor="ctr"/>
                </a:tc>
                <a:tc>
                  <a:txBody>
                    <a:bodyPr/>
                    <a:lstStyle/>
                    <a:p>
                      <a:pPr algn="ctr" fontAlgn="ctr"/>
                      <a:r>
                        <a:rPr lang="en-IN" sz="1000" b="0" i="0" u="none" strike="noStrike" dirty="0">
                          <a:solidFill>
                            <a:srgbClr val="000000"/>
                          </a:solidFill>
                          <a:effectLst/>
                          <a:latin typeface="Calibri"/>
                        </a:rPr>
                        <a:t>27%</a:t>
                      </a:r>
                    </a:p>
                  </a:txBody>
                  <a:tcPr marL="9525" marR="9525" marT="9525" marB="0" anchor="ctr"/>
                </a:tc>
              </a:tr>
              <a:tr h="245653">
                <a:tc>
                  <a:txBody>
                    <a:bodyPr/>
                    <a:lstStyle/>
                    <a:p>
                      <a:pPr algn="ctr" fontAlgn="t"/>
                      <a:r>
                        <a:rPr lang="en-IN" sz="1000" b="0" i="0" u="none" strike="noStrike" dirty="0">
                          <a:solidFill>
                            <a:srgbClr val="000000"/>
                          </a:solidFill>
                          <a:effectLst/>
                          <a:latin typeface="Calibri"/>
                        </a:rPr>
                        <a:t>General public </a:t>
                      </a:r>
                    </a:p>
                  </a:txBody>
                  <a:tcPr marL="9525" marR="9525" marT="9525" marB="0" anchor="ctr"/>
                </a:tc>
                <a:tc>
                  <a:txBody>
                    <a:bodyPr/>
                    <a:lstStyle/>
                    <a:p>
                      <a:pPr algn="ctr" fontAlgn="ctr"/>
                      <a:r>
                        <a:rPr lang="en-IN" sz="1000" b="0" i="0" u="none" strike="noStrike" dirty="0">
                          <a:solidFill>
                            <a:srgbClr val="000000"/>
                          </a:solidFill>
                          <a:effectLst/>
                          <a:latin typeface="Calibri"/>
                        </a:rPr>
                        <a:t>50%</a:t>
                      </a:r>
                    </a:p>
                  </a:txBody>
                  <a:tcPr marL="9525" marR="9525" marT="9525" marB="0" anchor="ctr"/>
                </a:tc>
                <a:tc>
                  <a:txBody>
                    <a:bodyPr/>
                    <a:lstStyle/>
                    <a:p>
                      <a:pPr algn="ctr" fontAlgn="ctr"/>
                      <a:r>
                        <a:rPr lang="en-IN" sz="1000" b="0" i="0" u="none" strike="noStrike" dirty="0">
                          <a:solidFill>
                            <a:srgbClr val="000000"/>
                          </a:solidFill>
                          <a:effectLst/>
                          <a:latin typeface="Calibri"/>
                        </a:rPr>
                        <a:t>40%</a:t>
                      </a:r>
                    </a:p>
                  </a:txBody>
                  <a:tcPr marL="9525" marR="9525" marT="9525" marB="0" anchor="ctr"/>
                </a:tc>
                <a:tc>
                  <a:txBody>
                    <a:bodyPr/>
                    <a:lstStyle/>
                    <a:p>
                      <a:pPr algn="ctr" fontAlgn="ctr"/>
                      <a:r>
                        <a:rPr lang="en-IN" sz="1000" b="0" i="0" u="none" strike="noStrike" dirty="0">
                          <a:solidFill>
                            <a:srgbClr val="000000"/>
                          </a:solidFill>
                          <a:effectLst/>
                          <a:latin typeface="Calibri"/>
                        </a:rPr>
                        <a:t>40%</a:t>
                      </a:r>
                    </a:p>
                  </a:txBody>
                  <a:tcPr marL="9525" marR="9525" marT="9525" marB="0" anchor="ctr"/>
                </a:tc>
                <a:tc>
                  <a:txBody>
                    <a:bodyPr/>
                    <a:lstStyle/>
                    <a:p>
                      <a:pPr algn="ctr" fontAlgn="ctr"/>
                      <a:r>
                        <a:rPr lang="en-IN" sz="1000" b="0" i="0" u="none" strike="noStrike" dirty="0">
                          <a:solidFill>
                            <a:srgbClr val="000000"/>
                          </a:solidFill>
                          <a:effectLst/>
                          <a:latin typeface="Calibri"/>
                        </a:rPr>
                        <a:t>46%</a:t>
                      </a:r>
                    </a:p>
                  </a:txBody>
                  <a:tcPr marL="9525" marR="9525" marT="9525" marB="0" anchor="ctr"/>
                </a:tc>
                <a:tc>
                  <a:txBody>
                    <a:bodyPr/>
                    <a:lstStyle/>
                    <a:p>
                      <a:pPr algn="ctr" fontAlgn="ctr"/>
                      <a:r>
                        <a:rPr lang="en-IN" sz="1000" b="0" i="0" u="none" strike="noStrike" dirty="0">
                          <a:solidFill>
                            <a:srgbClr val="000000"/>
                          </a:solidFill>
                          <a:effectLst/>
                          <a:latin typeface="Calibri"/>
                        </a:rPr>
                        <a:t>26%</a:t>
                      </a:r>
                    </a:p>
                  </a:txBody>
                  <a:tcPr marL="9525" marR="9525" marT="9525" marB="0" anchor="ctr"/>
                </a:tc>
                <a:tc>
                  <a:txBody>
                    <a:bodyPr/>
                    <a:lstStyle/>
                    <a:p>
                      <a:pPr algn="ctr" fontAlgn="ctr"/>
                      <a:r>
                        <a:rPr lang="en-IN" sz="1000" b="0" i="0" u="none" strike="noStrike" dirty="0">
                          <a:solidFill>
                            <a:srgbClr val="000000"/>
                          </a:solidFill>
                          <a:effectLst/>
                          <a:latin typeface="Calibri"/>
                        </a:rPr>
                        <a:t>44%</a:t>
                      </a:r>
                    </a:p>
                  </a:txBody>
                  <a:tcPr marL="9525" marR="9525" marT="9525" marB="0" anchor="ctr"/>
                </a:tc>
                <a:tc>
                  <a:txBody>
                    <a:bodyPr/>
                    <a:lstStyle/>
                    <a:p>
                      <a:pPr algn="ctr" fontAlgn="ctr"/>
                      <a:r>
                        <a:rPr lang="en-IN" sz="1000" b="0" i="0" u="none" strike="noStrike" dirty="0">
                          <a:solidFill>
                            <a:srgbClr val="000000"/>
                          </a:solidFill>
                          <a:effectLst/>
                          <a:latin typeface="Calibri"/>
                        </a:rPr>
                        <a:t>33%</a:t>
                      </a:r>
                    </a:p>
                  </a:txBody>
                  <a:tcPr marL="9525" marR="9525" marT="9525" marB="0" anchor="ctr"/>
                </a:tc>
                <a:tc>
                  <a:txBody>
                    <a:bodyPr/>
                    <a:lstStyle/>
                    <a:p>
                      <a:pPr algn="ctr" fontAlgn="ctr"/>
                      <a:r>
                        <a:rPr lang="en-IN" sz="1000" b="0" i="0" u="none" strike="noStrike" dirty="0">
                          <a:solidFill>
                            <a:srgbClr val="000000"/>
                          </a:solidFill>
                          <a:effectLst/>
                          <a:latin typeface="Calibri"/>
                        </a:rPr>
                        <a:t>49%</a:t>
                      </a:r>
                    </a:p>
                  </a:txBody>
                  <a:tcPr marL="9525" marR="9525" marT="9525" marB="0" anchor="ctr"/>
                </a:tc>
                <a:tc>
                  <a:txBody>
                    <a:bodyPr/>
                    <a:lstStyle/>
                    <a:p>
                      <a:pPr algn="ctr" fontAlgn="ctr"/>
                      <a:r>
                        <a:rPr lang="en-IN" sz="1000" b="0" i="0" u="none" strike="noStrike" dirty="0">
                          <a:solidFill>
                            <a:srgbClr val="000000"/>
                          </a:solidFill>
                          <a:effectLst/>
                          <a:latin typeface="Calibri"/>
                        </a:rPr>
                        <a:t>46%</a:t>
                      </a:r>
                    </a:p>
                  </a:txBody>
                  <a:tcPr marL="9525" marR="9525" marT="9525" marB="0" anchor="ctr"/>
                </a:tc>
                <a:tc>
                  <a:txBody>
                    <a:bodyPr/>
                    <a:lstStyle/>
                    <a:p>
                      <a:pPr algn="ctr" fontAlgn="ctr"/>
                      <a:r>
                        <a:rPr lang="en-IN" sz="1000" b="0" i="0" u="none" strike="noStrike" dirty="0">
                          <a:solidFill>
                            <a:srgbClr val="000000"/>
                          </a:solidFill>
                          <a:effectLst/>
                          <a:latin typeface="Calibri"/>
                        </a:rPr>
                        <a:t>47%</a:t>
                      </a:r>
                    </a:p>
                  </a:txBody>
                  <a:tcPr marL="9525" marR="9525" marT="9525" marB="0" anchor="ctr"/>
                </a:tc>
                <a:tc>
                  <a:txBody>
                    <a:bodyPr/>
                    <a:lstStyle/>
                    <a:p>
                      <a:pPr algn="ctr" fontAlgn="ctr"/>
                      <a:r>
                        <a:rPr lang="en-IN" sz="1000" b="0" i="0" u="none" strike="noStrike" dirty="0">
                          <a:solidFill>
                            <a:srgbClr val="000000"/>
                          </a:solidFill>
                          <a:effectLst/>
                          <a:latin typeface="Calibri"/>
                        </a:rPr>
                        <a:t>48%</a:t>
                      </a:r>
                    </a:p>
                  </a:txBody>
                  <a:tcPr marL="9525" marR="9525" marT="9525" marB="0" anchor="ctr"/>
                </a:tc>
                <a:tc>
                  <a:txBody>
                    <a:bodyPr/>
                    <a:lstStyle/>
                    <a:p>
                      <a:pPr algn="ctr" fontAlgn="ctr"/>
                      <a:r>
                        <a:rPr lang="en-IN" sz="1000" b="0" i="0" u="none" strike="noStrike" dirty="0">
                          <a:solidFill>
                            <a:srgbClr val="000000"/>
                          </a:solidFill>
                          <a:effectLst/>
                          <a:latin typeface="Calibri"/>
                        </a:rPr>
                        <a:t>54%</a:t>
                      </a:r>
                    </a:p>
                  </a:txBody>
                  <a:tcPr marL="9525" marR="9525" marT="9525" marB="0" anchor="ctr"/>
                </a:tc>
              </a:tr>
              <a:tr h="307613">
                <a:tc>
                  <a:txBody>
                    <a:bodyPr/>
                    <a:lstStyle/>
                    <a:p>
                      <a:pPr algn="ctr" fontAlgn="t"/>
                      <a:r>
                        <a:rPr lang="en-IN" sz="1000" b="0" i="0" u="none" strike="noStrike" dirty="0">
                          <a:solidFill>
                            <a:srgbClr val="000000"/>
                          </a:solidFill>
                          <a:effectLst/>
                          <a:latin typeface="Calibri"/>
                        </a:rPr>
                        <a:t>Others  </a:t>
                      </a:r>
                    </a:p>
                  </a:txBody>
                  <a:tcPr marL="9525" marR="9525" marT="9525" marB="0" anchor="ctr"/>
                </a:tc>
                <a:tc>
                  <a:txBody>
                    <a:bodyPr/>
                    <a:lstStyle/>
                    <a:p>
                      <a:pPr algn="ctr" fontAlgn="ctr"/>
                      <a:r>
                        <a:rPr lang="en-IN" sz="1000" b="0" i="0" u="none" strike="noStrike" dirty="0">
                          <a:solidFill>
                            <a:srgbClr val="000000"/>
                          </a:solidFill>
                          <a:effectLst/>
                          <a:latin typeface="Calibri"/>
                        </a:rPr>
                        <a:t>3%</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4%</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3%</a:t>
                      </a:r>
                    </a:p>
                  </a:txBody>
                  <a:tcPr marL="9525" marR="9525" marT="9525" marB="0" anchor="ctr"/>
                </a:tc>
                <a:tc>
                  <a:txBody>
                    <a:bodyPr/>
                    <a:lstStyle/>
                    <a:p>
                      <a:pPr algn="ctr" fontAlgn="ctr"/>
                      <a:r>
                        <a:rPr lang="en-IN" sz="1000" b="0" i="0" u="none" strike="noStrike" dirty="0">
                          <a:solidFill>
                            <a:srgbClr val="000000"/>
                          </a:solidFill>
                          <a:effectLst/>
                          <a:latin typeface="Calibri"/>
                        </a:rPr>
                        <a:t>1%</a:t>
                      </a:r>
                    </a:p>
                  </a:txBody>
                  <a:tcPr marL="9525" marR="9525" marT="9525" marB="0" anchor="ctr"/>
                </a:tc>
                <a:tc>
                  <a:txBody>
                    <a:bodyPr/>
                    <a:lstStyle/>
                    <a:p>
                      <a:pPr algn="ctr" fontAlgn="ctr"/>
                      <a:r>
                        <a:rPr lang="en-IN" sz="1000" b="0" i="0" u="none" strike="noStrike" dirty="0">
                          <a:solidFill>
                            <a:srgbClr val="000000"/>
                          </a:solidFill>
                          <a:effectLst/>
                          <a:latin typeface="Calibri"/>
                        </a:rPr>
                        <a:t>2%</a:t>
                      </a:r>
                    </a:p>
                  </a:txBody>
                  <a:tcPr marL="9525" marR="9525" marT="9525" marB="0" anchor="ctr"/>
                </a:tc>
                <a:tc>
                  <a:txBody>
                    <a:bodyPr/>
                    <a:lstStyle/>
                    <a:p>
                      <a:pPr algn="ctr" fontAlgn="ctr"/>
                      <a:r>
                        <a:rPr lang="en-IN" sz="1000" b="0" i="0" u="none" strike="noStrike" dirty="0">
                          <a:solidFill>
                            <a:srgbClr val="000000"/>
                          </a:solidFill>
                          <a:effectLst/>
                          <a:latin typeface="Calibri"/>
                        </a:rPr>
                        <a:t>4%</a:t>
                      </a:r>
                    </a:p>
                  </a:txBody>
                  <a:tcPr marL="9525" marR="9525" marT="9525" marB="0" anchor="ctr"/>
                </a:tc>
              </a:tr>
              <a:tr h="307613">
                <a:tc>
                  <a:txBody>
                    <a:bodyPr/>
                    <a:lstStyle/>
                    <a:p>
                      <a:pPr algn="ctr">
                        <a:lnSpc>
                          <a:spcPct val="115000"/>
                        </a:lnSpc>
                        <a:spcAft>
                          <a:spcPts val="0"/>
                        </a:spcAft>
                      </a:pPr>
                      <a:r>
                        <a:rPr lang="en-US" sz="1000" dirty="0" smtClean="0">
                          <a:latin typeface="+mn-lt"/>
                          <a:ea typeface="Times New Roman"/>
                          <a:cs typeface="Times New Roman"/>
                        </a:rPr>
                        <a:t>Base</a:t>
                      </a:r>
                      <a:endParaRPr lang="en-IN" sz="1000" dirty="0">
                        <a:latin typeface="+mn-lt"/>
                        <a:ea typeface="Times New Roman"/>
                        <a:cs typeface="Times New Roman"/>
                      </a:endParaRPr>
                    </a:p>
                  </a:txBody>
                  <a:tcPr marL="68580" marR="68580" marT="0" marB="0" anchor="ctr"/>
                </a:tc>
                <a:tc>
                  <a:txBody>
                    <a:bodyPr/>
                    <a:lstStyle/>
                    <a:p>
                      <a:pPr algn="ctr" fontAlgn="ctr"/>
                      <a:r>
                        <a:rPr lang="en-IN" sz="1000" b="1" i="0" u="none" strike="noStrike" dirty="0">
                          <a:solidFill>
                            <a:srgbClr val="000000"/>
                          </a:solidFill>
                          <a:effectLst/>
                          <a:latin typeface="Calibri"/>
                        </a:rPr>
                        <a:t>506</a:t>
                      </a:r>
                    </a:p>
                  </a:txBody>
                  <a:tcPr marL="9525" marR="9525" marT="9525" marB="0" anchor="ctr"/>
                </a:tc>
                <a:tc>
                  <a:txBody>
                    <a:bodyPr/>
                    <a:lstStyle/>
                    <a:p>
                      <a:pPr algn="ctr" fontAlgn="ctr"/>
                      <a:r>
                        <a:rPr lang="en-IN" sz="1000" b="1" i="0" u="none" strike="noStrike" dirty="0">
                          <a:solidFill>
                            <a:srgbClr val="000000"/>
                          </a:solidFill>
                          <a:effectLst/>
                          <a:latin typeface="Calibri"/>
                        </a:rPr>
                        <a:t>217</a:t>
                      </a:r>
                    </a:p>
                  </a:txBody>
                  <a:tcPr marL="9525" marR="9525" marT="9525" marB="0" anchor="ctr"/>
                </a:tc>
                <a:tc>
                  <a:txBody>
                    <a:bodyPr/>
                    <a:lstStyle/>
                    <a:p>
                      <a:pPr algn="ctr" fontAlgn="ctr"/>
                      <a:r>
                        <a:rPr lang="en-IN" sz="1000" b="1" i="0" u="none" strike="noStrike" dirty="0">
                          <a:solidFill>
                            <a:srgbClr val="000000"/>
                          </a:solidFill>
                          <a:effectLst/>
                          <a:latin typeface="Calibri"/>
                        </a:rPr>
                        <a:t>193</a:t>
                      </a:r>
                    </a:p>
                  </a:txBody>
                  <a:tcPr marL="9525" marR="9525" marT="9525" marB="0" anchor="ctr"/>
                </a:tc>
                <a:tc>
                  <a:txBody>
                    <a:bodyPr/>
                    <a:lstStyle/>
                    <a:p>
                      <a:pPr algn="ctr" fontAlgn="ctr"/>
                      <a:r>
                        <a:rPr lang="en-IN" sz="1000" b="1" i="0" u="none" strike="noStrike" dirty="0">
                          <a:solidFill>
                            <a:srgbClr val="000000"/>
                          </a:solidFill>
                          <a:effectLst/>
                          <a:latin typeface="Calibri"/>
                        </a:rPr>
                        <a:t>479</a:t>
                      </a:r>
                    </a:p>
                  </a:txBody>
                  <a:tcPr marL="9525" marR="9525" marT="9525" marB="0" anchor="ctr"/>
                </a:tc>
                <a:tc>
                  <a:txBody>
                    <a:bodyPr/>
                    <a:lstStyle/>
                    <a:p>
                      <a:pPr algn="ctr" fontAlgn="ctr"/>
                      <a:r>
                        <a:rPr lang="en-IN" sz="1000" b="1" i="0" u="none" strike="noStrike" dirty="0">
                          <a:solidFill>
                            <a:srgbClr val="000000"/>
                          </a:solidFill>
                          <a:effectLst/>
                          <a:latin typeface="Calibri"/>
                        </a:rPr>
                        <a:t>84</a:t>
                      </a:r>
                    </a:p>
                  </a:txBody>
                  <a:tcPr marL="9525" marR="9525" marT="9525" marB="0" anchor="ctr"/>
                </a:tc>
                <a:tc>
                  <a:txBody>
                    <a:bodyPr/>
                    <a:lstStyle/>
                    <a:p>
                      <a:pPr algn="ctr" fontAlgn="ctr"/>
                      <a:r>
                        <a:rPr lang="en-IN" sz="1000" b="1" i="0" u="none" strike="noStrike" dirty="0">
                          <a:solidFill>
                            <a:srgbClr val="000000"/>
                          </a:solidFill>
                          <a:effectLst/>
                          <a:latin typeface="Calibri"/>
                        </a:rPr>
                        <a:t>166</a:t>
                      </a:r>
                    </a:p>
                  </a:txBody>
                  <a:tcPr marL="9525" marR="9525" marT="9525" marB="0" anchor="ctr"/>
                </a:tc>
                <a:tc>
                  <a:txBody>
                    <a:bodyPr/>
                    <a:lstStyle/>
                    <a:p>
                      <a:pPr algn="ctr" fontAlgn="ctr"/>
                      <a:r>
                        <a:rPr lang="en-IN" sz="1000" b="1" i="0" u="none" strike="noStrike" dirty="0">
                          <a:solidFill>
                            <a:srgbClr val="000000"/>
                          </a:solidFill>
                          <a:effectLst/>
                          <a:latin typeface="Calibri"/>
                        </a:rPr>
                        <a:t>109</a:t>
                      </a:r>
                    </a:p>
                  </a:txBody>
                  <a:tcPr marL="9525" marR="9525" marT="9525" marB="0" anchor="ctr"/>
                </a:tc>
                <a:tc>
                  <a:txBody>
                    <a:bodyPr/>
                    <a:lstStyle/>
                    <a:p>
                      <a:pPr algn="ctr" fontAlgn="ctr"/>
                      <a:r>
                        <a:rPr lang="en-IN" sz="1000" b="1" i="0" u="none" strike="noStrike" dirty="0">
                          <a:solidFill>
                            <a:srgbClr val="000000"/>
                          </a:solidFill>
                          <a:effectLst/>
                          <a:latin typeface="Calibri"/>
                        </a:rPr>
                        <a:t>430</a:t>
                      </a:r>
                    </a:p>
                  </a:txBody>
                  <a:tcPr marL="9525" marR="9525" marT="9525" marB="0" anchor="ctr"/>
                </a:tc>
                <a:tc>
                  <a:txBody>
                    <a:bodyPr/>
                    <a:lstStyle/>
                    <a:p>
                      <a:pPr algn="ctr" fontAlgn="ctr"/>
                      <a:r>
                        <a:rPr lang="en-IN" sz="1000" b="1" i="0" u="none" strike="noStrike" dirty="0">
                          <a:solidFill>
                            <a:srgbClr val="000000"/>
                          </a:solidFill>
                          <a:effectLst/>
                          <a:latin typeface="Calibri"/>
                        </a:rPr>
                        <a:t>253</a:t>
                      </a:r>
                    </a:p>
                  </a:txBody>
                  <a:tcPr marL="9525" marR="9525" marT="9525" marB="0" anchor="ctr"/>
                </a:tc>
                <a:tc>
                  <a:txBody>
                    <a:bodyPr/>
                    <a:lstStyle/>
                    <a:p>
                      <a:pPr algn="ctr" fontAlgn="ctr"/>
                      <a:r>
                        <a:rPr lang="en-IN" sz="1000" b="1" i="0" u="none" strike="noStrike" dirty="0">
                          <a:solidFill>
                            <a:srgbClr val="000000"/>
                          </a:solidFill>
                          <a:effectLst/>
                          <a:latin typeface="Calibri"/>
                        </a:rPr>
                        <a:t>267</a:t>
                      </a:r>
                    </a:p>
                  </a:txBody>
                  <a:tcPr marL="9525" marR="9525" marT="9525" marB="0" anchor="ctr"/>
                </a:tc>
                <a:tc>
                  <a:txBody>
                    <a:bodyPr/>
                    <a:lstStyle/>
                    <a:p>
                      <a:pPr algn="ctr" fontAlgn="ctr"/>
                      <a:r>
                        <a:rPr lang="en-IN" sz="1000" b="1" i="0" u="none" strike="noStrike" dirty="0">
                          <a:solidFill>
                            <a:srgbClr val="000000"/>
                          </a:solidFill>
                          <a:effectLst/>
                          <a:latin typeface="Calibri"/>
                        </a:rPr>
                        <a:t>170</a:t>
                      </a:r>
                    </a:p>
                  </a:txBody>
                  <a:tcPr marL="9525" marR="9525" marT="9525" marB="0" anchor="ctr"/>
                </a:tc>
                <a:tc>
                  <a:txBody>
                    <a:bodyPr/>
                    <a:lstStyle/>
                    <a:p>
                      <a:pPr algn="ctr" fontAlgn="ctr"/>
                      <a:r>
                        <a:rPr lang="en-IN" sz="1000" b="1" i="0" u="none" strike="noStrike" dirty="0">
                          <a:solidFill>
                            <a:srgbClr val="000000"/>
                          </a:solidFill>
                          <a:effectLst/>
                          <a:latin typeface="Calibri"/>
                        </a:rPr>
                        <a:t>247</a:t>
                      </a:r>
                    </a:p>
                  </a:txBody>
                  <a:tcPr marL="9525" marR="9525" marT="9525" marB="0" anchor="ctr"/>
                </a:tc>
              </a:tr>
            </a:tbl>
          </a:graphicData>
        </a:graphic>
      </p:graphicFrame>
      <p:sp>
        <p:nvSpPr>
          <p:cNvPr id="4" name="Title 1"/>
          <p:cNvSpPr>
            <a:spLocks noGrp="1"/>
          </p:cNvSpPr>
          <p:nvPr>
            <p:ph type="title"/>
          </p:nvPr>
        </p:nvSpPr>
        <p:spPr>
          <a:xfrm>
            <a:off x="914400" y="0"/>
            <a:ext cx="8229600" cy="990600"/>
          </a:xfrm>
        </p:spPr>
        <p:txBody>
          <a:bodyPr/>
          <a:lstStyle/>
          <a:p>
            <a:pPr algn="r"/>
            <a:r>
              <a:rPr lang="en-US" sz="2800" dirty="0" smtClean="0">
                <a:solidFill>
                  <a:srgbClr val="FFFFFF"/>
                </a:solidFill>
              </a:rPr>
              <a:t>Parents Worry </a:t>
            </a:r>
            <a:r>
              <a:rPr lang="en-US" sz="2800" dirty="0">
                <a:solidFill>
                  <a:srgbClr val="FFFFFF"/>
                </a:solidFill>
              </a:rPr>
              <a:t>Most About Strangers Having Unauthorized Access</a:t>
            </a:r>
            <a:endParaRPr lang="en-US" sz="2800" dirty="0"/>
          </a:p>
        </p:txBody>
      </p:sp>
      <p:sp>
        <p:nvSpPr>
          <p:cNvPr id="5" name="Rectangle 4"/>
          <p:cNvSpPr/>
          <p:nvPr/>
        </p:nvSpPr>
        <p:spPr>
          <a:xfrm>
            <a:off x="228600" y="2590800"/>
            <a:ext cx="8763000" cy="20955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657601" y="2819400"/>
            <a:ext cx="685799" cy="3048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bwMode="auto">
          <a:xfrm>
            <a:off x="429172" y="1324690"/>
            <a:ext cx="8410027" cy="51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3"/>
              </a:buBlip>
            </a:pPr>
            <a:r>
              <a:rPr lang="en-US" sz="1400" dirty="0" smtClean="0">
                <a:gradFill>
                  <a:gsLst>
                    <a:gs pos="0">
                      <a:schemeClr val="tx1"/>
                    </a:gs>
                    <a:gs pos="100000">
                      <a:schemeClr val="tx1"/>
                    </a:gs>
                  </a:gsLst>
                  <a:lin ang="5400000" scaled="0"/>
                </a:gradFill>
              </a:rPr>
              <a:t>Parents also want to keep details of their workplace private from friends.</a:t>
            </a:r>
            <a:endParaRPr lang="en-US" sz="1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13030412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a:solidFill>
                  <a:srgbClr val="FFFFFF"/>
                </a:solidFill>
              </a:rPr>
              <a:t>Teens W</a:t>
            </a:r>
            <a:r>
              <a:rPr lang="en-US" sz="2800" dirty="0" smtClean="0">
                <a:solidFill>
                  <a:srgbClr val="FFFFFF"/>
                </a:solidFill>
              </a:rPr>
              <a:t>orry </a:t>
            </a:r>
            <a:r>
              <a:rPr lang="en-US" sz="2800" dirty="0">
                <a:solidFill>
                  <a:srgbClr val="FFFFFF"/>
                </a:solidFill>
              </a:rPr>
              <a:t>Most About Strangers Having Unauthorized Access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169176635"/>
              </p:ext>
            </p:extLst>
          </p:nvPr>
        </p:nvGraphicFramePr>
        <p:xfrm>
          <a:off x="533400" y="2438406"/>
          <a:ext cx="3570595" cy="4114797"/>
        </p:xfrm>
        <a:graphic>
          <a:graphicData uri="http://schemas.openxmlformats.org/drawingml/2006/table">
            <a:tbl>
              <a:tblPr firstRow="1" bandRow="1">
                <a:tableStyleId>{BC89EF96-8CEA-46FF-86C4-4CE0E7609802}</a:tableStyleId>
              </a:tblPr>
              <a:tblGrid>
                <a:gridCol w="3085281"/>
                <a:gridCol w="485314"/>
              </a:tblGrid>
              <a:tr h="737130">
                <a:tc>
                  <a:txBody>
                    <a:bodyPr/>
                    <a:lstStyle/>
                    <a:p>
                      <a:r>
                        <a:rPr lang="en-IN" sz="1400" dirty="0" smtClean="0">
                          <a:solidFill>
                            <a:schemeClr val="bg1"/>
                          </a:solidFill>
                          <a:latin typeface="Calibri" pitchFamily="34" charset="0"/>
                          <a:cs typeface="Calibri" pitchFamily="34" charset="0"/>
                        </a:rPr>
                        <a:t>From</a:t>
                      </a:r>
                      <a:r>
                        <a:rPr lang="en-IN" sz="1400" baseline="0" dirty="0" smtClean="0">
                          <a:solidFill>
                            <a:schemeClr val="bg1"/>
                          </a:solidFill>
                          <a:latin typeface="Calibri" pitchFamily="34" charset="0"/>
                          <a:cs typeface="Calibri" pitchFamily="34" charset="0"/>
                        </a:rPr>
                        <a:t> w</a:t>
                      </a:r>
                      <a:r>
                        <a:rPr lang="en-IN" sz="1400" dirty="0" smtClean="0">
                          <a:solidFill>
                            <a:schemeClr val="bg1"/>
                          </a:solidFill>
                          <a:latin typeface="Calibri" pitchFamily="34" charset="0"/>
                          <a:cs typeface="Calibri" pitchFamily="34" charset="0"/>
                        </a:rPr>
                        <a:t>hom are you most concerned about</a:t>
                      </a:r>
                      <a:r>
                        <a:rPr lang="en-IN" sz="1400" baseline="0" dirty="0" smtClean="0">
                          <a:solidFill>
                            <a:schemeClr val="bg1"/>
                          </a:solidFill>
                          <a:latin typeface="Calibri" pitchFamily="34" charset="0"/>
                          <a:cs typeface="Calibri" pitchFamily="34" charset="0"/>
                        </a:rPr>
                        <a:t> protecting the things you post online?</a:t>
                      </a:r>
                      <a:endParaRPr lang="en-IN" sz="1400" dirty="0">
                        <a:solidFill>
                          <a:schemeClr val="bg1"/>
                        </a:solidFill>
                        <a:latin typeface="Calibri" pitchFamily="34" charset="0"/>
                        <a:cs typeface="Calibri" pitchFamily="34" charset="0"/>
                      </a:endParaRPr>
                    </a:p>
                  </a:txBody>
                  <a:tcPr>
                    <a:solidFill>
                      <a:srgbClr val="0070C0"/>
                    </a:solidFill>
                  </a:tcPr>
                </a:tc>
                <a:tc>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232593">
                <a:tc>
                  <a:txBody>
                    <a:bodyPr/>
                    <a:lstStyle/>
                    <a:p>
                      <a:pPr algn="l" fontAlgn="t"/>
                      <a:r>
                        <a:rPr lang="en-US" sz="1000" b="0" i="0" u="none" strike="noStrike" dirty="0">
                          <a:solidFill>
                            <a:srgbClr val="000000"/>
                          </a:solidFill>
                          <a:effectLst/>
                          <a:latin typeface="Calibri"/>
                        </a:rPr>
                        <a:t>General public</a:t>
                      </a:r>
                    </a:p>
                  </a:txBody>
                  <a:tcPr marL="9525" marR="9525" marT="9525" marB="0"/>
                </a:tc>
                <a:tc>
                  <a:txBody>
                    <a:bodyPr/>
                    <a:lstStyle/>
                    <a:p>
                      <a:pPr algn="ctr" fontAlgn="ctr"/>
                      <a:r>
                        <a:rPr lang="en-US" sz="1000" b="0" i="0" u="none" strike="noStrike">
                          <a:solidFill>
                            <a:srgbClr val="000000"/>
                          </a:solidFill>
                          <a:effectLst/>
                          <a:latin typeface="Calibri"/>
                        </a:rPr>
                        <a:t>38%</a:t>
                      </a:r>
                    </a:p>
                  </a:txBody>
                  <a:tcPr marL="9525" marR="9525" marT="9525" marB="0" anchor="ctr"/>
                </a:tc>
              </a:tr>
              <a:tr h="232593">
                <a:tc>
                  <a:txBody>
                    <a:bodyPr/>
                    <a:lstStyle/>
                    <a:p>
                      <a:pPr algn="l" fontAlgn="t"/>
                      <a:r>
                        <a:rPr lang="en-US" sz="1000" b="0" i="0" u="none" strike="noStrike">
                          <a:solidFill>
                            <a:srgbClr val="000000"/>
                          </a:solidFill>
                          <a:effectLst/>
                          <a:latin typeface="Calibri"/>
                        </a:rPr>
                        <a:t>Parents</a:t>
                      </a:r>
                    </a:p>
                  </a:txBody>
                  <a:tcPr marL="9525" marR="9525" marT="9525" marB="0"/>
                </a:tc>
                <a:tc>
                  <a:txBody>
                    <a:bodyPr/>
                    <a:lstStyle/>
                    <a:p>
                      <a:pPr algn="ctr" fontAlgn="ctr"/>
                      <a:r>
                        <a:rPr lang="en-US" sz="1000" b="0" i="0" u="none" strike="noStrike">
                          <a:solidFill>
                            <a:srgbClr val="000000"/>
                          </a:solidFill>
                          <a:effectLst/>
                          <a:latin typeface="Calibri"/>
                        </a:rPr>
                        <a:t>15%</a:t>
                      </a:r>
                    </a:p>
                  </a:txBody>
                  <a:tcPr marL="9525" marR="9525" marT="9525" marB="0" anchor="ctr"/>
                </a:tc>
              </a:tr>
              <a:tr h="232593">
                <a:tc>
                  <a:txBody>
                    <a:bodyPr/>
                    <a:lstStyle/>
                    <a:p>
                      <a:pPr algn="l" fontAlgn="t"/>
                      <a:r>
                        <a:rPr lang="en-US" sz="1000" b="0" i="0" u="none" strike="noStrike">
                          <a:solidFill>
                            <a:srgbClr val="000000"/>
                          </a:solidFill>
                          <a:effectLst/>
                          <a:latin typeface="Calibri"/>
                        </a:rPr>
                        <a:t>College admissions</a:t>
                      </a:r>
                    </a:p>
                  </a:txBody>
                  <a:tcPr marL="9525" marR="9525" marT="9525" marB="0"/>
                </a:tc>
                <a:tc>
                  <a:txBody>
                    <a:bodyPr/>
                    <a:lstStyle/>
                    <a:p>
                      <a:pPr algn="ctr" fontAlgn="ctr"/>
                      <a:r>
                        <a:rPr lang="en-US" sz="1000" b="0" i="0" u="none" strike="noStrike">
                          <a:solidFill>
                            <a:srgbClr val="000000"/>
                          </a:solidFill>
                          <a:effectLst/>
                          <a:latin typeface="Calibri"/>
                        </a:rPr>
                        <a:t>13%</a:t>
                      </a:r>
                    </a:p>
                  </a:txBody>
                  <a:tcPr marL="9525" marR="9525" marT="9525" marB="0" anchor="ctr"/>
                </a:tc>
              </a:tr>
              <a:tr h="232593">
                <a:tc>
                  <a:txBody>
                    <a:bodyPr/>
                    <a:lstStyle/>
                    <a:p>
                      <a:pPr algn="l" fontAlgn="t"/>
                      <a:r>
                        <a:rPr lang="en-US" sz="1000" b="0" i="0" u="none" strike="noStrike">
                          <a:solidFill>
                            <a:srgbClr val="000000"/>
                          </a:solidFill>
                          <a:effectLst/>
                          <a:latin typeface="Calibri"/>
                        </a:rPr>
                        <a:t>Future employers</a:t>
                      </a:r>
                    </a:p>
                  </a:txBody>
                  <a:tcPr marL="9525" marR="9525" marT="9525" marB="0"/>
                </a:tc>
                <a:tc>
                  <a:txBody>
                    <a:bodyPr/>
                    <a:lstStyle/>
                    <a:p>
                      <a:pPr algn="ctr" fontAlgn="ctr"/>
                      <a:r>
                        <a:rPr lang="en-US" sz="1000" b="0" i="0" u="none" strike="noStrike">
                          <a:solidFill>
                            <a:srgbClr val="000000"/>
                          </a:solidFill>
                          <a:effectLst/>
                          <a:latin typeface="Calibri"/>
                        </a:rPr>
                        <a:t>9%</a:t>
                      </a:r>
                    </a:p>
                  </a:txBody>
                  <a:tcPr marL="9525" marR="9525" marT="9525" marB="0" anchor="ctr"/>
                </a:tc>
              </a:tr>
              <a:tr h="232593">
                <a:tc>
                  <a:txBody>
                    <a:bodyPr/>
                    <a:lstStyle/>
                    <a:p>
                      <a:pPr algn="l" fontAlgn="t"/>
                      <a:r>
                        <a:rPr lang="en-US" sz="1000" b="0" i="0" u="none" strike="noStrike">
                          <a:solidFill>
                            <a:srgbClr val="000000"/>
                          </a:solidFill>
                          <a:effectLst/>
                          <a:latin typeface="Calibri"/>
                        </a:rPr>
                        <a:t>Friends</a:t>
                      </a:r>
                    </a:p>
                  </a:txBody>
                  <a:tcPr marL="9525" marR="9525" marT="9525" marB="0"/>
                </a:tc>
                <a:tc>
                  <a:txBody>
                    <a:bodyPr/>
                    <a:lstStyle/>
                    <a:p>
                      <a:pPr algn="ctr" fontAlgn="ctr"/>
                      <a:r>
                        <a:rPr lang="en-US" sz="1000" b="0" i="0" u="none" strike="noStrike">
                          <a:solidFill>
                            <a:srgbClr val="000000"/>
                          </a:solidFill>
                          <a:effectLst/>
                          <a:latin typeface="Calibri"/>
                        </a:rPr>
                        <a:t>6%</a:t>
                      </a:r>
                    </a:p>
                  </a:txBody>
                  <a:tcPr marL="9525" marR="9525" marT="9525" marB="0" anchor="ctr"/>
                </a:tc>
              </a:tr>
              <a:tr h="232593">
                <a:tc>
                  <a:txBody>
                    <a:bodyPr/>
                    <a:lstStyle/>
                    <a:p>
                      <a:pPr algn="l" fontAlgn="t"/>
                      <a:r>
                        <a:rPr lang="en-US" sz="1000" b="0" i="0" u="none" strike="noStrike">
                          <a:solidFill>
                            <a:srgbClr val="000000"/>
                          </a:solidFill>
                          <a:effectLst/>
                          <a:latin typeface="Calibri"/>
                        </a:rPr>
                        <a:t>Fellow students</a:t>
                      </a:r>
                    </a:p>
                  </a:txBody>
                  <a:tcPr marL="9525" marR="9525" marT="9525" marB="0"/>
                </a:tc>
                <a:tc>
                  <a:txBody>
                    <a:bodyPr/>
                    <a:lstStyle/>
                    <a:p>
                      <a:pPr algn="ctr" fontAlgn="ctr"/>
                      <a:r>
                        <a:rPr lang="en-US" sz="1000" b="0" i="0" u="none" strike="noStrike">
                          <a:solidFill>
                            <a:srgbClr val="000000"/>
                          </a:solidFill>
                          <a:effectLst/>
                          <a:latin typeface="Calibri"/>
                        </a:rPr>
                        <a:t>4%</a:t>
                      </a:r>
                    </a:p>
                  </a:txBody>
                  <a:tcPr marL="9525" marR="9525" marT="9525" marB="0" anchor="ctr"/>
                </a:tc>
              </a:tr>
              <a:tr h="232593">
                <a:tc>
                  <a:txBody>
                    <a:bodyPr/>
                    <a:lstStyle/>
                    <a:p>
                      <a:pPr algn="l" fontAlgn="t"/>
                      <a:r>
                        <a:rPr lang="en-US" sz="1000" b="0" i="0" u="none" strike="noStrike">
                          <a:solidFill>
                            <a:srgbClr val="000000"/>
                          </a:solidFill>
                          <a:effectLst/>
                          <a:latin typeface="Calibri"/>
                        </a:rPr>
                        <a:t>Government</a:t>
                      </a:r>
                    </a:p>
                  </a:txBody>
                  <a:tcPr marL="9525" marR="9525" marT="9525" marB="0"/>
                </a:tc>
                <a:tc>
                  <a:txBody>
                    <a:bodyPr/>
                    <a:lstStyle/>
                    <a:p>
                      <a:pPr algn="ctr" fontAlgn="ctr"/>
                      <a:r>
                        <a:rPr lang="en-US" sz="1000" b="0" i="0" u="none" strike="noStrike">
                          <a:solidFill>
                            <a:srgbClr val="000000"/>
                          </a:solidFill>
                          <a:effectLst/>
                          <a:latin typeface="Calibri"/>
                        </a:rPr>
                        <a:t>3%</a:t>
                      </a:r>
                    </a:p>
                  </a:txBody>
                  <a:tcPr marL="9525" marR="9525" marT="9525" marB="0" anchor="ctr"/>
                </a:tc>
              </a:tr>
              <a:tr h="232593">
                <a:tc>
                  <a:txBody>
                    <a:bodyPr/>
                    <a:lstStyle/>
                    <a:p>
                      <a:pPr algn="l" fontAlgn="t"/>
                      <a:r>
                        <a:rPr lang="en-US" sz="1000" b="0" i="0" u="none" strike="noStrike" dirty="0">
                          <a:solidFill>
                            <a:srgbClr val="000000"/>
                          </a:solidFill>
                          <a:effectLst/>
                          <a:latin typeface="Calibri"/>
                        </a:rPr>
                        <a:t>Boyfriend/girlfriend</a:t>
                      </a:r>
                    </a:p>
                  </a:txBody>
                  <a:tcPr marL="9525" marR="9525" marT="9525" marB="0"/>
                </a:tc>
                <a:tc>
                  <a:txBody>
                    <a:bodyPr/>
                    <a:lstStyle/>
                    <a:p>
                      <a:pPr algn="ctr" fontAlgn="ctr"/>
                      <a:r>
                        <a:rPr lang="en-US" sz="1000" b="0" i="0" u="none" strike="noStrike">
                          <a:solidFill>
                            <a:srgbClr val="000000"/>
                          </a:solidFill>
                          <a:effectLst/>
                          <a:latin typeface="Calibri"/>
                        </a:rPr>
                        <a:t>2%</a:t>
                      </a:r>
                    </a:p>
                  </a:txBody>
                  <a:tcPr marL="9525" marR="9525" marT="9525" marB="0" anchor="ctr"/>
                </a:tc>
              </a:tr>
              <a:tr h="232593">
                <a:tc>
                  <a:txBody>
                    <a:bodyPr/>
                    <a:lstStyle/>
                    <a:p>
                      <a:pPr algn="l" fontAlgn="t"/>
                      <a:r>
                        <a:rPr lang="en-US" sz="1000" b="0" i="0" u="none" strike="noStrike">
                          <a:solidFill>
                            <a:srgbClr val="000000"/>
                          </a:solidFill>
                          <a:effectLst/>
                          <a:latin typeface="Calibri"/>
                        </a:rPr>
                        <a:t>Other acquaintances</a:t>
                      </a:r>
                    </a:p>
                  </a:txBody>
                  <a:tcPr marL="9525" marR="9525" marT="9525" marB="0"/>
                </a:tc>
                <a:tc>
                  <a:txBody>
                    <a:bodyPr/>
                    <a:lstStyle/>
                    <a:p>
                      <a:pPr algn="ctr" fontAlgn="ctr"/>
                      <a:r>
                        <a:rPr lang="en-US" sz="1000" b="0" i="0" u="none" strike="noStrike">
                          <a:solidFill>
                            <a:srgbClr val="000000"/>
                          </a:solidFill>
                          <a:effectLst/>
                          <a:latin typeface="Calibri"/>
                        </a:rPr>
                        <a:t>2%</a:t>
                      </a:r>
                    </a:p>
                  </a:txBody>
                  <a:tcPr marL="9525" marR="9525" marT="9525" marB="0" anchor="ctr"/>
                </a:tc>
              </a:tr>
              <a:tr h="232593">
                <a:tc>
                  <a:txBody>
                    <a:bodyPr/>
                    <a:lstStyle/>
                    <a:p>
                      <a:pPr algn="l" fontAlgn="t"/>
                      <a:r>
                        <a:rPr lang="en-US" sz="1000" b="0" i="0" u="none" strike="noStrike">
                          <a:solidFill>
                            <a:srgbClr val="000000"/>
                          </a:solidFill>
                          <a:effectLst/>
                          <a:latin typeface="Calibri"/>
                        </a:rPr>
                        <a:t>Extended family</a:t>
                      </a:r>
                    </a:p>
                  </a:txBody>
                  <a:tcPr marL="9525" marR="9525" marT="9525" marB="0"/>
                </a:tc>
                <a:tc>
                  <a:txBody>
                    <a:bodyPr/>
                    <a:lstStyle/>
                    <a:p>
                      <a:pPr algn="ctr" fontAlgn="ctr"/>
                      <a:r>
                        <a:rPr lang="en-US" sz="1000" b="0" i="0" u="none" strike="noStrike">
                          <a:solidFill>
                            <a:srgbClr val="000000"/>
                          </a:solidFill>
                          <a:effectLst/>
                          <a:latin typeface="Calibri"/>
                        </a:rPr>
                        <a:t>2%</a:t>
                      </a:r>
                    </a:p>
                  </a:txBody>
                  <a:tcPr marL="9525" marR="9525" marT="9525" marB="0" anchor="ctr"/>
                </a:tc>
              </a:tr>
              <a:tr h="317890">
                <a:tc>
                  <a:txBody>
                    <a:bodyPr/>
                    <a:lstStyle/>
                    <a:p>
                      <a:pPr algn="l" fontAlgn="t"/>
                      <a:r>
                        <a:rPr lang="en-US" sz="1000" b="0" i="0" u="none" strike="noStrike">
                          <a:solidFill>
                            <a:srgbClr val="000000"/>
                          </a:solidFill>
                          <a:effectLst/>
                          <a:latin typeface="Calibri"/>
                        </a:rPr>
                        <a:t>Law enforcement</a:t>
                      </a:r>
                    </a:p>
                  </a:txBody>
                  <a:tcPr marL="9525" marR="9525" marT="9525" marB="0"/>
                </a:tc>
                <a:tc>
                  <a:txBody>
                    <a:bodyPr/>
                    <a:lstStyle/>
                    <a:p>
                      <a:pPr algn="ctr" fontAlgn="ctr"/>
                      <a:r>
                        <a:rPr lang="en-US" sz="1000" b="0" i="0" u="none" strike="noStrike">
                          <a:solidFill>
                            <a:srgbClr val="000000"/>
                          </a:solidFill>
                          <a:effectLst/>
                          <a:latin typeface="Calibri"/>
                        </a:rPr>
                        <a:t>1%</a:t>
                      </a:r>
                    </a:p>
                  </a:txBody>
                  <a:tcPr marL="9525" marR="9525" marT="9525" marB="0" anchor="ctr"/>
                </a:tc>
              </a:tr>
              <a:tr h="273141">
                <a:tc>
                  <a:txBody>
                    <a:bodyPr/>
                    <a:lstStyle/>
                    <a:p>
                      <a:pPr algn="l" fontAlgn="t"/>
                      <a:r>
                        <a:rPr lang="en-US" sz="1000" b="0" i="0" u="none" strike="noStrike">
                          <a:solidFill>
                            <a:srgbClr val="000000"/>
                          </a:solidFill>
                          <a:effectLst/>
                          <a:latin typeface="Calibri"/>
                        </a:rPr>
                        <a:t>Siblings</a:t>
                      </a:r>
                    </a:p>
                  </a:txBody>
                  <a:tcPr marL="9525" marR="9525" marT="9525" marB="0"/>
                </a:tc>
                <a:tc>
                  <a:txBody>
                    <a:bodyPr/>
                    <a:lstStyle/>
                    <a:p>
                      <a:pPr algn="ctr" fontAlgn="ctr"/>
                      <a:r>
                        <a:rPr lang="en-US" sz="1000" b="0" i="0" u="none" strike="noStrike">
                          <a:solidFill>
                            <a:srgbClr val="000000"/>
                          </a:solidFill>
                          <a:effectLst/>
                          <a:latin typeface="Calibri"/>
                        </a:rPr>
                        <a:t>1%</a:t>
                      </a:r>
                    </a:p>
                  </a:txBody>
                  <a:tcPr marL="9525" marR="9525" marT="9525" marB="0" anchor="ctr"/>
                </a:tc>
              </a:tr>
              <a:tr h="230353">
                <a:tc>
                  <a:txBody>
                    <a:bodyPr/>
                    <a:lstStyle/>
                    <a:p>
                      <a:pPr algn="l" fontAlgn="t"/>
                      <a:r>
                        <a:rPr lang="en-US" sz="1000" b="0" i="0" u="none" strike="noStrike">
                          <a:solidFill>
                            <a:srgbClr val="000000"/>
                          </a:solidFill>
                          <a:effectLst/>
                          <a:latin typeface="Calibri"/>
                        </a:rPr>
                        <a:t>Teachers</a:t>
                      </a:r>
                    </a:p>
                  </a:txBody>
                  <a:tcPr marL="9525" marR="9525" marT="9525" marB="0"/>
                </a:tc>
                <a:tc>
                  <a:txBody>
                    <a:bodyPr/>
                    <a:lstStyle/>
                    <a:p>
                      <a:pPr algn="ctr" fontAlgn="ctr"/>
                      <a:r>
                        <a:rPr lang="en-US" sz="1000" b="0" i="0" u="none" strike="noStrike">
                          <a:solidFill>
                            <a:srgbClr val="000000"/>
                          </a:solidFill>
                          <a:effectLst/>
                          <a:latin typeface="Calibri"/>
                        </a:rPr>
                        <a:t>1%</a:t>
                      </a:r>
                    </a:p>
                  </a:txBody>
                  <a:tcPr marL="9525" marR="9525" marT="9525" marB="0" anchor="ctr"/>
                </a:tc>
              </a:tr>
              <a:tr h="230353">
                <a:tc>
                  <a:txBody>
                    <a:bodyPr/>
                    <a:lstStyle/>
                    <a:p>
                      <a:pPr algn="l" fontAlgn="t"/>
                      <a:r>
                        <a:rPr lang="en-US" sz="1000" b="0" i="0" u="none" strike="noStrike">
                          <a:solidFill>
                            <a:srgbClr val="000000"/>
                          </a:solidFill>
                          <a:effectLst/>
                          <a:latin typeface="Calibri"/>
                        </a:rPr>
                        <a:t>Others</a:t>
                      </a:r>
                    </a:p>
                  </a:txBody>
                  <a:tcPr marL="9525" marR="9525" marT="9525" marB="0"/>
                </a:tc>
                <a:tc>
                  <a:txBody>
                    <a:bodyPr/>
                    <a:lstStyle/>
                    <a:p>
                      <a:pPr algn="ctr" fontAlgn="ctr"/>
                      <a:r>
                        <a:rPr lang="en-US" sz="1000" b="0" i="0" u="none" strike="noStrike" dirty="0">
                          <a:solidFill>
                            <a:srgbClr val="000000"/>
                          </a:solidFill>
                          <a:effectLst/>
                          <a:latin typeface="Calibri"/>
                        </a:rPr>
                        <a:t>4%</a:t>
                      </a: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115187"/>
              </p:ext>
            </p:extLst>
          </p:nvPr>
        </p:nvGraphicFramePr>
        <p:xfrm>
          <a:off x="4876800" y="2438399"/>
          <a:ext cx="3646795" cy="1676400"/>
        </p:xfrm>
        <a:graphic>
          <a:graphicData uri="http://schemas.openxmlformats.org/drawingml/2006/table">
            <a:tbl>
              <a:tblPr firstRow="1" bandRow="1">
                <a:tableStyleId>{BC89EF96-8CEA-46FF-86C4-4CE0E7609802}</a:tableStyleId>
              </a:tblPr>
              <a:tblGrid>
                <a:gridCol w="3151124"/>
                <a:gridCol w="495671"/>
              </a:tblGrid>
              <a:tr h="741064">
                <a:tc>
                  <a:txBody>
                    <a:bodyPr/>
                    <a:lstStyle/>
                    <a:p>
                      <a:r>
                        <a:rPr lang="en-IN" sz="1400" dirty="0" smtClean="0">
                          <a:solidFill>
                            <a:schemeClr val="bg1"/>
                          </a:solidFill>
                          <a:latin typeface="Calibri" pitchFamily="34" charset="0"/>
                          <a:cs typeface="Calibri" pitchFamily="34" charset="0"/>
                        </a:rPr>
                        <a:t>If you knew</a:t>
                      </a:r>
                      <a:r>
                        <a:rPr lang="en-IN" sz="1400" baseline="0" dirty="0" smtClean="0">
                          <a:solidFill>
                            <a:schemeClr val="bg1"/>
                          </a:solidFill>
                          <a:latin typeface="Calibri" pitchFamily="34" charset="0"/>
                          <a:cs typeface="Calibri" pitchFamily="34" charset="0"/>
                        </a:rPr>
                        <a:t> the </a:t>
                      </a:r>
                      <a:r>
                        <a:rPr lang="en-IN" sz="1400" u="sng" baseline="0" dirty="0" smtClean="0">
                          <a:solidFill>
                            <a:schemeClr val="bg1"/>
                          </a:solidFill>
                          <a:latin typeface="Calibri" pitchFamily="34" charset="0"/>
                          <a:cs typeface="Calibri" pitchFamily="34" charset="0"/>
                        </a:rPr>
                        <a:t>g</a:t>
                      </a:r>
                      <a:r>
                        <a:rPr lang="en-IN" sz="1400" u="sng" dirty="0" smtClean="0">
                          <a:solidFill>
                            <a:schemeClr val="bg1"/>
                          </a:solidFill>
                          <a:latin typeface="Calibri" pitchFamily="34" charset="0"/>
                          <a:cs typeface="Calibri" pitchFamily="34" charset="0"/>
                        </a:rPr>
                        <a:t>eneral public </a:t>
                      </a:r>
                      <a:r>
                        <a:rPr lang="en-IN" sz="1400" dirty="0" smtClean="0">
                          <a:solidFill>
                            <a:schemeClr val="bg1"/>
                          </a:solidFill>
                          <a:latin typeface="Calibri" pitchFamily="34" charset="0"/>
                          <a:cs typeface="Calibri" pitchFamily="34" charset="0"/>
                        </a:rPr>
                        <a:t>could view your information online;</a:t>
                      </a:r>
                      <a:r>
                        <a:rPr lang="en-IN" sz="1400" baseline="0" dirty="0" smtClean="0">
                          <a:solidFill>
                            <a:schemeClr val="bg1"/>
                          </a:solidFill>
                          <a:latin typeface="Calibri" pitchFamily="34" charset="0"/>
                          <a:cs typeface="Calibri" pitchFamily="34" charset="0"/>
                        </a:rPr>
                        <a:t> what would you change?</a:t>
                      </a:r>
                      <a:endParaRPr lang="en-IN" sz="1400" dirty="0">
                        <a:solidFill>
                          <a:schemeClr val="bg1"/>
                        </a:solidFill>
                        <a:latin typeface="Calibri" pitchFamily="34" charset="0"/>
                        <a:cs typeface="Calibri" pitchFamily="34" charset="0"/>
                      </a:endParaRPr>
                    </a:p>
                  </a:txBody>
                  <a:tcPr>
                    <a:solidFill>
                      <a:srgbClr val="0070C0"/>
                    </a:solidFill>
                  </a:tcPr>
                </a:tc>
                <a:tc>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233834">
                <a:tc>
                  <a:txBody>
                    <a:bodyPr/>
                    <a:lstStyle/>
                    <a:p>
                      <a:pPr algn="l" fontAlgn="t"/>
                      <a:r>
                        <a:rPr lang="en-US" sz="1000" b="0" i="0" u="none" strike="noStrike" dirty="0">
                          <a:solidFill>
                            <a:srgbClr val="000000"/>
                          </a:solidFill>
                          <a:effectLst/>
                          <a:latin typeface="Calibri"/>
                        </a:rPr>
                        <a:t>I wouldn’t do anything differently than I do now</a:t>
                      </a:r>
                    </a:p>
                  </a:txBody>
                  <a:tcPr marL="9525" marR="9525" marT="9525" marB="0"/>
                </a:tc>
                <a:tc>
                  <a:txBody>
                    <a:bodyPr/>
                    <a:lstStyle/>
                    <a:p>
                      <a:pPr algn="ctr" fontAlgn="ctr"/>
                      <a:r>
                        <a:rPr lang="en-US" sz="1000" b="0" i="0" u="none" strike="noStrike">
                          <a:solidFill>
                            <a:srgbClr val="000000"/>
                          </a:solidFill>
                          <a:effectLst/>
                          <a:latin typeface="Calibri"/>
                        </a:rPr>
                        <a:t>17%</a:t>
                      </a:r>
                    </a:p>
                  </a:txBody>
                  <a:tcPr marL="9525" marR="9525" marT="9525" marB="0" anchor="ctr"/>
                </a:tc>
              </a:tr>
              <a:tr h="233834">
                <a:tc>
                  <a:txBody>
                    <a:bodyPr/>
                    <a:lstStyle/>
                    <a:p>
                      <a:pPr algn="l" fontAlgn="t"/>
                      <a:r>
                        <a:rPr lang="en-US" sz="1000" b="0" i="0" u="none" strike="noStrike">
                          <a:solidFill>
                            <a:srgbClr val="000000"/>
                          </a:solidFill>
                          <a:effectLst/>
                          <a:latin typeface="Calibri"/>
                        </a:rPr>
                        <a:t>I would reduce what information I share online</a:t>
                      </a:r>
                    </a:p>
                  </a:txBody>
                  <a:tcPr marL="9525" marR="9525" marT="9525" marB="0"/>
                </a:tc>
                <a:tc>
                  <a:txBody>
                    <a:bodyPr/>
                    <a:lstStyle/>
                    <a:p>
                      <a:pPr algn="ctr" fontAlgn="ctr"/>
                      <a:r>
                        <a:rPr lang="en-US" sz="1000" b="0" i="0" u="none" strike="noStrike">
                          <a:solidFill>
                            <a:srgbClr val="000000"/>
                          </a:solidFill>
                          <a:effectLst/>
                          <a:latin typeface="Calibri"/>
                        </a:rPr>
                        <a:t>69%</a:t>
                      </a:r>
                    </a:p>
                  </a:txBody>
                  <a:tcPr marL="9525" marR="9525" marT="9525" marB="0" anchor="ctr"/>
                </a:tc>
              </a:tr>
              <a:tr h="233834">
                <a:tc>
                  <a:txBody>
                    <a:bodyPr/>
                    <a:lstStyle/>
                    <a:p>
                      <a:pPr algn="l" fontAlgn="t"/>
                      <a:r>
                        <a:rPr lang="en-US" sz="1000" b="0" i="0" u="none" strike="noStrike">
                          <a:solidFill>
                            <a:srgbClr val="000000"/>
                          </a:solidFill>
                          <a:effectLst/>
                          <a:latin typeface="Calibri"/>
                        </a:rPr>
                        <a:t>I would completely stop sharing information online</a:t>
                      </a:r>
                    </a:p>
                  </a:txBody>
                  <a:tcPr marL="9525" marR="9525" marT="9525" marB="0"/>
                </a:tc>
                <a:tc>
                  <a:txBody>
                    <a:bodyPr/>
                    <a:lstStyle/>
                    <a:p>
                      <a:pPr algn="ctr" fontAlgn="ctr"/>
                      <a:r>
                        <a:rPr lang="en-US" sz="1000" b="0" i="0" u="none" strike="noStrike">
                          <a:solidFill>
                            <a:srgbClr val="000000"/>
                          </a:solidFill>
                          <a:effectLst/>
                          <a:latin typeface="Calibri"/>
                        </a:rPr>
                        <a:t>10%</a:t>
                      </a:r>
                    </a:p>
                  </a:txBody>
                  <a:tcPr marL="9525" marR="9525" marT="9525" marB="0" anchor="ctr"/>
                </a:tc>
              </a:tr>
              <a:tr h="233834">
                <a:tc>
                  <a:txBody>
                    <a:bodyPr/>
                    <a:lstStyle/>
                    <a:p>
                      <a:pPr algn="l" fontAlgn="t"/>
                      <a:r>
                        <a:rPr lang="en-US" sz="1000" b="0" i="0" u="none" strike="noStrike" dirty="0">
                          <a:solidFill>
                            <a:srgbClr val="000000"/>
                          </a:solidFill>
                          <a:effectLst/>
                          <a:latin typeface="Calibri"/>
                        </a:rPr>
                        <a:t>Don’t know</a:t>
                      </a:r>
                    </a:p>
                  </a:txBody>
                  <a:tcPr marL="9525" marR="9525" marT="9525" marB="0"/>
                </a:tc>
                <a:tc>
                  <a:txBody>
                    <a:bodyPr/>
                    <a:lstStyle/>
                    <a:p>
                      <a:pPr algn="ctr" fontAlgn="ctr"/>
                      <a:r>
                        <a:rPr lang="en-US" sz="1000" b="0" i="0" u="none" strike="noStrike" dirty="0">
                          <a:solidFill>
                            <a:srgbClr val="000000"/>
                          </a:solidFill>
                          <a:effectLst/>
                          <a:latin typeface="Calibri"/>
                        </a:rPr>
                        <a:t>4%</a:t>
                      </a:r>
                    </a:p>
                  </a:txBody>
                  <a:tcPr marL="9525" marR="9525" marT="9525" marB="0" anchor="ctr"/>
                </a:tc>
              </a:tr>
            </a:tbl>
          </a:graphicData>
        </a:graphic>
      </p:graphicFrame>
      <p:sp>
        <p:nvSpPr>
          <p:cNvPr id="8" name="Down Arrow 7"/>
          <p:cNvSpPr/>
          <p:nvPr/>
        </p:nvSpPr>
        <p:spPr>
          <a:xfrm rot="16200000">
            <a:off x="4267200" y="29718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bwMode="auto">
          <a:xfrm>
            <a:off x="429172" y="1400890"/>
            <a:ext cx="8410027" cy="50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3"/>
              </a:buBlip>
            </a:pPr>
            <a:r>
              <a:rPr lang="en-US" sz="1400" dirty="0" smtClean="0">
                <a:gradFill>
                  <a:gsLst>
                    <a:gs pos="0">
                      <a:schemeClr val="tx1"/>
                    </a:gs>
                    <a:gs pos="100000">
                      <a:schemeClr val="tx1"/>
                    </a:gs>
                  </a:gsLst>
                  <a:lin ang="5400000" scaled="0"/>
                </a:gradFill>
              </a:rPr>
              <a:t>69% of respondents </a:t>
            </a:r>
            <a:r>
              <a:rPr lang="en-US" sz="1400" dirty="0">
                <a:gradFill>
                  <a:gsLst>
                    <a:gs pos="0">
                      <a:schemeClr val="tx1"/>
                    </a:gs>
                    <a:gs pos="100000">
                      <a:schemeClr val="tx1"/>
                    </a:gs>
                  </a:gsLst>
                  <a:lin ang="5400000" scaled="0"/>
                </a:gradFill>
              </a:rPr>
              <a:t>state that they would </a:t>
            </a:r>
            <a:r>
              <a:rPr lang="en-US" sz="1400" dirty="0" smtClean="0">
                <a:gradFill>
                  <a:gsLst>
                    <a:gs pos="0">
                      <a:schemeClr val="tx1"/>
                    </a:gs>
                    <a:gs pos="100000">
                      <a:schemeClr val="tx1"/>
                    </a:gs>
                  </a:gsLst>
                  <a:lin ang="5400000" scaled="0"/>
                </a:gradFill>
              </a:rPr>
              <a:t>limit what information they share online </a:t>
            </a:r>
            <a:r>
              <a:rPr lang="en-US" sz="1400" dirty="0">
                <a:gradFill>
                  <a:gsLst>
                    <a:gs pos="0">
                      <a:schemeClr val="tx1"/>
                    </a:gs>
                    <a:gs pos="100000">
                      <a:schemeClr val="tx1"/>
                    </a:gs>
                  </a:gsLst>
                  <a:lin ang="5400000" scaled="0"/>
                </a:gradFill>
              </a:rPr>
              <a:t>if they knew that </a:t>
            </a:r>
            <a:r>
              <a:rPr lang="en-US" sz="1400" dirty="0" smtClean="0">
                <a:gradFill>
                  <a:gsLst>
                    <a:gs pos="0">
                      <a:schemeClr val="tx1"/>
                    </a:gs>
                    <a:gs pos="100000">
                      <a:schemeClr val="tx1"/>
                    </a:gs>
                  </a:gsLst>
                  <a:lin ang="5400000" scaled="0"/>
                </a:gradFill>
              </a:rPr>
              <a:t>the general </a:t>
            </a:r>
            <a:r>
              <a:rPr lang="en-US" sz="1400" dirty="0">
                <a:gradFill>
                  <a:gsLst>
                    <a:gs pos="0">
                      <a:schemeClr val="tx1"/>
                    </a:gs>
                    <a:gs pos="100000">
                      <a:schemeClr val="tx1"/>
                    </a:gs>
                  </a:gsLst>
                  <a:lin ang="5400000" scaled="0"/>
                </a:gradFill>
              </a:rPr>
              <a:t>public could view their information posted </a:t>
            </a:r>
            <a:r>
              <a:rPr lang="en-US" sz="1400" dirty="0" smtClean="0">
                <a:gradFill>
                  <a:gsLst>
                    <a:gs pos="0">
                      <a:schemeClr val="tx1"/>
                    </a:gs>
                    <a:gs pos="100000">
                      <a:schemeClr val="tx1"/>
                    </a:gs>
                  </a:gsLst>
                  <a:lin ang="5400000" scaled="0"/>
                </a:gradFill>
              </a:rPr>
              <a:t>online.</a:t>
            </a:r>
            <a:endParaRPr lang="en-US" sz="1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585629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75452885"/>
              </p:ext>
            </p:extLst>
          </p:nvPr>
        </p:nvGraphicFramePr>
        <p:xfrm>
          <a:off x="533400" y="3048000"/>
          <a:ext cx="7848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27</a:t>
            </a:fld>
            <a:endParaRPr lang="en-US"/>
          </a:p>
        </p:txBody>
      </p:sp>
      <p:sp>
        <p:nvSpPr>
          <p:cNvPr id="6" name="Text Placeholder 2"/>
          <p:cNvSpPr txBox="1">
            <a:spLocks/>
          </p:cNvSpPr>
          <p:nvPr/>
        </p:nvSpPr>
        <p:spPr bwMode="auto">
          <a:xfrm>
            <a:off x="429172" y="1400890"/>
            <a:ext cx="8410027" cy="118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Nearly half of parents have concerns that information posted online could harm them in the near term (e.g., now to three years). </a:t>
            </a:r>
          </a:p>
          <a:p>
            <a:pPr marL="285750" lvl="1">
              <a:buSzPct val="67000"/>
              <a:buBlip>
                <a:blip r:embed="rId4"/>
              </a:buBlip>
            </a:pPr>
            <a:r>
              <a:rPr lang="en-US" sz="1400" dirty="0" smtClean="0">
                <a:gradFill>
                  <a:gsLst>
                    <a:gs pos="0">
                      <a:schemeClr val="tx1"/>
                    </a:gs>
                    <a:gs pos="100000">
                      <a:schemeClr val="tx1"/>
                    </a:gs>
                  </a:gsLst>
                  <a:lin ang="5400000" scaled="0"/>
                </a:gradFill>
              </a:rPr>
              <a:t>Teens differ from parents by having a lower overall level of concern.  They also differ by focusing on the next </a:t>
            </a:r>
            <a:r>
              <a:rPr lang="en-US" sz="1400" dirty="0">
                <a:gradFill>
                  <a:gsLst>
                    <a:gs pos="0">
                      <a:schemeClr val="tx1"/>
                    </a:gs>
                    <a:gs pos="100000">
                      <a:schemeClr val="tx1"/>
                    </a:gs>
                  </a:gsLst>
                  <a:lin ang="5400000" scaled="0"/>
                </a:gradFill>
              </a:rPr>
              <a:t>1-5 </a:t>
            </a:r>
            <a:r>
              <a:rPr lang="en-US" sz="1400" dirty="0" smtClean="0">
                <a:gradFill>
                  <a:gsLst>
                    <a:gs pos="0">
                      <a:schemeClr val="tx1"/>
                    </a:gs>
                    <a:gs pos="100000">
                      <a:schemeClr val="tx1"/>
                    </a:gs>
                  </a:gsLst>
                  <a:lin ang="5400000" scaled="0"/>
                </a:gradFill>
              </a:rPr>
              <a:t>years when presumably they are worried about college admissions and future employment opportunities.</a:t>
            </a:r>
            <a:endParaRPr lang="en-US" sz="1400" dirty="0">
              <a:gradFill>
                <a:gsLst>
                  <a:gs pos="0">
                    <a:schemeClr val="tx1"/>
                  </a:gs>
                  <a:gs pos="100000">
                    <a:schemeClr val="tx1"/>
                  </a:gs>
                </a:gsLst>
                <a:lin ang="5400000" scaled="0"/>
              </a:gradFill>
            </a:endParaRPr>
          </a:p>
        </p:txBody>
      </p:sp>
      <p:sp>
        <p:nvSpPr>
          <p:cNvPr id="7"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Parents Worry About Consequences Now</a:t>
            </a:r>
          </a:p>
          <a:p>
            <a:pPr algn="r"/>
            <a:r>
              <a:rPr lang="en-US" sz="2800" dirty="0" smtClean="0">
                <a:solidFill>
                  <a:srgbClr val="FFFFFF"/>
                </a:solidFill>
              </a:rPr>
              <a:t>Teens Think a Little Further Out</a:t>
            </a:r>
            <a:endParaRPr lang="en-US" sz="2800" dirty="0"/>
          </a:p>
        </p:txBody>
      </p:sp>
    </p:spTree>
    <p:extLst>
      <p:ext uri="{BB962C8B-B14F-4D97-AF65-F5344CB8AC3E}">
        <p14:creationId xmlns:p14="http://schemas.microsoft.com/office/powerpoint/2010/main" val="291559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28</a:t>
            </a:fld>
            <a:endParaRPr lang="en-US"/>
          </a:p>
        </p:txBody>
      </p:sp>
      <p:graphicFrame>
        <p:nvGraphicFramePr>
          <p:cNvPr id="5" name="Chart 4"/>
          <p:cNvGraphicFramePr/>
          <p:nvPr>
            <p:extLst>
              <p:ext uri="{D42A27DB-BD31-4B8C-83A1-F6EECF244321}">
                <p14:modId xmlns:p14="http://schemas.microsoft.com/office/powerpoint/2010/main" val="1089294562"/>
              </p:ext>
            </p:extLst>
          </p:nvPr>
        </p:nvGraphicFramePr>
        <p:xfrm>
          <a:off x="0" y="2514600"/>
          <a:ext cx="39624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9 in 10 Teens Take Steps to Manage Their Online Reputation</a:t>
            </a:r>
            <a:endParaRPr lang="en-US" sz="2800" dirty="0"/>
          </a:p>
        </p:txBody>
      </p:sp>
      <p:sp>
        <p:nvSpPr>
          <p:cNvPr id="7" name="Text Placeholder 2"/>
          <p:cNvSpPr txBox="1">
            <a:spLocks/>
          </p:cNvSpPr>
          <p:nvPr/>
        </p:nvSpPr>
        <p:spPr bwMode="auto">
          <a:xfrm>
            <a:off x="429172" y="1400890"/>
            <a:ext cx="8410027" cy="50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The most common steps taken are using privacy settings and being more selective about who/what information is shared with online.</a:t>
            </a:r>
            <a:endParaRPr lang="en-US" sz="1400" dirty="0">
              <a:gradFill>
                <a:gsLst>
                  <a:gs pos="0">
                    <a:schemeClr val="tx1"/>
                  </a:gs>
                  <a:gs pos="100000">
                    <a:schemeClr val="tx1"/>
                  </a:gs>
                </a:gsLst>
                <a:lin ang="5400000" scaled="0"/>
              </a:gradFill>
            </a:endParaRPr>
          </a:p>
        </p:txBody>
      </p:sp>
      <p:graphicFrame>
        <p:nvGraphicFramePr>
          <p:cNvPr id="8" name="Table 7"/>
          <p:cNvGraphicFramePr>
            <a:graphicFrameLocks noGrp="1"/>
          </p:cNvGraphicFramePr>
          <p:nvPr>
            <p:extLst>
              <p:ext uri="{D42A27DB-BD31-4B8C-83A1-F6EECF244321}">
                <p14:modId xmlns:p14="http://schemas.microsoft.com/office/powerpoint/2010/main" val="291503032"/>
              </p:ext>
            </p:extLst>
          </p:nvPr>
        </p:nvGraphicFramePr>
        <p:xfrm>
          <a:off x="4114800" y="2133600"/>
          <a:ext cx="4484995" cy="3595168"/>
        </p:xfrm>
        <a:graphic>
          <a:graphicData uri="http://schemas.openxmlformats.org/drawingml/2006/table">
            <a:tbl>
              <a:tblPr firstRow="1" bandRow="1">
                <a:tableStyleId>{BC89EF96-8CEA-46FF-86C4-4CE0E7609802}</a:tableStyleId>
              </a:tblPr>
              <a:tblGrid>
                <a:gridCol w="3875396"/>
                <a:gridCol w="609599"/>
              </a:tblGrid>
              <a:tr h="304800">
                <a:tc>
                  <a:txBody>
                    <a:bodyPr/>
                    <a:lstStyle/>
                    <a:p>
                      <a:r>
                        <a:rPr lang="en-IN" sz="1400" dirty="0" smtClean="0">
                          <a:solidFill>
                            <a:schemeClr val="bg1"/>
                          </a:solidFill>
                          <a:latin typeface="Calibri" pitchFamily="34" charset="0"/>
                          <a:cs typeface="Calibri" pitchFamily="34" charset="0"/>
                        </a:rPr>
                        <a:t>Steps Taken</a:t>
                      </a:r>
                      <a:endParaRPr lang="en-IN" sz="1400" dirty="0">
                        <a:solidFill>
                          <a:schemeClr val="bg1"/>
                        </a:solidFill>
                        <a:latin typeface="Calibri" pitchFamily="34" charset="0"/>
                        <a:cs typeface="Calibri" pitchFamily="34" charset="0"/>
                      </a:endParaRPr>
                    </a:p>
                  </a:txBody>
                  <a:tcPr>
                    <a:solidFill>
                      <a:srgbClr val="0070C0"/>
                    </a:solidFill>
                  </a:tcPr>
                </a:tc>
                <a:tc>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230823">
                <a:tc>
                  <a:txBody>
                    <a:bodyPr/>
                    <a:lstStyle/>
                    <a:p>
                      <a:pPr algn="l" fontAlgn="t"/>
                      <a:r>
                        <a:rPr lang="en-US" sz="1000" b="0" i="0" u="none" strike="noStrike" dirty="0">
                          <a:solidFill>
                            <a:srgbClr val="000000"/>
                          </a:solidFill>
                          <a:effectLst/>
                          <a:latin typeface="Calibri"/>
                        </a:rPr>
                        <a:t>Using privacy settings on social networking accounts, email, browser</a:t>
                      </a:r>
                    </a:p>
                  </a:txBody>
                  <a:tcPr marL="9525" marR="9525" marT="9525" marB="0"/>
                </a:tc>
                <a:tc>
                  <a:txBody>
                    <a:bodyPr/>
                    <a:lstStyle/>
                    <a:p>
                      <a:pPr algn="ctr" fontAlgn="ctr"/>
                      <a:r>
                        <a:rPr lang="en-US" sz="1000" b="0" i="0" u="none" strike="noStrike">
                          <a:solidFill>
                            <a:srgbClr val="000000"/>
                          </a:solidFill>
                          <a:effectLst/>
                          <a:latin typeface="Calibri"/>
                        </a:rPr>
                        <a:t>76%</a:t>
                      </a:r>
                    </a:p>
                  </a:txBody>
                  <a:tcPr marL="9525" marR="9525" marT="9525" marB="0" anchor="ctr"/>
                </a:tc>
              </a:tr>
              <a:tr h="230823">
                <a:tc>
                  <a:txBody>
                    <a:bodyPr/>
                    <a:lstStyle/>
                    <a:p>
                      <a:pPr algn="l" fontAlgn="t"/>
                      <a:r>
                        <a:rPr lang="en-US" sz="1000" b="0" i="0" u="none" strike="noStrike">
                          <a:solidFill>
                            <a:srgbClr val="000000"/>
                          </a:solidFill>
                          <a:effectLst/>
                          <a:latin typeface="Calibri"/>
                        </a:rPr>
                        <a:t>Being more selective about what I share online</a:t>
                      </a:r>
                    </a:p>
                  </a:txBody>
                  <a:tcPr marL="9525" marR="9525" marT="9525" marB="0"/>
                </a:tc>
                <a:tc>
                  <a:txBody>
                    <a:bodyPr/>
                    <a:lstStyle/>
                    <a:p>
                      <a:pPr algn="ctr" fontAlgn="ctr"/>
                      <a:r>
                        <a:rPr lang="en-US" sz="1000" b="0" i="0" u="none" strike="noStrike">
                          <a:solidFill>
                            <a:srgbClr val="000000"/>
                          </a:solidFill>
                          <a:effectLst/>
                          <a:latin typeface="Calibri"/>
                        </a:rPr>
                        <a:t>68%</a:t>
                      </a:r>
                    </a:p>
                  </a:txBody>
                  <a:tcPr marL="9525" marR="9525" marT="9525" marB="0" anchor="ctr"/>
                </a:tc>
              </a:tr>
              <a:tr h="230823">
                <a:tc>
                  <a:txBody>
                    <a:bodyPr/>
                    <a:lstStyle/>
                    <a:p>
                      <a:pPr algn="l" fontAlgn="t"/>
                      <a:r>
                        <a:rPr lang="en-US" sz="1000" b="0" i="0" u="none" strike="noStrike">
                          <a:solidFill>
                            <a:srgbClr val="000000"/>
                          </a:solidFill>
                          <a:effectLst/>
                          <a:latin typeface="Calibri"/>
                        </a:rPr>
                        <a:t>Being more selective about who I friend online</a:t>
                      </a:r>
                    </a:p>
                  </a:txBody>
                  <a:tcPr marL="9525" marR="9525" marT="9525" marB="0"/>
                </a:tc>
                <a:tc>
                  <a:txBody>
                    <a:bodyPr/>
                    <a:lstStyle/>
                    <a:p>
                      <a:pPr algn="ctr" fontAlgn="ctr"/>
                      <a:r>
                        <a:rPr lang="en-US" sz="1000" b="0" i="0" u="none" strike="noStrike">
                          <a:solidFill>
                            <a:srgbClr val="000000"/>
                          </a:solidFill>
                          <a:effectLst/>
                          <a:latin typeface="Calibri"/>
                        </a:rPr>
                        <a:t>68%</a:t>
                      </a:r>
                    </a:p>
                  </a:txBody>
                  <a:tcPr marL="9525" marR="9525" marT="9525" marB="0" anchor="ctr"/>
                </a:tc>
              </a:tr>
              <a:tr h="230823">
                <a:tc>
                  <a:txBody>
                    <a:bodyPr/>
                    <a:lstStyle/>
                    <a:p>
                      <a:pPr algn="l" fontAlgn="t"/>
                      <a:r>
                        <a:rPr lang="en-US" sz="1000" b="0" i="0" u="none" strike="noStrike">
                          <a:solidFill>
                            <a:srgbClr val="000000"/>
                          </a:solidFill>
                          <a:effectLst/>
                          <a:latin typeface="Calibri"/>
                        </a:rPr>
                        <a:t>Managing/disabling location features on phone, social networking accounts, other</a:t>
                      </a:r>
                    </a:p>
                  </a:txBody>
                  <a:tcPr marL="9525" marR="9525" marT="9525" marB="0"/>
                </a:tc>
                <a:tc>
                  <a:txBody>
                    <a:bodyPr/>
                    <a:lstStyle/>
                    <a:p>
                      <a:pPr algn="ctr" fontAlgn="ctr"/>
                      <a:r>
                        <a:rPr lang="en-US" sz="1000" b="0" i="0" u="none" strike="noStrike">
                          <a:solidFill>
                            <a:srgbClr val="000000"/>
                          </a:solidFill>
                          <a:effectLst/>
                          <a:latin typeface="Calibri"/>
                        </a:rPr>
                        <a:t>55%</a:t>
                      </a:r>
                    </a:p>
                  </a:txBody>
                  <a:tcPr marL="9525" marR="9525" marT="9525" marB="0" anchor="ctr"/>
                </a:tc>
              </a:tr>
              <a:tr h="230823">
                <a:tc>
                  <a:txBody>
                    <a:bodyPr/>
                    <a:lstStyle/>
                    <a:p>
                      <a:pPr algn="l" fontAlgn="t"/>
                      <a:r>
                        <a:rPr lang="en-US" sz="1000" b="0" i="0" u="none" strike="noStrike">
                          <a:solidFill>
                            <a:srgbClr val="000000"/>
                          </a:solidFill>
                          <a:effectLst/>
                          <a:latin typeface="Calibri"/>
                        </a:rPr>
                        <a:t>Not geotagging photos</a:t>
                      </a:r>
                    </a:p>
                  </a:txBody>
                  <a:tcPr marL="9525" marR="9525" marT="9525" marB="0"/>
                </a:tc>
                <a:tc>
                  <a:txBody>
                    <a:bodyPr/>
                    <a:lstStyle/>
                    <a:p>
                      <a:pPr algn="ctr" fontAlgn="ctr"/>
                      <a:r>
                        <a:rPr lang="en-US" sz="1000" b="0" i="0" u="none" strike="noStrike">
                          <a:solidFill>
                            <a:srgbClr val="000000"/>
                          </a:solidFill>
                          <a:effectLst/>
                          <a:latin typeface="Calibri"/>
                        </a:rPr>
                        <a:t>30%</a:t>
                      </a:r>
                    </a:p>
                  </a:txBody>
                  <a:tcPr marL="9525" marR="9525" marT="9525" marB="0" anchor="ctr"/>
                </a:tc>
              </a:tr>
              <a:tr h="230823">
                <a:tc>
                  <a:txBody>
                    <a:bodyPr/>
                    <a:lstStyle/>
                    <a:p>
                      <a:pPr algn="l" fontAlgn="t"/>
                      <a:r>
                        <a:rPr lang="en-US" sz="1000" b="0" i="0" u="none" strike="noStrike">
                          <a:solidFill>
                            <a:srgbClr val="000000"/>
                          </a:solidFill>
                          <a:effectLst/>
                          <a:latin typeface="Calibri"/>
                        </a:rPr>
                        <a:t>Read privacy policies of the sites and services they use</a:t>
                      </a:r>
                    </a:p>
                  </a:txBody>
                  <a:tcPr marL="9525" marR="9525" marT="9525" marB="0"/>
                </a:tc>
                <a:tc>
                  <a:txBody>
                    <a:bodyPr/>
                    <a:lstStyle/>
                    <a:p>
                      <a:pPr algn="ctr" fontAlgn="ctr"/>
                      <a:r>
                        <a:rPr lang="en-US" sz="1000" b="0" i="0" u="none" strike="noStrike">
                          <a:solidFill>
                            <a:srgbClr val="000000"/>
                          </a:solidFill>
                          <a:effectLst/>
                          <a:latin typeface="Calibri"/>
                        </a:rPr>
                        <a:t>29%</a:t>
                      </a:r>
                    </a:p>
                  </a:txBody>
                  <a:tcPr marL="9525" marR="9525" marT="9525" marB="0" anchor="ctr"/>
                </a:tc>
              </a:tr>
              <a:tr h="230823">
                <a:tc>
                  <a:txBody>
                    <a:bodyPr/>
                    <a:lstStyle/>
                    <a:p>
                      <a:pPr algn="l" fontAlgn="t"/>
                      <a:r>
                        <a:rPr lang="en-US" sz="1000" b="0" i="0" u="none" strike="noStrike">
                          <a:solidFill>
                            <a:srgbClr val="000000"/>
                          </a:solidFill>
                          <a:effectLst/>
                          <a:latin typeface="Calibri"/>
                        </a:rPr>
                        <a:t>Regularly check search results on my name</a:t>
                      </a:r>
                    </a:p>
                  </a:txBody>
                  <a:tcPr marL="9525" marR="9525" marT="9525" marB="0"/>
                </a:tc>
                <a:tc>
                  <a:txBody>
                    <a:bodyPr/>
                    <a:lstStyle/>
                    <a:p>
                      <a:pPr algn="ctr" fontAlgn="ctr"/>
                      <a:r>
                        <a:rPr lang="en-US" sz="1000" b="0" i="0" u="none" strike="noStrike">
                          <a:solidFill>
                            <a:srgbClr val="000000"/>
                          </a:solidFill>
                          <a:effectLst/>
                          <a:latin typeface="Calibri"/>
                        </a:rPr>
                        <a:t>22%</a:t>
                      </a:r>
                    </a:p>
                  </a:txBody>
                  <a:tcPr marL="9525" marR="9525" marT="9525" marB="0" anchor="ctr"/>
                </a:tc>
              </a:tr>
              <a:tr h="230823">
                <a:tc>
                  <a:txBody>
                    <a:bodyPr/>
                    <a:lstStyle/>
                    <a:p>
                      <a:pPr algn="l" fontAlgn="t"/>
                      <a:r>
                        <a:rPr lang="en-US" sz="1000" b="0" i="0" u="none" strike="noStrike">
                          <a:solidFill>
                            <a:srgbClr val="000000"/>
                          </a:solidFill>
                          <a:effectLst/>
                          <a:latin typeface="Calibri"/>
                        </a:rPr>
                        <a:t>Using an alias on email or social networking accounts</a:t>
                      </a:r>
                    </a:p>
                  </a:txBody>
                  <a:tcPr marL="9525" marR="9525" marT="9525" marB="0"/>
                </a:tc>
                <a:tc>
                  <a:txBody>
                    <a:bodyPr/>
                    <a:lstStyle/>
                    <a:p>
                      <a:pPr algn="ctr" fontAlgn="ctr"/>
                      <a:r>
                        <a:rPr lang="en-US" sz="1000" b="0" i="0" u="none" strike="noStrike">
                          <a:solidFill>
                            <a:srgbClr val="000000"/>
                          </a:solidFill>
                          <a:effectLst/>
                          <a:latin typeface="Calibri"/>
                        </a:rPr>
                        <a:t>17%</a:t>
                      </a:r>
                    </a:p>
                  </a:txBody>
                  <a:tcPr marL="9525" marR="9525" marT="9525" marB="0" anchor="ctr"/>
                </a:tc>
              </a:tr>
              <a:tr h="315471">
                <a:tc>
                  <a:txBody>
                    <a:bodyPr/>
                    <a:lstStyle/>
                    <a:p>
                      <a:pPr algn="l" fontAlgn="t"/>
                      <a:r>
                        <a:rPr lang="en-US" sz="1000" b="0" i="0" u="none" strike="noStrike">
                          <a:solidFill>
                            <a:srgbClr val="000000"/>
                          </a:solidFill>
                          <a:effectLst/>
                          <a:latin typeface="Calibri"/>
                        </a:rPr>
                        <a:t>Making profile visible/invisible at different times of day</a:t>
                      </a:r>
                    </a:p>
                  </a:txBody>
                  <a:tcPr marL="9525" marR="9525" marT="9525" marB="0"/>
                </a:tc>
                <a:tc>
                  <a:txBody>
                    <a:bodyPr/>
                    <a:lstStyle/>
                    <a:p>
                      <a:pPr algn="ctr" fontAlgn="ctr"/>
                      <a:r>
                        <a:rPr lang="en-US" sz="1000" b="0" i="0" u="none" strike="noStrike">
                          <a:solidFill>
                            <a:srgbClr val="000000"/>
                          </a:solidFill>
                          <a:effectLst/>
                          <a:latin typeface="Calibri"/>
                        </a:rPr>
                        <a:t>15%</a:t>
                      </a:r>
                    </a:p>
                  </a:txBody>
                  <a:tcPr marL="9525" marR="9525" marT="9525" marB="0" anchor="ctr"/>
                </a:tc>
              </a:tr>
              <a:tr h="271063">
                <a:tc>
                  <a:txBody>
                    <a:bodyPr/>
                    <a:lstStyle/>
                    <a:p>
                      <a:pPr algn="l" fontAlgn="t"/>
                      <a:r>
                        <a:rPr lang="en-US" sz="1000" b="0" i="0" u="none" strike="noStrike">
                          <a:solidFill>
                            <a:srgbClr val="000000"/>
                          </a:solidFill>
                          <a:effectLst/>
                          <a:latin typeface="Calibri"/>
                        </a:rPr>
                        <a:t>Having secret accounts</a:t>
                      </a:r>
                    </a:p>
                  </a:txBody>
                  <a:tcPr marL="9525" marR="9525" marT="9525" marB="0"/>
                </a:tc>
                <a:tc>
                  <a:txBody>
                    <a:bodyPr/>
                    <a:lstStyle/>
                    <a:p>
                      <a:pPr algn="ctr" fontAlgn="ctr"/>
                      <a:r>
                        <a:rPr lang="en-US" sz="1000" b="0" i="0" u="none" strike="noStrike">
                          <a:solidFill>
                            <a:srgbClr val="000000"/>
                          </a:solidFill>
                          <a:effectLst/>
                          <a:latin typeface="Calibri"/>
                        </a:rPr>
                        <a:t>14%</a:t>
                      </a:r>
                    </a:p>
                  </a:txBody>
                  <a:tcPr marL="9525" marR="9525" marT="9525" marB="0" anchor="ctr"/>
                </a:tc>
              </a:tr>
              <a:tr h="228600">
                <a:tc>
                  <a:txBody>
                    <a:bodyPr/>
                    <a:lstStyle/>
                    <a:p>
                      <a:pPr algn="l" fontAlgn="t"/>
                      <a:r>
                        <a:rPr lang="en-US" sz="1000" b="0" i="0" u="none" strike="noStrike">
                          <a:solidFill>
                            <a:srgbClr val="000000"/>
                          </a:solidFill>
                          <a:effectLst/>
                          <a:latin typeface="Calibri"/>
                        </a:rPr>
                        <a:t>Asking friends not to tag my name to their photos of me</a:t>
                      </a:r>
                    </a:p>
                  </a:txBody>
                  <a:tcPr marL="9525" marR="9525" marT="9525" marB="0"/>
                </a:tc>
                <a:tc>
                  <a:txBody>
                    <a:bodyPr/>
                    <a:lstStyle/>
                    <a:p>
                      <a:pPr algn="ctr" fontAlgn="ctr"/>
                      <a:r>
                        <a:rPr lang="en-US" sz="1000" b="0" i="0" u="none" strike="noStrike">
                          <a:solidFill>
                            <a:srgbClr val="000000"/>
                          </a:solidFill>
                          <a:effectLst/>
                          <a:latin typeface="Calibri"/>
                        </a:rPr>
                        <a:t>12%</a:t>
                      </a:r>
                    </a:p>
                  </a:txBody>
                  <a:tcPr marL="9525" marR="9525" marT="9525" marB="0" anchor="ctr"/>
                </a:tc>
              </a:tr>
              <a:tr h="228600">
                <a:tc>
                  <a:txBody>
                    <a:bodyPr/>
                    <a:lstStyle/>
                    <a:p>
                      <a:pPr algn="l" fontAlgn="t"/>
                      <a:r>
                        <a:rPr lang="en-US" sz="1000" b="0" i="0" u="none" strike="noStrike">
                          <a:solidFill>
                            <a:srgbClr val="000000"/>
                          </a:solidFill>
                          <a:effectLst/>
                          <a:latin typeface="Calibri"/>
                        </a:rPr>
                        <a:t>I chat or post comments to friends in “code” so only they know what I’m talking about</a:t>
                      </a:r>
                    </a:p>
                  </a:txBody>
                  <a:tcPr marL="9525" marR="9525" marT="9525" marB="0"/>
                </a:tc>
                <a:tc>
                  <a:txBody>
                    <a:bodyPr/>
                    <a:lstStyle/>
                    <a:p>
                      <a:pPr algn="ctr" fontAlgn="ctr"/>
                      <a:r>
                        <a:rPr lang="en-US" sz="1000" b="0" i="0" u="none" strike="noStrike">
                          <a:solidFill>
                            <a:srgbClr val="000000"/>
                          </a:solidFill>
                          <a:effectLst/>
                          <a:latin typeface="Calibri"/>
                        </a:rPr>
                        <a:t>7%</a:t>
                      </a:r>
                    </a:p>
                  </a:txBody>
                  <a:tcPr marL="9525" marR="9525" marT="9525" marB="0" anchor="ctr"/>
                </a:tc>
              </a:tr>
              <a:tr h="230823">
                <a:tc>
                  <a:txBody>
                    <a:bodyPr/>
                    <a:lstStyle/>
                    <a:p>
                      <a:pPr algn="l" fontAlgn="t"/>
                      <a:r>
                        <a:rPr lang="en-US" sz="1000" b="0" i="0" u="none" strike="noStrike">
                          <a:solidFill>
                            <a:srgbClr val="000000"/>
                          </a:solidFill>
                          <a:effectLst/>
                          <a:latin typeface="Calibri"/>
                        </a:rPr>
                        <a:t>Other</a:t>
                      </a:r>
                    </a:p>
                  </a:txBody>
                  <a:tcPr marL="9525" marR="9525" marT="9525" marB="0"/>
                </a:tc>
                <a:tc>
                  <a:txBody>
                    <a:bodyPr/>
                    <a:lstStyle/>
                    <a:p>
                      <a:pPr algn="ctr" fontAlgn="ctr"/>
                      <a:r>
                        <a:rPr lang="en-US" sz="1000" b="0" i="0" u="none" strike="noStrike" dirty="0">
                          <a:solidFill>
                            <a:srgbClr val="000000"/>
                          </a:solidFill>
                          <a:effectLst/>
                          <a:latin typeface="Calibri"/>
                        </a:rPr>
                        <a:t>2%</a:t>
                      </a:r>
                    </a:p>
                  </a:txBody>
                  <a:tcPr marL="9525" marR="9525" marT="9525" marB="0" anchor="ctr"/>
                </a:tc>
              </a:tr>
            </a:tbl>
          </a:graphicData>
        </a:graphic>
      </p:graphicFrame>
      <p:sp>
        <p:nvSpPr>
          <p:cNvPr id="9" name="Isosceles Triangle 8"/>
          <p:cNvSpPr/>
          <p:nvPr/>
        </p:nvSpPr>
        <p:spPr>
          <a:xfrm rot="16200000">
            <a:off x="2081103" y="3786296"/>
            <a:ext cx="3276599" cy="580805"/>
          </a:xfrm>
          <a:prstGeom prst="triangle">
            <a:avLst>
              <a:gd name="adj" fmla="val 51269"/>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7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29</a:t>
            </a:fld>
            <a:endParaRPr lang="en-US"/>
          </a:p>
        </p:txBody>
      </p:sp>
      <p:graphicFrame>
        <p:nvGraphicFramePr>
          <p:cNvPr id="5" name="Chart 4"/>
          <p:cNvGraphicFramePr/>
          <p:nvPr>
            <p:extLst>
              <p:ext uri="{D42A27DB-BD31-4B8C-83A1-F6EECF244321}">
                <p14:modId xmlns:p14="http://schemas.microsoft.com/office/powerpoint/2010/main" val="676976714"/>
              </p:ext>
            </p:extLst>
          </p:nvPr>
        </p:nvGraphicFramePr>
        <p:xfrm>
          <a:off x="0" y="2514600"/>
          <a:ext cx="39624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Nearly 9 in 10 Parents Take Steps to Manage Their Online Reputation</a:t>
            </a:r>
            <a:endParaRPr lang="en-US" sz="2800" dirty="0"/>
          </a:p>
        </p:txBody>
      </p:sp>
      <p:sp>
        <p:nvSpPr>
          <p:cNvPr id="7" name="Text Placeholder 2"/>
          <p:cNvSpPr txBox="1">
            <a:spLocks/>
          </p:cNvSpPr>
          <p:nvPr/>
        </p:nvSpPr>
        <p:spPr bwMode="auto">
          <a:xfrm>
            <a:off x="429172" y="1400890"/>
            <a:ext cx="8410027" cy="50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Parents take similar steps as teens to protect their online reputation.  However, parents report a lower incidence of steps taken vs. teenagers. </a:t>
            </a:r>
            <a:endParaRPr lang="en-US" sz="1400" dirty="0">
              <a:gradFill>
                <a:gsLst>
                  <a:gs pos="0">
                    <a:schemeClr val="tx1"/>
                  </a:gs>
                  <a:gs pos="100000">
                    <a:schemeClr val="tx1"/>
                  </a:gs>
                </a:gsLst>
                <a:lin ang="5400000" scaled="0"/>
              </a:gradFill>
            </a:endParaRPr>
          </a:p>
        </p:txBody>
      </p:sp>
      <p:graphicFrame>
        <p:nvGraphicFramePr>
          <p:cNvPr id="8" name="Table 7"/>
          <p:cNvGraphicFramePr>
            <a:graphicFrameLocks noGrp="1"/>
          </p:cNvGraphicFramePr>
          <p:nvPr>
            <p:extLst>
              <p:ext uri="{D42A27DB-BD31-4B8C-83A1-F6EECF244321}">
                <p14:modId xmlns:p14="http://schemas.microsoft.com/office/powerpoint/2010/main" val="3630399322"/>
              </p:ext>
            </p:extLst>
          </p:nvPr>
        </p:nvGraphicFramePr>
        <p:xfrm>
          <a:off x="4114800" y="2133600"/>
          <a:ext cx="4484995" cy="3595168"/>
        </p:xfrm>
        <a:graphic>
          <a:graphicData uri="http://schemas.openxmlformats.org/drawingml/2006/table">
            <a:tbl>
              <a:tblPr firstRow="1" bandRow="1">
                <a:tableStyleId>{BC89EF96-8CEA-46FF-86C4-4CE0E7609802}</a:tableStyleId>
              </a:tblPr>
              <a:tblGrid>
                <a:gridCol w="3875396"/>
                <a:gridCol w="609599"/>
              </a:tblGrid>
              <a:tr h="304800">
                <a:tc>
                  <a:txBody>
                    <a:bodyPr/>
                    <a:lstStyle/>
                    <a:p>
                      <a:r>
                        <a:rPr lang="en-IN" sz="1400" dirty="0" smtClean="0">
                          <a:solidFill>
                            <a:schemeClr val="bg1"/>
                          </a:solidFill>
                          <a:latin typeface="Calibri" pitchFamily="34" charset="0"/>
                          <a:cs typeface="Calibri" pitchFamily="34" charset="0"/>
                        </a:rPr>
                        <a:t>Steps Taken</a:t>
                      </a:r>
                      <a:endParaRPr lang="en-IN" sz="1400" dirty="0">
                        <a:solidFill>
                          <a:schemeClr val="bg1"/>
                        </a:solidFill>
                        <a:latin typeface="Calibri" pitchFamily="34" charset="0"/>
                        <a:cs typeface="Calibri" pitchFamily="34" charset="0"/>
                      </a:endParaRPr>
                    </a:p>
                  </a:txBody>
                  <a:tcPr>
                    <a:solidFill>
                      <a:srgbClr val="0070C0"/>
                    </a:solidFill>
                  </a:tcPr>
                </a:tc>
                <a:tc>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230823">
                <a:tc>
                  <a:txBody>
                    <a:bodyPr/>
                    <a:lstStyle/>
                    <a:p>
                      <a:pPr algn="l" fontAlgn="t"/>
                      <a:r>
                        <a:rPr lang="en-US" sz="1000" b="0" i="0" u="none" strike="noStrike" dirty="0">
                          <a:solidFill>
                            <a:srgbClr val="000000"/>
                          </a:solidFill>
                          <a:effectLst/>
                          <a:latin typeface="Calibri"/>
                        </a:rPr>
                        <a:t>Using privacy settings on social networking accounts, email, browser</a:t>
                      </a:r>
                    </a:p>
                  </a:txBody>
                  <a:tcPr marL="9525" marR="9525" marT="9525" marB="0"/>
                </a:tc>
                <a:tc>
                  <a:txBody>
                    <a:bodyPr/>
                    <a:lstStyle/>
                    <a:p>
                      <a:pPr algn="ctr" fontAlgn="ctr"/>
                      <a:r>
                        <a:rPr lang="en-US" sz="1000" b="0" i="0" u="none" strike="noStrike">
                          <a:solidFill>
                            <a:srgbClr val="000000"/>
                          </a:solidFill>
                          <a:effectLst/>
                          <a:latin typeface="Calibri"/>
                        </a:rPr>
                        <a:t>56%</a:t>
                      </a:r>
                    </a:p>
                  </a:txBody>
                  <a:tcPr marL="9525" marR="9525" marT="9525" marB="0" anchor="ctr"/>
                </a:tc>
              </a:tr>
              <a:tr h="230823">
                <a:tc>
                  <a:txBody>
                    <a:bodyPr/>
                    <a:lstStyle/>
                    <a:p>
                      <a:pPr algn="l" fontAlgn="t"/>
                      <a:r>
                        <a:rPr lang="en-US" sz="1000" b="0" i="0" u="none" strike="noStrike">
                          <a:solidFill>
                            <a:srgbClr val="000000"/>
                          </a:solidFill>
                          <a:effectLst/>
                          <a:latin typeface="Calibri"/>
                        </a:rPr>
                        <a:t>Being more selective about what I share online</a:t>
                      </a:r>
                    </a:p>
                  </a:txBody>
                  <a:tcPr marL="9525" marR="9525" marT="9525" marB="0"/>
                </a:tc>
                <a:tc>
                  <a:txBody>
                    <a:bodyPr/>
                    <a:lstStyle/>
                    <a:p>
                      <a:pPr algn="ctr" fontAlgn="ctr"/>
                      <a:r>
                        <a:rPr lang="en-US" sz="1000" b="0" i="0" u="none" strike="noStrike">
                          <a:solidFill>
                            <a:srgbClr val="000000"/>
                          </a:solidFill>
                          <a:effectLst/>
                          <a:latin typeface="Calibri"/>
                        </a:rPr>
                        <a:t>54%</a:t>
                      </a:r>
                    </a:p>
                  </a:txBody>
                  <a:tcPr marL="9525" marR="9525" marT="9525" marB="0" anchor="ctr"/>
                </a:tc>
              </a:tr>
              <a:tr h="230823">
                <a:tc>
                  <a:txBody>
                    <a:bodyPr/>
                    <a:lstStyle/>
                    <a:p>
                      <a:pPr algn="l" fontAlgn="t"/>
                      <a:r>
                        <a:rPr lang="en-US" sz="1000" b="0" i="0" u="none" strike="noStrike">
                          <a:solidFill>
                            <a:srgbClr val="000000"/>
                          </a:solidFill>
                          <a:effectLst/>
                          <a:latin typeface="Calibri"/>
                        </a:rPr>
                        <a:t>Being more selective about who I friend online</a:t>
                      </a:r>
                    </a:p>
                  </a:txBody>
                  <a:tcPr marL="9525" marR="9525" marT="9525" marB="0"/>
                </a:tc>
                <a:tc>
                  <a:txBody>
                    <a:bodyPr/>
                    <a:lstStyle/>
                    <a:p>
                      <a:pPr algn="ctr" fontAlgn="ctr"/>
                      <a:r>
                        <a:rPr lang="en-US" sz="1000" b="0" i="0" u="none" strike="noStrike">
                          <a:solidFill>
                            <a:srgbClr val="000000"/>
                          </a:solidFill>
                          <a:effectLst/>
                          <a:latin typeface="Calibri"/>
                        </a:rPr>
                        <a:t>49%</a:t>
                      </a:r>
                    </a:p>
                  </a:txBody>
                  <a:tcPr marL="9525" marR="9525" marT="9525" marB="0" anchor="ctr"/>
                </a:tc>
              </a:tr>
              <a:tr h="230823">
                <a:tc>
                  <a:txBody>
                    <a:bodyPr/>
                    <a:lstStyle/>
                    <a:p>
                      <a:pPr algn="l" fontAlgn="t"/>
                      <a:r>
                        <a:rPr lang="en-US" sz="1000" b="0" i="0" u="none" strike="noStrike">
                          <a:solidFill>
                            <a:srgbClr val="000000"/>
                          </a:solidFill>
                          <a:effectLst/>
                          <a:latin typeface="Calibri"/>
                        </a:rPr>
                        <a:t>Read privacy policies of the sites and services they use</a:t>
                      </a:r>
                    </a:p>
                  </a:txBody>
                  <a:tcPr marL="9525" marR="9525" marT="9525" marB="0"/>
                </a:tc>
                <a:tc>
                  <a:txBody>
                    <a:bodyPr/>
                    <a:lstStyle/>
                    <a:p>
                      <a:pPr algn="ctr" fontAlgn="ctr"/>
                      <a:r>
                        <a:rPr lang="en-US" sz="1000" b="0" i="0" u="none" strike="noStrike">
                          <a:solidFill>
                            <a:srgbClr val="000000"/>
                          </a:solidFill>
                          <a:effectLst/>
                          <a:latin typeface="Calibri"/>
                        </a:rPr>
                        <a:t>39%</a:t>
                      </a:r>
                    </a:p>
                  </a:txBody>
                  <a:tcPr marL="9525" marR="9525" marT="9525" marB="0" anchor="ctr"/>
                </a:tc>
              </a:tr>
              <a:tr h="230823">
                <a:tc>
                  <a:txBody>
                    <a:bodyPr/>
                    <a:lstStyle/>
                    <a:p>
                      <a:pPr algn="l" fontAlgn="t"/>
                      <a:r>
                        <a:rPr lang="en-US" sz="1000" b="0" i="0" u="none" strike="noStrike">
                          <a:solidFill>
                            <a:srgbClr val="000000"/>
                          </a:solidFill>
                          <a:effectLst/>
                          <a:latin typeface="Calibri"/>
                        </a:rPr>
                        <a:t>Managing/disabling location features on phone, social networking accounts, other</a:t>
                      </a:r>
                    </a:p>
                  </a:txBody>
                  <a:tcPr marL="9525" marR="9525" marT="9525" marB="0"/>
                </a:tc>
                <a:tc>
                  <a:txBody>
                    <a:bodyPr/>
                    <a:lstStyle/>
                    <a:p>
                      <a:pPr algn="ctr" fontAlgn="ctr"/>
                      <a:r>
                        <a:rPr lang="en-US" sz="1000" b="0" i="0" u="none" strike="noStrike">
                          <a:solidFill>
                            <a:srgbClr val="000000"/>
                          </a:solidFill>
                          <a:effectLst/>
                          <a:latin typeface="Calibri"/>
                        </a:rPr>
                        <a:t>36%</a:t>
                      </a:r>
                    </a:p>
                  </a:txBody>
                  <a:tcPr marL="9525" marR="9525" marT="9525" marB="0" anchor="ctr"/>
                </a:tc>
              </a:tr>
              <a:tr h="230823">
                <a:tc>
                  <a:txBody>
                    <a:bodyPr/>
                    <a:lstStyle/>
                    <a:p>
                      <a:pPr algn="l" fontAlgn="t"/>
                      <a:r>
                        <a:rPr lang="en-US" sz="1000" b="0" i="0" u="none" strike="noStrike">
                          <a:solidFill>
                            <a:srgbClr val="000000"/>
                          </a:solidFill>
                          <a:effectLst/>
                          <a:latin typeface="Calibri"/>
                        </a:rPr>
                        <a:t>Regularly check search results on my name</a:t>
                      </a:r>
                    </a:p>
                  </a:txBody>
                  <a:tcPr marL="9525" marR="9525" marT="9525" marB="0"/>
                </a:tc>
                <a:tc>
                  <a:txBody>
                    <a:bodyPr/>
                    <a:lstStyle/>
                    <a:p>
                      <a:pPr algn="ctr" fontAlgn="ctr"/>
                      <a:r>
                        <a:rPr lang="en-US" sz="1000" b="0" i="0" u="none" strike="noStrike">
                          <a:solidFill>
                            <a:srgbClr val="000000"/>
                          </a:solidFill>
                          <a:effectLst/>
                          <a:latin typeface="Calibri"/>
                        </a:rPr>
                        <a:t>25%</a:t>
                      </a:r>
                    </a:p>
                  </a:txBody>
                  <a:tcPr marL="9525" marR="9525" marT="9525" marB="0" anchor="ctr"/>
                </a:tc>
              </a:tr>
              <a:tr h="230823">
                <a:tc>
                  <a:txBody>
                    <a:bodyPr/>
                    <a:lstStyle/>
                    <a:p>
                      <a:pPr algn="l" fontAlgn="t"/>
                      <a:r>
                        <a:rPr lang="en-US" sz="1000" b="0" i="0" u="none" strike="noStrike">
                          <a:solidFill>
                            <a:srgbClr val="000000"/>
                          </a:solidFill>
                          <a:effectLst/>
                          <a:latin typeface="Calibri"/>
                        </a:rPr>
                        <a:t>Not geotagging photos</a:t>
                      </a:r>
                    </a:p>
                  </a:txBody>
                  <a:tcPr marL="9525" marR="9525" marT="9525" marB="0"/>
                </a:tc>
                <a:tc>
                  <a:txBody>
                    <a:bodyPr/>
                    <a:lstStyle/>
                    <a:p>
                      <a:pPr algn="ctr" fontAlgn="ctr"/>
                      <a:r>
                        <a:rPr lang="en-US" sz="1000" b="0" i="0" u="none" strike="noStrike">
                          <a:solidFill>
                            <a:srgbClr val="000000"/>
                          </a:solidFill>
                          <a:effectLst/>
                          <a:latin typeface="Calibri"/>
                        </a:rPr>
                        <a:t>22%</a:t>
                      </a:r>
                    </a:p>
                  </a:txBody>
                  <a:tcPr marL="9525" marR="9525" marT="9525" marB="0" anchor="ctr"/>
                </a:tc>
              </a:tr>
              <a:tr h="230823">
                <a:tc>
                  <a:txBody>
                    <a:bodyPr/>
                    <a:lstStyle/>
                    <a:p>
                      <a:pPr algn="l" fontAlgn="t"/>
                      <a:r>
                        <a:rPr lang="en-US" sz="1000" b="0" i="0" u="none" strike="noStrike">
                          <a:solidFill>
                            <a:srgbClr val="000000"/>
                          </a:solidFill>
                          <a:effectLst/>
                          <a:latin typeface="Calibri"/>
                        </a:rPr>
                        <a:t>Using an alias on email or social networking accounts</a:t>
                      </a:r>
                    </a:p>
                  </a:txBody>
                  <a:tcPr marL="9525" marR="9525" marT="9525" marB="0"/>
                </a:tc>
                <a:tc>
                  <a:txBody>
                    <a:bodyPr/>
                    <a:lstStyle/>
                    <a:p>
                      <a:pPr algn="ctr" fontAlgn="ctr"/>
                      <a:r>
                        <a:rPr lang="en-US" sz="1000" b="0" i="0" u="none" strike="noStrike">
                          <a:solidFill>
                            <a:srgbClr val="000000"/>
                          </a:solidFill>
                          <a:effectLst/>
                          <a:latin typeface="Calibri"/>
                        </a:rPr>
                        <a:t>19%</a:t>
                      </a:r>
                    </a:p>
                  </a:txBody>
                  <a:tcPr marL="9525" marR="9525" marT="9525" marB="0" anchor="ctr"/>
                </a:tc>
              </a:tr>
              <a:tr h="230823">
                <a:tc>
                  <a:txBody>
                    <a:bodyPr/>
                    <a:lstStyle/>
                    <a:p>
                      <a:pPr algn="l" fontAlgn="t"/>
                      <a:r>
                        <a:rPr lang="en-US" sz="1000" b="0" i="0" u="none" strike="noStrike">
                          <a:solidFill>
                            <a:srgbClr val="000000"/>
                          </a:solidFill>
                          <a:effectLst/>
                          <a:latin typeface="Calibri"/>
                        </a:rPr>
                        <a:t>Asking friends not to tag my name to their photos of me</a:t>
                      </a:r>
                    </a:p>
                  </a:txBody>
                  <a:tcPr marL="9525" marR="9525" marT="9525" marB="0"/>
                </a:tc>
                <a:tc>
                  <a:txBody>
                    <a:bodyPr/>
                    <a:lstStyle/>
                    <a:p>
                      <a:pPr algn="ctr" fontAlgn="ctr"/>
                      <a:r>
                        <a:rPr lang="en-US" sz="1000" b="0" i="0" u="none" strike="noStrike">
                          <a:solidFill>
                            <a:srgbClr val="000000"/>
                          </a:solidFill>
                          <a:effectLst/>
                          <a:latin typeface="Calibri"/>
                        </a:rPr>
                        <a:t>17%</a:t>
                      </a:r>
                    </a:p>
                  </a:txBody>
                  <a:tcPr marL="9525" marR="9525" marT="9525" marB="0" anchor="ctr"/>
                </a:tc>
              </a:tr>
              <a:tr h="315471">
                <a:tc>
                  <a:txBody>
                    <a:bodyPr/>
                    <a:lstStyle/>
                    <a:p>
                      <a:pPr algn="l" fontAlgn="t"/>
                      <a:r>
                        <a:rPr lang="en-US" sz="1000" b="0" i="0" u="none" strike="noStrike">
                          <a:solidFill>
                            <a:srgbClr val="000000"/>
                          </a:solidFill>
                          <a:effectLst/>
                          <a:latin typeface="Calibri"/>
                        </a:rPr>
                        <a:t>Having secret accounts</a:t>
                      </a:r>
                    </a:p>
                  </a:txBody>
                  <a:tcPr marL="9525" marR="9525" marT="9525" marB="0"/>
                </a:tc>
                <a:tc>
                  <a:txBody>
                    <a:bodyPr/>
                    <a:lstStyle/>
                    <a:p>
                      <a:pPr algn="ctr" fontAlgn="ctr"/>
                      <a:r>
                        <a:rPr lang="en-US" sz="1000" b="0" i="0" u="none" strike="noStrike">
                          <a:solidFill>
                            <a:srgbClr val="000000"/>
                          </a:solidFill>
                          <a:effectLst/>
                          <a:latin typeface="Calibri"/>
                        </a:rPr>
                        <a:t>11%</a:t>
                      </a:r>
                    </a:p>
                  </a:txBody>
                  <a:tcPr marL="9525" marR="9525" marT="9525" marB="0" anchor="ctr"/>
                </a:tc>
              </a:tr>
              <a:tr h="271063">
                <a:tc>
                  <a:txBody>
                    <a:bodyPr/>
                    <a:lstStyle/>
                    <a:p>
                      <a:pPr algn="l" fontAlgn="t"/>
                      <a:r>
                        <a:rPr lang="en-US" sz="1000" b="0" i="0" u="none" strike="noStrike">
                          <a:solidFill>
                            <a:srgbClr val="000000"/>
                          </a:solidFill>
                          <a:effectLst/>
                          <a:latin typeface="Calibri"/>
                        </a:rPr>
                        <a:t>Making profile visible/invisible at different times of day</a:t>
                      </a:r>
                    </a:p>
                  </a:txBody>
                  <a:tcPr marL="9525" marR="9525" marT="9525" marB="0"/>
                </a:tc>
                <a:tc>
                  <a:txBody>
                    <a:bodyPr/>
                    <a:lstStyle/>
                    <a:p>
                      <a:pPr algn="ctr" fontAlgn="ctr"/>
                      <a:r>
                        <a:rPr lang="en-US" sz="1000" b="0" i="0" u="none" strike="noStrike">
                          <a:solidFill>
                            <a:srgbClr val="000000"/>
                          </a:solidFill>
                          <a:effectLst/>
                          <a:latin typeface="Calibri"/>
                        </a:rPr>
                        <a:t>10%</a:t>
                      </a:r>
                    </a:p>
                  </a:txBody>
                  <a:tcPr marL="9525" marR="9525" marT="9525" marB="0" anchor="ctr"/>
                </a:tc>
              </a:tr>
              <a:tr h="228600">
                <a:tc>
                  <a:txBody>
                    <a:bodyPr/>
                    <a:lstStyle/>
                    <a:p>
                      <a:pPr algn="l" fontAlgn="t"/>
                      <a:r>
                        <a:rPr lang="en-US" sz="1000" b="0" i="0" u="none" strike="noStrike">
                          <a:solidFill>
                            <a:srgbClr val="000000"/>
                          </a:solidFill>
                          <a:effectLst/>
                          <a:latin typeface="Calibri"/>
                        </a:rPr>
                        <a:t>I chat or post comments to friends in “code” so only they know what I’m talking about</a:t>
                      </a:r>
                    </a:p>
                  </a:txBody>
                  <a:tcPr marL="9525" marR="9525" marT="9525" marB="0"/>
                </a:tc>
                <a:tc>
                  <a:txBody>
                    <a:bodyPr/>
                    <a:lstStyle/>
                    <a:p>
                      <a:pPr algn="ctr" fontAlgn="ctr"/>
                      <a:r>
                        <a:rPr lang="en-US" sz="1000" b="0" i="0" u="none" strike="noStrike">
                          <a:solidFill>
                            <a:srgbClr val="000000"/>
                          </a:solidFill>
                          <a:effectLst/>
                          <a:latin typeface="Calibri"/>
                        </a:rPr>
                        <a:t>2%</a:t>
                      </a:r>
                    </a:p>
                  </a:txBody>
                  <a:tcPr marL="9525" marR="9525" marT="9525" marB="0" anchor="ctr"/>
                </a:tc>
              </a:tr>
              <a:tr h="228600">
                <a:tc>
                  <a:txBody>
                    <a:bodyPr/>
                    <a:lstStyle/>
                    <a:p>
                      <a:pPr algn="l" fontAlgn="t"/>
                      <a:r>
                        <a:rPr lang="en-US" sz="1000" b="0" i="0" u="none" strike="noStrike" dirty="0">
                          <a:solidFill>
                            <a:srgbClr val="000000"/>
                          </a:solidFill>
                          <a:effectLst/>
                          <a:latin typeface="Calibri"/>
                        </a:rPr>
                        <a:t>Other</a:t>
                      </a:r>
                    </a:p>
                  </a:txBody>
                  <a:tcPr marL="9525" marR="9525" marT="9525" marB="0"/>
                </a:tc>
                <a:tc>
                  <a:txBody>
                    <a:bodyPr/>
                    <a:lstStyle/>
                    <a:p>
                      <a:pPr algn="ctr" fontAlgn="ctr"/>
                      <a:r>
                        <a:rPr lang="en-US" sz="1000" b="0" i="0" u="none" strike="noStrike" dirty="0">
                          <a:solidFill>
                            <a:srgbClr val="000000"/>
                          </a:solidFill>
                          <a:effectLst/>
                          <a:latin typeface="Calibri"/>
                        </a:rPr>
                        <a:t>4%</a:t>
                      </a:r>
                    </a:p>
                  </a:txBody>
                  <a:tcPr marL="9525" marR="9525" marT="9525" marB="0" anchor="ctr"/>
                </a:tc>
              </a:tr>
            </a:tbl>
          </a:graphicData>
        </a:graphic>
      </p:graphicFrame>
      <p:sp>
        <p:nvSpPr>
          <p:cNvPr id="9" name="Isosceles Triangle 8"/>
          <p:cNvSpPr/>
          <p:nvPr/>
        </p:nvSpPr>
        <p:spPr>
          <a:xfrm rot="16200000">
            <a:off x="2081103" y="3786296"/>
            <a:ext cx="3276599" cy="580805"/>
          </a:xfrm>
          <a:prstGeom prst="triangle">
            <a:avLst>
              <a:gd name="adj" fmla="val 51269"/>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4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oso-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Executive Summary</a:t>
            </a:r>
          </a:p>
        </p:txBody>
      </p:sp>
      <p:sp>
        <p:nvSpPr>
          <p:cNvPr id="9" name="Content Placeholder 8"/>
          <p:cNvSpPr>
            <a:spLocks noGrp="1"/>
          </p:cNvSpPr>
          <p:nvPr>
            <p:ph idx="1"/>
          </p:nvPr>
        </p:nvSpPr>
        <p:spPr>
          <a:xfrm>
            <a:off x="381000" y="1447800"/>
            <a:ext cx="8534400" cy="4953000"/>
          </a:xfrm>
          <a:ln>
            <a:miter lim="800000"/>
            <a:headEnd/>
            <a:tailEnd/>
          </a:ln>
          <a:extLst/>
        </p:spPr>
        <p:txBody>
          <a:bodyPr/>
          <a:lstStyle/>
          <a:p>
            <a:r>
              <a:rPr lang="en-US" sz="1800" dirty="0" smtClean="0"/>
              <a:t>Teens feel more in control of their online reputation than parents.  Teens share more personal information and as a result, expose themselves to more risk.</a:t>
            </a:r>
          </a:p>
          <a:p>
            <a:pPr lvl="1"/>
            <a:r>
              <a:rPr lang="en-US" sz="1600" dirty="0" smtClean="0"/>
              <a:t>Teens acknowledge the importance of limiting access to the information they post online. </a:t>
            </a:r>
          </a:p>
          <a:p>
            <a:pPr lvl="1"/>
            <a:r>
              <a:rPr lang="en-US" sz="1600" dirty="0" smtClean="0"/>
              <a:t>Teens accept that they are primarily responsible for protecting their online reputation.</a:t>
            </a:r>
          </a:p>
          <a:p>
            <a:pPr lvl="1"/>
            <a:r>
              <a:rPr lang="en-US" sz="1600" dirty="0"/>
              <a:t>Yet, less than half of teens and parents </a:t>
            </a:r>
            <a:r>
              <a:rPr lang="en-US" sz="1600" dirty="0" smtClean="0"/>
              <a:t>really think before </a:t>
            </a:r>
            <a:r>
              <a:rPr lang="en-US" sz="1600" dirty="0"/>
              <a:t>posting information online</a:t>
            </a:r>
            <a:r>
              <a:rPr lang="en-US" sz="1600" dirty="0" smtClean="0"/>
              <a:t>.</a:t>
            </a:r>
          </a:p>
          <a:p>
            <a:pPr lvl="1"/>
            <a:r>
              <a:rPr lang="en-US" sz="1600" dirty="0" smtClean="0"/>
              <a:t>Teens believe the benefits of sharing information online outweigh the risks with the exception of location sharing.  </a:t>
            </a:r>
          </a:p>
          <a:p>
            <a:pPr lvl="2"/>
            <a:r>
              <a:rPr lang="en-US" sz="1400" dirty="0" smtClean="0"/>
              <a:t>Yet, teens share </a:t>
            </a:r>
            <a:r>
              <a:rPr lang="en-US" sz="1400" dirty="0"/>
              <a:t>their location </a:t>
            </a:r>
            <a:r>
              <a:rPr lang="en-US" sz="1400" dirty="0" smtClean="0"/>
              <a:t>often with family/friends (90%); with businesses (85%) and with the </a:t>
            </a:r>
            <a:r>
              <a:rPr lang="en-US" sz="1400" dirty="0"/>
              <a:t>general public (84</a:t>
            </a:r>
            <a:r>
              <a:rPr lang="en-US" sz="1400" dirty="0" smtClean="0"/>
              <a:t>%). </a:t>
            </a:r>
          </a:p>
          <a:p>
            <a:pPr lvl="2"/>
            <a:r>
              <a:rPr lang="en-US" sz="1400" dirty="0" smtClean="0"/>
              <a:t>Parents are much more cautious when weighing the benefit-to-risk tradeoff.</a:t>
            </a:r>
          </a:p>
          <a:p>
            <a:pPr marL="914400" lvl="2" indent="0">
              <a:buNone/>
            </a:pPr>
            <a:endParaRPr lang="en-US" sz="1300" dirty="0"/>
          </a:p>
          <a:p>
            <a:r>
              <a:rPr lang="en-US" sz="1800" dirty="0" smtClean="0"/>
              <a:t>Teens share considerably more information than parents.  </a:t>
            </a:r>
          </a:p>
          <a:p>
            <a:pPr lvl="1"/>
            <a:r>
              <a:rPr lang="en-US" sz="1600" dirty="0" smtClean="0"/>
              <a:t>Among </a:t>
            </a:r>
            <a:r>
              <a:rPr lang="en-US" sz="1600" dirty="0"/>
              <a:t>teens, </a:t>
            </a:r>
            <a:r>
              <a:rPr lang="en-US" sz="1600" dirty="0" smtClean="0"/>
              <a:t>names </a:t>
            </a:r>
            <a:r>
              <a:rPr lang="en-US" sz="1600" dirty="0"/>
              <a:t>(90%), </a:t>
            </a:r>
            <a:r>
              <a:rPr lang="en-US" sz="1600" dirty="0" smtClean="0"/>
              <a:t>photos </a:t>
            </a:r>
            <a:r>
              <a:rPr lang="en-US" sz="1600" dirty="0"/>
              <a:t>(82</a:t>
            </a:r>
            <a:r>
              <a:rPr lang="en-US" sz="1600" dirty="0" smtClean="0"/>
              <a:t>%), hobbies/“things </a:t>
            </a:r>
            <a:r>
              <a:rPr lang="en-US" sz="1600" dirty="0"/>
              <a:t>I like to </a:t>
            </a:r>
            <a:r>
              <a:rPr lang="en-US" sz="1600" dirty="0" smtClean="0"/>
              <a:t>do” </a:t>
            </a:r>
            <a:r>
              <a:rPr lang="en-US" sz="1600" dirty="0"/>
              <a:t>(79</a:t>
            </a:r>
            <a:r>
              <a:rPr lang="en-US" sz="1600" dirty="0" smtClean="0"/>
              <a:t>%), </a:t>
            </a:r>
            <a:r>
              <a:rPr lang="en-US" sz="1600" dirty="0"/>
              <a:t>and </a:t>
            </a:r>
            <a:r>
              <a:rPr lang="en-US" sz="1600" dirty="0" smtClean="0"/>
              <a:t>birthdays </a:t>
            </a:r>
            <a:r>
              <a:rPr lang="en-US" sz="1600" dirty="0"/>
              <a:t>(76%) are the most commonly shared pieces of information. </a:t>
            </a:r>
            <a:endParaRPr lang="en-US" sz="1600" dirty="0" smtClean="0"/>
          </a:p>
          <a:p>
            <a:pPr lvl="1"/>
            <a:r>
              <a:rPr lang="en-US" sz="1600" dirty="0" smtClean="0"/>
              <a:t>The </a:t>
            </a:r>
            <a:r>
              <a:rPr lang="en-US" sz="1600" dirty="0"/>
              <a:t>types of information parents share most is similar to teens: </a:t>
            </a:r>
            <a:r>
              <a:rPr lang="en-US" sz="1600" dirty="0" smtClean="0"/>
              <a:t>names </a:t>
            </a:r>
            <a:r>
              <a:rPr lang="en-US" sz="1600" dirty="0"/>
              <a:t>(66%), </a:t>
            </a:r>
            <a:r>
              <a:rPr lang="en-US" sz="1600" dirty="0" smtClean="0"/>
              <a:t>email addresses </a:t>
            </a:r>
            <a:r>
              <a:rPr lang="en-US" sz="1600" dirty="0"/>
              <a:t>(57%), </a:t>
            </a:r>
            <a:r>
              <a:rPr lang="en-US" sz="1600" dirty="0" smtClean="0"/>
              <a:t>photos </a:t>
            </a:r>
            <a:r>
              <a:rPr lang="en-US" sz="1600" dirty="0"/>
              <a:t>(54</a:t>
            </a:r>
            <a:r>
              <a:rPr lang="en-US" sz="1600" dirty="0" smtClean="0"/>
              <a:t>%), </a:t>
            </a:r>
            <a:r>
              <a:rPr lang="en-US" sz="1600" dirty="0"/>
              <a:t>and </a:t>
            </a:r>
            <a:r>
              <a:rPr lang="en-US" sz="1600" dirty="0" smtClean="0"/>
              <a:t>hobbies/ “things </a:t>
            </a:r>
            <a:r>
              <a:rPr lang="en-US" sz="1600" dirty="0"/>
              <a:t>I like to </a:t>
            </a:r>
            <a:r>
              <a:rPr lang="en-US" sz="1600" dirty="0" smtClean="0"/>
              <a:t>do” </a:t>
            </a:r>
            <a:r>
              <a:rPr lang="en-US" sz="1600" dirty="0"/>
              <a:t>(43%).   </a:t>
            </a:r>
          </a:p>
        </p:txBody>
      </p:sp>
      <p:sp>
        <p:nvSpPr>
          <p:cNvPr id="2" name="Slide Number Placeholder 1"/>
          <p:cNvSpPr>
            <a:spLocks noGrp="1"/>
          </p:cNvSpPr>
          <p:nvPr>
            <p:ph type="sldNum" sz="quarter" idx="12"/>
          </p:nvPr>
        </p:nvSpPr>
        <p:spPr/>
        <p:txBody>
          <a:bodyPr/>
          <a:lstStyle/>
          <a:p>
            <a:pPr>
              <a:defRPr/>
            </a:pPr>
            <a:fld id="{9FCB4247-5F7E-45C5-82B1-12687362C08B}" type="slidenum">
              <a:rPr lang="en-US" smtClean="0"/>
              <a:pPr>
                <a:defRPr/>
              </a:pPr>
              <a:t>3</a:t>
            </a:fld>
            <a:endParaRPr lang="en-US"/>
          </a:p>
        </p:txBody>
      </p:sp>
    </p:spTree>
    <p:extLst>
      <p:ext uri="{BB962C8B-B14F-4D97-AF65-F5344CB8AC3E}">
        <p14:creationId xmlns:p14="http://schemas.microsoft.com/office/powerpoint/2010/main" val="13230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047144141"/>
              </p:ext>
            </p:extLst>
          </p:nvPr>
        </p:nvGraphicFramePr>
        <p:xfrm>
          <a:off x="152400" y="2590800"/>
          <a:ext cx="3962400" cy="175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8 in 10 Teens Report No Negative Consequences from Information They Have Posted Online</a:t>
            </a:r>
            <a:endParaRPr lang="en-US" sz="2800" dirty="0"/>
          </a:p>
        </p:txBody>
      </p:sp>
      <p:sp>
        <p:nvSpPr>
          <p:cNvPr id="5" name="Text Placeholder 2"/>
          <p:cNvSpPr txBox="1">
            <a:spLocks/>
          </p:cNvSpPr>
          <p:nvPr/>
        </p:nvSpPr>
        <p:spPr bwMode="auto">
          <a:xfrm>
            <a:off x="429172" y="1400890"/>
            <a:ext cx="8410027" cy="73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Embarrassment, lost friends, upset parents and cyberbullying are the most common negative consequences reported as a result of posting information online.  </a:t>
            </a:r>
            <a:endParaRPr lang="en-US" sz="1400" dirty="0">
              <a:gradFill>
                <a:gsLst>
                  <a:gs pos="0">
                    <a:schemeClr val="tx1"/>
                  </a:gs>
                  <a:gs pos="100000">
                    <a:schemeClr val="tx1"/>
                  </a:gs>
                </a:gsLst>
                <a:lin ang="5400000" scaled="0"/>
              </a:gradFill>
            </a:endParaRPr>
          </a:p>
        </p:txBody>
      </p:sp>
      <p:graphicFrame>
        <p:nvGraphicFramePr>
          <p:cNvPr id="6" name="Chart 5"/>
          <p:cNvGraphicFramePr/>
          <p:nvPr>
            <p:extLst>
              <p:ext uri="{D42A27DB-BD31-4B8C-83A1-F6EECF244321}">
                <p14:modId xmlns:p14="http://schemas.microsoft.com/office/powerpoint/2010/main" val="105793091"/>
              </p:ext>
            </p:extLst>
          </p:nvPr>
        </p:nvGraphicFramePr>
        <p:xfrm>
          <a:off x="152400" y="4648200"/>
          <a:ext cx="3962400" cy="1752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265748006"/>
              </p:ext>
            </p:extLst>
          </p:nvPr>
        </p:nvGraphicFramePr>
        <p:xfrm>
          <a:off x="3810001" y="2493335"/>
          <a:ext cx="4648200" cy="1697665"/>
        </p:xfrm>
        <a:graphic>
          <a:graphicData uri="http://schemas.openxmlformats.org/drawingml/2006/chart">
            <c:chart xmlns:c="http://schemas.openxmlformats.org/drawingml/2006/chart" xmlns:r="http://schemas.openxmlformats.org/officeDocument/2006/relationships" r:id="rId6"/>
          </a:graphicData>
        </a:graphic>
      </p:graphicFrame>
      <p:sp>
        <p:nvSpPr>
          <p:cNvPr id="9" name="Isosceles Triangle 8"/>
          <p:cNvSpPr/>
          <p:nvPr/>
        </p:nvSpPr>
        <p:spPr>
          <a:xfrm rot="16200000">
            <a:off x="2667001" y="3048000"/>
            <a:ext cx="1676400" cy="609600"/>
          </a:xfrm>
          <a:prstGeom prst="triangl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Chart 9"/>
          <p:cNvGraphicFramePr/>
          <p:nvPr>
            <p:extLst>
              <p:ext uri="{D42A27DB-BD31-4B8C-83A1-F6EECF244321}">
                <p14:modId xmlns:p14="http://schemas.microsoft.com/office/powerpoint/2010/main" val="995144485"/>
              </p:ext>
            </p:extLst>
          </p:nvPr>
        </p:nvGraphicFramePr>
        <p:xfrm>
          <a:off x="3810001" y="4572000"/>
          <a:ext cx="4648200" cy="1676400"/>
        </p:xfrm>
        <a:graphic>
          <a:graphicData uri="http://schemas.openxmlformats.org/drawingml/2006/chart">
            <c:chart xmlns:c="http://schemas.openxmlformats.org/drawingml/2006/chart" xmlns:r="http://schemas.openxmlformats.org/officeDocument/2006/relationships" r:id="rId7"/>
          </a:graphicData>
        </a:graphic>
      </p:graphicFrame>
      <p:sp>
        <p:nvSpPr>
          <p:cNvPr id="11" name="Isosceles Triangle 10"/>
          <p:cNvSpPr/>
          <p:nvPr/>
        </p:nvSpPr>
        <p:spPr>
          <a:xfrm rot="16200000">
            <a:off x="2667001" y="5105400"/>
            <a:ext cx="1676400" cy="609600"/>
          </a:xfrm>
          <a:prstGeom prst="triangl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2126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049032441"/>
              </p:ext>
            </p:extLst>
          </p:nvPr>
        </p:nvGraphicFramePr>
        <p:xfrm>
          <a:off x="0" y="2209799"/>
          <a:ext cx="3962400" cy="193354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31</a:t>
            </a:fld>
            <a:endParaRPr lang="en-US"/>
          </a:p>
        </p:txBody>
      </p:sp>
      <p:sp>
        <p:nvSpPr>
          <p:cNvPr id="6"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Most Teens Take Action to Better Protect Their Online Reputation After a Bad Event</a:t>
            </a:r>
            <a:endParaRPr lang="en-US" sz="2800" dirty="0"/>
          </a:p>
        </p:txBody>
      </p:sp>
      <p:sp>
        <p:nvSpPr>
          <p:cNvPr id="7" name="Text Placeholder 2"/>
          <p:cNvSpPr txBox="1">
            <a:spLocks/>
          </p:cNvSpPr>
          <p:nvPr/>
        </p:nvSpPr>
        <p:spPr bwMode="auto">
          <a:xfrm>
            <a:off x="429172" y="1400890"/>
            <a:ext cx="8410027" cy="50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4"/>
              </a:buBlip>
            </a:pPr>
            <a:r>
              <a:rPr lang="en-US" sz="1400" dirty="0" smtClean="0">
                <a:gradFill>
                  <a:gsLst>
                    <a:gs pos="0">
                      <a:schemeClr val="tx1"/>
                    </a:gs>
                    <a:gs pos="100000">
                      <a:schemeClr val="tx1"/>
                    </a:gs>
                  </a:gsLst>
                  <a:lin ang="5400000" scaled="0"/>
                </a:gradFill>
              </a:rPr>
              <a:t>Approximately 1 in 3 teens do not take more steps to protect their online reputation after they or someone else they know has a negative experience. </a:t>
            </a:r>
            <a:endParaRPr lang="en-US" sz="1400" dirty="0">
              <a:gradFill>
                <a:gsLst>
                  <a:gs pos="0">
                    <a:schemeClr val="tx1"/>
                  </a:gs>
                  <a:gs pos="100000">
                    <a:schemeClr val="tx1"/>
                  </a:gs>
                </a:gsLst>
                <a:lin ang="5400000" scaled="0"/>
              </a:gradFill>
            </a:endParaRPr>
          </a:p>
        </p:txBody>
      </p:sp>
      <p:graphicFrame>
        <p:nvGraphicFramePr>
          <p:cNvPr id="8" name="Table 7"/>
          <p:cNvGraphicFramePr>
            <a:graphicFrameLocks noGrp="1"/>
          </p:cNvGraphicFramePr>
          <p:nvPr>
            <p:extLst>
              <p:ext uri="{D42A27DB-BD31-4B8C-83A1-F6EECF244321}">
                <p14:modId xmlns:p14="http://schemas.microsoft.com/office/powerpoint/2010/main" val="3072828986"/>
              </p:ext>
            </p:extLst>
          </p:nvPr>
        </p:nvGraphicFramePr>
        <p:xfrm>
          <a:off x="4114800" y="2133600"/>
          <a:ext cx="4484995" cy="3887587"/>
        </p:xfrm>
        <a:graphic>
          <a:graphicData uri="http://schemas.openxmlformats.org/drawingml/2006/table">
            <a:tbl>
              <a:tblPr firstRow="1" bandRow="1">
                <a:tableStyleId>{BC89EF96-8CEA-46FF-86C4-4CE0E7609802}</a:tableStyleId>
              </a:tblPr>
              <a:tblGrid>
                <a:gridCol w="3875396"/>
                <a:gridCol w="609599"/>
              </a:tblGrid>
              <a:tr h="304800">
                <a:tc>
                  <a:txBody>
                    <a:bodyPr/>
                    <a:lstStyle/>
                    <a:p>
                      <a:r>
                        <a:rPr lang="en-IN" sz="1400" dirty="0" smtClean="0">
                          <a:solidFill>
                            <a:schemeClr val="bg1"/>
                          </a:solidFill>
                          <a:latin typeface="Calibri" pitchFamily="34" charset="0"/>
                          <a:cs typeface="Calibri" pitchFamily="34" charset="0"/>
                        </a:rPr>
                        <a:t>Steps Taken</a:t>
                      </a:r>
                      <a:endParaRPr lang="en-IN" sz="1400" dirty="0">
                        <a:solidFill>
                          <a:schemeClr val="bg1"/>
                        </a:solidFill>
                        <a:latin typeface="Calibri" pitchFamily="34" charset="0"/>
                        <a:cs typeface="Calibri" pitchFamily="34" charset="0"/>
                      </a:endParaRPr>
                    </a:p>
                  </a:txBody>
                  <a:tcPr>
                    <a:solidFill>
                      <a:srgbClr val="0070C0"/>
                    </a:solidFill>
                  </a:tcPr>
                </a:tc>
                <a:tc>
                  <a:txBody>
                    <a:bodyPr/>
                    <a:lstStyle/>
                    <a:p>
                      <a:pPr algn="ctr" rtl="0" fontAlgn="ctr"/>
                      <a:endParaRPr lang="en-IN" sz="900" b="1" i="0" u="none" strike="noStrike" dirty="0">
                        <a:solidFill>
                          <a:schemeClr val="bg1"/>
                        </a:solidFill>
                        <a:effectLst/>
                        <a:latin typeface="Calibri" pitchFamily="34" charset="0"/>
                        <a:cs typeface="Calibri" pitchFamily="34" charset="0"/>
                      </a:endParaRPr>
                    </a:p>
                  </a:txBody>
                  <a:tcPr marL="9525" marR="9525" marT="9525" marB="0" anchor="ctr">
                    <a:solidFill>
                      <a:srgbClr val="0070C0"/>
                    </a:solidFill>
                  </a:tcPr>
                </a:tc>
              </a:tr>
              <a:tr h="230823">
                <a:tc>
                  <a:txBody>
                    <a:bodyPr/>
                    <a:lstStyle/>
                    <a:p>
                      <a:pPr algn="l" fontAlgn="t"/>
                      <a:r>
                        <a:rPr lang="en-US" sz="1000" b="0" i="0" u="none" strike="noStrike" dirty="0">
                          <a:solidFill>
                            <a:srgbClr val="000000"/>
                          </a:solidFill>
                          <a:effectLst/>
                          <a:latin typeface="Calibri"/>
                        </a:rPr>
                        <a:t>Be more selective about who I share information with</a:t>
                      </a:r>
                    </a:p>
                  </a:txBody>
                  <a:tcPr marL="9525" marR="9525" marT="9525" marB="0"/>
                </a:tc>
                <a:tc>
                  <a:txBody>
                    <a:bodyPr/>
                    <a:lstStyle/>
                    <a:p>
                      <a:pPr algn="ctr" fontAlgn="ctr"/>
                      <a:r>
                        <a:rPr lang="en-US" sz="1000" b="0" i="0" u="none" strike="noStrike">
                          <a:solidFill>
                            <a:srgbClr val="000000"/>
                          </a:solidFill>
                          <a:effectLst/>
                          <a:latin typeface="Calibri"/>
                        </a:rPr>
                        <a:t>81%</a:t>
                      </a:r>
                    </a:p>
                  </a:txBody>
                  <a:tcPr marL="9525" marR="9525" marT="9525" marB="0" anchor="ctr"/>
                </a:tc>
              </a:tr>
              <a:tr h="230823">
                <a:tc>
                  <a:txBody>
                    <a:bodyPr/>
                    <a:lstStyle/>
                    <a:p>
                      <a:pPr algn="l" fontAlgn="t"/>
                      <a:r>
                        <a:rPr lang="en-US" sz="1000" b="0" i="0" u="none" strike="noStrike">
                          <a:solidFill>
                            <a:srgbClr val="000000"/>
                          </a:solidFill>
                          <a:effectLst/>
                          <a:latin typeface="Calibri"/>
                        </a:rPr>
                        <a:t>Be more selective about who I friend</a:t>
                      </a:r>
                    </a:p>
                  </a:txBody>
                  <a:tcPr marL="9525" marR="9525" marT="9525" marB="0"/>
                </a:tc>
                <a:tc>
                  <a:txBody>
                    <a:bodyPr/>
                    <a:lstStyle/>
                    <a:p>
                      <a:pPr algn="ctr" fontAlgn="ctr"/>
                      <a:r>
                        <a:rPr lang="en-US" sz="1000" b="0" i="0" u="none" strike="noStrike">
                          <a:solidFill>
                            <a:srgbClr val="000000"/>
                          </a:solidFill>
                          <a:effectLst/>
                          <a:latin typeface="Calibri"/>
                        </a:rPr>
                        <a:t>72%</a:t>
                      </a:r>
                    </a:p>
                  </a:txBody>
                  <a:tcPr marL="9525" marR="9525" marT="9525" marB="0" anchor="ctr"/>
                </a:tc>
              </a:tr>
              <a:tr h="230823">
                <a:tc>
                  <a:txBody>
                    <a:bodyPr/>
                    <a:lstStyle/>
                    <a:p>
                      <a:pPr algn="l" fontAlgn="t"/>
                      <a:r>
                        <a:rPr lang="en-US" sz="1000" b="0" i="0" u="none" strike="noStrike">
                          <a:solidFill>
                            <a:srgbClr val="000000"/>
                          </a:solidFill>
                          <a:effectLst/>
                          <a:latin typeface="Calibri"/>
                        </a:rPr>
                        <a:t>Be more selective about where I share information</a:t>
                      </a:r>
                    </a:p>
                  </a:txBody>
                  <a:tcPr marL="9525" marR="9525" marT="9525" marB="0"/>
                </a:tc>
                <a:tc>
                  <a:txBody>
                    <a:bodyPr/>
                    <a:lstStyle/>
                    <a:p>
                      <a:pPr algn="ctr" fontAlgn="ctr"/>
                      <a:r>
                        <a:rPr lang="en-US" sz="1000" b="0" i="0" u="none" strike="noStrike">
                          <a:solidFill>
                            <a:srgbClr val="000000"/>
                          </a:solidFill>
                          <a:effectLst/>
                          <a:latin typeface="Calibri"/>
                        </a:rPr>
                        <a:t>67%</a:t>
                      </a:r>
                    </a:p>
                  </a:txBody>
                  <a:tcPr marL="9525" marR="9525" marT="9525" marB="0" anchor="ctr"/>
                </a:tc>
              </a:tr>
              <a:tr h="230823">
                <a:tc>
                  <a:txBody>
                    <a:bodyPr/>
                    <a:lstStyle/>
                    <a:p>
                      <a:pPr algn="l" fontAlgn="t"/>
                      <a:r>
                        <a:rPr lang="en-US" sz="1000" b="0" i="0" u="none" strike="noStrike">
                          <a:solidFill>
                            <a:srgbClr val="000000"/>
                          </a:solidFill>
                          <a:effectLst/>
                          <a:latin typeface="Calibri"/>
                        </a:rPr>
                        <a:t>Pay more attention to my privacy settings</a:t>
                      </a:r>
                    </a:p>
                  </a:txBody>
                  <a:tcPr marL="9525" marR="9525" marT="9525" marB="0"/>
                </a:tc>
                <a:tc>
                  <a:txBody>
                    <a:bodyPr/>
                    <a:lstStyle/>
                    <a:p>
                      <a:pPr algn="ctr" fontAlgn="ctr"/>
                      <a:r>
                        <a:rPr lang="en-US" sz="1000" b="0" i="0" u="none" strike="noStrike" dirty="0">
                          <a:solidFill>
                            <a:srgbClr val="000000"/>
                          </a:solidFill>
                          <a:effectLst/>
                          <a:latin typeface="Calibri"/>
                        </a:rPr>
                        <a:t>60%</a:t>
                      </a:r>
                    </a:p>
                  </a:txBody>
                  <a:tcPr marL="9525" marR="9525" marT="9525" marB="0" anchor="ctr"/>
                </a:tc>
              </a:tr>
              <a:tr h="230823">
                <a:tc>
                  <a:txBody>
                    <a:bodyPr/>
                    <a:lstStyle/>
                    <a:p>
                      <a:pPr algn="l" fontAlgn="t"/>
                      <a:r>
                        <a:rPr lang="en-US" sz="1000" b="0" i="0" u="none" strike="noStrike">
                          <a:solidFill>
                            <a:srgbClr val="000000"/>
                          </a:solidFill>
                          <a:effectLst/>
                          <a:latin typeface="Calibri"/>
                        </a:rPr>
                        <a:t>I’m more careful about the comments I make about others</a:t>
                      </a:r>
                    </a:p>
                  </a:txBody>
                  <a:tcPr marL="9525" marR="9525" marT="9525" marB="0"/>
                </a:tc>
                <a:tc>
                  <a:txBody>
                    <a:bodyPr/>
                    <a:lstStyle/>
                    <a:p>
                      <a:pPr algn="ctr" fontAlgn="ctr"/>
                      <a:r>
                        <a:rPr lang="en-US" sz="1000" b="0" i="0" u="none" strike="noStrike">
                          <a:solidFill>
                            <a:srgbClr val="000000"/>
                          </a:solidFill>
                          <a:effectLst/>
                          <a:latin typeface="Calibri"/>
                        </a:rPr>
                        <a:t>60%</a:t>
                      </a:r>
                    </a:p>
                  </a:txBody>
                  <a:tcPr marL="9525" marR="9525" marT="9525" marB="0" anchor="ctr"/>
                </a:tc>
              </a:tr>
              <a:tr h="230823">
                <a:tc>
                  <a:txBody>
                    <a:bodyPr/>
                    <a:lstStyle/>
                    <a:p>
                      <a:pPr algn="l" fontAlgn="t"/>
                      <a:r>
                        <a:rPr lang="en-US" sz="1000" b="0" i="0" u="none" strike="noStrike">
                          <a:solidFill>
                            <a:srgbClr val="000000"/>
                          </a:solidFill>
                          <a:effectLst/>
                          <a:latin typeface="Calibri"/>
                        </a:rPr>
                        <a:t>I’m more careful about the language I use in my comments</a:t>
                      </a:r>
                    </a:p>
                  </a:txBody>
                  <a:tcPr marL="9525" marR="9525" marT="9525" marB="0"/>
                </a:tc>
                <a:tc>
                  <a:txBody>
                    <a:bodyPr/>
                    <a:lstStyle/>
                    <a:p>
                      <a:pPr algn="ctr" fontAlgn="ctr"/>
                      <a:r>
                        <a:rPr lang="en-US" sz="1000" b="0" i="0" u="none" strike="noStrike">
                          <a:solidFill>
                            <a:srgbClr val="000000"/>
                          </a:solidFill>
                          <a:effectLst/>
                          <a:latin typeface="Calibri"/>
                        </a:rPr>
                        <a:t>58%</a:t>
                      </a:r>
                    </a:p>
                  </a:txBody>
                  <a:tcPr marL="9525" marR="9525" marT="9525" marB="0" anchor="ctr"/>
                </a:tc>
              </a:tr>
              <a:tr h="230823">
                <a:tc>
                  <a:txBody>
                    <a:bodyPr/>
                    <a:lstStyle/>
                    <a:p>
                      <a:pPr algn="l" fontAlgn="t"/>
                      <a:r>
                        <a:rPr lang="en-US" sz="1000" b="0" i="0" u="none" strike="noStrike">
                          <a:solidFill>
                            <a:srgbClr val="000000"/>
                          </a:solidFill>
                          <a:effectLst/>
                          <a:latin typeface="Calibri"/>
                        </a:rPr>
                        <a:t>I’m more careful about the subjects I comment about</a:t>
                      </a:r>
                    </a:p>
                  </a:txBody>
                  <a:tcPr marL="9525" marR="9525" marT="9525" marB="0"/>
                </a:tc>
                <a:tc>
                  <a:txBody>
                    <a:bodyPr/>
                    <a:lstStyle/>
                    <a:p>
                      <a:pPr algn="ctr" fontAlgn="ctr"/>
                      <a:r>
                        <a:rPr lang="en-US" sz="1000" b="0" i="0" u="none" strike="noStrike">
                          <a:solidFill>
                            <a:srgbClr val="000000"/>
                          </a:solidFill>
                          <a:effectLst/>
                          <a:latin typeface="Calibri"/>
                        </a:rPr>
                        <a:t>56%</a:t>
                      </a:r>
                    </a:p>
                  </a:txBody>
                  <a:tcPr marL="9525" marR="9525" marT="9525" marB="0" anchor="ctr"/>
                </a:tc>
              </a:tr>
              <a:tr h="230823">
                <a:tc>
                  <a:txBody>
                    <a:bodyPr/>
                    <a:lstStyle/>
                    <a:p>
                      <a:pPr algn="l" fontAlgn="t"/>
                      <a:r>
                        <a:rPr lang="en-US" sz="1000" b="0" i="0" u="none" strike="noStrike">
                          <a:solidFill>
                            <a:srgbClr val="000000"/>
                          </a:solidFill>
                          <a:effectLst/>
                          <a:latin typeface="Calibri"/>
                        </a:rPr>
                        <a:t>Be more selective about who I share my location with</a:t>
                      </a:r>
                    </a:p>
                  </a:txBody>
                  <a:tcPr marL="9525" marR="9525" marT="9525" marB="0"/>
                </a:tc>
                <a:tc>
                  <a:txBody>
                    <a:bodyPr/>
                    <a:lstStyle/>
                    <a:p>
                      <a:pPr algn="ctr" fontAlgn="ctr"/>
                      <a:r>
                        <a:rPr lang="en-US" sz="1000" b="0" i="0" u="none" strike="noStrike">
                          <a:solidFill>
                            <a:srgbClr val="000000"/>
                          </a:solidFill>
                          <a:effectLst/>
                          <a:latin typeface="Calibri"/>
                        </a:rPr>
                        <a:t>52%</a:t>
                      </a:r>
                    </a:p>
                  </a:txBody>
                  <a:tcPr marL="9525" marR="9525" marT="9525" marB="0" anchor="ctr"/>
                </a:tc>
              </a:tr>
              <a:tr h="230823">
                <a:tc>
                  <a:txBody>
                    <a:bodyPr/>
                    <a:lstStyle/>
                    <a:p>
                      <a:pPr algn="l" fontAlgn="t"/>
                      <a:r>
                        <a:rPr lang="en-US" sz="1000" b="0" i="0" u="none" strike="noStrike">
                          <a:solidFill>
                            <a:srgbClr val="000000"/>
                          </a:solidFill>
                          <a:effectLst/>
                          <a:latin typeface="Calibri"/>
                        </a:rPr>
                        <a:t>I make more effort to manage my social networking profiles</a:t>
                      </a:r>
                    </a:p>
                  </a:txBody>
                  <a:tcPr marL="9525" marR="9525" marT="9525" marB="0"/>
                </a:tc>
                <a:tc>
                  <a:txBody>
                    <a:bodyPr/>
                    <a:lstStyle/>
                    <a:p>
                      <a:pPr algn="ctr" fontAlgn="ctr"/>
                      <a:r>
                        <a:rPr lang="en-US" sz="1000" b="0" i="0" u="none" strike="noStrike">
                          <a:solidFill>
                            <a:srgbClr val="000000"/>
                          </a:solidFill>
                          <a:effectLst/>
                          <a:latin typeface="Calibri"/>
                        </a:rPr>
                        <a:t>45%</a:t>
                      </a:r>
                    </a:p>
                  </a:txBody>
                  <a:tcPr marL="9525" marR="9525" marT="9525" marB="0" anchor="ctr"/>
                </a:tc>
              </a:tr>
              <a:tr h="230823">
                <a:tc>
                  <a:txBody>
                    <a:bodyPr/>
                    <a:lstStyle/>
                    <a:p>
                      <a:pPr algn="l" fontAlgn="t"/>
                      <a:r>
                        <a:rPr lang="en-US" sz="1000" b="0" i="0" u="none" strike="noStrike">
                          <a:solidFill>
                            <a:srgbClr val="000000"/>
                          </a:solidFill>
                          <a:effectLst/>
                          <a:latin typeface="Calibri"/>
                        </a:rPr>
                        <a:t>I’m more careful about which photos I tag</a:t>
                      </a:r>
                    </a:p>
                  </a:txBody>
                  <a:tcPr marL="9525" marR="9525" marT="9525" marB="0"/>
                </a:tc>
                <a:tc>
                  <a:txBody>
                    <a:bodyPr/>
                    <a:lstStyle/>
                    <a:p>
                      <a:pPr algn="ctr" fontAlgn="ctr"/>
                      <a:r>
                        <a:rPr lang="en-US" sz="1000" b="0" i="0" u="none" strike="noStrike">
                          <a:solidFill>
                            <a:srgbClr val="000000"/>
                          </a:solidFill>
                          <a:effectLst/>
                          <a:latin typeface="Calibri"/>
                        </a:rPr>
                        <a:t>34%</a:t>
                      </a:r>
                    </a:p>
                  </a:txBody>
                  <a:tcPr marL="9525" marR="9525" marT="9525" marB="0" anchor="ctr"/>
                </a:tc>
              </a:tr>
              <a:tr h="230823">
                <a:tc>
                  <a:txBody>
                    <a:bodyPr/>
                    <a:lstStyle/>
                    <a:p>
                      <a:pPr algn="l" fontAlgn="t"/>
                      <a:r>
                        <a:rPr lang="en-US" sz="1000" b="0" i="0" u="none" strike="noStrike">
                          <a:solidFill>
                            <a:srgbClr val="000000"/>
                          </a:solidFill>
                          <a:effectLst/>
                          <a:latin typeface="Calibri"/>
                        </a:rPr>
                        <a:t>I’m more careful about my friends tagging photos of me</a:t>
                      </a:r>
                    </a:p>
                  </a:txBody>
                  <a:tcPr marL="9525" marR="9525" marT="9525" marB="0"/>
                </a:tc>
                <a:tc>
                  <a:txBody>
                    <a:bodyPr/>
                    <a:lstStyle/>
                    <a:p>
                      <a:pPr algn="ctr" fontAlgn="ctr"/>
                      <a:r>
                        <a:rPr lang="en-US" sz="1000" b="0" i="0" u="none" strike="noStrike">
                          <a:solidFill>
                            <a:srgbClr val="000000"/>
                          </a:solidFill>
                          <a:effectLst/>
                          <a:latin typeface="Calibri"/>
                        </a:rPr>
                        <a:t>34%</a:t>
                      </a:r>
                    </a:p>
                  </a:txBody>
                  <a:tcPr marL="9525" marR="9525" marT="9525" marB="0" anchor="ctr"/>
                </a:tc>
              </a:tr>
              <a:tr h="315471">
                <a:tc>
                  <a:txBody>
                    <a:bodyPr/>
                    <a:lstStyle/>
                    <a:p>
                      <a:pPr algn="l" fontAlgn="t"/>
                      <a:r>
                        <a:rPr lang="en-US" sz="1000" b="0" i="0" u="none" strike="noStrike">
                          <a:solidFill>
                            <a:srgbClr val="000000"/>
                          </a:solidFill>
                          <a:effectLst/>
                          <a:latin typeface="Calibri"/>
                        </a:rPr>
                        <a:t>I take more time to understand the privacy policies of sites I use</a:t>
                      </a:r>
                    </a:p>
                  </a:txBody>
                  <a:tcPr marL="9525" marR="9525" marT="9525" marB="0"/>
                </a:tc>
                <a:tc>
                  <a:txBody>
                    <a:bodyPr/>
                    <a:lstStyle/>
                    <a:p>
                      <a:pPr algn="ctr" fontAlgn="ctr"/>
                      <a:r>
                        <a:rPr lang="en-US" sz="1000" b="0" i="0" u="none" strike="noStrike">
                          <a:solidFill>
                            <a:srgbClr val="000000"/>
                          </a:solidFill>
                          <a:effectLst/>
                          <a:latin typeface="Calibri"/>
                        </a:rPr>
                        <a:t>25%</a:t>
                      </a:r>
                    </a:p>
                  </a:txBody>
                  <a:tcPr marL="9525" marR="9525" marT="9525" marB="0" anchor="ctr"/>
                </a:tc>
              </a:tr>
              <a:tr h="271063">
                <a:tc>
                  <a:txBody>
                    <a:bodyPr/>
                    <a:lstStyle/>
                    <a:p>
                      <a:pPr algn="l" fontAlgn="t"/>
                      <a:r>
                        <a:rPr lang="en-US" sz="1000" b="0" i="0" u="none" strike="noStrike">
                          <a:solidFill>
                            <a:srgbClr val="000000"/>
                          </a:solidFill>
                          <a:effectLst/>
                          <a:latin typeface="Calibri"/>
                        </a:rPr>
                        <a:t>Conduct searches on my name more frequently</a:t>
                      </a:r>
                    </a:p>
                  </a:txBody>
                  <a:tcPr marL="9525" marR="9525" marT="9525" marB="0"/>
                </a:tc>
                <a:tc>
                  <a:txBody>
                    <a:bodyPr/>
                    <a:lstStyle/>
                    <a:p>
                      <a:pPr algn="ctr" fontAlgn="ctr"/>
                      <a:r>
                        <a:rPr lang="en-US" sz="1000" b="0" i="0" u="none" strike="noStrike">
                          <a:solidFill>
                            <a:srgbClr val="000000"/>
                          </a:solidFill>
                          <a:effectLst/>
                          <a:latin typeface="Calibri"/>
                        </a:rPr>
                        <a:t>17%</a:t>
                      </a:r>
                    </a:p>
                  </a:txBody>
                  <a:tcPr marL="9525" marR="9525" marT="9525" marB="0" anchor="ctr"/>
                </a:tc>
              </a:tr>
              <a:tr h="228600">
                <a:tc>
                  <a:txBody>
                    <a:bodyPr/>
                    <a:lstStyle/>
                    <a:p>
                      <a:pPr algn="l" fontAlgn="t"/>
                      <a:r>
                        <a:rPr lang="en-US" sz="1000" b="0" i="0" u="none" strike="noStrike">
                          <a:solidFill>
                            <a:srgbClr val="000000"/>
                          </a:solidFill>
                          <a:effectLst/>
                          <a:latin typeface="Calibri"/>
                        </a:rPr>
                        <a:t>Other</a:t>
                      </a:r>
                    </a:p>
                  </a:txBody>
                  <a:tcPr marL="9525" marR="9525" marT="9525" marB="0"/>
                </a:tc>
                <a:tc>
                  <a:txBody>
                    <a:bodyPr/>
                    <a:lstStyle/>
                    <a:p>
                      <a:pPr algn="ctr" fontAlgn="ctr"/>
                      <a:r>
                        <a:rPr lang="en-US" sz="1000" b="0" i="0" u="none" strike="noStrike">
                          <a:solidFill>
                            <a:srgbClr val="000000"/>
                          </a:solidFill>
                          <a:effectLst/>
                          <a:latin typeface="Calibri"/>
                        </a:rPr>
                        <a:t>1%</a:t>
                      </a:r>
                    </a:p>
                  </a:txBody>
                  <a:tcPr marL="9525" marR="9525" marT="9525" marB="0" anchor="ctr"/>
                </a:tc>
              </a:tr>
              <a:tr h="228600">
                <a:tc>
                  <a:txBody>
                    <a:bodyPr/>
                    <a:lstStyle/>
                    <a:p>
                      <a:pPr algn="l" fontAlgn="t"/>
                      <a:r>
                        <a:rPr lang="en-US" sz="1000" b="0" i="0" u="none" strike="noStrike">
                          <a:solidFill>
                            <a:srgbClr val="000000"/>
                          </a:solidFill>
                          <a:effectLst/>
                          <a:latin typeface="Calibri"/>
                        </a:rPr>
                        <a:t>None of the above</a:t>
                      </a:r>
                    </a:p>
                  </a:txBody>
                  <a:tcPr marL="9525" marR="9525" marT="9525" marB="0"/>
                </a:tc>
                <a:tc>
                  <a:txBody>
                    <a:bodyPr/>
                    <a:lstStyle/>
                    <a:p>
                      <a:pPr algn="ctr" fontAlgn="ctr"/>
                      <a:r>
                        <a:rPr lang="en-US" sz="1000" b="0" i="0" u="none" strike="noStrike" dirty="0">
                          <a:solidFill>
                            <a:srgbClr val="000000"/>
                          </a:solidFill>
                          <a:effectLst/>
                          <a:latin typeface="Calibri"/>
                        </a:rPr>
                        <a:t>1%</a:t>
                      </a:r>
                    </a:p>
                  </a:txBody>
                  <a:tcPr marL="9525" marR="9525" marT="9525" marB="0" anchor="ctr"/>
                </a:tc>
              </a:tr>
            </a:tbl>
          </a:graphicData>
        </a:graphic>
      </p:graphicFrame>
      <p:sp>
        <p:nvSpPr>
          <p:cNvPr id="9" name="Isosceles Triangle 8"/>
          <p:cNvSpPr/>
          <p:nvPr/>
        </p:nvSpPr>
        <p:spPr>
          <a:xfrm rot="16200000">
            <a:off x="1928702" y="3938696"/>
            <a:ext cx="3581401" cy="580805"/>
          </a:xfrm>
          <a:prstGeom prst="triangle">
            <a:avLst>
              <a:gd name="adj" fmla="val 51269"/>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4170206448"/>
              </p:ext>
            </p:extLst>
          </p:nvPr>
        </p:nvGraphicFramePr>
        <p:xfrm>
          <a:off x="0" y="4267200"/>
          <a:ext cx="39624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427817" y="3943290"/>
            <a:ext cx="603563" cy="400110"/>
          </a:xfrm>
          <a:prstGeom prst="rect">
            <a:avLst/>
          </a:prstGeom>
          <a:noFill/>
        </p:spPr>
        <p:txBody>
          <a:bodyPr wrap="none" rtlCol="0">
            <a:spAutoFit/>
          </a:bodyPr>
          <a:lstStyle/>
          <a:p>
            <a:r>
              <a:rPr lang="en-US" sz="2000" dirty="0" smtClean="0"/>
              <a:t>Yes</a:t>
            </a:r>
            <a:endParaRPr lang="en-US" sz="2000" dirty="0"/>
          </a:p>
        </p:txBody>
      </p:sp>
    </p:spTree>
    <p:extLst>
      <p:ext uri="{BB962C8B-B14F-4D97-AF65-F5344CB8AC3E}">
        <p14:creationId xmlns:p14="http://schemas.microsoft.com/office/powerpoint/2010/main" val="36624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391741339"/>
              </p:ext>
            </p:extLst>
          </p:nvPr>
        </p:nvGraphicFramePr>
        <p:xfrm>
          <a:off x="1371600" y="1676400"/>
          <a:ext cx="5943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32</a:t>
            </a:fld>
            <a:endParaRPr lang="en-US"/>
          </a:p>
        </p:txBody>
      </p:sp>
      <p:sp>
        <p:nvSpPr>
          <p:cNvPr id="6"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Teens Admit They Often Fall Short in Actively Managing Their Online Reputation</a:t>
            </a:r>
            <a:endParaRPr lang="en-US" sz="2800" dirty="0"/>
          </a:p>
        </p:txBody>
      </p:sp>
    </p:spTree>
    <p:extLst>
      <p:ext uri="{BB962C8B-B14F-4D97-AF65-F5344CB8AC3E}">
        <p14:creationId xmlns:p14="http://schemas.microsoft.com/office/powerpoint/2010/main" val="12401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7579700"/>
              </p:ext>
            </p:extLst>
          </p:nvPr>
        </p:nvGraphicFramePr>
        <p:xfrm>
          <a:off x="495300" y="1820860"/>
          <a:ext cx="3733800" cy="19165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33</a:t>
            </a:fld>
            <a:endParaRPr lang="en-US"/>
          </a:p>
        </p:txBody>
      </p:sp>
      <p:sp>
        <p:nvSpPr>
          <p:cNvPr id="6"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Over 6 in 10 Teens Include People They Have Never Met in Their Online Social Network</a:t>
            </a:r>
            <a:endParaRPr lang="en-US" sz="2800" dirty="0">
              <a:solidFill>
                <a:srgbClr val="FFFFFF"/>
              </a:solidFill>
            </a:endParaRPr>
          </a:p>
        </p:txBody>
      </p:sp>
      <p:cxnSp>
        <p:nvCxnSpPr>
          <p:cNvPr id="7" name="Straight Connector 6"/>
          <p:cNvCxnSpPr/>
          <p:nvPr/>
        </p:nvCxnSpPr>
        <p:spPr>
          <a:xfrm>
            <a:off x="4495800" y="1524000"/>
            <a:ext cx="0" cy="480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3886200"/>
            <a:ext cx="838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 name="Chart 17"/>
          <p:cNvGraphicFramePr/>
          <p:nvPr>
            <p:extLst>
              <p:ext uri="{D42A27DB-BD31-4B8C-83A1-F6EECF244321}">
                <p14:modId xmlns:p14="http://schemas.microsoft.com/office/powerpoint/2010/main" val="445343079"/>
              </p:ext>
            </p:extLst>
          </p:nvPr>
        </p:nvGraphicFramePr>
        <p:xfrm>
          <a:off x="4591493" y="1934240"/>
          <a:ext cx="3962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4041635997"/>
              </p:ext>
            </p:extLst>
          </p:nvPr>
        </p:nvGraphicFramePr>
        <p:xfrm>
          <a:off x="4591493" y="4572000"/>
          <a:ext cx="39624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extLst>
              <p:ext uri="{D42A27DB-BD31-4B8C-83A1-F6EECF244321}">
                <p14:modId xmlns:p14="http://schemas.microsoft.com/office/powerpoint/2010/main" val="2920901484"/>
              </p:ext>
            </p:extLst>
          </p:nvPr>
        </p:nvGraphicFramePr>
        <p:xfrm>
          <a:off x="114300" y="4572000"/>
          <a:ext cx="3962400" cy="1981200"/>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5137831" y="4034135"/>
            <a:ext cx="3320369" cy="461665"/>
          </a:xfrm>
          <a:prstGeom prst="rect">
            <a:avLst/>
          </a:prstGeom>
          <a:noFill/>
        </p:spPr>
        <p:txBody>
          <a:bodyPr wrap="square" rtlCol="0">
            <a:spAutoFit/>
          </a:bodyPr>
          <a:lstStyle/>
          <a:p>
            <a:r>
              <a:rPr lang="en-US" sz="1200" b="1" dirty="0" smtClean="0"/>
              <a:t>The majority know about ownership rights of information posted online</a:t>
            </a:r>
            <a:endParaRPr lang="en-US" sz="1200" b="1" dirty="0"/>
          </a:p>
        </p:txBody>
      </p:sp>
      <p:sp>
        <p:nvSpPr>
          <p:cNvPr id="23" name="TextBox 22"/>
          <p:cNvSpPr txBox="1"/>
          <p:nvPr/>
        </p:nvSpPr>
        <p:spPr>
          <a:xfrm>
            <a:off x="5149168" y="1371600"/>
            <a:ext cx="3320369" cy="461665"/>
          </a:xfrm>
          <a:prstGeom prst="rect">
            <a:avLst/>
          </a:prstGeom>
          <a:noFill/>
        </p:spPr>
        <p:txBody>
          <a:bodyPr wrap="square" rtlCol="0">
            <a:spAutoFit/>
          </a:bodyPr>
          <a:lstStyle/>
          <a:p>
            <a:r>
              <a:rPr lang="en-US" sz="1200" b="1" dirty="0" smtClean="0"/>
              <a:t>86% access social networking sites at least once a day or more</a:t>
            </a:r>
            <a:endParaRPr lang="en-US" sz="1200" b="1" dirty="0"/>
          </a:p>
        </p:txBody>
      </p:sp>
      <p:sp>
        <p:nvSpPr>
          <p:cNvPr id="24" name="TextBox 23"/>
          <p:cNvSpPr txBox="1"/>
          <p:nvPr/>
        </p:nvSpPr>
        <p:spPr>
          <a:xfrm>
            <a:off x="592311" y="1371600"/>
            <a:ext cx="3320369" cy="461665"/>
          </a:xfrm>
          <a:prstGeom prst="rect">
            <a:avLst/>
          </a:prstGeom>
          <a:noFill/>
        </p:spPr>
        <p:txBody>
          <a:bodyPr wrap="square" rtlCol="0">
            <a:spAutoFit/>
          </a:bodyPr>
          <a:lstStyle/>
          <a:p>
            <a:r>
              <a:rPr lang="en-US" sz="1200" b="1" dirty="0" smtClean="0"/>
              <a:t>Everyone uses Facebook and one other social networking site</a:t>
            </a:r>
            <a:endParaRPr lang="en-US" sz="1200" b="1" dirty="0"/>
          </a:p>
        </p:txBody>
      </p:sp>
      <p:sp>
        <p:nvSpPr>
          <p:cNvPr id="25" name="TextBox 24"/>
          <p:cNvSpPr txBox="1"/>
          <p:nvPr/>
        </p:nvSpPr>
        <p:spPr>
          <a:xfrm>
            <a:off x="1371600" y="1978968"/>
            <a:ext cx="2541080" cy="230832"/>
          </a:xfrm>
          <a:prstGeom prst="rect">
            <a:avLst/>
          </a:prstGeom>
          <a:noFill/>
        </p:spPr>
        <p:txBody>
          <a:bodyPr wrap="none" rtlCol="0">
            <a:spAutoFit/>
          </a:bodyPr>
          <a:lstStyle/>
          <a:p>
            <a:r>
              <a:rPr lang="en-US" sz="900" i="1" dirty="0" smtClean="0"/>
              <a:t>Average # of social networking accounts = 1.8</a:t>
            </a:r>
            <a:endParaRPr lang="en-US" sz="900" i="1" dirty="0"/>
          </a:p>
        </p:txBody>
      </p:sp>
      <p:sp>
        <p:nvSpPr>
          <p:cNvPr id="27" name="TextBox 26"/>
          <p:cNvSpPr txBox="1"/>
          <p:nvPr/>
        </p:nvSpPr>
        <p:spPr>
          <a:xfrm>
            <a:off x="592311" y="4034133"/>
            <a:ext cx="3320369" cy="461665"/>
          </a:xfrm>
          <a:prstGeom prst="rect">
            <a:avLst/>
          </a:prstGeom>
          <a:noFill/>
        </p:spPr>
        <p:txBody>
          <a:bodyPr wrap="square" rtlCol="0">
            <a:spAutoFit/>
          </a:bodyPr>
          <a:lstStyle/>
          <a:p>
            <a:r>
              <a:rPr lang="en-US" sz="1200" b="1" dirty="0" smtClean="0"/>
              <a:t>Strangers make up a significant number of teens’ social networking friends</a:t>
            </a:r>
            <a:endParaRPr lang="en-US" sz="1200" b="1" dirty="0"/>
          </a:p>
        </p:txBody>
      </p:sp>
      <p:sp>
        <p:nvSpPr>
          <p:cNvPr id="28" name="Oval 27"/>
          <p:cNvSpPr/>
          <p:nvPr/>
        </p:nvSpPr>
        <p:spPr>
          <a:xfrm>
            <a:off x="228600" y="1443082"/>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1</a:t>
            </a:r>
            <a:endParaRPr lang="en-US" sz="2000" dirty="0"/>
          </a:p>
        </p:txBody>
      </p:sp>
      <p:sp>
        <p:nvSpPr>
          <p:cNvPr id="29" name="Oval 28"/>
          <p:cNvSpPr/>
          <p:nvPr/>
        </p:nvSpPr>
        <p:spPr>
          <a:xfrm>
            <a:off x="4833031" y="1443082"/>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2</a:t>
            </a:r>
          </a:p>
        </p:txBody>
      </p:sp>
      <p:sp>
        <p:nvSpPr>
          <p:cNvPr id="30" name="Oval 29"/>
          <p:cNvSpPr/>
          <p:nvPr/>
        </p:nvSpPr>
        <p:spPr>
          <a:xfrm>
            <a:off x="273766" y="4105615"/>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3</a:t>
            </a:r>
            <a:endParaRPr lang="en-US" sz="2000" dirty="0"/>
          </a:p>
        </p:txBody>
      </p:sp>
      <p:sp>
        <p:nvSpPr>
          <p:cNvPr id="31" name="Oval 30"/>
          <p:cNvSpPr/>
          <p:nvPr/>
        </p:nvSpPr>
        <p:spPr>
          <a:xfrm>
            <a:off x="4800600" y="4105615"/>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4</a:t>
            </a:r>
          </a:p>
        </p:txBody>
      </p:sp>
    </p:spTree>
    <p:extLst>
      <p:ext uri="{BB962C8B-B14F-4D97-AF65-F5344CB8AC3E}">
        <p14:creationId xmlns:p14="http://schemas.microsoft.com/office/powerpoint/2010/main" val="1904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14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Teens Who Don’t Change Their Behavior Are More Likely to Have “Friends” They’ve Never Met</a:t>
            </a:r>
            <a:endParaRPr lang="en-US" sz="2800" dirty="0">
              <a:solidFill>
                <a:srgbClr val="FFFFFF"/>
              </a:solidFill>
            </a:endParaRPr>
          </a:p>
        </p:txBody>
      </p:sp>
      <p:grpSp>
        <p:nvGrpSpPr>
          <p:cNvPr id="2" name="Group 1"/>
          <p:cNvGrpSpPr/>
          <p:nvPr/>
        </p:nvGrpSpPr>
        <p:grpSpPr>
          <a:xfrm>
            <a:off x="1712728" y="1837746"/>
            <a:ext cx="5718544" cy="3672501"/>
            <a:chOff x="381000" y="2511996"/>
            <a:chExt cx="5718544" cy="3672501"/>
          </a:xfrm>
        </p:grpSpPr>
        <p:graphicFrame>
          <p:nvGraphicFramePr>
            <p:cNvPr id="4" name="Chart 3"/>
            <p:cNvGraphicFramePr/>
            <p:nvPr>
              <p:extLst>
                <p:ext uri="{D42A27DB-BD31-4B8C-83A1-F6EECF244321}">
                  <p14:modId xmlns:p14="http://schemas.microsoft.com/office/powerpoint/2010/main" val="3399504160"/>
                </p:ext>
              </p:extLst>
            </p:nvPr>
          </p:nvGraphicFramePr>
          <p:xfrm>
            <a:off x="381000" y="2511996"/>
            <a:ext cx="2667000" cy="3660204"/>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a:xfrm rot="16200000">
              <a:off x="2895600" y="5569689"/>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smtClean="0"/>
                <a:t>Yes</a:t>
              </a:r>
              <a:endParaRPr lang="en-US" sz="1200" dirty="0"/>
            </a:p>
          </p:txBody>
        </p:sp>
        <p:sp>
          <p:nvSpPr>
            <p:cNvPr id="6" name="Down Arrow 5"/>
            <p:cNvSpPr/>
            <p:nvPr/>
          </p:nvSpPr>
          <p:spPr>
            <a:xfrm rot="16200000">
              <a:off x="2895600" y="35814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smtClean="0"/>
                <a:t>No</a:t>
              </a:r>
              <a:endParaRPr lang="en-US" sz="1200" dirty="0"/>
            </a:p>
          </p:txBody>
        </p:sp>
        <p:sp>
          <p:nvSpPr>
            <p:cNvPr id="7" name="TextBox 6"/>
            <p:cNvSpPr txBox="1"/>
            <p:nvPr/>
          </p:nvSpPr>
          <p:spPr>
            <a:xfrm>
              <a:off x="3737344" y="5107279"/>
              <a:ext cx="2362200" cy="1077218"/>
            </a:xfrm>
            <a:prstGeom prst="rect">
              <a:avLst/>
            </a:prstGeom>
            <a:solidFill>
              <a:schemeClr val="tx2">
                <a:lumMod val="20000"/>
                <a:lumOff val="80000"/>
              </a:schemeClr>
            </a:solidFill>
          </p:spPr>
          <p:txBody>
            <a:bodyPr wrap="square" rtlCol="0">
              <a:spAutoFit/>
            </a:bodyPr>
            <a:lstStyle/>
            <a:p>
              <a:pPr algn="ctr"/>
              <a:r>
                <a:rPr lang="en-US" sz="1600" dirty="0" smtClean="0"/>
                <a:t>7% say</a:t>
              </a:r>
            </a:p>
            <a:p>
              <a:pPr algn="ctr"/>
              <a:r>
                <a:rPr lang="en-US" sz="1600" dirty="0"/>
                <a:t>There are a lot of people I don’t know in person</a:t>
              </a:r>
            </a:p>
          </p:txBody>
        </p:sp>
        <p:sp>
          <p:nvSpPr>
            <p:cNvPr id="8" name="TextBox 7"/>
            <p:cNvSpPr txBox="1"/>
            <p:nvPr/>
          </p:nvSpPr>
          <p:spPr>
            <a:xfrm>
              <a:off x="3733800" y="3282131"/>
              <a:ext cx="2362200" cy="1077218"/>
            </a:xfrm>
            <a:prstGeom prst="rect">
              <a:avLst/>
            </a:prstGeom>
            <a:solidFill>
              <a:schemeClr val="tx2">
                <a:lumMod val="20000"/>
                <a:lumOff val="80000"/>
              </a:schemeClr>
            </a:solidFill>
          </p:spPr>
          <p:txBody>
            <a:bodyPr wrap="square" rtlCol="0">
              <a:spAutoFit/>
            </a:bodyPr>
            <a:lstStyle/>
            <a:p>
              <a:pPr algn="ctr"/>
              <a:r>
                <a:rPr lang="en-US" sz="1600" dirty="0" smtClean="0"/>
                <a:t>18% say  </a:t>
              </a:r>
            </a:p>
            <a:p>
              <a:pPr algn="ctr"/>
              <a:r>
                <a:rPr lang="en-US" sz="1600" dirty="0"/>
                <a:t>There are a lot of people I don’t know in person</a:t>
              </a:r>
            </a:p>
          </p:txBody>
        </p:sp>
      </p:grpSp>
    </p:spTree>
    <p:extLst>
      <p:ext uri="{BB962C8B-B14F-4D97-AF65-F5344CB8AC3E}">
        <p14:creationId xmlns:p14="http://schemas.microsoft.com/office/powerpoint/2010/main" val="63876719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lstStyle/>
          <a:p>
            <a:pPr algn="r"/>
            <a:r>
              <a:rPr lang="en-US" sz="2800" dirty="0" smtClean="0">
                <a:solidFill>
                  <a:srgbClr val="FFFFFF"/>
                </a:solidFill>
              </a:rPr>
              <a:t>Social Networking </a:t>
            </a:r>
            <a:r>
              <a:rPr lang="en-US" sz="2800" dirty="0">
                <a:solidFill>
                  <a:srgbClr val="FFFFFF"/>
                </a:solidFill>
              </a:rPr>
              <a:t>S</a:t>
            </a:r>
            <a:r>
              <a:rPr lang="en-US" sz="2800" dirty="0" smtClean="0">
                <a:solidFill>
                  <a:srgbClr val="FFFFFF"/>
                </a:solidFill>
              </a:rPr>
              <a:t>ites </a:t>
            </a:r>
            <a:r>
              <a:rPr lang="en-US" sz="2800" dirty="0">
                <a:solidFill>
                  <a:srgbClr val="FFFFFF"/>
                </a:solidFill>
              </a:rPr>
              <a:t>A</a:t>
            </a:r>
            <a:r>
              <a:rPr lang="en-US" sz="2800" dirty="0" smtClean="0">
                <a:solidFill>
                  <a:srgbClr val="FFFFFF"/>
                </a:solidFill>
              </a:rPr>
              <a:t>re </a:t>
            </a:r>
            <a:r>
              <a:rPr lang="en-US" sz="2800" dirty="0">
                <a:solidFill>
                  <a:srgbClr val="FFFFFF"/>
                </a:solidFill>
              </a:rPr>
              <a:t>T</a:t>
            </a:r>
            <a:r>
              <a:rPr lang="en-US" sz="2800" dirty="0" smtClean="0">
                <a:solidFill>
                  <a:srgbClr val="FFFFFF"/>
                </a:solidFill>
              </a:rPr>
              <a:t>he Primary Repository </a:t>
            </a:r>
            <a:r>
              <a:rPr lang="en-US" sz="2800" dirty="0">
                <a:solidFill>
                  <a:srgbClr val="FFFFFF"/>
                </a:solidFill>
              </a:rPr>
              <a:t>f</a:t>
            </a:r>
            <a:r>
              <a:rPr lang="en-US" sz="2800" dirty="0" smtClean="0">
                <a:solidFill>
                  <a:srgbClr val="FFFFFF"/>
                </a:solidFill>
              </a:rPr>
              <a:t>or Teens’ </a:t>
            </a:r>
            <a:r>
              <a:rPr lang="en-US" sz="2800" dirty="0">
                <a:solidFill>
                  <a:srgbClr val="FFFFFF"/>
                </a:solidFill>
              </a:rPr>
              <a:t>P</a:t>
            </a:r>
            <a:r>
              <a:rPr lang="en-US" sz="2800" dirty="0" smtClean="0">
                <a:solidFill>
                  <a:srgbClr val="FFFFFF"/>
                </a:solidFill>
              </a:rPr>
              <a:t>ersonal </a:t>
            </a:r>
            <a:r>
              <a:rPr lang="en-US" sz="2800" dirty="0">
                <a:solidFill>
                  <a:srgbClr val="FFFFFF"/>
                </a:solidFill>
              </a:rPr>
              <a:t>I</a:t>
            </a:r>
            <a:r>
              <a:rPr lang="en-US" sz="2800" dirty="0" smtClean="0">
                <a:solidFill>
                  <a:srgbClr val="FFFFFF"/>
                </a:solidFill>
              </a:rPr>
              <a:t>nformation</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187628576"/>
              </p:ext>
            </p:extLst>
          </p:nvPr>
        </p:nvGraphicFramePr>
        <p:xfrm>
          <a:off x="304801" y="2514600"/>
          <a:ext cx="8575003" cy="3358822"/>
        </p:xfrm>
        <a:graphic>
          <a:graphicData uri="http://schemas.openxmlformats.org/drawingml/2006/table">
            <a:tbl>
              <a:tblPr firstRow="1" bandRow="1">
                <a:tableStyleId>{BC89EF96-8CEA-46FF-86C4-4CE0E7609802}</a:tableStyleId>
              </a:tblPr>
              <a:tblGrid>
                <a:gridCol w="838199"/>
                <a:gridCol w="533400"/>
                <a:gridCol w="685800"/>
                <a:gridCol w="603808"/>
                <a:gridCol w="672019"/>
                <a:gridCol w="672019"/>
                <a:gridCol w="672019"/>
                <a:gridCol w="672019"/>
                <a:gridCol w="477651"/>
                <a:gridCol w="916024"/>
                <a:gridCol w="572241"/>
                <a:gridCol w="614660"/>
                <a:gridCol w="645144"/>
              </a:tblGrid>
              <a:tr h="652214">
                <a:tc>
                  <a:txBody>
                    <a:bodyPr/>
                    <a:lstStyle/>
                    <a:p>
                      <a:endParaRPr lang="en-IN" sz="900" dirty="0">
                        <a:latin typeface="Calibri" pitchFamily="34" charset="0"/>
                        <a:cs typeface="Calibri" pitchFamily="34" charset="0"/>
                      </a:endParaRPr>
                    </a:p>
                  </a:txBody>
                  <a:tcPr>
                    <a:solidFill>
                      <a:srgbClr val="0070C0"/>
                    </a:solidFill>
                  </a:tcPr>
                </a:tc>
                <a:tc>
                  <a:txBody>
                    <a:bodyPr/>
                    <a:lstStyle/>
                    <a:p>
                      <a:pPr algn="ctr" rtl="0" fontAlgn="ctr"/>
                      <a:r>
                        <a:rPr lang="en-IN" sz="900" b="1" i="0" u="none" strike="noStrike" dirty="0">
                          <a:solidFill>
                            <a:schemeClr val="bg1"/>
                          </a:solidFill>
                          <a:effectLst/>
                          <a:latin typeface="Calibri" pitchFamily="34" charset="0"/>
                          <a:cs typeface="Calibri" pitchFamily="34" charset="0"/>
                        </a:rPr>
                        <a:t>Names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Addresses</a:t>
                      </a:r>
                    </a:p>
                  </a:txBody>
                  <a:tcPr marL="9525" marR="9525" marT="9525" marB="0" anchor="ctr">
                    <a:solidFill>
                      <a:srgbClr val="0070C0"/>
                    </a:solidFill>
                  </a:tcPr>
                </a:tc>
                <a:tc>
                  <a:txBody>
                    <a:bodyPr/>
                    <a:lstStyle/>
                    <a:p>
                      <a:pPr algn="ctr" rtl="0" fontAlgn="ctr"/>
                      <a:r>
                        <a:rPr lang="en-IN" sz="900" b="0" i="0" u="none" strike="noStrike" dirty="0" smtClean="0">
                          <a:solidFill>
                            <a:schemeClr val="bg1"/>
                          </a:solidFill>
                          <a:effectLst/>
                          <a:latin typeface="Calibri" pitchFamily="34" charset="0"/>
                          <a:cs typeface="Calibri" pitchFamily="34" charset="0"/>
                        </a:rPr>
                        <a:t>Phone</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 </a:t>
                      </a:r>
                      <a:r>
                        <a:rPr lang="en-IN" sz="900" b="0" i="0" u="none" strike="noStrike" dirty="0">
                          <a:solidFill>
                            <a:schemeClr val="bg1"/>
                          </a:solidFill>
                          <a:effectLst/>
                          <a:latin typeface="Calibri" pitchFamily="34" charset="0"/>
                          <a:cs typeface="Calibri" pitchFamily="34" charset="0"/>
                        </a:rPr>
                        <a:t>numbers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E-mail 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of my school</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family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friends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Photos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Hobbies / things </a:t>
                      </a:r>
                      <a:r>
                        <a:rPr lang="en-IN" sz="900" b="0" i="0" u="none" strike="noStrike" dirty="0" smtClean="0">
                          <a:solidFill>
                            <a:schemeClr val="bg1"/>
                          </a:solidFill>
                          <a:effectLst/>
                          <a:latin typeface="Calibri" pitchFamily="34" charset="0"/>
                          <a:cs typeface="Calibri" pitchFamily="34" charset="0"/>
                        </a:rPr>
                        <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I </a:t>
                      </a:r>
                      <a:r>
                        <a:rPr lang="en-IN" sz="900" b="0" i="0" u="none" strike="noStrike" dirty="0">
                          <a:solidFill>
                            <a:schemeClr val="bg1"/>
                          </a:solidFill>
                          <a:effectLst/>
                          <a:latin typeface="Calibri" pitchFamily="34" charset="0"/>
                          <a:cs typeface="Calibri" pitchFamily="34" charset="0"/>
                        </a:rPr>
                        <a:t>like to do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Birthdays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Places </a:t>
                      </a:r>
                      <a:r>
                        <a:rPr lang="en-IN" sz="900" b="0" i="0" u="none" strike="noStrike" dirty="0" smtClean="0">
                          <a:solidFill>
                            <a:schemeClr val="bg1"/>
                          </a:solidFill>
                          <a:effectLst/>
                          <a:latin typeface="Calibri" pitchFamily="34" charset="0"/>
                          <a:cs typeface="Calibri" pitchFamily="34" charset="0"/>
                        </a:rPr>
                        <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I </a:t>
                      </a:r>
                      <a:r>
                        <a:rPr lang="en-IN" sz="900" b="0" i="0" u="none" strike="noStrike" dirty="0">
                          <a:solidFill>
                            <a:schemeClr val="bg1"/>
                          </a:solidFill>
                          <a:effectLst/>
                          <a:latin typeface="Calibri" pitchFamily="34" charset="0"/>
                          <a:cs typeface="Calibri" pitchFamily="34" charset="0"/>
                        </a:rPr>
                        <a:t>like to go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Comments I post online</a:t>
                      </a:r>
                    </a:p>
                  </a:txBody>
                  <a:tcPr marL="9525" marR="9525" marT="9525" marB="0" anchor="ctr">
                    <a:solidFill>
                      <a:srgbClr val="0070C0"/>
                    </a:solidFill>
                  </a:tcPr>
                </a:tc>
              </a:tr>
              <a:tr h="191304">
                <a:tc>
                  <a:txBody>
                    <a:bodyPr/>
                    <a:lstStyle/>
                    <a:p>
                      <a:pPr>
                        <a:lnSpc>
                          <a:spcPct val="115000"/>
                        </a:lnSpc>
                        <a:spcAft>
                          <a:spcPts val="0"/>
                        </a:spcAft>
                      </a:pPr>
                      <a:r>
                        <a:rPr lang="en-US" sz="900" dirty="0" smtClean="0">
                          <a:latin typeface="Calibri" pitchFamily="34" charset="0"/>
                          <a:ea typeface="Times New Roman"/>
                          <a:cs typeface="Calibri" pitchFamily="34" charset="0"/>
                        </a:rPr>
                        <a:t>Base</a:t>
                      </a:r>
                      <a:endParaRPr lang="en-IN" sz="900" dirty="0">
                        <a:latin typeface="Calibri" pitchFamily="34" charset="0"/>
                        <a:ea typeface="Times New Roman"/>
                        <a:cs typeface="Calibri" pitchFamily="34" charset="0"/>
                      </a:endParaRPr>
                    </a:p>
                  </a:txBody>
                  <a:tcPr marL="68580" marR="68580" marT="0"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899</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120</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305</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660</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435</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204</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286</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816</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793</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760</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287</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674</a:t>
                      </a:r>
                    </a:p>
                  </a:txBody>
                  <a:tcPr marL="9525" marR="9525" marT="9525" marB="0" anchor="ctr">
                    <a:solidFill>
                      <a:schemeClr val="accent1">
                        <a:lumMod val="75000"/>
                        <a:alpha val="20000"/>
                      </a:schemeClr>
                    </a:solidFill>
                  </a:tcPr>
                </a:tc>
              </a:tr>
              <a:tr h="521266">
                <a:tc>
                  <a:txBody>
                    <a:bodyPr/>
                    <a:lstStyle/>
                    <a:p>
                      <a:pPr algn="ctr" fontAlgn="t"/>
                      <a:r>
                        <a:rPr lang="en-IN" sz="900" b="0" i="0" u="none" strike="noStrike" dirty="0">
                          <a:solidFill>
                            <a:srgbClr val="000000"/>
                          </a:solidFill>
                          <a:effectLst/>
                          <a:latin typeface="Calibri" pitchFamily="34" charset="0"/>
                          <a:cs typeface="Calibri" pitchFamily="34" charset="0"/>
                        </a:rPr>
                        <a:t>Social networking sites </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95%</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72%</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89%</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91%</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94%</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91%</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94%</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97%</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94%</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96%</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94%</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95%</a:t>
                      </a:r>
                    </a:p>
                  </a:txBody>
                  <a:tcPr marL="9525" marR="9525" marT="9525" marB="0" anchor="ctr">
                    <a:noFill/>
                  </a:tcPr>
                </a:tc>
              </a:tr>
              <a:tr h="511741">
                <a:tc>
                  <a:txBody>
                    <a:bodyPr/>
                    <a:lstStyle/>
                    <a:p>
                      <a:pPr algn="ctr" fontAlgn="t"/>
                      <a:r>
                        <a:rPr lang="en-IN" sz="900" b="0" i="0" u="none" strike="noStrike" dirty="0">
                          <a:solidFill>
                            <a:srgbClr val="000000"/>
                          </a:solidFill>
                          <a:effectLst/>
                          <a:latin typeface="Calibri" pitchFamily="34" charset="0"/>
                          <a:cs typeface="Calibri" pitchFamily="34" charset="0"/>
                        </a:rPr>
                        <a:t>Personal web site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10%</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5%</a:t>
                      </a:r>
                    </a:p>
                  </a:txBody>
                  <a:tcPr marL="9525" marR="9525" marT="9525" marB="0" anchor="ctr"/>
                </a:tc>
              </a:tr>
              <a:tr h="618421">
                <a:tc>
                  <a:txBody>
                    <a:bodyPr/>
                    <a:lstStyle/>
                    <a:p>
                      <a:pPr algn="ctr" fontAlgn="t"/>
                      <a:r>
                        <a:rPr lang="en-IN" sz="900" b="0" i="0" u="none" strike="noStrike" dirty="0">
                          <a:solidFill>
                            <a:srgbClr val="000000"/>
                          </a:solidFill>
                          <a:effectLst/>
                          <a:latin typeface="Calibri" pitchFamily="34" charset="0"/>
                          <a:cs typeface="Calibri" pitchFamily="34" charset="0"/>
                        </a:rPr>
                        <a:t>Online Photo albums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3%</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r>
              <a:tr h="470038">
                <a:tc>
                  <a:txBody>
                    <a:bodyPr/>
                    <a:lstStyle/>
                    <a:p>
                      <a:pPr algn="ctr" fontAlgn="t"/>
                      <a:r>
                        <a:rPr lang="en-IN" sz="900" b="0" i="0" u="none" strike="noStrike" dirty="0">
                          <a:solidFill>
                            <a:srgbClr val="000000"/>
                          </a:solidFill>
                          <a:effectLst/>
                          <a:latin typeface="Calibri" pitchFamily="34" charset="0"/>
                          <a:cs typeface="Calibri" pitchFamily="34" charset="0"/>
                        </a:rPr>
                        <a:t>Blogs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3%</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13%</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r>
              <a:tr h="393838">
                <a:tc>
                  <a:txBody>
                    <a:bodyPr/>
                    <a:lstStyle/>
                    <a:p>
                      <a:pPr algn="ctr" fontAlgn="t"/>
                      <a:r>
                        <a:rPr lang="en-IN" sz="900" b="0" i="0" u="none" strike="noStrike" dirty="0">
                          <a:solidFill>
                            <a:srgbClr val="000000"/>
                          </a:solidFill>
                          <a:effectLst/>
                          <a:latin typeface="Calibri" pitchFamily="34" charset="0"/>
                          <a:cs typeface="Calibri" pitchFamily="34" charset="0"/>
                        </a:rPr>
                        <a:t>Other Sites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32%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10%</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15%</a:t>
                      </a:r>
                    </a:p>
                  </a:txBody>
                  <a:tcPr marL="9525" marR="9525" marT="9525" marB="0" anchor="ctr"/>
                </a:tc>
              </a:tr>
            </a:tbl>
          </a:graphicData>
        </a:graphic>
      </p:graphicFrame>
      <p:sp>
        <p:nvSpPr>
          <p:cNvPr id="4" name="Rectangle 3"/>
          <p:cNvSpPr/>
          <p:nvPr/>
        </p:nvSpPr>
        <p:spPr>
          <a:xfrm>
            <a:off x="228600" y="3352800"/>
            <a:ext cx="8763000" cy="6096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73729" y="2069068"/>
            <a:ext cx="5136471" cy="369332"/>
          </a:xfrm>
          <a:prstGeom prst="rect">
            <a:avLst/>
          </a:prstGeom>
          <a:noFill/>
        </p:spPr>
        <p:txBody>
          <a:bodyPr wrap="none" rtlCol="0">
            <a:spAutoFit/>
          </a:bodyPr>
          <a:lstStyle/>
          <a:p>
            <a:r>
              <a:rPr lang="en-US" sz="1800" b="1" dirty="0" smtClean="0">
                <a:latin typeface="Calibri" pitchFamily="34" charset="0"/>
                <a:cs typeface="Calibri" pitchFamily="34" charset="0"/>
              </a:rPr>
              <a:t>Platforms used by teens to post information online</a:t>
            </a:r>
            <a:endParaRPr lang="en-IN" sz="1800" dirty="0" smtClean="0">
              <a:latin typeface="Calibri" pitchFamily="34" charset="0"/>
              <a:cs typeface="Calibri" pitchFamily="34" charset="0"/>
            </a:endParaRPr>
          </a:p>
        </p:txBody>
      </p:sp>
      <p:sp>
        <p:nvSpPr>
          <p:cNvPr id="9" name="Rectangle 8"/>
          <p:cNvSpPr/>
          <p:nvPr/>
        </p:nvSpPr>
        <p:spPr>
          <a:xfrm>
            <a:off x="1676400" y="5410200"/>
            <a:ext cx="723900" cy="5334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0622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9608824"/>
              </p:ext>
            </p:extLst>
          </p:nvPr>
        </p:nvGraphicFramePr>
        <p:xfrm>
          <a:off x="322598" y="2713921"/>
          <a:ext cx="8575003" cy="3358822"/>
        </p:xfrm>
        <a:graphic>
          <a:graphicData uri="http://schemas.openxmlformats.org/drawingml/2006/table">
            <a:tbl>
              <a:tblPr firstRow="1" bandRow="1">
                <a:tableStyleId>{BC89EF96-8CEA-46FF-86C4-4CE0E7609802}</a:tableStyleId>
              </a:tblPr>
              <a:tblGrid>
                <a:gridCol w="838199"/>
                <a:gridCol w="533400"/>
                <a:gridCol w="685800"/>
                <a:gridCol w="603808"/>
                <a:gridCol w="672019"/>
                <a:gridCol w="672019"/>
                <a:gridCol w="672019"/>
                <a:gridCol w="672019"/>
                <a:gridCol w="477651"/>
                <a:gridCol w="916024"/>
                <a:gridCol w="572241"/>
                <a:gridCol w="614660"/>
                <a:gridCol w="645144"/>
              </a:tblGrid>
              <a:tr h="652214">
                <a:tc>
                  <a:txBody>
                    <a:bodyPr/>
                    <a:lstStyle/>
                    <a:p>
                      <a:endParaRPr lang="en-IN" sz="900" dirty="0">
                        <a:latin typeface="Calibri" pitchFamily="34" charset="0"/>
                        <a:cs typeface="Calibri" pitchFamily="34" charset="0"/>
                      </a:endParaRPr>
                    </a:p>
                  </a:txBody>
                  <a:tcPr>
                    <a:solidFill>
                      <a:srgbClr val="0070C0"/>
                    </a:solidFill>
                  </a:tcPr>
                </a:tc>
                <a:tc>
                  <a:txBody>
                    <a:bodyPr/>
                    <a:lstStyle/>
                    <a:p>
                      <a:pPr algn="ctr" rtl="0" fontAlgn="ctr"/>
                      <a:r>
                        <a:rPr lang="en-IN" sz="900" b="1" i="0" u="none" strike="noStrike" dirty="0">
                          <a:solidFill>
                            <a:schemeClr val="bg1"/>
                          </a:solidFill>
                          <a:effectLst/>
                          <a:latin typeface="Calibri" pitchFamily="34" charset="0"/>
                          <a:cs typeface="Calibri" pitchFamily="34" charset="0"/>
                        </a:rPr>
                        <a:t>Names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Phone numbers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E-mail addresses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of my workplace</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family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Details about my friends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Photos </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Hobbies / </a:t>
                      </a:r>
                      <a:r>
                        <a:rPr lang="en-IN" sz="900" b="0" i="0" u="none" strike="noStrike" dirty="0" smtClean="0">
                          <a:solidFill>
                            <a:schemeClr val="bg1"/>
                          </a:solidFill>
                          <a:effectLst/>
                          <a:latin typeface="Calibri" pitchFamily="34" charset="0"/>
                          <a:cs typeface="Calibri" pitchFamily="34" charset="0"/>
                        </a:rPr>
                        <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things </a:t>
                      </a:r>
                      <a:r>
                        <a:rPr lang="en-IN" sz="900" b="0" i="0" u="none" strike="noStrike" dirty="0">
                          <a:solidFill>
                            <a:schemeClr val="bg1"/>
                          </a:solidFill>
                          <a:effectLst/>
                          <a:latin typeface="Calibri" pitchFamily="34" charset="0"/>
                          <a:cs typeface="Calibri" pitchFamily="34" charset="0"/>
                        </a:rPr>
                        <a:t>I like to do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Birthdays</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Places </a:t>
                      </a:r>
                      <a:r>
                        <a:rPr lang="en-IN" sz="900" b="0" i="0" u="none" strike="noStrike" dirty="0" smtClean="0">
                          <a:solidFill>
                            <a:schemeClr val="bg1"/>
                          </a:solidFill>
                          <a:effectLst/>
                          <a:latin typeface="Calibri" pitchFamily="34" charset="0"/>
                          <a:cs typeface="Calibri" pitchFamily="34" charset="0"/>
                        </a:rPr>
                        <a:t/>
                      </a:r>
                      <a:br>
                        <a:rPr lang="en-IN" sz="900" b="0" i="0" u="none" strike="noStrike" dirty="0" smtClean="0">
                          <a:solidFill>
                            <a:schemeClr val="bg1"/>
                          </a:solidFill>
                          <a:effectLst/>
                          <a:latin typeface="Calibri" pitchFamily="34" charset="0"/>
                          <a:cs typeface="Calibri" pitchFamily="34" charset="0"/>
                        </a:rPr>
                      </a:br>
                      <a:r>
                        <a:rPr lang="en-IN" sz="900" b="0" i="0" u="none" strike="noStrike" dirty="0" smtClean="0">
                          <a:solidFill>
                            <a:schemeClr val="bg1"/>
                          </a:solidFill>
                          <a:effectLst/>
                          <a:latin typeface="Calibri" pitchFamily="34" charset="0"/>
                          <a:cs typeface="Calibri" pitchFamily="34" charset="0"/>
                        </a:rPr>
                        <a:t>I </a:t>
                      </a:r>
                      <a:r>
                        <a:rPr lang="en-IN" sz="900" b="0" i="0" u="none" strike="noStrike" dirty="0">
                          <a:solidFill>
                            <a:schemeClr val="bg1"/>
                          </a:solidFill>
                          <a:effectLst/>
                          <a:latin typeface="Calibri" pitchFamily="34" charset="0"/>
                          <a:cs typeface="Calibri" pitchFamily="34" charset="0"/>
                        </a:rPr>
                        <a:t>like to go</a:t>
                      </a:r>
                    </a:p>
                  </a:txBody>
                  <a:tcPr marL="9525" marR="9525" marT="9525" marB="0" anchor="ctr">
                    <a:solidFill>
                      <a:srgbClr val="0070C0"/>
                    </a:solidFill>
                  </a:tcPr>
                </a:tc>
                <a:tc>
                  <a:txBody>
                    <a:bodyPr/>
                    <a:lstStyle/>
                    <a:p>
                      <a:pPr algn="ctr" rtl="0" fontAlgn="ctr"/>
                      <a:r>
                        <a:rPr lang="en-IN" sz="900" b="0" i="0" u="none" strike="noStrike" dirty="0">
                          <a:solidFill>
                            <a:schemeClr val="bg1"/>
                          </a:solidFill>
                          <a:effectLst/>
                          <a:latin typeface="Calibri" pitchFamily="34" charset="0"/>
                          <a:cs typeface="Calibri" pitchFamily="34" charset="0"/>
                        </a:rPr>
                        <a:t>Comments I post online</a:t>
                      </a:r>
                    </a:p>
                  </a:txBody>
                  <a:tcPr marL="9525" marR="9525" marT="9525" marB="0" anchor="ctr">
                    <a:solidFill>
                      <a:srgbClr val="0070C0"/>
                    </a:solidFill>
                  </a:tcPr>
                </a:tc>
              </a:tr>
              <a:tr h="191304">
                <a:tc>
                  <a:txBody>
                    <a:bodyPr/>
                    <a:lstStyle/>
                    <a:p>
                      <a:pPr>
                        <a:lnSpc>
                          <a:spcPct val="115000"/>
                        </a:lnSpc>
                        <a:spcAft>
                          <a:spcPts val="0"/>
                        </a:spcAft>
                      </a:pPr>
                      <a:r>
                        <a:rPr lang="en-US" sz="900" dirty="0" smtClean="0">
                          <a:latin typeface="Calibri" pitchFamily="34" charset="0"/>
                          <a:ea typeface="Times New Roman"/>
                          <a:cs typeface="Calibri" pitchFamily="34" charset="0"/>
                        </a:rPr>
                        <a:t>Base</a:t>
                      </a:r>
                      <a:endParaRPr lang="en-IN" sz="900" dirty="0">
                        <a:latin typeface="Calibri" pitchFamily="34" charset="0"/>
                        <a:ea typeface="Times New Roman"/>
                        <a:cs typeface="Calibri" pitchFamily="34" charset="0"/>
                      </a:endParaRPr>
                    </a:p>
                  </a:txBody>
                  <a:tcPr marL="68580" marR="68580" marT="0"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657</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251</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221</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566</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98</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183</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126</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537</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433</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377</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261</a:t>
                      </a:r>
                    </a:p>
                  </a:txBody>
                  <a:tcPr marL="9525" marR="9525" marT="9525" marB="0" anchor="ctr">
                    <a:solidFill>
                      <a:schemeClr val="accent1">
                        <a:lumMod val="75000"/>
                        <a:alpha val="20000"/>
                      </a:schemeClr>
                    </a:solidFill>
                  </a:tcPr>
                </a:tc>
                <a:tc>
                  <a:txBody>
                    <a:bodyPr/>
                    <a:lstStyle/>
                    <a:p>
                      <a:pPr algn="ctr" fontAlgn="ctr"/>
                      <a:r>
                        <a:rPr lang="en-IN" sz="900" b="1" i="0" u="none" strike="noStrike" dirty="0">
                          <a:solidFill>
                            <a:srgbClr val="000000"/>
                          </a:solidFill>
                          <a:effectLst/>
                          <a:latin typeface="Calibri" pitchFamily="34" charset="0"/>
                          <a:cs typeface="Calibri" pitchFamily="34" charset="0"/>
                        </a:rPr>
                        <a:t>392</a:t>
                      </a:r>
                    </a:p>
                  </a:txBody>
                  <a:tcPr marL="9525" marR="9525" marT="9525" marB="0" anchor="ctr">
                    <a:solidFill>
                      <a:schemeClr val="accent1">
                        <a:lumMod val="75000"/>
                        <a:alpha val="20000"/>
                      </a:schemeClr>
                    </a:solidFill>
                  </a:tcPr>
                </a:tc>
              </a:tr>
              <a:tr h="521266">
                <a:tc>
                  <a:txBody>
                    <a:bodyPr/>
                    <a:lstStyle/>
                    <a:p>
                      <a:pPr algn="ctr" fontAlgn="t"/>
                      <a:r>
                        <a:rPr lang="en-IN" sz="900" b="0" i="0" u="none" strike="noStrike" dirty="0">
                          <a:solidFill>
                            <a:srgbClr val="000000"/>
                          </a:solidFill>
                          <a:effectLst/>
                          <a:latin typeface="Calibri" pitchFamily="34" charset="0"/>
                          <a:cs typeface="Calibri" pitchFamily="34" charset="0"/>
                        </a:rPr>
                        <a:t>Social networking sites </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81%</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51%</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50%</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66%</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67%</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72%</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79%</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85%</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80%</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85%</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82%</a:t>
                      </a:r>
                    </a:p>
                  </a:txBody>
                  <a:tcPr marL="9525" marR="9525" marT="9525" marB="0" anchor="ctr">
                    <a:noFill/>
                  </a:tcPr>
                </a:tc>
                <a:tc>
                  <a:txBody>
                    <a:bodyPr/>
                    <a:lstStyle/>
                    <a:p>
                      <a:pPr algn="ctr" fontAlgn="ctr"/>
                      <a:r>
                        <a:rPr lang="en-IN" sz="900" b="0" i="0" u="none" strike="noStrike" dirty="0">
                          <a:solidFill>
                            <a:srgbClr val="000000"/>
                          </a:solidFill>
                          <a:effectLst/>
                          <a:latin typeface="Calibri" pitchFamily="34" charset="0"/>
                          <a:cs typeface="Calibri" pitchFamily="34" charset="0"/>
                        </a:rPr>
                        <a:t>88%</a:t>
                      </a:r>
                    </a:p>
                  </a:txBody>
                  <a:tcPr marL="9525" marR="9525" marT="9525" marB="0" anchor="ctr">
                    <a:noFill/>
                  </a:tcPr>
                </a:tc>
              </a:tr>
              <a:tr h="511741">
                <a:tc>
                  <a:txBody>
                    <a:bodyPr/>
                    <a:lstStyle/>
                    <a:p>
                      <a:pPr algn="ctr" fontAlgn="t"/>
                      <a:r>
                        <a:rPr lang="en-IN" sz="900" b="0" i="0" u="none" strike="noStrike" dirty="0">
                          <a:solidFill>
                            <a:srgbClr val="000000"/>
                          </a:solidFill>
                          <a:effectLst/>
                          <a:latin typeface="Calibri" pitchFamily="34" charset="0"/>
                          <a:cs typeface="Calibri" pitchFamily="34" charset="0"/>
                        </a:rPr>
                        <a:t>Personal web site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23%</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r>
              <a:tr h="618421">
                <a:tc>
                  <a:txBody>
                    <a:bodyPr/>
                    <a:lstStyle/>
                    <a:p>
                      <a:pPr algn="ctr" fontAlgn="t"/>
                      <a:r>
                        <a:rPr lang="en-IN" sz="900" b="0" i="0" u="none" strike="noStrike" dirty="0">
                          <a:solidFill>
                            <a:srgbClr val="000000"/>
                          </a:solidFill>
                          <a:effectLst/>
                          <a:latin typeface="Calibri" pitchFamily="34" charset="0"/>
                          <a:cs typeface="Calibri" pitchFamily="34" charset="0"/>
                        </a:rPr>
                        <a:t>Online Photo albums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10%</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23%</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30%</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10%</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r>
              <a:tr h="470038">
                <a:tc>
                  <a:txBody>
                    <a:bodyPr/>
                    <a:lstStyle/>
                    <a:p>
                      <a:pPr algn="ctr" fontAlgn="t"/>
                      <a:r>
                        <a:rPr lang="en-IN" sz="900" b="0" i="0" u="none" strike="noStrike" dirty="0">
                          <a:solidFill>
                            <a:srgbClr val="000000"/>
                          </a:solidFill>
                          <a:effectLst/>
                          <a:latin typeface="Calibri" pitchFamily="34" charset="0"/>
                          <a:cs typeface="Calibri" pitchFamily="34" charset="0"/>
                        </a:rPr>
                        <a:t>Blogs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9%</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11%</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20%</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17%</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23%</a:t>
                      </a:r>
                    </a:p>
                  </a:txBody>
                  <a:tcPr marL="9525" marR="9525" marT="9525" marB="0" anchor="ctr"/>
                </a:tc>
              </a:tr>
              <a:tr h="393838">
                <a:tc>
                  <a:txBody>
                    <a:bodyPr/>
                    <a:lstStyle/>
                    <a:p>
                      <a:pPr algn="ctr" fontAlgn="t"/>
                      <a:r>
                        <a:rPr lang="en-IN" sz="900" b="0" i="0" u="none" strike="noStrike" dirty="0">
                          <a:solidFill>
                            <a:srgbClr val="000000"/>
                          </a:solidFill>
                          <a:effectLst/>
                          <a:latin typeface="Calibri" pitchFamily="34" charset="0"/>
                          <a:cs typeface="Calibri" pitchFamily="34" charset="0"/>
                        </a:rPr>
                        <a:t>Other Sites </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23%</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45%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42%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32%</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15%</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8%</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16%</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14%</a:t>
                      </a:r>
                    </a:p>
                  </a:txBody>
                  <a:tcPr marL="9525" marR="9525" marT="9525" marB="0" anchor="ctr"/>
                </a:tc>
                <a:tc>
                  <a:txBody>
                    <a:bodyPr/>
                    <a:lstStyle/>
                    <a:p>
                      <a:pPr algn="ctr" fontAlgn="ctr"/>
                      <a:r>
                        <a:rPr lang="en-IN" sz="900" b="0" i="0" u="none" strike="noStrike" dirty="0">
                          <a:solidFill>
                            <a:srgbClr val="000000"/>
                          </a:solidFill>
                          <a:effectLst/>
                          <a:latin typeface="Calibri" pitchFamily="34" charset="0"/>
                          <a:cs typeface="Calibri" pitchFamily="34" charset="0"/>
                        </a:rPr>
                        <a:t>13%</a:t>
                      </a:r>
                    </a:p>
                  </a:txBody>
                  <a:tcPr marL="9525" marR="9525" marT="9525" marB="0" anchor="ctr"/>
                </a:tc>
              </a:tr>
            </a:tbl>
          </a:graphicData>
        </a:graphic>
      </p:graphicFrame>
      <p:sp>
        <p:nvSpPr>
          <p:cNvPr id="4" name="Title 1"/>
          <p:cNvSpPr>
            <a:spLocks noGrp="1"/>
          </p:cNvSpPr>
          <p:nvPr>
            <p:ph type="title"/>
          </p:nvPr>
        </p:nvSpPr>
        <p:spPr>
          <a:xfrm>
            <a:off x="914400" y="-76200"/>
            <a:ext cx="8229600" cy="1143000"/>
          </a:xfrm>
        </p:spPr>
        <p:txBody>
          <a:bodyPr/>
          <a:lstStyle/>
          <a:p>
            <a:pPr algn="r"/>
            <a:r>
              <a:rPr lang="en-US" sz="2800" dirty="0">
                <a:solidFill>
                  <a:srgbClr val="FFFFFF"/>
                </a:solidFill>
              </a:rPr>
              <a:t>Social Networking Sites Are The Primary Repository </a:t>
            </a:r>
            <a:r>
              <a:rPr lang="en-US" sz="2800" dirty="0" smtClean="0">
                <a:solidFill>
                  <a:srgbClr val="FFFFFF"/>
                </a:solidFill>
              </a:rPr>
              <a:t>for Parents’ </a:t>
            </a:r>
            <a:r>
              <a:rPr lang="en-US" sz="2800" dirty="0">
                <a:solidFill>
                  <a:srgbClr val="FFFFFF"/>
                </a:solidFill>
              </a:rPr>
              <a:t>Personal Information</a:t>
            </a:r>
            <a:endParaRPr lang="en-US" sz="2800" dirty="0"/>
          </a:p>
        </p:txBody>
      </p:sp>
      <p:sp>
        <p:nvSpPr>
          <p:cNvPr id="5" name="TextBox 4"/>
          <p:cNvSpPr txBox="1"/>
          <p:nvPr/>
        </p:nvSpPr>
        <p:spPr>
          <a:xfrm>
            <a:off x="273729" y="2344589"/>
            <a:ext cx="5237011" cy="369332"/>
          </a:xfrm>
          <a:prstGeom prst="rect">
            <a:avLst/>
          </a:prstGeom>
          <a:noFill/>
        </p:spPr>
        <p:txBody>
          <a:bodyPr wrap="none" rtlCol="0">
            <a:spAutoFit/>
          </a:bodyPr>
          <a:lstStyle/>
          <a:p>
            <a:r>
              <a:rPr lang="en-US" sz="1800" b="1" dirty="0" smtClean="0">
                <a:latin typeface="Calibri" pitchFamily="34" charset="0"/>
                <a:cs typeface="Calibri" pitchFamily="34" charset="0"/>
              </a:rPr>
              <a:t>Platforms used by Parents to post information online</a:t>
            </a:r>
            <a:endParaRPr lang="en-IN" sz="1800" dirty="0" smtClean="0">
              <a:latin typeface="Calibri" pitchFamily="34" charset="0"/>
              <a:cs typeface="Calibri" pitchFamily="34" charset="0"/>
            </a:endParaRPr>
          </a:p>
        </p:txBody>
      </p:sp>
      <p:sp>
        <p:nvSpPr>
          <p:cNvPr id="6" name="Rectangle 5"/>
          <p:cNvSpPr/>
          <p:nvPr/>
        </p:nvSpPr>
        <p:spPr>
          <a:xfrm>
            <a:off x="228600" y="3810000"/>
            <a:ext cx="8763000" cy="6096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00200" y="5867400"/>
            <a:ext cx="1447800" cy="533400"/>
          </a:xfrm>
          <a:prstGeom prst="rect">
            <a:avLst/>
          </a:prstGeom>
          <a:noFill/>
          <a:ln w="2222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bwMode="auto">
          <a:xfrm>
            <a:off x="429172" y="1324690"/>
            <a:ext cx="8410027" cy="51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buSzPct val="67000"/>
              <a:buBlip>
                <a:blip r:embed="rId3"/>
              </a:buBlip>
            </a:pPr>
            <a:r>
              <a:rPr lang="en-US" sz="1400" dirty="0" smtClean="0">
                <a:gradFill>
                  <a:gsLst>
                    <a:gs pos="0">
                      <a:schemeClr val="tx1"/>
                    </a:gs>
                    <a:gs pos="100000">
                      <a:schemeClr val="tx1"/>
                    </a:gs>
                  </a:gsLst>
                  <a:lin ang="5400000" scaled="0"/>
                </a:gradFill>
              </a:rPr>
              <a:t>Parents </a:t>
            </a:r>
            <a:r>
              <a:rPr lang="en-US" sz="1400" dirty="0">
                <a:gradFill>
                  <a:gsLst>
                    <a:gs pos="0">
                      <a:schemeClr val="tx1"/>
                    </a:gs>
                    <a:gs pos="100000">
                      <a:schemeClr val="tx1"/>
                    </a:gs>
                  </a:gsLst>
                  <a:lin ang="5400000" scaled="0"/>
                </a:gradFill>
              </a:rPr>
              <a:t>also post </a:t>
            </a:r>
            <a:r>
              <a:rPr lang="en-US" sz="1400" dirty="0" smtClean="0">
                <a:gradFill>
                  <a:gsLst>
                    <a:gs pos="0">
                      <a:schemeClr val="tx1"/>
                    </a:gs>
                    <a:gs pos="100000">
                      <a:schemeClr val="tx1"/>
                    </a:gs>
                  </a:gsLst>
                  <a:lin ang="5400000" scaled="0"/>
                </a:gradFill>
              </a:rPr>
              <a:t>most of their </a:t>
            </a:r>
            <a:r>
              <a:rPr lang="en-US" sz="1400" dirty="0">
                <a:gradFill>
                  <a:gsLst>
                    <a:gs pos="0">
                      <a:schemeClr val="tx1"/>
                    </a:gs>
                    <a:gs pos="100000">
                      <a:schemeClr val="tx1"/>
                    </a:gs>
                  </a:gsLst>
                  <a:lin ang="5400000" scaled="0"/>
                </a:gradFill>
              </a:rPr>
              <a:t>online information </a:t>
            </a:r>
            <a:r>
              <a:rPr lang="en-US" sz="1400" dirty="0" smtClean="0">
                <a:gradFill>
                  <a:gsLst>
                    <a:gs pos="0">
                      <a:schemeClr val="tx1"/>
                    </a:gs>
                    <a:gs pos="100000">
                      <a:schemeClr val="tx1"/>
                    </a:gs>
                  </a:gsLst>
                  <a:lin ang="5400000" scaled="0"/>
                </a:gradFill>
              </a:rPr>
              <a:t>on </a:t>
            </a:r>
            <a:r>
              <a:rPr lang="en-US" sz="1400" dirty="0">
                <a:gradFill>
                  <a:gsLst>
                    <a:gs pos="0">
                      <a:schemeClr val="tx1"/>
                    </a:gs>
                    <a:gs pos="100000">
                      <a:schemeClr val="tx1"/>
                    </a:gs>
                  </a:gsLst>
                  <a:lin ang="5400000" scaled="0"/>
                </a:gradFill>
              </a:rPr>
              <a:t>social networking sites. However, they also use other sites to post information such as addresses and phone numbers.</a:t>
            </a:r>
          </a:p>
        </p:txBody>
      </p:sp>
    </p:spTree>
    <p:extLst>
      <p:ext uri="{BB962C8B-B14F-4D97-AF65-F5344CB8AC3E}">
        <p14:creationId xmlns:p14="http://schemas.microsoft.com/office/powerpoint/2010/main" val="21508933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53613386"/>
              </p:ext>
            </p:extLst>
          </p:nvPr>
        </p:nvGraphicFramePr>
        <p:xfrm>
          <a:off x="495300" y="1820860"/>
          <a:ext cx="3733800" cy="19165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37</a:t>
            </a:fld>
            <a:endParaRPr lang="en-US"/>
          </a:p>
        </p:txBody>
      </p:sp>
      <p:sp>
        <p:nvSpPr>
          <p:cNvPr id="6" name="Title 1"/>
          <p:cNvSpPr txBox="1">
            <a:spLocks/>
          </p:cNvSpPr>
          <p:nvPr/>
        </p:nvSpPr>
        <p:spPr bwMode="auto">
          <a:xfrm>
            <a:off x="9144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Teens Use an Average of Three Devices</a:t>
            </a:r>
            <a:endParaRPr lang="en-US" sz="2800" dirty="0">
              <a:solidFill>
                <a:srgbClr val="FFFFFF"/>
              </a:solidFill>
            </a:endParaRPr>
          </a:p>
        </p:txBody>
      </p:sp>
      <p:cxnSp>
        <p:nvCxnSpPr>
          <p:cNvPr id="7" name="Straight Connector 6"/>
          <p:cNvCxnSpPr/>
          <p:nvPr/>
        </p:nvCxnSpPr>
        <p:spPr>
          <a:xfrm>
            <a:off x="4495800" y="1524000"/>
            <a:ext cx="0" cy="480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3886200"/>
            <a:ext cx="838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 name="Chart 17"/>
          <p:cNvGraphicFramePr/>
          <p:nvPr>
            <p:extLst>
              <p:ext uri="{D42A27DB-BD31-4B8C-83A1-F6EECF244321}">
                <p14:modId xmlns:p14="http://schemas.microsoft.com/office/powerpoint/2010/main" val="2748965446"/>
              </p:ext>
            </p:extLst>
          </p:nvPr>
        </p:nvGraphicFramePr>
        <p:xfrm>
          <a:off x="4591493" y="1934240"/>
          <a:ext cx="3962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ext uri="{D42A27DB-BD31-4B8C-83A1-F6EECF244321}">
                <p14:modId xmlns:p14="http://schemas.microsoft.com/office/powerpoint/2010/main" val="1035690087"/>
              </p:ext>
            </p:extLst>
          </p:nvPr>
        </p:nvGraphicFramePr>
        <p:xfrm>
          <a:off x="114300" y="4572000"/>
          <a:ext cx="39624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5137831" y="4034135"/>
            <a:ext cx="3320369" cy="276999"/>
          </a:xfrm>
          <a:prstGeom prst="rect">
            <a:avLst/>
          </a:prstGeom>
          <a:noFill/>
        </p:spPr>
        <p:txBody>
          <a:bodyPr wrap="square" rtlCol="0">
            <a:spAutoFit/>
          </a:bodyPr>
          <a:lstStyle/>
          <a:p>
            <a:r>
              <a:rPr lang="en-US" sz="1200" b="1" dirty="0" smtClean="0"/>
              <a:t>Online access from multiple devices</a:t>
            </a:r>
            <a:endParaRPr lang="en-US" sz="1200" b="1" dirty="0"/>
          </a:p>
        </p:txBody>
      </p:sp>
      <p:sp>
        <p:nvSpPr>
          <p:cNvPr id="23" name="TextBox 22"/>
          <p:cNvSpPr txBox="1"/>
          <p:nvPr/>
        </p:nvSpPr>
        <p:spPr>
          <a:xfrm>
            <a:off x="5149168" y="1371600"/>
            <a:ext cx="3320369" cy="276999"/>
          </a:xfrm>
          <a:prstGeom prst="rect">
            <a:avLst/>
          </a:prstGeom>
          <a:noFill/>
        </p:spPr>
        <p:txBody>
          <a:bodyPr wrap="square" rtlCol="0">
            <a:spAutoFit/>
          </a:bodyPr>
          <a:lstStyle/>
          <a:p>
            <a:r>
              <a:rPr lang="en-US" sz="1200" b="1" dirty="0" smtClean="0"/>
              <a:t>Evenly split by gender</a:t>
            </a:r>
            <a:endParaRPr lang="en-US" sz="1200" b="1" dirty="0"/>
          </a:p>
        </p:txBody>
      </p:sp>
      <p:sp>
        <p:nvSpPr>
          <p:cNvPr id="24" name="TextBox 23"/>
          <p:cNvSpPr txBox="1"/>
          <p:nvPr/>
        </p:nvSpPr>
        <p:spPr>
          <a:xfrm>
            <a:off x="592311" y="1371600"/>
            <a:ext cx="3320369" cy="276999"/>
          </a:xfrm>
          <a:prstGeom prst="rect">
            <a:avLst/>
          </a:prstGeom>
          <a:noFill/>
        </p:spPr>
        <p:txBody>
          <a:bodyPr wrap="square" rtlCol="0">
            <a:spAutoFit/>
          </a:bodyPr>
          <a:lstStyle/>
          <a:p>
            <a:r>
              <a:rPr lang="en-US" sz="1200" b="1" dirty="0" smtClean="0"/>
              <a:t>Average age is 16.1 years old</a:t>
            </a:r>
            <a:endParaRPr lang="en-US" sz="1200" b="1" dirty="0"/>
          </a:p>
        </p:txBody>
      </p:sp>
      <p:sp>
        <p:nvSpPr>
          <p:cNvPr id="27" name="TextBox 26"/>
          <p:cNvSpPr txBox="1"/>
          <p:nvPr/>
        </p:nvSpPr>
        <p:spPr>
          <a:xfrm>
            <a:off x="592311" y="4034133"/>
            <a:ext cx="3320369" cy="461665"/>
          </a:xfrm>
          <a:prstGeom prst="rect">
            <a:avLst/>
          </a:prstGeom>
          <a:noFill/>
        </p:spPr>
        <p:txBody>
          <a:bodyPr wrap="square" rtlCol="0">
            <a:spAutoFit/>
          </a:bodyPr>
          <a:lstStyle/>
          <a:p>
            <a:r>
              <a:rPr lang="en-US" sz="1200" b="1" dirty="0" smtClean="0"/>
              <a:t>Almost half are online more than 14 hours per week</a:t>
            </a:r>
            <a:endParaRPr lang="en-US" sz="1200" b="1" dirty="0"/>
          </a:p>
        </p:txBody>
      </p:sp>
      <p:sp>
        <p:nvSpPr>
          <p:cNvPr id="28" name="Oval 27"/>
          <p:cNvSpPr/>
          <p:nvPr/>
        </p:nvSpPr>
        <p:spPr>
          <a:xfrm>
            <a:off x="228600" y="1443082"/>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1</a:t>
            </a:r>
            <a:endParaRPr lang="en-US" sz="2000" dirty="0"/>
          </a:p>
        </p:txBody>
      </p:sp>
      <p:sp>
        <p:nvSpPr>
          <p:cNvPr id="29" name="Oval 28"/>
          <p:cNvSpPr/>
          <p:nvPr/>
        </p:nvSpPr>
        <p:spPr>
          <a:xfrm>
            <a:off x="4833031" y="1443082"/>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2</a:t>
            </a:r>
          </a:p>
        </p:txBody>
      </p:sp>
      <p:sp>
        <p:nvSpPr>
          <p:cNvPr id="30" name="Oval 29"/>
          <p:cNvSpPr/>
          <p:nvPr/>
        </p:nvSpPr>
        <p:spPr>
          <a:xfrm>
            <a:off x="273766" y="4105615"/>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3</a:t>
            </a:r>
            <a:endParaRPr lang="en-US" sz="2000" dirty="0"/>
          </a:p>
        </p:txBody>
      </p:sp>
      <p:sp>
        <p:nvSpPr>
          <p:cNvPr id="31" name="Oval 30"/>
          <p:cNvSpPr/>
          <p:nvPr/>
        </p:nvSpPr>
        <p:spPr>
          <a:xfrm>
            <a:off x="4800600" y="4105615"/>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4</a:t>
            </a:r>
          </a:p>
        </p:txBody>
      </p:sp>
      <p:graphicFrame>
        <p:nvGraphicFramePr>
          <p:cNvPr id="22" name="Content Placeholder 4"/>
          <p:cNvGraphicFramePr>
            <a:graphicFrameLocks/>
          </p:cNvGraphicFramePr>
          <p:nvPr>
            <p:extLst>
              <p:ext uri="{D42A27DB-BD31-4B8C-83A1-F6EECF244321}">
                <p14:modId xmlns:p14="http://schemas.microsoft.com/office/powerpoint/2010/main" val="2692367707"/>
              </p:ext>
            </p:extLst>
          </p:nvPr>
        </p:nvGraphicFramePr>
        <p:xfrm>
          <a:off x="4928190" y="4495798"/>
          <a:ext cx="4215809" cy="1916519"/>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5858610" y="4495798"/>
            <a:ext cx="1901483" cy="246221"/>
          </a:xfrm>
          <a:prstGeom prst="rect">
            <a:avLst/>
          </a:prstGeom>
          <a:noFill/>
        </p:spPr>
        <p:txBody>
          <a:bodyPr wrap="none" rtlCol="0">
            <a:spAutoFit/>
          </a:bodyPr>
          <a:lstStyle/>
          <a:p>
            <a:r>
              <a:rPr lang="en-US" sz="1000" i="1" dirty="0" smtClean="0"/>
              <a:t>Average # of devices used = 3</a:t>
            </a:r>
            <a:endParaRPr lang="en-US" sz="1000" i="1" dirty="0"/>
          </a:p>
        </p:txBody>
      </p:sp>
    </p:spTree>
    <p:extLst>
      <p:ext uri="{BB962C8B-B14F-4D97-AF65-F5344CB8AC3E}">
        <p14:creationId xmlns:p14="http://schemas.microsoft.com/office/powerpoint/2010/main" val="54341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2099525"/>
              </p:ext>
            </p:extLst>
          </p:nvPr>
        </p:nvGraphicFramePr>
        <p:xfrm>
          <a:off x="495300" y="1820860"/>
          <a:ext cx="3733800" cy="19165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38</a:t>
            </a:fld>
            <a:endParaRPr lang="en-US"/>
          </a:p>
        </p:txBody>
      </p:sp>
      <p:sp>
        <p:nvSpPr>
          <p:cNvPr id="6" name="Title 1"/>
          <p:cNvSpPr txBox="1">
            <a:spLocks/>
          </p:cNvSpPr>
          <p:nvPr/>
        </p:nvSpPr>
        <p:spPr bwMode="auto">
          <a:xfrm>
            <a:off x="9144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rgbClr val="FFFFFF"/>
                </a:solidFill>
              </a:rPr>
              <a:t>Parent Sample Profile</a:t>
            </a:r>
            <a:endParaRPr lang="en-US" sz="2800" dirty="0">
              <a:solidFill>
                <a:srgbClr val="FFFFFF"/>
              </a:solidFill>
            </a:endParaRPr>
          </a:p>
        </p:txBody>
      </p:sp>
      <p:cxnSp>
        <p:nvCxnSpPr>
          <p:cNvPr id="7" name="Straight Connector 6"/>
          <p:cNvCxnSpPr/>
          <p:nvPr/>
        </p:nvCxnSpPr>
        <p:spPr>
          <a:xfrm>
            <a:off x="4495800" y="1524000"/>
            <a:ext cx="0" cy="480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3886200"/>
            <a:ext cx="838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 name="Chart 17"/>
          <p:cNvGraphicFramePr/>
          <p:nvPr>
            <p:extLst>
              <p:ext uri="{D42A27DB-BD31-4B8C-83A1-F6EECF244321}">
                <p14:modId xmlns:p14="http://schemas.microsoft.com/office/powerpoint/2010/main" val="1780040226"/>
              </p:ext>
            </p:extLst>
          </p:nvPr>
        </p:nvGraphicFramePr>
        <p:xfrm>
          <a:off x="4591493" y="1934240"/>
          <a:ext cx="3962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ext uri="{D42A27DB-BD31-4B8C-83A1-F6EECF244321}">
                <p14:modId xmlns:p14="http://schemas.microsoft.com/office/powerpoint/2010/main" val="3262525745"/>
              </p:ext>
            </p:extLst>
          </p:nvPr>
        </p:nvGraphicFramePr>
        <p:xfrm>
          <a:off x="114300" y="4572000"/>
          <a:ext cx="39624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5137831" y="4034135"/>
            <a:ext cx="3320369" cy="276999"/>
          </a:xfrm>
          <a:prstGeom prst="rect">
            <a:avLst/>
          </a:prstGeom>
          <a:noFill/>
        </p:spPr>
        <p:txBody>
          <a:bodyPr wrap="square" rtlCol="0">
            <a:spAutoFit/>
          </a:bodyPr>
          <a:lstStyle/>
          <a:p>
            <a:r>
              <a:rPr lang="en-US" sz="1200" b="1" dirty="0" smtClean="0"/>
              <a:t>Online access from multiple devices</a:t>
            </a:r>
            <a:endParaRPr lang="en-US" sz="1200" b="1" dirty="0"/>
          </a:p>
        </p:txBody>
      </p:sp>
      <p:sp>
        <p:nvSpPr>
          <p:cNvPr id="23" name="TextBox 22"/>
          <p:cNvSpPr txBox="1"/>
          <p:nvPr/>
        </p:nvSpPr>
        <p:spPr>
          <a:xfrm>
            <a:off x="5149168" y="1371600"/>
            <a:ext cx="3320369" cy="276999"/>
          </a:xfrm>
          <a:prstGeom prst="rect">
            <a:avLst/>
          </a:prstGeom>
          <a:noFill/>
        </p:spPr>
        <p:txBody>
          <a:bodyPr wrap="square" rtlCol="0">
            <a:spAutoFit/>
          </a:bodyPr>
          <a:lstStyle/>
          <a:p>
            <a:r>
              <a:rPr lang="en-US" sz="1200" b="1" dirty="0" smtClean="0"/>
              <a:t>Evenly split by gender</a:t>
            </a:r>
            <a:endParaRPr lang="en-US" sz="1200" b="1" dirty="0"/>
          </a:p>
        </p:txBody>
      </p:sp>
      <p:sp>
        <p:nvSpPr>
          <p:cNvPr id="24" name="TextBox 23"/>
          <p:cNvSpPr txBox="1"/>
          <p:nvPr/>
        </p:nvSpPr>
        <p:spPr>
          <a:xfrm>
            <a:off x="592311" y="1371600"/>
            <a:ext cx="3320369" cy="276999"/>
          </a:xfrm>
          <a:prstGeom prst="rect">
            <a:avLst/>
          </a:prstGeom>
          <a:noFill/>
        </p:spPr>
        <p:txBody>
          <a:bodyPr wrap="square" rtlCol="0">
            <a:spAutoFit/>
          </a:bodyPr>
          <a:lstStyle/>
          <a:p>
            <a:r>
              <a:rPr lang="en-US" sz="1200" b="1" dirty="0" smtClean="0"/>
              <a:t>Average age is 45 years old</a:t>
            </a:r>
            <a:endParaRPr lang="en-US" sz="1200" b="1" dirty="0"/>
          </a:p>
        </p:txBody>
      </p:sp>
      <p:sp>
        <p:nvSpPr>
          <p:cNvPr id="27" name="TextBox 26"/>
          <p:cNvSpPr txBox="1"/>
          <p:nvPr/>
        </p:nvSpPr>
        <p:spPr>
          <a:xfrm>
            <a:off x="592311" y="4034133"/>
            <a:ext cx="3320369" cy="461665"/>
          </a:xfrm>
          <a:prstGeom prst="rect">
            <a:avLst/>
          </a:prstGeom>
          <a:noFill/>
        </p:spPr>
        <p:txBody>
          <a:bodyPr wrap="square" rtlCol="0">
            <a:spAutoFit/>
          </a:bodyPr>
          <a:lstStyle/>
          <a:p>
            <a:r>
              <a:rPr lang="en-US" sz="1200" b="1" dirty="0" smtClean="0"/>
              <a:t>Almost half are online more than 14 hours per week</a:t>
            </a:r>
            <a:endParaRPr lang="en-US" sz="1200" b="1" dirty="0"/>
          </a:p>
        </p:txBody>
      </p:sp>
      <p:sp>
        <p:nvSpPr>
          <p:cNvPr id="28" name="Oval 27"/>
          <p:cNvSpPr/>
          <p:nvPr/>
        </p:nvSpPr>
        <p:spPr>
          <a:xfrm>
            <a:off x="228600" y="1443082"/>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1</a:t>
            </a:r>
            <a:endParaRPr lang="en-US" sz="2000" dirty="0"/>
          </a:p>
        </p:txBody>
      </p:sp>
      <p:sp>
        <p:nvSpPr>
          <p:cNvPr id="29" name="Oval 28"/>
          <p:cNvSpPr/>
          <p:nvPr/>
        </p:nvSpPr>
        <p:spPr>
          <a:xfrm>
            <a:off x="4833031" y="1443082"/>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2</a:t>
            </a:r>
          </a:p>
        </p:txBody>
      </p:sp>
      <p:sp>
        <p:nvSpPr>
          <p:cNvPr id="30" name="Oval 29"/>
          <p:cNvSpPr/>
          <p:nvPr/>
        </p:nvSpPr>
        <p:spPr>
          <a:xfrm>
            <a:off x="273766" y="4105615"/>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3</a:t>
            </a:r>
            <a:endParaRPr lang="en-US" sz="2000" dirty="0"/>
          </a:p>
        </p:txBody>
      </p:sp>
      <p:sp>
        <p:nvSpPr>
          <p:cNvPr id="31" name="Oval 30"/>
          <p:cNvSpPr/>
          <p:nvPr/>
        </p:nvSpPr>
        <p:spPr>
          <a:xfrm>
            <a:off x="4800600" y="4105615"/>
            <a:ext cx="304800" cy="31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4</a:t>
            </a:r>
          </a:p>
        </p:txBody>
      </p:sp>
      <p:graphicFrame>
        <p:nvGraphicFramePr>
          <p:cNvPr id="22" name="Content Placeholder 4"/>
          <p:cNvGraphicFramePr>
            <a:graphicFrameLocks/>
          </p:cNvGraphicFramePr>
          <p:nvPr>
            <p:extLst>
              <p:ext uri="{D42A27DB-BD31-4B8C-83A1-F6EECF244321}">
                <p14:modId xmlns:p14="http://schemas.microsoft.com/office/powerpoint/2010/main" val="643294940"/>
              </p:ext>
            </p:extLst>
          </p:nvPr>
        </p:nvGraphicFramePr>
        <p:xfrm>
          <a:off x="4928190" y="4495798"/>
          <a:ext cx="4215809" cy="1916519"/>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5858610" y="4495798"/>
            <a:ext cx="1901483" cy="246221"/>
          </a:xfrm>
          <a:prstGeom prst="rect">
            <a:avLst/>
          </a:prstGeom>
          <a:noFill/>
        </p:spPr>
        <p:txBody>
          <a:bodyPr wrap="none" rtlCol="0">
            <a:spAutoFit/>
          </a:bodyPr>
          <a:lstStyle/>
          <a:p>
            <a:r>
              <a:rPr lang="en-US" sz="1000" i="1" dirty="0" smtClean="0"/>
              <a:t>Average # of devices used = 2</a:t>
            </a:r>
            <a:endParaRPr lang="en-US" sz="1000" i="1" dirty="0"/>
          </a:p>
        </p:txBody>
      </p:sp>
    </p:spTree>
    <p:extLst>
      <p:ext uri="{BB962C8B-B14F-4D97-AF65-F5344CB8AC3E}">
        <p14:creationId xmlns:p14="http://schemas.microsoft.com/office/powerpoint/2010/main" val="34247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C74D903-AF60-4F49-86E8-EB003B8B2F9D}" type="slidenum">
              <a:rPr lang="en-US" smtClean="0"/>
              <a:pPr>
                <a:defRPr/>
              </a:pPr>
              <a:t>39</a:t>
            </a:fld>
            <a:endParaRPr lang="en-US"/>
          </a:p>
        </p:txBody>
      </p:sp>
      <p:pic>
        <p:nvPicPr>
          <p:cNvPr id="1026" name="Picture 2" descr="C:\Users\tifteich.REDMOND\AppData\Local\Microsoft\Windows\Temporary Internet Files\Content.IE5\06INQJUO\ms-logo-BeWhatsNext BLACK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41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3700" y="2755738"/>
            <a:ext cx="76200" cy="1816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295400" y="5715000"/>
            <a:ext cx="7239000" cy="338554"/>
          </a:xfrm>
          <a:prstGeom prst="rect">
            <a:avLst/>
          </a:prstGeom>
          <a:noFill/>
        </p:spPr>
        <p:txBody>
          <a:bodyPr wrap="square" rtlCol="0">
            <a:spAutoFit/>
          </a:bodyPr>
          <a:lstStyle/>
          <a:p>
            <a:r>
              <a:rPr lang="en-US" sz="800" dirty="0"/>
              <a:t>This material is provided for informational purposes only. Microsoft makes no warranties, express or implied.</a:t>
            </a:r>
          </a:p>
          <a:p>
            <a:endParaRPr lang="en-US" sz="800" dirty="0">
              <a:solidFill>
                <a:schemeClr val="tx1"/>
              </a:solidFill>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oso-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Executive Summary</a:t>
            </a:r>
          </a:p>
        </p:txBody>
      </p:sp>
      <p:sp>
        <p:nvSpPr>
          <p:cNvPr id="9" name="Content Placeholder 8"/>
          <p:cNvSpPr>
            <a:spLocks noGrp="1"/>
          </p:cNvSpPr>
          <p:nvPr>
            <p:ph idx="1"/>
          </p:nvPr>
        </p:nvSpPr>
        <p:spPr>
          <a:xfrm>
            <a:off x="381000" y="1444752"/>
            <a:ext cx="8534400" cy="5181600"/>
          </a:xfrm>
          <a:ln>
            <a:miter lim="800000"/>
            <a:headEnd/>
            <a:tailEnd/>
          </a:ln>
          <a:extLst/>
        </p:spPr>
        <p:txBody>
          <a:bodyPr/>
          <a:lstStyle/>
          <a:p>
            <a:r>
              <a:rPr lang="en-US" sz="1800" dirty="0" smtClean="0"/>
              <a:t>Teens feel less vulnerable about their personal information affecting their online reputation compared with parents. </a:t>
            </a:r>
          </a:p>
          <a:p>
            <a:pPr lvl="1"/>
            <a:r>
              <a:rPr lang="en-US" sz="1400" dirty="0" smtClean="0"/>
              <a:t>Fifty-nine percent of teens vs. 40% percent of parents strongly disagree that they have no control over online reputation</a:t>
            </a:r>
          </a:p>
          <a:p>
            <a:pPr lvl="1"/>
            <a:r>
              <a:rPr lang="en-US" sz="1400" dirty="0" smtClean="0"/>
              <a:t>Thirty-seven percent </a:t>
            </a:r>
            <a:r>
              <a:rPr lang="en-US" sz="1400" dirty="0"/>
              <a:t>of teens vs</a:t>
            </a:r>
            <a:r>
              <a:rPr lang="en-US" sz="1400" dirty="0" smtClean="0"/>
              <a:t>. 53% </a:t>
            </a:r>
            <a:r>
              <a:rPr lang="en-US" sz="1400" dirty="0"/>
              <a:t>of parents are </a:t>
            </a:r>
            <a:r>
              <a:rPr lang="en-US" sz="1400" dirty="0" smtClean="0"/>
              <a:t>concerned that their personal information could be used to harm them</a:t>
            </a:r>
          </a:p>
          <a:p>
            <a:pPr lvl="1"/>
            <a:r>
              <a:rPr lang="en-US" sz="1400" dirty="0" smtClean="0"/>
              <a:t>Forty-seven percent of </a:t>
            </a:r>
            <a:r>
              <a:rPr lang="en-US" sz="1400" dirty="0"/>
              <a:t>teens vs</a:t>
            </a:r>
            <a:r>
              <a:rPr lang="en-US" sz="1400" dirty="0" smtClean="0"/>
              <a:t>. 68% </a:t>
            </a:r>
            <a:r>
              <a:rPr lang="en-US" sz="1400" dirty="0"/>
              <a:t>of parents </a:t>
            </a:r>
            <a:r>
              <a:rPr lang="en-US" sz="1400" dirty="0" smtClean="0"/>
              <a:t>report they do everything they can to protect their online reputation</a:t>
            </a:r>
          </a:p>
          <a:p>
            <a:pPr marL="457200" lvl="1" indent="0">
              <a:buNone/>
            </a:pPr>
            <a:endParaRPr lang="en-US" sz="1400" dirty="0" smtClean="0"/>
          </a:p>
          <a:p>
            <a:r>
              <a:rPr lang="en-US" sz="1800" dirty="0" smtClean="0"/>
              <a:t>Teens who don’t feel in control of their online reputation report the highest incidence of negative consequences (29%), resulting from posting personal information online.</a:t>
            </a:r>
          </a:p>
          <a:p>
            <a:endParaRPr lang="en-US" sz="1800" dirty="0" smtClean="0"/>
          </a:p>
          <a:p>
            <a:r>
              <a:rPr lang="en-US" sz="1800" dirty="0" smtClean="0"/>
              <a:t>The incidence of </a:t>
            </a:r>
            <a:r>
              <a:rPr lang="en-US" sz="1800" dirty="0"/>
              <a:t>negative consequences </a:t>
            </a:r>
            <a:r>
              <a:rPr lang="en-US" sz="1800" dirty="0" smtClean="0"/>
              <a:t>from posting personal information is 50% less among teens who say they do everything possible to protect their online reputation vs. those who don’t. </a:t>
            </a:r>
          </a:p>
        </p:txBody>
      </p:sp>
      <p:sp>
        <p:nvSpPr>
          <p:cNvPr id="2" name="Slide Number Placeholder 1"/>
          <p:cNvSpPr>
            <a:spLocks noGrp="1"/>
          </p:cNvSpPr>
          <p:nvPr>
            <p:ph type="sldNum" sz="quarter" idx="12"/>
          </p:nvPr>
        </p:nvSpPr>
        <p:spPr/>
        <p:txBody>
          <a:bodyPr/>
          <a:lstStyle/>
          <a:p>
            <a:pPr>
              <a:defRPr/>
            </a:pPr>
            <a:fld id="{9FCB4247-5F7E-45C5-82B1-12687362C08B}" type="slidenum">
              <a:rPr lang="en-US" smtClean="0"/>
              <a:pPr>
                <a:defRPr/>
              </a:pPr>
              <a:t>4</a:t>
            </a:fld>
            <a:endParaRPr lang="en-US"/>
          </a:p>
        </p:txBody>
      </p:sp>
    </p:spTree>
    <p:extLst>
      <p:ext uri="{BB962C8B-B14F-4D97-AF65-F5344CB8AC3E}">
        <p14:creationId xmlns:p14="http://schemas.microsoft.com/office/powerpoint/2010/main" val="11211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oso-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Executive Summary</a:t>
            </a:r>
          </a:p>
        </p:txBody>
      </p:sp>
      <p:sp>
        <p:nvSpPr>
          <p:cNvPr id="9" name="Content Placeholder 8"/>
          <p:cNvSpPr>
            <a:spLocks noGrp="1"/>
          </p:cNvSpPr>
          <p:nvPr>
            <p:ph idx="1"/>
          </p:nvPr>
        </p:nvSpPr>
        <p:spPr>
          <a:xfrm>
            <a:off x="384048" y="1447800"/>
            <a:ext cx="8531352" cy="5105400"/>
          </a:xfrm>
          <a:ln>
            <a:miter lim="800000"/>
            <a:headEnd/>
            <a:tailEnd/>
          </a:ln>
          <a:extLst/>
        </p:spPr>
        <p:txBody>
          <a:bodyPr/>
          <a:lstStyle/>
          <a:p>
            <a:r>
              <a:rPr lang="en-US" sz="1800" dirty="0" smtClean="0"/>
              <a:t>Teens and parents worry about different things.</a:t>
            </a:r>
          </a:p>
          <a:p>
            <a:pPr lvl="1"/>
            <a:r>
              <a:rPr lang="en-US" sz="1600" dirty="0" smtClean="0"/>
              <a:t>Naturally, teens and parents have different priorities and this is reflected in what they believe are the worst outcomes if their online reputations were harmed.  Teens worry most about getting into college (57%), getting a future job (52%), and being embarrassed (42%).  Parents worry most about fraud (54%), being embarrassed (51%), and future career (43%). </a:t>
            </a:r>
          </a:p>
          <a:p>
            <a:pPr lvl="1"/>
            <a:endParaRPr lang="en-US" sz="1600" dirty="0" smtClean="0"/>
          </a:p>
          <a:p>
            <a:pPr lvl="1"/>
            <a:r>
              <a:rPr lang="en-US" sz="1600" dirty="0" smtClean="0"/>
              <a:t>Teens and parents are most concerned about the general public gaining unauthorized access </a:t>
            </a:r>
            <a:r>
              <a:rPr lang="en-US" sz="1600" dirty="0"/>
              <a:t>to their personal data. </a:t>
            </a:r>
            <a:r>
              <a:rPr lang="en-US" sz="1600" dirty="0" smtClean="0"/>
              <a:t>A majority (69%) of respondents </a:t>
            </a:r>
            <a:r>
              <a:rPr lang="en-US" sz="1600" dirty="0"/>
              <a:t>state that they would reduce sharing information online if they knew </a:t>
            </a:r>
            <a:r>
              <a:rPr lang="en-US" sz="1600" dirty="0" smtClean="0"/>
              <a:t>the general </a:t>
            </a:r>
            <a:r>
              <a:rPr lang="en-US" sz="1600" dirty="0"/>
              <a:t>public could view their information posted online</a:t>
            </a:r>
            <a:r>
              <a:rPr lang="en-US" sz="1600" dirty="0" smtClean="0"/>
              <a:t>.</a:t>
            </a:r>
          </a:p>
          <a:p>
            <a:pPr marL="457200" lvl="1" indent="0">
              <a:buNone/>
            </a:pPr>
            <a:endParaRPr lang="en-US" sz="1600" dirty="0" smtClean="0"/>
          </a:p>
          <a:p>
            <a:pPr lvl="1"/>
            <a:r>
              <a:rPr lang="en-US" sz="1600" dirty="0" smtClean="0"/>
              <a:t>Teens tend to have a lower overall </a:t>
            </a:r>
            <a:r>
              <a:rPr lang="en-US" sz="1600" dirty="0"/>
              <a:t>level of </a:t>
            </a:r>
            <a:r>
              <a:rPr lang="en-US" sz="1600" dirty="0" smtClean="0"/>
              <a:t>concern regarding potential consequences of a negative online reputation.  Yet,</a:t>
            </a:r>
            <a:r>
              <a:rPr lang="en-US" sz="1600" dirty="0"/>
              <a:t> </a:t>
            </a:r>
            <a:r>
              <a:rPr lang="en-US" sz="1600" dirty="0" smtClean="0"/>
              <a:t>teens tend to think longer term (next 1-5 years) than parents (now to 3 years) about potential consequences.</a:t>
            </a:r>
            <a:endParaRPr lang="en-US" sz="1600" dirty="0"/>
          </a:p>
        </p:txBody>
      </p:sp>
      <p:sp>
        <p:nvSpPr>
          <p:cNvPr id="2" name="Slide Number Placeholder 1"/>
          <p:cNvSpPr>
            <a:spLocks noGrp="1"/>
          </p:cNvSpPr>
          <p:nvPr>
            <p:ph type="sldNum" sz="quarter" idx="12"/>
          </p:nvPr>
        </p:nvSpPr>
        <p:spPr/>
        <p:txBody>
          <a:bodyPr/>
          <a:lstStyle/>
          <a:p>
            <a:pPr>
              <a:defRPr/>
            </a:pPr>
            <a:fld id="{9FCB4247-5F7E-45C5-82B1-12687362C08B}" type="slidenum">
              <a:rPr lang="en-US" smtClean="0"/>
              <a:pPr>
                <a:defRPr/>
              </a:pPr>
              <a:t>5</a:t>
            </a:fld>
            <a:endParaRPr lang="en-US"/>
          </a:p>
        </p:txBody>
      </p:sp>
    </p:spTree>
    <p:extLst>
      <p:ext uri="{BB962C8B-B14F-4D97-AF65-F5344CB8AC3E}">
        <p14:creationId xmlns:p14="http://schemas.microsoft.com/office/powerpoint/2010/main" val="35755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oso-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Executive Summary</a:t>
            </a:r>
          </a:p>
        </p:txBody>
      </p:sp>
      <p:sp>
        <p:nvSpPr>
          <p:cNvPr id="9" name="Content Placeholder 8"/>
          <p:cNvSpPr>
            <a:spLocks noGrp="1"/>
          </p:cNvSpPr>
          <p:nvPr>
            <p:ph idx="1"/>
          </p:nvPr>
        </p:nvSpPr>
        <p:spPr>
          <a:xfrm>
            <a:off x="384048" y="1447800"/>
            <a:ext cx="8531352" cy="5105400"/>
          </a:xfrm>
          <a:ln>
            <a:miter lim="800000"/>
            <a:headEnd/>
            <a:tailEnd/>
          </a:ln>
          <a:extLst/>
        </p:spPr>
        <p:txBody>
          <a:bodyPr/>
          <a:lstStyle/>
          <a:p>
            <a:r>
              <a:rPr lang="en-US" sz="1800" dirty="0" smtClean="0"/>
              <a:t>Teens are doing a good job of protecting their online reputations, but admit they can do better.</a:t>
            </a:r>
          </a:p>
          <a:p>
            <a:pPr lvl="1"/>
            <a:r>
              <a:rPr lang="en-US" sz="1600" dirty="0" smtClean="0"/>
              <a:t>9 </a:t>
            </a:r>
            <a:r>
              <a:rPr lang="en-US" sz="1600" dirty="0"/>
              <a:t>in 10 teens and parents take steps to protect and manage their online reputations</a:t>
            </a:r>
            <a:r>
              <a:rPr lang="en-US" sz="1600" dirty="0" smtClean="0"/>
              <a:t>.</a:t>
            </a:r>
          </a:p>
          <a:p>
            <a:pPr lvl="1"/>
            <a:r>
              <a:rPr lang="en-US" sz="1600" dirty="0" smtClean="0"/>
              <a:t>The vast majority (80%+) of teens report no harm to themselves or others from information they have posted online.  </a:t>
            </a:r>
          </a:p>
          <a:p>
            <a:pPr lvl="2"/>
            <a:r>
              <a:rPr lang="en-US" sz="1400" dirty="0" smtClean="0"/>
              <a:t>In situations where hurt or harm was self-inflicted, the most common consequences were embarrassment (72%), lost friends (40%), upset parents (32%), and cyberbullying (26%).  When the damage was done to others, the most usual outcomes were embarrassment (60%), lost friends (47%), cyberbullying (44%), and upset parents (32%).  </a:t>
            </a:r>
          </a:p>
          <a:p>
            <a:pPr lvl="1"/>
            <a:r>
              <a:rPr lang="en-US" sz="1600" dirty="0" smtClean="0"/>
              <a:t>7 in 10 teens take additional action after they have experienced hurt or harm to themselves or others.</a:t>
            </a:r>
          </a:p>
          <a:p>
            <a:pPr lvl="2"/>
            <a:r>
              <a:rPr lang="en-US" sz="1400" dirty="0" smtClean="0"/>
              <a:t>Teens who fail to alter their behavior after a bad event report a higher incidence of having friends in their social network whom they’ve never met in person. </a:t>
            </a:r>
          </a:p>
          <a:p>
            <a:pPr lvl="1"/>
            <a:r>
              <a:rPr lang="en-US" sz="1600" dirty="0" smtClean="0"/>
              <a:t>90% of teens admit they are partially (65%) or totally (25%) responsible for what happened to them when their online reputation was hurt or harmed.</a:t>
            </a:r>
          </a:p>
          <a:p>
            <a:pPr lvl="1"/>
            <a:r>
              <a:rPr lang="en-US" sz="1600" dirty="0" smtClean="0"/>
              <a:t>Over half of teens (57%) say they have never met in person “some” of their social networking friends.  A small percentage (5%) say they have “a lot” of friends whom they’ve never met in person.</a:t>
            </a:r>
          </a:p>
        </p:txBody>
      </p:sp>
      <p:sp>
        <p:nvSpPr>
          <p:cNvPr id="2" name="Slide Number Placeholder 1"/>
          <p:cNvSpPr>
            <a:spLocks noGrp="1"/>
          </p:cNvSpPr>
          <p:nvPr>
            <p:ph type="sldNum" sz="quarter" idx="12"/>
          </p:nvPr>
        </p:nvSpPr>
        <p:spPr/>
        <p:txBody>
          <a:bodyPr/>
          <a:lstStyle/>
          <a:p>
            <a:pPr>
              <a:defRPr/>
            </a:pPr>
            <a:fld id="{9FCB4247-5F7E-45C5-82B1-12687362C08B}" type="slidenum">
              <a:rPr lang="en-US" smtClean="0"/>
              <a:pPr>
                <a:defRPr/>
              </a:pPr>
              <a:t>6</a:t>
            </a:fld>
            <a:endParaRPr lang="en-US"/>
          </a:p>
        </p:txBody>
      </p:sp>
    </p:spTree>
    <p:extLst>
      <p:ext uri="{BB962C8B-B14F-4D97-AF65-F5344CB8AC3E}">
        <p14:creationId xmlns:p14="http://schemas.microsoft.com/office/powerpoint/2010/main" val="196615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oso-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Executive Summary</a:t>
            </a:r>
          </a:p>
        </p:txBody>
      </p:sp>
      <p:sp>
        <p:nvSpPr>
          <p:cNvPr id="9" name="Content Placeholder 8"/>
          <p:cNvSpPr>
            <a:spLocks noGrp="1"/>
          </p:cNvSpPr>
          <p:nvPr>
            <p:ph idx="1"/>
          </p:nvPr>
        </p:nvSpPr>
        <p:spPr>
          <a:xfrm>
            <a:off x="384048" y="1447800"/>
            <a:ext cx="8531352" cy="5105400"/>
          </a:xfrm>
          <a:ln>
            <a:miter lim="800000"/>
            <a:headEnd/>
            <a:tailEnd/>
          </a:ln>
          <a:extLst/>
        </p:spPr>
        <p:txBody>
          <a:bodyPr/>
          <a:lstStyle/>
          <a:p>
            <a:r>
              <a:rPr lang="en-US" sz="1900" dirty="0"/>
              <a:t>Facebook is the favorite place to post personal </a:t>
            </a:r>
            <a:r>
              <a:rPr lang="en-US" sz="1900" dirty="0" smtClean="0"/>
              <a:t>information.</a:t>
            </a:r>
            <a:endParaRPr lang="en-US" sz="1900" dirty="0"/>
          </a:p>
          <a:p>
            <a:pPr lvl="1"/>
            <a:r>
              <a:rPr lang="en-US" sz="1600" dirty="0" smtClean="0"/>
              <a:t>Almost all (97%) teens report using </a:t>
            </a:r>
            <a:r>
              <a:rPr lang="en-US" sz="1600" dirty="0"/>
              <a:t>Facebook.  A much smaller percentage use Twitter (32%) and </a:t>
            </a:r>
            <a:r>
              <a:rPr lang="en-US" sz="1600" dirty="0" err="1"/>
              <a:t>Formspring</a:t>
            </a:r>
            <a:r>
              <a:rPr lang="en-US" sz="1600" dirty="0"/>
              <a:t> (15%).</a:t>
            </a:r>
          </a:p>
          <a:p>
            <a:pPr lvl="1"/>
            <a:r>
              <a:rPr lang="en-US" sz="1600" dirty="0"/>
              <a:t>Most teens check their social networking account more than once per day (67%).</a:t>
            </a:r>
          </a:p>
          <a:p>
            <a:pPr lvl="1"/>
            <a:r>
              <a:rPr lang="en-US" sz="1600" dirty="0"/>
              <a:t>On average, teens </a:t>
            </a:r>
            <a:r>
              <a:rPr lang="en-US" sz="1600" dirty="0" smtClean="0"/>
              <a:t>use three </a:t>
            </a:r>
            <a:r>
              <a:rPr lang="en-US" sz="1600" dirty="0"/>
              <a:t>different devices to access their social networking account</a:t>
            </a:r>
            <a:r>
              <a:rPr lang="en-US" sz="1600" dirty="0" smtClean="0"/>
              <a:t>.</a:t>
            </a:r>
          </a:p>
          <a:p>
            <a:pPr lvl="1"/>
            <a:r>
              <a:rPr lang="en-US" sz="1600" dirty="0" smtClean="0"/>
              <a:t>Most commonly used devices are their own home computer/laptop, a school computer, and a mobile phone.</a:t>
            </a:r>
            <a:endParaRPr lang="en-US" sz="1600" dirty="0"/>
          </a:p>
          <a:p>
            <a:pPr lvl="2"/>
            <a:endParaRPr lang="en-US" sz="1300" dirty="0" smtClean="0">
              <a:gradFill>
                <a:gsLst>
                  <a:gs pos="0">
                    <a:schemeClr val="tx1"/>
                  </a:gs>
                  <a:gs pos="100000">
                    <a:schemeClr val="tx1"/>
                  </a:gs>
                </a:gsLst>
                <a:lin ang="5400000" scaled="0"/>
              </a:gradFill>
            </a:endParaRPr>
          </a:p>
          <a:p>
            <a:pPr lvl="2"/>
            <a:endParaRPr lang="en-US" sz="1300" dirty="0" smtClean="0">
              <a:gradFill>
                <a:gsLst>
                  <a:gs pos="0">
                    <a:schemeClr val="tx1"/>
                  </a:gs>
                  <a:gs pos="100000">
                    <a:schemeClr val="tx1"/>
                  </a:gs>
                </a:gsLst>
                <a:lin ang="5400000" scaled="0"/>
              </a:gradFill>
            </a:endParaRPr>
          </a:p>
          <a:p>
            <a:pPr marL="457200" lvl="1" indent="0">
              <a:buNone/>
            </a:pPr>
            <a:endParaRPr lang="en-US" sz="1600" dirty="0" smtClean="0">
              <a:gradFill>
                <a:gsLst>
                  <a:gs pos="0">
                    <a:schemeClr val="tx1"/>
                  </a:gs>
                  <a:gs pos="100000">
                    <a:schemeClr val="tx1"/>
                  </a:gs>
                </a:gsLst>
                <a:lin ang="5400000" scaled="0"/>
              </a:gradFill>
            </a:endParaRPr>
          </a:p>
          <a:p>
            <a:pPr lvl="2"/>
            <a:endParaRPr lang="en-US" sz="1300" dirty="0" smtClean="0">
              <a:gradFill>
                <a:gsLst>
                  <a:gs pos="0">
                    <a:schemeClr val="tx1"/>
                  </a:gs>
                  <a:gs pos="100000">
                    <a:schemeClr val="tx1"/>
                  </a:gs>
                </a:gsLst>
                <a:lin ang="5400000" scaled="0"/>
              </a:gradFill>
            </a:endParaRPr>
          </a:p>
        </p:txBody>
      </p:sp>
      <p:sp>
        <p:nvSpPr>
          <p:cNvPr id="2" name="Slide Number Placeholder 1"/>
          <p:cNvSpPr>
            <a:spLocks noGrp="1"/>
          </p:cNvSpPr>
          <p:nvPr>
            <p:ph type="sldNum" sz="quarter" idx="12"/>
          </p:nvPr>
        </p:nvSpPr>
        <p:spPr/>
        <p:txBody>
          <a:bodyPr/>
          <a:lstStyle/>
          <a:p>
            <a:pPr>
              <a:defRPr/>
            </a:pPr>
            <a:fld id="{9FCB4247-5F7E-45C5-82B1-12687362C08B}" type="slidenum">
              <a:rPr lang="en-US" smtClean="0"/>
              <a:pPr>
                <a:defRPr/>
              </a:pPr>
              <a:t>7</a:t>
            </a:fld>
            <a:endParaRPr lang="en-US"/>
          </a:p>
        </p:txBody>
      </p:sp>
    </p:spTree>
    <p:extLst>
      <p:ext uri="{BB962C8B-B14F-4D97-AF65-F5344CB8AC3E}">
        <p14:creationId xmlns:p14="http://schemas.microsoft.com/office/powerpoint/2010/main" val="21676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371600"/>
            <a:ext cx="8531352" cy="5181600"/>
          </a:xfrm>
        </p:spPr>
        <p:txBody>
          <a:bodyPr/>
          <a:lstStyle/>
          <a:p>
            <a:pPr marL="342900" lvl="1" indent="-342900"/>
            <a:r>
              <a:rPr lang="en-US" sz="1800" dirty="0" smtClean="0"/>
              <a:t>Differences between girls and boys have implications for raising awareness and education about protecting their privacy.</a:t>
            </a:r>
          </a:p>
          <a:p>
            <a:pPr lvl="1"/>
            <a:r>
              <a:rPr lang="en-US" sz="1400" dirty="0"/>
              <a:t>Boys and girls suffer different consequences from leaked information.</a:t>
            </a:r>
          </a:p>
          <a:p>
            <a:pPr lvl="2"/>
            <a:r>
              <a:rPr lang="en-US" sz="1400" dirty="0"/>
              <a:t>Top consequences for girls: Lost friends, upset parents, cyberbullying</a:t>
            </a:r>
          </a:p>
          <a:p>
            <a:pPr lvl="2"/>
            <a:r>
              <a:rPr lang="en-US" sz="1400" dirty="0"/>
              <a:t>Top consequences for boys: Kicked out of club or </a:t>
            </a:r>
            <a:r>
              <a:rPr lang="en-US" sz="1400" dirty="0" smtClean="0"/>
              <a:t>organization</a:t>
            </a:r>
          </a:p>
          <a:p>
            <a:pPr lvl="1"/>
            <a:r>
              <a:rPr lang="en-US" sz="1400" dirty="0"/>
              <a:t>Girls think longer term </a:t>
            </a:r>
            <a:r>
              <a:rPr lang="en-US" sz="1400" dirty="0" smtClean="0"/>
              <a:t>than boys regarding </a:t>
            </a:r>
            <a:r>
              <a:rPr lang="en-US" sz="1400" dirty="0"/>
              <a:t>the consequences of poor </a:t>
            </a:r>
            <a:r>
              <a:rPr lang="en-US" sz="1400" dirty="0" smtClean="0"/>
              <a:t>reputation management</a:t>
            </a:r>
            <a:r>
              <a:rPr lang="en-US" sz="1400" dirty="0"/>
              <a:t>.</a:t>
            </a:r>
          </a:p>
          <a:p>
            <a:pPr lvl="2"/>
            <a:r>
              <a:rPr lang="en-US" sz="1400" dirty="0"/>
              <a:t>Top concerns for girls: Not getting into college, not getting a job, school suspension</a:t>
            </a:r>
            <a:endParaRPr lang="en-US" sz="1400" strike="sngStrike" dirty="0"/>
          </a:p>
          <a:p>
            <a:pPr lvl="2"/>
            <a:r>
              <a:rPr lang="en-US" sz="1400" dirty="0"/>
              <a:t>Top concerns for boys: Lose friends, embarrassed  </a:t>
            </a:r>
          </a:p>
          <a:p>
            <a:pPr lvl="1"/>
            <a:r>
              <a:rPr lang="en-US" sz="1400" dirty="0" smtClean="0"/>
              <a:t>Girls </a:t>
            </a:r>
            <a:r>
              <a:rPr lang="en-US" sz="1400" dirty="0"/>
              <a:t>are more concerned overall about their online reputation than boys</a:t>
            </a:r>
            <a:r>
              <a:rPr lang="en-US" sz="1400" dirty="0" smtClean="0"/>
              <a:t>.</a:t>
            </a:r>
          </a:p>
          <a:p>
            <a:pPr lvl="1"/>
            <a:r>
              <a:rPr lang="en-US" sz="1400" dirty="0"/>
              <a:t>Girls are more likely to do everything they can to protect their personal information.</a:t>
            </a:r>
          </a:p>
          <a:p>
            <a:pPr lvl="1"/>
            <a:r>
              <a:rPr lang="en-US" sz="1400" dirty="0"/>
              <a:t>Girls share more information than boys except for email, home address, phone numbers</a:t>
            </a:r>
            <a:r>
              <a:rPr lang="en-US" sz="1400" dirty="0" smtClean="0"/>
              <a:t>.</a:t>
            </a:r>
          </a:p>
          <a:p>
            <a:pPr lvl="1"/>
            <a:r>
              <a:rPr lang="en-US" sz="1400" dirty="0" smtClean="0"/>
              <a:t>Girls </a:t>
            </a:r>
            <a:r>
              <a:rPr lang="en-US" sz="1400" dirty="0"/>
              <a:t>rely more heavily on social networking to learn how to protect their online privacy, while boys rely more on technology companies</a:t>
            </a:r>
            <a:r>
              <a:rPr lang="en-US" sz="1400" dirty="0" smtClean="0"/>
              <a:t>.</a:t>
            </a:r>
          </a:p>
          <a:p>
            <a:pPr lvl="1"/>
            <a:r>
              <a:rPr lang="en-US" sz="1400" dirty="0"/>
              <a:t>Girls post information that is more likely to hurt others than themselves</a:t>
            </a:r>
            <a:r>
              <a:rPr lang="en-US" sz="1400" dirty="0" smtClean="0"/>
              <a:t>.</a:t>
            </a:r>
          </a:p>
          <a:p>
            <a:pPr lvl="1"/>
            <a:r>
              <a:rPr lang="en-US" sz="1400" dirty="0" smtClean="0"/>
              <a:t>Boys feel slightly more in control than girls.</a:t>
            </a:r>
          </a:p>
          <a:p>
            <a:pPr lvl="1"/>
            <a:r>
              <a:rPr lang="en-US" sz="1400" dirty="0" smtClean="0"/>
              <a:t>Boys are much less concerned about unauthorized access for all types of information – especially comments posted online, and details about school and friends.</a:t>
            </a:r>
          </a:p>
          <a:p>
            <a:pPr lvl="1"/>
            <a:r>
              <a:rPr lang="en-US" sz="1400" dirty="0" smtClean="0"/>
              <a:t>Boys take fewer steps to protect themselves with a few exceptions (e.g., secret accounts, using alias).</a:t>
            </a:r>
          </a:p>
          <a:p>
            <a:pPr lvl="1"/>
            <a:r>
              <a:rPr lang="en-US" sz="1400" dirty="0" smtClean="0"/>
              <a:t>Boys use fewer social networking sites and access them less often.</a:t>
            </a:r>
          </a:p>
          <a:p>
            <a:endParaRPr lang="en-US" sz="1400" dirty="0" smtClean="0"/>
          </a:p>
          <a:p>
            <a:endParaRPr lang="en-US" sz="1400" dirty="0" smtClean="0"/>
          </a:p>
          <a:p>
            <a:endParaRPr lang="en-US" sz="1400" dirty="0"/>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8</a:t>
            </a:fld>
            <a:endParaRPr lang="en-US"/>
          </a:p>
        </p:txBody>
      </p:sp>
      <p:sp>
        <p:nvSpPr>
          <p:cNvPr id="7" name="Title 12"/>
          <p:cNvSpPr>
            <a:spLocks noGrp="1"/>
          </p:cNvSpPr>
          <p:nvPr>
            <p:ph type="title"/>
          </p:nvPr>
        </p:nvSpPr>
        <p:spPr>
          <a:xfrm>
            <a:off x="381000" y="0"/>
            <a:ext cx="8839200" cy="1143000"/>
          </a:xfrm>
        </p:spPr>
        <p:txBody>
          <a:bodyPr/>
          <a:lstStyle/>
          <a:p>
            <a:r>
              <a:rPr lang="en-US" dirty="0" smtClean="0">
                <a:latin typeface="+mn-lt"/>
                <a:ea typeface="Geneva" pitchFamily="-111" charset="-128"/>
                <a:cs typeface="Arial" pitchFamily="34" charset="0"/>
              </a:rPr>
              <a:t>Executive Summary</a:t>
            </a:r>
          </a:p>
        </p:txBody>
      </p:sp>
      <p:pic>
        <p:nvPicPr>
          <p:cNvPr id="8" name="Picture 6" descr="soso-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8788" y="476250"/>
            <a:ext cx="2106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9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444752"/>
            <a:ext cx="8531352" cy="5108448"/>
          </a:xfrm>
        </p:spPr>
        <p:txBody>
          <a:bodyPr/>
          <a:lstStyle/>
          <a:p>
            <a:pPr marL="342900" lvl="1" indent="-342900"/>
            <a:r>
              <a:rPr lang="en-US" sz="1600" i="1" dirty="0">
                <a:gradFill>
                  <a:gsLst>
                    <a:gs pos="0">
                      <a:prstClr val="black"/>
                    </a:gs>
                    <a:gs pos="100000">
                      <a:prstClr val="black"/>
                    </a:gs>
                  </a:gsLst>
                  <a:lin ang="5400000" scaled="0"/>
                </a:gradFill>
              </a:rPr>
              <a:t>Discover what is on the Internet about you</a:t>
            </a:r>
          </a:p>
          <a:p>
            <a:pPr marL="0" lvl="0" indent="0">
              <a:buNone/>
            </a:pPr>
            <a:r>
              <a:rPr lang="en-US" sz="1400" b="1" dirty="0">
                <a:solidFill>
                  <a:prstClr val="black"/>
                </a:solidFill>
              </a:rPr>
              <a:t>	Use search engines</a:t>
            </a:r>
          </a:p>
          <a:p>
            <a:pPr lvl="1"/>
            <a:r>
              <a:rPr lang="en-US" sz="1400" dirty="0">
                <a:solidFill>
                  <a:prstClr val="black"/>
                </a:solidFill>
              </a:rPr>
              <a:t>Type your</a:t>
            </a:r>
            <a:r>
              <a:rPr lang="en-US" sz="1400" dirty="0"/>
              <a:t> </a:t>
            </a:r>
            <a:r>
              <a:rPr lang="en-US" sz="1400" dirty="0" smtClean="0"/>
              <a:t>full </a:t>
            </a:r>
            <a:r>
              <a:rPr lang="en-US" sz="1400" dirty="0" smtClean="0">
                <a:solidFill>
                  <a:prstClr val="black"/>
                </a:solidFill>
              </a:rPr>
              <a:t>name </a:t>
            </a:r>
            <a:r>
              <a:rPr lang="en-US" sz="1400" dirty="0">
                <a:solidFill>
                  <a:prstClr val="black"/>
                </a:solidFill>
              </a:rPr>
              <a:t>into several popular search engines. Search for images as well as text. </a:t>
            </a:r>
          </a:p>
          <a:p>
            <a:pPr lvl="1"/>
            <a:r>
              <a:rPr lang="en-US" sz="1400" dirty="0">
                <a:solidFill>
                  <a:prstClr val="black"/>
                </a:solidFill>
              </a:rPr>
              <a:t>Search all variations of your name—other names you have used, nicknames, or middle name or initial. Include personal domain names (</a:t>
            </a:r>
            <a:r>
              <a:rPr lang="en-US" sz="1400" u="sng" dirty="0">
                <a:solidFill>
                  <a:prstClr val="black"/>
                </a:solidFill>
              </a:rPr>
              <a:t>yourname.com</a:t>
            </a:r>
            <a:r>
              <a:rPr lang="en-US" sz="1400" dirty="0">
                <a:solidFill>
                  <a:prstClr val="black"/>
                </a:solidFill>
              </a:rPr>
              <a:t>) in your search.</a:t>
            </a:r>
          </a:p>
          <a:p>
            <a:pPr lvl="1"/>
            <a:r>
              <a:rPr lang="en-US" sz="1400" dirty="0">
                <a:solidFill>
                  <a:prstClr val="black"/>
                </a:solidFill>
              </a:rPr>
              <a:t>Search sites you frequent—online directories and sites that compile public records, genealogy sites, the websites of organizations to which you belong—even your own pages. </a:t>
            </a:r>
          </a:p>
          <a:p>
            <a:pPr marL="457200" lvl="1" indent="0">
              <a:buNone/>
            </a:pPr>
            <a:endParaRPr lang="en-US" sz="600" b="1" dirty="0">
              <a:solidFill>
                <a:prstClr val="black"/>
              </a:solidFill>
            </a:endParaRPr>
          </a:p>
          <a:p>
            <a:pPr marL="457200" lvl="1" indent="0">
              <a:buNone/>
            </a:pPr>
            <a:r>
              <a:rPr lang="en-US" sz="1400" b="1" dirty="0">
                <a:solidFill>
                  <a:prstClr val="black"/>
                </a:solidFill>
              </a:rPr>
              <a:t>Search blogs and social networks</a:t>
            </a:r>
          </a:p>
          <a:p>
            <a:pPr lvl="1"/>
            <a:r>
              <a:rPr lang="en-US" sz="1400" dirty="0">
                <a:solidFill>
                  <a:prstClr val="black"/>
                </a:solidFill>
              </a:rPr>
              <a:t>Review what others have posted about you in comments, pictures, or videos. Explore blogs, personal pages on social networks (Facebook, LinkedIn, Twitter), or photo-sharing sites like Flickr and </a:t>
            </a:r>
            <a:r>
              <a:rPr lang="en-US" sz="1400" dirty="0" err="1">
                <a:solidFill>
                  <a:prstClr val="black"/>
                </a:solidFill>
              </a:rPr>
              <a:t>Snapfish</a:t>
            </a:r>
            <a:r>
              <a:rPr lang="en-US" sz="1400" dirty="0">
                <a:solidFill>
                  <a:prstClr val="black"/>
                </a:solidFill>
              </a:rPr>
              <a:t>. </a:t>
            </a:r>
          </a:p>
          <a:p>
            <a:pPr marL="457200" lvl="1" indent="0">
              <a:buNone/>
            </a:pPr>
            <a:endParaRPr lang="en-US" sz="900" dirty="0">
              <a:gradFill>
                <a:gsLst>
                  <a:gs pos="0">
                    <a:prstClr val="black"/>
                  </a:gs>
                  <a:gs pos="100000">
                    <a:prstClr val="black"/>
                  </a:gs>
                </a:gsLst>
                <a:lin ang="5400000" scaled="0"/>
              </a:gradFill>
            </a:endParaRPr>
          </a:p>
          <a:p>
            <a:pPr marL="342900" lvl="1" indent="-342900"/>
            <a:r>
              <a:rPr lang="en-US" sz="1600" i="1" dirty="0">
                <a:gradFill>
                  <a:gsLst>
                    <a:gs pos="0">
                      <a:prstClr val="black"/>
                    </a:gs>
                    <a:gs pos="100000">
                      <a:prstClr val="black"/>
                    </a:gs>
                  </a:gsLst>
                  <a:lin ang="5400000" scaled="0"/>
                </a:gradFill>
              </a:rPr>
              <a:t>Evaluate your online reputation</a:t>
            </a:r>
          </a:p>
          <a:p>
            <a:pPr lvl="1"/>
            <a:r>
              <a:rPr lang="en-US" sz="1400" dirty="0">
                <a:solidFill>
                  <a:prstClr val="black"/>
                </a:solidFill>
              </a:rPr>
              <a:t>Think about the story this information tells.</a:t>
            </a:r>
          </a:p>
          <a:p>
            <a:pPr lvl="1"/>
            <a:r>
              <a:rPr lang="en-US" sz="1400" dirty="0">
                <a:solidFill>
                  <a:prstClr val="black"/>
                </a:solidFill>
              </a:rPr>
              <a:t>Does it reflect the reputation you want to have? If not, what is missing?</a:t>
            </a:r>
          </a:p>
          <a:p>
            <a:pPr lvl="1"/>
            <a:r>
              <a:rPr lang="en-US" sz="1400" dirty="0">
                <a:solidFill>
                  <a:prstClr val="black"/>
                </a:solidFill>
              </a:rPr>
              <a:t>Is it accurate? If not, what should be deleted or corrected?</a:t>
            </a:r>
          </a:p>
          <a:p>
            <a:pPr lvl="1"/>
            <a:r>
              <a:rPr lang="en-US" sz="1400" dirty="0">
                <a:solidFill>
                  <a:prstClr val="black"/>
                </a:solidFill>
              </a:rPr>
              <a:t>Do you need more than one online profile—whether professional, personal, or for an area of interest, like a hobby or volunteer work? If so, is it okay to mix info from different profiles? </a:t>
            </a:r>
          </a:p>
          <a:p>
            <a:pPr lvl="1"/>
            <a:r>
              <a:rPr lang="en-US" sz="1400" dirty="0">
                <a:solidFill>
                  <a:prstClr val="black"/>
                </a:solidFill>
              </a:rPr>
              <a:t>Do you want your profiles to be public or more private</a:t>
            </a:r>
            <a:r>
              <a:rPr lang="en-US" sz="1400" dirty="0" smtClean="0">
                <a:solidFill>
                  <a:prstClr val="black"/>
                </a:solidFill>
              </a:rPr>
              <a:t>?</a:t>
            </a:r>
            <a:endParaRPr lang="en-US" sz="1400" dirty="0">
              <a:solidFill>
                <a:prstClr val="black"/>
              </a:solidFill>
            </a:endParaRPr>
          </a:p>
        </p:txBody>
      </p:sp>
      <p:sp>
        <p:nvSpPr>
          <p:cNvPr id="4" name="Slide Number Placeholder 3"/>
          <p:cNvSpPr>
            <a:spLocks noGrp="1"/>
          </p:cNvSpPr>
          <p:nvPr>
            <p:ph type="sldNum" sz="quarter" idx="12"/>
          </p:nvPr>
        </p:nvSpPr>
        <p:spPr/>
        <p:txBody>
          <a:bodyPr/>
          <a:lstStyle/>
          <a:p>
            <a:pPr>
              <a:defRPr/>
            </a:pPr>
            <a:fld id="{9FCB4247-5F7E-45C5-82B1-12687362C08B}" type="slidenum">
              <a:rPr lang="en-US" smtClean="0"/>
              <a:pPr>
                <a:defRPr/>
              </a:pPr>
              <a:t>9</a:t>
            </a:fld>
            <a:endParaRPr lang="en-US"/>
          </a:p>
        </p:txBody>
      </p:sp>
      <p:sp>
        <p:nvSpPr>
          <p:cNvPr id="7" name="Title 12"/>
          <p:cNvSpPr>
            <a:spLocks noGrp="1"/>
          </p:cNvSpPr>
          <p:nvPr>
            <p:ph type="title"/>
          </p:nvPr>
        </p:nvSpPr>
        <p:spPr>
          <a:xfrm>
            <a:off x="152400" y="76200"/>
            <a:ext cx="9753600" cy="762000"/>
          </a:xfrm>
        </p:spPr>
        <p:txBody>
          <a:bodyPr/>
          <a:lstStyle/>
          <a:p>
            <a:pPr lvl="1" algn="l"/>
            <a:r>
              <a:rPr lang="en-US" sz="4000" dirty="0" smtClean="0">
                <a:solidFill>
                  <a:schemeClr val="bg1"/>
                </a:solidFill>
                <a:latin typeface="+mn-lt"/>
                <a:ea typeface="Geneva" pitchFamily="-111" charset="-128"/>
                <a:cs typeface="Arial" pitchFamily="34" charset="0"/>
              </a:rPr>
              <a:t>Recommendations: </a:t>
            </a:r>
            <a:r>
              <a:rPr lang="en-US" sz="2200" dirty="0" smtClean="0">
                <a:solidFill>
                  <a:schemeClr val="bg1"/>
                </a:solidFill>
              </a:rPr>
              <a:t>Take </a:t>
            </a:r>
            <a:r>
              <a:rPr lang="en-US" sz="2200" dirty="0">
                <a:solidFill>
                  <a:schemeClr val="bg1"/>
                </a:solidFill>
              </a:rPr>
              <a:t>Charge of </a:t>
            </a:r>
            <a:r>
              <a:rPr lang="en-US" sz="2200" dirty="0" smtClean="0">
                <a:solidFill>
                  <a:schemeClr val="bg1"/>
                </a:solidFill>
              </a:rPr>
              <a:t>Your Online Reputation</a:t>
            </a:r>
            <a:r>
              <a:rPr lang="en-US" sz="2200" dirty="0">
                <a:solidFill>
                  <a:schemeClr val="bg1"/>
                </a:solidFill>
              </a:rPr>
              <a:t/>
            </a:r>
            <a:br>
              <a:rPr lang="en-US" sz="2200" dirty="0">
                <a:solidFill>
                  <a:schemeClr val="bg1"/>
                </a:solidFill>
              </a:rPr>
            </a:br>
            <a:r>
              <a:rPr lang="en-US" sz="2200" dirty="0" smtClean="0">
                <a:solidFill>
                  <a:schemeClr val="bg1"/>
                </a:solidFill>
                <a:latin typeface="+mn-lt"/>
                <a:ea typeface="Geneva" pitchFamily="-111" charset="-128"/>
                <a:cs typeface="Arial" pitchFamily="34" charset="0"/>
              </a:rPr>
              <a:t> </a:t>
            </a:r>
          </a:p>
        </p:txBody>
      </p:sp>
    </p:spTree>
    <p:extLst>
      <p:ext uri="{BB962C8B-B14F-4D97-AF65-F5344CB8AC3E}">
        <p14:creationId xmlns:p14="http://schemas.microsoft.com/office/powerpoint/2010/main" val="31488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WC - Privacy Perceptions Feb 2011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TWC - Privacy Perceptions Feb 2011 v1</Template>
  <TotalTime>0</TotalTime>
  <Words>4881</Words>
  <Application>Microsoft Office PowerPoint</Application>
  <PresentationFormat>On-screen Show (4:3)</PresentationFormat>
  <Paragraphs>1162</Paragraphs>
  <Slides>39</Slides>
  <Notes>26</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TWC - Privacy Perceptions Feb 2011 v1</vt:lpstr>
      <vt:lpstr>2_Office Theme</vt:lpstr>
      <vt:lpstr>Office Theme</vt:lpstr>
      <vt:lpstr>PowerPoint Presentation</vt:lpstr>
      <vt:lpstr>Background</vt:lpstr>
      <vt:lpstr>Executive Summary</vt:lpstr>
      <vt:lpstr>Executive Summary</vt:lpstr>
      <vt:lpstr>Executive Summary</vt:lpstr>
      <vt:lpstr>Executive Summary</vt:lpstr>
      <vt:lpstr>Executive Summary</vt:lpstr>
      <vt:lpstr>Executive Summary</vt:lpstr>
      <vt:lpstr>Recommendations: Take Charge of Your Online Reputation  </vt:lpstr>
      <vt:lpstr>Recommendations: Take Charge of Your Online Reputation  </vt:lpstr>
      <vt:lpstr>Recommendations: Take Charge of Your Online Reputation  </vt:lpstr>
      <vt:lpstr>Helpful Resources</vt:lpstr>
      <vt:lpstr>PowerPoint Presentation</vt:lpstr>
      <vt:lpstr>Teens Acknowledge the Importance of Limiting Access to the Information They Post Online</vt:lpstr>
      <vt:lpstr>PowerPoint Presentation</vt:lpstr>
      <vt:lpstr>Less than Half of Teens &amp; Parents Give Much Thought Before Posting Information Online</vt:lpstr>
      <vt:lpstr>The Benefits of Sharing Information Outweigh the Risks with the Exception of Location</vt:lpstr>
      <vt:lpstr>Parents Are Much More Cautious When Weighing the Benefit vs. Risk of Sharing</vt:lpstr>
      <vt:lpstr>PowerPoint Presentation</vt:lpstr>
      <vt:lpstr>Teens Feel They Have More Control over Their Information than Parents</vt:lpstr>
      <vt:lpstr>PowerPoint Presentation</vt:lpstr>
      <vt:lpstr>PowerPoint Presentation</vt:lpstr>
      <vt:lpstr>PowerPoint Presentation</vt:lpstr>
      <vt:lpstr>Teens Worry Most About Strangers Having Unauthorized Access</vt:lpstr>
      <vt:lpstr>Parents Worry Most About Strangers Having Unauthorized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Networking Sites Are The Primary Repository for Teens’ Personal Information</vt:lpstr>
      <vt:lpstr>Social Networking Sites Are The Primary Repository for Parents’ Personal Information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2011-08-31T20:14:43Z</dcterms:created>
  <dcterms:modified xsi:type="dcterms:W3CDTF">2011-09-01T14:28:43Z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