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4"/>
  </p:notesMasterIdLst>
  <p:handoutMasterIdLst>
    <p:handoutMasterId r:id="rId35"/>
  </p:handoutMasterIdLst>
  <p:sldIdLst>
    <p:sldId id="829" r:id="rId5"/>
    <p:sldId id="1097" r:id="rId6"/>
    <p:sldId id="1112" r:id="rId7"/>
    <p:sldId id="1113" r:id="rId8"/>
    <p:sldId id="1075" r:id="rId9"/>
    <p:sldId id="1157" r:id="rId10"/>
    <p:sldId id="1158" r:id="rId11"/>
    <p:sldId id="1159" r:id="rId12"/>
    <p:sldId id="1160" r:id="rId13"/>
    <p:sldId id="1095" r:id="rId14"/>
    <p:sldId id="1155" r:id="rId15"/>
    <p:sldId id="1093" r:id="rId16"/>
    <p:sldId id="1087" r:id="rId17"/>
    <p:sldId id="1140" r:id="rId18"/>
    <p:sldId id="1078" r:id="rId19"/>
    <p:sldId id="1145" r:id="rId20"/>
    <p:sldId id="1092" r:id="rId21"/>
    <p:sldId id="1144" r:id="rId22"/>
    <p:sldId id="1080" r:id="rId23"/>
    <p:sldId id="1150" r:id="rId24"/>
    <p:sldId id="1154" r:id="rId25"/>
    <p:sldId id="1152" r:id="rId26"/>
    <p:sldId id="1153" r:id="rId27"/>
    <p:sldId id="1082" r:id="rId28"/>
    <p:sldId id="1133" r:id="rId29"/>
    <p:sldId id="1156" r:id="rId30"/>
    <p:sldId id="1149" r:id="rId31"/>
    <p:sldId id="1151" r:id="rId32"/>
    <p:sldId id="986" r:id="rId33"/>
  </p:sldIdLst>
  <p:sldSz cx="12436475" cy="6994525"/>
  <p:notesSz cx="7077075" cy="936307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13502-2D1A-4D85-B4F1-5589B3288DD5}">
          <p14:sldIdLst>
            <p14:sldId id="829"/>
            <p14:sldId id="1097"/>
            <p14:sldId id="1112"/>
            <p14:sldId id="1113"/>
            <p14:sldId id="1075"/>
            <p14:sldId id="1157"/>
            <p14:sldId id="1158"/>
            <p14:sldId id="1159"/>
            <p14:sldId id="1160"/>
            <p14:sldId id="1095"/>
            <p14:sldId id="1155"/>
            <p14:sldId id="1093"/>
            <p14:sldId id="1087"/>
            <p14:sldId id="1140"/>
            <p14:sldId id="1078"/>
            <p14:sldId id="1145"/>
            <p14:sldId id="1092"/>
            <p14:sldId id="1144"/>
            <p14:sldId id="1080"/>
            <p14:sldId id="1150"/>
            <p14:sldId id="1154"/>
            <p14:sldId id="1152"/>
            <p14:sldId id="1153"/>
            <p14:sldId id="1082"/>
            <p14:sldId id="1133"/>
            <p14:sldId id="1156"/>
            <p14:sldId id="1149"/>
            <p14:sldId id="1151"/>
            <p14:sldId id="986"/>
          </p14:sldIdLst>
        </p14:section>
      </p14:sectionLst>
    </p:ext>
    <p:ext uri="{EFAFB233-063F-42B5-8137-9DF3F51BA10A}">
      <p15:sldGuideLst xmlns:p15="http://schemas.microsoft.com/office/powerpoint/2012/main">
        <p15:guide id="3" orient="horz" pos="931" userDrawn="1">
          <p15:clr>
            <a:srgbClr val="A4A3A4"/>
          </p15:clr>
        </p15:guide>
        <p15:guide id="5" orient="horz" pos="4123" userDrawn="1">
          <p15:clr>
            <a:srgbClr val="A4A3A4"/>
          </p15:clr>
        </p15:guide>
        <p15:guide id="7" orient="horz" pos="3067" userDrawn="1">
          <p15:clr>
            <a:srgbClr val="A4A3A4"/>
          </p15:clr>
        </p15:guide>
        <p15:guide id="8" orient="horz" pos="1987" userDrawn="1">
          <p15:clr>
            <a:srgbClr val="A4A3A4"/>
          </p15:clr>
        </p15:guide>
        <p15:guide id="9" pos="557" userDrawn="1">
          <p15:clr>
            <a:srgbClr val="A4A3A4"/>
          </p15:clr>
        </p15:guide>
        <p15:guide id="10" pos="1325">
          <p15:clr>
            <a:srgbClr val="A4A3A4"/>
          </p15:clr>
        </p15:guide>
        <p15:guide id="12" pos="749">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7181" userDrawn="1">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Carol Brown" initials="CB" lastIdx="4" clrIdx="2"/>
  <p:cmAuthor id="3" name="Tiffany Teichrow" initials="TT" lastIdx="2" clrIdx="3">
    <p:extLst/>
  </p:cmAuthor>
  <p:cmAuthor id="4" name="Cynthia Sandvick (LCA)" initials="CS(" lastIdx="3" clrIdx="4">
    <p:extLst/>
  </p:cmAuthor>
  <p:cmAuthor id="5" name="Kim Sanchez" initials="KS" lastIdx="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50"/>
    <a:srgbClr val="000000"/>
    <a:srgbClr val="CC00CC"/>
    <a:srgbClr val="0072C6"/>
    <a:srgbClr val="009E49"/>
    <a:srgbClr val="6CBF61"/>
    <a:srgbClr val="CCFF66"/>
    <a:srgbClr val="D4E5FF"/>
    <a:srgbClr val="4423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2128" autoAdjust="0"/>
  </p:normalViewPr>
  <p:slideViewPr>
    <p:cSldViewPr snapToGrid="0">
      <p:cViewPr varScale="1">
        <p:scale>
          <a:sx n="94" d="100"/>
          <a:sy n="94" d="100"/>
        </p:scale>
        <p:origin x="1092" y="78"/>
      </p:cViewPr>
      <p:guideLst>
        <p:guide orient="horz" pos="931"/>
        <p:guide orient="horz" pos="4123"/>
        <p:guide orient="horz" pos="3067"/>
        <p:guide orient="horz" pos="1987"/>
        <p:guide pos="557"/>
        <p:guide pos="1325"/>
        <p:guide pos="749"/>
        <p:guide pos="3629"/>
        <p:guide pos="1901"/>
        <p:guide pos="2477"/>
        <p:guide pos="4205"/>
        <p:guide pos="7181"/>
        <p:guide pos="3053"/>
      </p:guideLst>
    </p:cSldViewPr>
  </p:slideViewPr>
  <p:notesTextViewPr>
    <p:cViewPr>
      <p:scale>
        <a:sx n="100" d="100"/>
        <a:sy n="100" d="100"/>
      </p:scale>
      <p:origin x="0" y="0"/>
    </p:cViewPr>
  </p:notesTextViewPr>
  <p:sorterViewPr>
    <p:cViewPr varScale="1">
      <p:scale>
        <a:sx n="1" d="1"/>
        <a:sy n="1" d="1"/>
      </p:scale>
      <p:origin x="0" y="252"/>
    </p:cViewPr>
  </p:sorterViewPr>
  <p:notesViewPr>
    <p:cSldViewPr snapToGrid="0" showGuides="1">
      <p:cViewPr>
        <p:scale>
          <a:sx n="268" d="100"/>
          <a:sy n="268" d="100"/>
        </p:scale>
        <p:origin x="-3138" y="-5286"/>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 billions lost (USD)</c:v>
                </c:pt>
              </c:strCache>
            </c:strRef>
          </c:tx>
          <c:spPr>
            <a:solidFill>
              <a:srgbClr val="002050"/>
            </a:solidFill>
            <a:ln>
              <a:solidFill>
                <a:srgbClr val="002050"/>
              </a:solidFill>
            </a:ln>
          </c:spPr>
          <c:invertIfNegative val="0"/>
          <c:dLbls>
            <c:dLbl>
              <c:idx val="0"/>
              <c:layout/>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$3.9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$0.9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a:t>$</a:t>
                    </a:r>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cyber bullying</c:v>
                </c:pt>
                <c:pt idx="1">
                  <c:v>personal rep</c:v>
                </c:pt>
                <c:pt idx="2">
                  <c:v>prof rep</c:v>
                </c:pt>
                <c:pt idx="3">
                  <c:v>phish</c:v>
                </c:pt>
                <c:pt idx="4">
                  <c:v>Data leak</c:v>
                </c:pt>
                <c:pt idx="5">
                  <c:v>ID theft</c:v>
                </c:pt>
                <c:pt idx="6">
                  <c:v>impers</c:v>
                </c:pt>
                <c:pt idx="7">
                  <c:v>illicit</c:v>
                </c:pt>
                <c:pt idx="8">
                  <c:v>bot net</c:v>
                </c:pt>
                <c:pt idx="9">
                  <c:v>pop</c:v>
                </c:pt>
                <c:pt idx="10">
                  <c:v>virus not bot</c:v>
                </c:pt>
              </c:strCache>
            </c:strRef>
          </c:cat>
          <c:val>
            <c:numRef>
              <c:f>Sheet1!$B$2:$B$12</c:f>
              <c:numCache>
                <c:formatCode>General</c:formatCode>
                <c:ptCount val="11"/>
                <c:pt idx="0">
                  <c:v>18806</c:v>
                </c:pt>
                <c:pt idx="1">
                  <c:v>21529</c:v>
                </c:pt>
                <c:pt idx="2">
                  <c:v>72364</c:v>
                </c:pt>
                <c:pt idx="3">
                  <c:v>38849</c:v>
                </c:pt>
                <c:pt idx="4">
                  <c:v>62823</c:v>
                </c:pt>
                <c:pt idx="5">
                  <c:v>41315</c:v>
                </c:pt>
                <c:pt idx="6">
                  <c:v>30655</c:v>
                </c:pt>
                <c:pt idx="7">
                  <c:v>14468</c:v>
                </c:pt>
                <c:pt idx="8">
                  <c:v>23545</c:v>
                </c:pt>
                <c:pt idx="9">
                  <c:v>18037</c:v>
                </c:pt>
                <c:pt idx="10">
                  <c:v>31040</c:v>
                </c:pt>
              </c:numCache>
            </c:numRef>
          </c:val>
        </c:ser>
        <c:ser>
          <c:idx val="1"/>
          <c:order val="1"/>
          <c:tx>
            <c:strRef>
              <c:f>Sheet1!$C$1</c:f>
              <c:strCache>
                <c:ptCount val="1"/>
                <c:pt idx="0">
                  <c:v>Thousands of years lost</c:v>
                </c:pt>
              </c:strCache>
            </c:strRef>
          </c:tx>
          <c:spPr>
            <a:solidFill>
              <a:srgbClr val="009E49"/>
            </a:solidFill>
            <a:ln>
              <a:solidFill>
                <a:srgbClr val="009E49"/>
              </a:solidFill>
            </a:ln>
          </c:spPr>
          <c:invertIfNegative val="0"/>
          <c:dLbls>
            <c:dLbl>
              <c:idx val="0"/>
              <c:layout/>
              <c:tx>
                <c:rich>
                  <a:bodyPr/>
                  <a:lstStyle/>
                  <a:p>
                    <a:r>
                      <a:rPr lang="en-US" dirty="0" smtClean="0"/>
                      <a:t>11.5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16.3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24.5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12.1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11.7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9.9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15.5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22.4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33.4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cyber bullying</c:v>
                </c:pt>
                <c:pt idx="1">
                  <c:v>personal rep</c:v>
                </c:pt>
                <c:pt idx="2">
                  <c:v>prof rep</c:v>
                </c:pt>
                <c:pt idx="3">
                  <c:v>phish</c:v>
                </c:pt>
                <c:pt idx="4">
                  <c:v>Data leak</c:v>
                </c:pt>
                <c:pt idx="5">
                  <c:v>ID theft</c:v>
                </c:pt>
                <c:pt idx="6">
                  <c:v>impers</c:v>
                </c:pt>
                <c:pt idx="7">
                  <c:v>illicit</c:v>
                </c:pt>
                <c:pt idx="8">
                  <c:v>bot net</c:v>
                </c:pt>
                <c:pt idx="9">
                  <c:v>pop</c:v>
                </c:pt>
                <c:pt idx="10">
                  <c:v>virus not bot</c:v>
                </c:pt>
              </c:strCache>
            </c:strRef>
          </c:cat>
          <c:val>
            <c:numRef>
              <c:f>Sheet1!$C$2:$C$12</c:f>
              <c:numCache>
                <c:formatCode>General</c:formatCode>
                <c:ptCount val="11"/>
                <c:pt idx="0">
                  <c:v>23149</c:v>
                </c:pt>
                <c:pt idx="1">
                  <c:v>32560</c:v>
                </c:pt>
                <c:pt idx="2">
                  <c:v>49261</c:v>
                </c:pt>
                <c:pt idx="3">
                  <c:v>22568</c:v>
                </c:pt>
                <c:pt idx="4">
                  <c:v>22550</c:v>
                </c:pt>
                <c:pt idx="5">
                  <c:v>24217</c:v>
                </c:pt>
                <c:pt idx="6">
                  <c:v>23677</c:v>
                </c:pt>
                <c:pt idx="7">
                  <c:v>19931</c:v>
                </c:pt>
                <c:pt idx="8">
                  <c:v>31460</c:v>
                </c:pt>
                <c:pt idx="9">
                  <c:v>44881</c:v>
                </c:pt>
                <c:pt idx="10">
                  <c:v>67437</c:v>
                </c:pt>
              </c:numCache>
            </c:numRef>
          </c:val>
        </c:ser>
        <c:dLbls>
          <c:showLegendKey val="0"/>
          <c:showVal val="0"/>
          <c:showCatName val="0"/>
          <c:showSerName val="0"/>
          <c:showPercent val="0"/>
          <c:showBubbleSize val="0"/>
        </c:dLbls>
        <c:gapWidth val="64"/>
        <c:axId val="321746792"/>
        <c:axId val="321742088"/>
      </c:barChart>
      <c:catAx>
        <c:axId val="321746792"/>
        <c:scaling>
          <c:orientation val="minMax"/>
        </c:scaling>
        <c:delete val="0"/>
        <c:axPos val="b"/>
        <c:numFmt formatCode="General" sourceLinked="0"/>
        <c:majorTickMark val="none"/>
        <c:minorTickMark val="none"/>
        <c:tickLblPos val="none"/>
        <c:crossAx val="321742088"/>
        <c:crosses val="autoZero"/>
        <c:auto val="1"/>
        <c:lblAlgn val="ctr"/>
        <c:lblOffset val="100"/>
        <c:noMultiLvlLbl val="0"/>
      </c:catAx>
      <c:valAx>
        <c:axId val="321742088"/>
        <c:scaling>
          <c:orientation val="minMax"/>
          <c:max val="80000"/>
          <c:min val="0"/>
        </c:scaling>
        <c:delete val="0"/>
        <c:axPos val="l"/>
        <c:numFmt formatCode="General" sourceLinked="1"/>
        <c:majorTickMark val="none"/>
        <c:minorTickMark val="none"/>
        <c:tickLblPos val="none"/>
        <c:spPr>
          <a:ln>
            <a:noFill/>
          </a:ln>
        </c:spPr>
        <c:crossAx val="321746792"/>
        <c:crosses val="autoZero"/>
        <c:crossBetween val="between"/>
        <c:dispUnits>
          <c:builtInUnit val="thousands"/>
        </c:dispUnits>
      </c:valAx>
    </c:plotArea>
    <c:legend>
      <c:legendPos val="t"/>
      <c:layout>
        <c:manualLayout>
          <c:xMode val="edge"/>
          <c:yMode val="edge"/>
          <c:x val="2.4506693419137519E-2"/>
          <c:y val="2.174388217897669E-2"/>
          <c:w val="0.42431080488540185"/>
          <c:h val="8.8547537205722809E-2"/>
        </c:manualLayout>
      </c:layout>
      <c:overlay val="0"/>
      <c:txPr>
        <a:bodyPr anchor="t"/>
        <a:lstStyle/>
        <a:p>
          <a:pPr>
            <a:defRPr sz="1400"/>
          </a:pPr>
          <a:endParaRPr lang="en-US"/>
        </a:p>
      </c:txPr>
    </c:legend>
    <c:plotVisOnly val="1"/>
    <c:dispBlanksAs val="gap"/>
    <c:showDLblsOverMax val="0"/>
  </c:chart>
  <c:txPr>
    <a:bodyPr/>
    <a:lstStyle/>
    <a:p>
      <a:pPr>
        <a:defRPr sz="1000">
          <a:solidFill>
            <a:schemeClr val="bg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020833333333334E-2"/>
          <c:y val="6.6425120772946863E-2"/>
          <c:w val="0.89604154705271211"/>
          <c:h val="0.86714975845410625"/>
        </c:manualLayout>
      </c:layout>
      <c:barChart>
        <c:barDir val="col"/>
        <c:grouping val="stacked"/>
        <c:varyColors val="0"/>
        <c:ser>
          <c:idx val="0"/>
          <c:order val="0"/>
          <c:tx>
            <c:strRef>
              <c:f>Sheet1!$A$2</c:f>
              <c:strCache>
                <c:ptCount val="1"/>
                <c:pt idx="0">
                  <c:v>Male</c:v>
                </c:pt>
              </c:strCache>
            </c:strRef>
          </c:tx>
          <c:spPr>
            <a:solidFill>
              <a:schemeClr val="accent2"/>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Sheet1!$B$1:$V$1</c:f>
              <c:strCache>
                <c:ptCount val="21"/>
                <c:pt idx="0">
                  <c:v>Total</c:v>
                </c:pt>
                <c:pt idx="1">
                  <c:v>Australia</c:v>
                </c:pt>
                <c:pt idx="2">
                  <c:v>Belgium</c:v>
                </c:pt>
                <c:pt idx="3">
                  <c:v>Brazil</c:v>
                </c:pt>
                <c:pt idx="4">
                  <c:v>Canada</c:v>
                </c:pt>
                <c:pt idx="5">
                  <c:v>China</c:v>
                </c:pt>
                <c:pt idx="6">
                  <c:v>France</c:v>
                </c:pt>
                <c:pt idx="7">
                  <c:v>Germany</c:v>
                </c:pt>
                <c:pt idx="8">
                  <c:v>India</c:v>
                </c:pt>
                <c:pt idx="9">
                  <c:v>Indonesia</c:v>
                </c:pt>
                <c:pt idx="10">
                  <c:v>Japan</c:v>
                </c:pt>
                <c:pt idx="11">
                  <c:v>South Korea</c:v>
                </c:pt>
                <c:pt idx="12">
                  <c:v>Malaysia</c:v>
                </c:pt>
                <c:pt idx="13">
                  <c:v>Mexico</c:v>
                </c:pt>
                <c:pt idx="14">
                  <c:v>Russia</c:v>
                </c:pt>
                <c:pt idx="15">
                  <c:v>Singapore</c:v>
                </c:pt>
                <c:pt idx="16">
                  <c:v>Spain</c:v>
                </c:pt>
                <c:pt idx="17">
                  <c:v>Turkey</c:v>
                </c:pt>
                <c:pt idx="18">
                  <c:v>Egypt</c:v>
                </c:pt>
                <c:pt idx="19">
                  <c:v>UK</c:v>
                </c:pt>
                <c:pt idx="20">
                  <c:v>US</c:v>
                </c:pt>
              </c:strCache>
            </c:strRef>
          </c:cat>
          <c:val>
            <c:numRef>
              <c:f>Sheet1!$B$2:$V$2</c:f>
              <c:numCache>
                <c:formatCode>0%</c:formatCode>
                <c:ptCount val="21"/>
                <c:pt idx="0">
                  <c:v>0.50152613506295307</c:v>
                </c:pt>
                <c:pt idx="1">
                  <c:v>0.48679245283018868</c:v>
                </c:pt>
                <c:pt idx="2">
                  <c:v>0.47766990291262135</c:v>
                </c:pt>
                <c:pt idx="3">
                  <c:v>0.49811320754716981</c:v>
                </c:pt>
                <c:pt idx="4">
                  <c:v>0.50853889943074004</c:v>
                </c:pt>
                <c:pt idx="5">
                  <c:v>0.5311909262759924</c:v>
                </c:pt>
                <c:pt idx="6">
                  <c:v>0.48576850094876661</c:v>
                </c:pt>
                <c:pt idx="7">
                  <c:v>0.48698884758364314</c:v>
                </c:pt>
                <c:pt idx="8">
                  <c:v>0.51526717557251911</c:v>
                </c:pt>
                <c:pt idx="9">
                  <c:v>0.49070631970260226</c:v>
                </c:pt>
                <c:pt idx="10">
                  <c:v>0.48664122137404581</c:v>
                </c:pt>
                <c:pt idx="11">
                  <c:v>0.517578125</c:v>
                </c:pt>
                <c:pt idx="12">
                  <c:v>0.49612403100775193</c:v>
                </c:pt>
                <c:pt idx="13">
                  <c:v>0.48854961832061067</c:v>
                </c:pt>
                <c:pt idx="14">
                  <c:v>0.50860420650095606</c:v>
                </c:pt>
                <c:pt idx="15">
                  <c:v>0.54752851711026618</c:v>
                </c:pt>
                <c:pt idx="16">
                  <c:v>0.52851711026615966</c:v>
                </c:pt>
                <c:pt idx="17">
                  <c:v>0.49333333333333335</c:v>
                </c:pt>
                <c:pt idx="18">
                  <c:v>0.51024590163934425</c:v>
                </c:pt>
                <c:pt idx="19">
                  <c:v>0.49811320754716981</c:v>
                </c:pt>
                <c:pt idx="20">
                  <c:v>0.47556390977443608</c:v>
                </c:pt>
              </c:numCache>
            </c:numRef>
          </c:val>
        </c:ser>
        <c:ser>
          <c:idx val="1"/>
          <c:order val="1"/>
          <c:tx>
            <c:strRef>
              <c:f>Sheet1!$A$3</c:f>
              <c:strCache>
                <c:ptCount val="1"/>
                <c:pt idx="0">
                  <c:v>Female</c:v>
                </c:pt>
              </c:strCache>
            </c:strRef>
          </c:tx>
          <c:spPr>
            <a:solidFill>
              <a:schemeClr val="accent4"/>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Sheet1!$B$1:$V$1</c:f>
              <c:strCache>
                <c:ptCount val="21"/>
                <c:pt idx="0">
                  <c:v>Total</c:v>
                </c:pt>
                <c:pt idx="1">
                  <c:v>Australia</c:v>
                </c:pt>
                <c:pt idx="2">
                  <c:v>Belgium</c:v>
                </c:pt>
                <c:pt idx="3">
                  <c:v>Brazil</c:v>
                </c:pt>
                <c:pt idx="4">
                  <c:v>Canada</c:v>
                </c:pt>
                <c:pt idx="5">
                  <c:v>China</c:v>
                </c:pt>
                <c:pt idx="6">
                  <c:v>France</c:v>
                </c:pt>
                <c:pt idx="7">
                  <c:v>Germany</c:v>
                </c:pt>
                <c:pt idx="8">
                  <c:v>India</c:v>
                </c:pt>
                <c:pt idx="9">
                  <c:v>Indonesia</c:v>
                </c:pt>
                <c:pt idx="10">
                  <c:v>Japan</c:v>
                </c:pt>
                <c:pt idx="11">
                  <c:v>South Korea</c:v>
                </c:pt>
                <c:pt idx="12">
                  <c:v>Malaysia</c:v>
                </c:pt>
                <c:pt idx="13">
                  <c:v>Mexico</c:v>
                </c:pt>
                <c:pt idx="14">
                  <c:v>Russia</c:v>
                </c:pt>
                <c:pt idx="15">
                  <c:v>Singapore</c:v>
                </c:pt>
                <c:pt idx="16">
                  <c:v>Spain</c:v>
                </c:pt>
                <c:pt idx="17">
                  <c:v>Turkey</c:v>
                </c:pt>
                <c:pt idx="18">
                  <c:v>Egypt</c:v>
                </c:pt>
                <c:pt idx="19">
                  <c:v>UK</c:v>
                </c:pt>
                <c:pt idx="20">
                  <c:v>US</c:v>
                </c:pt>
              </c:strCache>
            </c:strRef>
          </c:cat>
          <c:val>
            <c:numRef>
              <c:f>Sheet1!$B$3:$V$3</c:f>
              <c:numCache>
                <c:formatCode>0%</c:formatCode>
                <c:ptCount val="21"/>
                <c:pt idx="0">
                  <c:v>0.4941816100724914</c:v>
                </c:pt>
                <c:pt idx="1">
                  <c:v>0.51320754716981132</c:v>
                </c:pt>
                <c:pt idx="2">
                  <c:v>0.52233009708737865</c:v>
                </c:pt>
                <c:pt idx="3">
                  <c:v>0.49811320754716981</c:v>
                </c:pt>
                <c:pt idx="4">
                  <c:v>0.49146110056925996</c:v>
                </c:pt>
                <c:pt idx="5">
                  <c:v>0.45746691871455575</c:v>
                </c:pt>
                <c:pt idx="6">
                  <c:v>0.51423149905123344</c:v>
                </c:pt>
                <c:pt idx="7">
                  <c:v>0.50743494423791824</c:v>
                </c:pt>
                <c:pt idx="8">
                  <c:v>0.48091603053435117</c:v>
                </c:pt>
                <c:pt idx="9">
                  <c:v>0.5018587360594795</c:v>
                </c:pt>
                <c:pt idx="10">
                  <c:v>0.50572519083969469</c:v>
                </c:pt>
                <c:pt idx="11">
                  <c:v>0.482421875</c:v>
                </c:pt>
                <c:pt idx="12">
                  <c:v>0.5</c:v>
                </c:pt>
                <c:pt idx="13">
                  <c:v>0.50954198473282442</c:v>
                </c:pt>
                <c:pt idx="14">
                  <c:v>0.491395793499044</c:v>
                </c:pt>
                <c:pt idx="15">
                  <c:v>0.44866920152091255</c:v>
                </c:pt>
                <c:pt idx="16">
                  <c:v>0.46958174904942968</c:v>
                </c:pt>
                <c:pt idx="17">
                  <c:v>0.50476190476190474</c:v>
                </c:pt>
                <c:pt idx="18">
                  <c:v>0.45901639344262296</c:v>
                </c:pt>
                <c:pt idx="19">
                  <c:v>0.50188679245283019</c:v>
                </c:pt>
                <c:pt idx="20">
                  <c:v>0.52067669172932329</c:v>
                </c:pt>
              </c:numCache>
            </c:numRef>
          </c:val>
        </c:ser>
        <c:dLbls>
          <c:showLegendKey val="0"/>
          <c:showVal val="0"/>
          <c:showCatName val="0"/>
          <c:showSerName val="0"/>
          <c:showPercent val="0"/>
          <c:showBubbleSize val="0"/>
        </c:dLbls>
        <c:gapWidth val="100"/>
        <c:overlap val="100"/>
        <c:axId val="326301656"/>
        <c:axId val="326304792"/>
      </c:barChart>
      <c:catAx>
        <c:axId val="326301656"/>
        <c:scaling>
          <c:orientation val="minMax"/>
        </c:scaling>
        <c:delete val="1"/>
        <c:axPos val="b"/>
        <c:numFmt formatCode="General" sourceLinked="0"/>
        <c:majorTickMark val="out"/>
        <c:minorTickMark val="none"/>
        <c:tickLblPos val="nextTo"/>
        <c:crossAx val="326304792"/>
        <c:crosses val="autoZero"/>
        <c:auto val="1"/>
        <c:lblAlgn val="ctr"/>
        <c:lblOffset val="100"/>
        <c:noMultiLvlLbl val="0"/>
      </c:catAx>
      <c:valAx>
        <c:axId val="326304792"/>
        <c:scaling>
          <c:orientation val="minMax"/>
        </c:scaling>
        <c:delete val="0"/>
        <c:axPos val="l"/>
        <c:numFmt formatCode="0%" sourceLinked="1"/>
        <c:majorTickMark val="none"/>
        <c:minorTickMark val="none"/>
        <c:tickLblPos val="none"/>
        <c:spPr>
          <a:ln>
            <a:noFill/>
          </a:ln>
        </c:spPr>
        <c:crossAx val="326301656"/>
        <c:crosses val="autoZero"/>
        <c:crossBetween val="between"/>
      </c:valAx>
    </c:plotArea>
    <c:legend>
      <c:legendPos val="r"/>
      <c:layout>
        <c:manualLayout>
          <c:xMode val="edge"/>
          <c:yMode val="edge"/>
          <c:x val="0.90764213555336837"/>
          <c:y val="0.42565112559495538"/>
          <c:w val="6.3748000738188967E-2"/>
          <c:h val="0.29220692697722445"/>
        </c:manualLayout>
      </c:layout>
      <c:overlay val="0"/>
      <c:txPr>
        <a:bodyPr/>
        <a:lstStyle/>
        <a:p>
          <a:pPr>
            <a:defRPr sz="1200"/>
          </a:pPr>
          <a:endParaRPr lang="en-US"/>
        </a:p>
      </c:txPr>
    </c:legend>
    <c:plotVisOnly val="1"/>
    <c:dispBlanksAs val="gap"/>
    <c:showDLblsOverMax val="0"/>
  </c:chart>
  <c:txPr>
    <a:bodyPr/>
    <a:lstStyle/>
    <a:p>
      <a:pPr>
        <a:defRPr sz="1400">
          <a:solidFill>
            <a:schemeClr val="bg2"/>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565694412994904E-2"/>
          <c:y val="7.3112340524221234E-2"/>
          <c:w val="0.89481212162641366"/>
          <c:h val="0.54844124325520149"/>
        </c:manualLayout>
      </c:layout>
      <c:barChart>
        <c:barDir val="col"/>
        <c:grouping val="stacked"/>
        <c:varyColors val="0"/>
        <c:ser>
          <c:idx val="0"/>
          <c:order val="0"/>
          <c:tx>
            <c:strRef>
              <c:f>Sheet1!$A$2</c:f>
              <c:strCache>
                <c:ptCount val="1"/>
                <c:pt idx="0">
                  <c:v>18-34</c:v>
                </c:pt>
              </c:strCache>
            </c:strRef>
          </c:tx>
          <c:spPr>
            <a:solidFill>
              <a:schemeClr val="accent2"/>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Sheet1!$B$1:$V$1</c:f>
              <c:strCache>
                <c:ptCount val="21"/>
                <c:pt idx="0">
                  <c:v>Total</c:v>
                </c:pt>
                <c:pt idx="1">
                  <c:v>Australia</c:v>
                </c:pt>
                <c:pt idx="2">
                  <c:v>Belgium</c:v>
                </c:pt>
                <c:pt idx="3">
                  <c:v>Brazil</c:v>
                </c:pt>
                <c:pt idx="4">
                  <c:v>Canada</c:v>
                </c:pt>
                <c:pt idx="5">
                  <c:v>China</c:v>
                </c:pt>
                <c:pt idx="6">
                  <c:v>France</c:v>
                </c:pt>
                <c:pt idx="7">
                  <c:v>Germany</c:v>
                </c:pt>
                <c:pt idx="8">
                  <c:v>India</c:v>
                </c:pt>
                <c:pt idx="9">
                  <c:v>Indonesia</c:v>
                </c:pt>
                <c:pt idx="10">
                  <c:v>Japan</c:v>
                </c:pt>
                <c:pt idx="11">
                  <c:v>South Korea</c:v>
                </c:pt>
                <c:pt idx="12">
                  <c:v>Malaysia</c:v>
                </c:pt>
                <c:pt idx="13">
                  <c:v>Mexico</c:v>
                </c:pt>
                <c:pt idx="14">
                  <c:v>Russia</c:v>
                </c:pt>
                <c:pt idx="15">
                  <c:v>Singapore</c:v>
                </c:pt>
                <c:pt idx="16">
                  <c:v>Spain</c:v>
                </c:pt>
                <c:pt idx="17">
                  <c:v>Turkey</c:v>
                </c:pt>
                <c:pt idx="18">
                  <c:v>Egypt</c:v>
                </c:pt>
                <c:pt idx="19">
                  <c:v>UK</c:v>
                </c:pt>
                <c:pt idx="20">
                  <c:v>US</c:v>
                </c:pt>
              </c:strCache>
            </c:strRef>
          </c:cat>
          <c:val>
            <c:numRef>
              <c:f>Sheet1!$B$2:$V$2</c:f>
              <c:numCache>
                <c:formatCode>0%</c:formatCode>
                <c:ptCount val="21"/>
                <c:pt idx="0">
                  <c:v>0.44477298740938576</c:v>
                </c:pt>
                <c:pt idx="1">
                  <c:v>0.43018867924528303</c:v>
                </c:pt>
                <c:pt idx="2">
                  <c:v>0.25048543689320391</c:v>
                </c:pt>
                <c:pt idx="3">
                  <c:v>0.4358490566037736</c:v>
                </c:pt>
                <c:pt idx="4">
                  <c:v>0.26944971537001899</c:v>
                </c:pt>
                <c:pt idx="5">
                  <c:v>0.71833648393194705</c:v>
                </c:pt>
                <c:pt idx="6">
                  <c:v>0.28462998102466791</c:v>
                </c:pt>
                <c:pt idx="7">
                  <c:v>0.27137546468401486</c:v>
                </c:pt>
                <c:pt idx="8">
                  <c:v>0.49427480916030536</c:v>
                </c:pt>
                <c:pt idx="9">
                  <c:v>0.52973977695167285</c:v>
                </c:pt>
                <c:pt idx="10">
                  <c:v>0.5419847328244275</c:v>
                </c:pt>
                <c:pt idx="11">
                  <c:v>0.626953125</c:v>
                </c:pt>
                <c:pt idx="12">
                  <c:v>0.54069767441860461</c:v>
                </c:pt>
                <c:pt idx="13">
                  <c:v>0.46564885496183206</c:v>
                </c:pt>
                <c:pt idx="14">
                  <c:v>0.37284894837476101</c:v>
                </c:pt>
                <c:pt idx="15">
                  <c:v>0.41254752851711024</c:v>
                </c:pt>
                <c:pt idx="16">
                  <c:v>0.45057034220532322</c:v>
                </c:pt>
                <c:pt idx="17">
                  <c:v>0.60761904761904761</c:v>
                </c:pt>
                <c:pt idx="18">
                  <c:v>0.59426229508196726</c:v>
                </c:pt>
                <c:pt idx="19">
                  <c:v>0.33962264150943394</c:v>
                </c:pt>
                <c:pt idx="20">
                  <c:v>0.27631578947368424</c:v>
                </c:pt>
              </c:numCache>
            </c:numRef>
          </c:val>
        </c:ser>
        <c:ser>
          <c:idx val="1"/>
          <c:order val="1"/>
          <c:tx>
            <c:strRef>
              <c:f>Sheet1!$A$3</c:f>
              <c:strCache>
                <c:ptCount val="1"/>
                <c:pt idx="0">
                  <c:v>35-54</c:v>
                </c:pt>
              </c:strCache>
            </c:strRef>
          </c:tx>
          <c:spPr>
            <a:solidFill>
              <a:schemeClr val="accent4"/>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Sheet1!$B$1:$V$1</c:f>
              <c:strCache>
                <c:ptCount val="21"/>
                <c:pt idx="0">
                  <c:v>Total</c:v>
                </c:pt>
                <c:pt idx="1">
                  <c:v>Australia</c:v>
                </c:pt>
                <c:pt idx="2">
                  <c:v>Belgium</c:v>
                </c:pt>
                <c:pt idx="3">
                  <c:v>Brazil</c:v>
                </c:pt>
                <c:pt idx="4">
                  <c:v>Canada</c:v>
                </c:pt>
                <c:pt idx="5">
                  <c:v>China</c:v>
                </c:pt>
                <c:pt idx="6">
                  <c:v>France</c:v>
                </c:pt>
                <c:pt idx="7">
                  <c:v>Germany</c:v>
                </c:pt>
                <c:pt idx="8">
                  <c:v>India</c:v>
                </c:pt>
                <c:pt idx="9">
                  <c:v>Indonesia</c:v>
                </c:pt>
                <c:pt idx="10">
                  <c:v>Japan</c:v>
                </c:pt>
                <c:pt idx="11">
                  <c:v>South Korea</c:v>
                </c:pt>
                <c:pt idx="12">
                  <c:v>Malaysia</c:v>
                </c:pt>
                <c:pt idx="13">
                  <c:v>Mexico</c:v>
                </c:pt>
                <c:pt idx="14">
                  <c:v>Russia</c:v>
                </c:pt>
                <c:pt idx="15">
                  <c:v>Singapore</c:v>
                </c:pt>
                <c:pt idx="16">
                  <c:v>Spain</c:v>
                </c:pt>
                <c:pt idx="17">
                  <c:v>Turkey</c:v>
                </c:pt>
                <c:pt idx="18">
                  <c:v>Egypt</c:v>
                </c:pt>
                <c:pt idx="19">
                  <c:v>UK</c:v>
                </c:pt>
                <c:pt idx="20">
                  <c:v>US</c:v>
                </c:pt>
              </c:strCache>
            </c:strRef>
          </c:cat>
          <c:val>
            <c:numRef>
              <c:f>Sheet1!$B$3:$V$3</c:f>
              <c:numCache>
                <c:formatCode>0%</c:formatCode>
                <c:ptCount val="21"/>
                <c:pt idx="0">
                  <c:v>0.39107210988172453</c:v>
                </c:pt>
                <c:pt idx="1">
                  <c:v>0.43018867924528303</c:v>
                </c:pt>
                <c:pt idx="2">
                  <c:v>0.39029126213592236</c:v>
                </c:pt>
                <c:pt idx="3">
                  <c:v>0.41320754716981134</c:v>
                </c:pt>
                <c:pt idx="4">
                  <c:v>0.43453510436432635</c:v>
                </c:pt>
                <c:pt idx="5">
                  <c:v>0.20793950850661624</c:v>
                </c:pt>
                <c:pt idx="6">
                  <c:v>0.36812144212523717</c:v>
                </c:pt>
                <c:pt idx="7">
                  <c:v>0.36988847583643125</c:v>
                </c:pt>
                <c:pt idx="8">
                  <c:v>0.36641221374045801</c:v>
                </c:pt>
                <c:pt idx="9">
                  <c:v>0.34944237918215615</c:v>
                </c:pt>
                <c:pt idx="10">
                  <c:v>0.34732824427480918</c:v>
                </c:pt>
                <c:pt idx="11">
                  <c:v>0.298828125</c:v>
                </c:pt>
                <c:pt idx="12">
                  <c:v>0.39147286821705424</c:v>
                </c:pt>
                <c:pt idx="13">
                  <c:v>0.48854961832061067</c:v>
                </c:pt>
                <c:pt idx="14">
                  <c:v>0.43021032504780116</c:v>
                </c:pt>
                <c:pt idx="15">
                  <c:v>0.50570342205323193</c:v>
                </c:pt>
                <c:pt idx="16">
                  <c:v>0.45057034220532322</c:v>
                </c:pt>
                <c:pt idx="17">
                  <c:v>0.32380952380952382</c:v>
                </c:pt>
                <c:pt idx="18">
                  <c:v>0.32172131147540983</c:v>
                </c:pt>
                <c:pt idx="19">
                  <c:v>0.43396226415094341</c:v>
                </c:pt>
                <c:pt idx="20">
                  <c:v>0.4924812030075188</c:v>
                </c:pt>
              </c:numCache>
            </c:numRef>
          </c:val>
        </c:ser>
        <c:ser>
          <c:idx val="2"/>
          <c:order val="2"/>
          <c:tx>
            <c:strRef>
              <c:f>Sheet1!$A$4</c:f>
              <c:strCache>
                <c:ptCount val="1"/>
                <c:pt idx="0">
                  <c:v>55+</c:v>
                </c:pt>
              </c:strCache>
            </c:strRef>
          </c:tx>
          <c:spPr>
            <a:solidFill>
              <a:schemeClr val="accent1"/>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Sheet1!$B$1:$V$1</c:f>
              <c:strCache>
                <c:ptCount val="21"/>
                <c:pt idx="0">
                  <c:v>Total</c:v>
                </c:pt>
                <c:pt idx="1">
                  <c:v>Australia</c:v>
                </c:pt>
                <c:pt idx="2">
                  <c:v>Belgium</c:v>
                </c:pt>
                <c:pt idx="3">
                  <c:v>Brazil</c:v>
                </c:pt>
                <c:pt idx="4">
                  <c:v>Canada</c:v>
                </c:pt>
                <c:pt idx="5">
                  <c:v>China</c:v>
                </c:pt>
                <c:pt idx="6">
                  <c:v>France</c:v>
                </c:pt>
                <c:pt idx="7">
                  <c:v>Germany</c:v>
                </c:pt>
                <c:pt idx="8">
                  <c:v>India</c:v>
                </c:pt>
                <c:pt idx="9">
                  <c:v>Indonesia</c:v>
                </c:pt>
                <c:pt idx="10">
                  <c:v>Japan</c:v>
                </c:pt>
                <c:pt idx="11">
                  <c:v>South Korea</c:v>
                </c:pt>
                <c:pt idx="12">
                  <c:v>Malaysia</c:v>
                </c:pt>
                <c:pt idx="13">
                  <c:v>Mexico</c:v>
                </c:pt>
                <c:pt idx="14">
                  <c:v>Russia</c:v>
                </c:pt>
                <c:pt idx="15">
                  <c:v>Singapore</c:v>
                </c:pt>
                <c:pt idx="16">
                  <c:v>Spain</c:v>
                </c:pt>
                <c:pt idx="17">
                  <c:v>Turkey</c:v>
                </c:pt>
                <c:pt idx="18">
                  <c:v>Egypt</c:v>
                </c:pt>
                <c:pt idx="19">
                  <c:v>UK</c:v>
                </c:pt>
                <c:pt idx="20">
                  <c:v>US</c:v>
                </c:pt>
              </c:strCache>
            </c:strRef>
          </c:cat>
          <c:val>
            <c:numRef>
              <c:f>Sheet1!$B$4:$V$4</c:f>
              <c:numCache>
                <c:formatCode>0%</c:formatCode>
                <c:ptCount val="21"/>
                <c:pt idx="0">
                  <c:v>0.16415490270888974</c:v>
                </c:pt>
                <c:pt idx="1">
                  <c:v>0.13962264150943396</c:v>
                </c:pt>
                <c:pt idx="2">
                  <c:v>0.35922330097087379</c:v>
                </c:pt>
                <c:pt idx="3">
                  <c:v>0.15094339622641509</c:v>
                </c:pt>
                <c:pt idx="4">
                  <c:v>0.29601518026565465</c:v>
                </c:pt>
                <c:pt idx="5">
                  <c:v>7.3724007561436669E-2</c:v>
                </c:pt>
                <c:pt idx="6">
                  <c:v>0.34724857685009486</c:v>
                </c:pt>
                <c:pt idx="7">
                  <c:v>0.35873605947955389</c:v>
                </c:pt>
                <c:pt idx="8">
                  <c:v>0.13931297709923665</c:v>
                </c:pt>
                <c:pt idx="9">
                  <c:v>0.120817843866171</c:v>
                </c:pt>
                <c:pt idx="10">
                  <c:v>0.11068702290076336</c:v>
                </c:pt>
                <c:pt idx="11">
                  <c:v>7.421875E-2</c:v>
                </c:pt>
                <c:pt idx="12">
                  <c:v>6.7829457364341081E-2</c:v>
                </c:pt>
                <c:pt idx="13">
                  <c:v>4.5801526717557252E-2</c:v>
                </c:pt>
                <c:pt idx="14">
                  <c:v>0.19694072657743786</c:v>
                </c:pt>
                <c:pt idx="15">
                  <c:v>8.17490494296578E-2</c:v>
                </c:pt>
                <c:pt idx="16">
                  <c:v>9.8859315589353611E-2</c:v>
                </c:pt>
                <c:pt idx="17">
                  <c:v>6.8571428571428575E-2</c:v>
                </c:pt>
                <c:pt idx="18">
                  <c:v>8.4016393442622947E-2</c:v>
                </c:pt>
                <c:pt idx="19">
                  <c:v>0.22641509433962265</c:v>
                </c:pt>
                <c:pt idx="20">
                  <c:v>0.23120300751879699</c:v>
                </c:pt>
              </c:numCache>
            </c:numRef>
          </c:val>
        </c:ser>
        <c:dLbls>
          <c:showLegendKey val="0"/>
          <c:showVal val="0"/>
          <c:showCatName val="0"/>
          <c:showSerName val="0"/>
          <c:showPercent val="0"/>
          <c:showBubbleSize val="0"/>
        </c:dLbls>
        <c:gapWidth val="100"/>
        <c:overlap val="100"/>
        <c:axId val="326306752"/>
        <c:axId val="326305968"/>
      </c:barChart>
      <c:catAx>
        <c:axId val="326306752"/>
        <c:scaling>
          <c:orientation val="minMax"/>
        </c:scaling>
        <c:delete val="1"/>
        <c:axPos val="b"/>
        <c:numFmt formatCode="General" sourceLinked="0"/>
        <c:majorTickMark val="out"/>
        <c:minorTickMark val="none"/>
        <c:tickLblPos val="nextTo"/>
        <c:crossAx val="326305968"/>
        <c:crosses val="autoZero"/>
        <c:auto val="1"/>
        <c:lblAlgn val="ctr"/>
        <c:lblOffset val="100"/>
        <c:noMultiLvlLbl val="0"/>
      </c:catAx>
      <c:valAx>
        <c:axId val="326305968"/>
        <c:scaling>
          <c:orientation val="minMax"/>
        </c:scaling>
        <c:delete val="0"/>
        <c:axPos val="l"/>
        <c:numFmt formatCode="0%" sourceLinked="1"/>
        <c:majorTickMark val="none"/>
        <c:minorTickMark val="none"/>
        <c:tickLblPos val="none"/>
        <c:spPr>
          <a:ln>
            <a:noFill/>
          </a:ln>
        </c:spPr>
        <c:crossAx val="326306752"/>
        <c:crosses val="autoZero"/>
        <c:crossBetween val="between"/>
      </c:valAx>
    </c:plotArea>
    <c:legend>
      <c:legendPos val="r"/>
      <c:layout>
        <c:manualLayout>
          <c:xMode val="edge"/>
          <c:yMode val="edge"/>
          <c:x val="0.90311858874395978"/>
          <c:y val="0.1780408853419215"/>
          <c:w val="6.8666544191471446E-2"/>
          <c:h val="0.38280231623842353"/>
        </c:manualLayout>
      </c:layout>
      <c:overlay val="0"/>
      <c:txPr>
        <a:bodyPr/>
        <a:lstStyle/>
        <a:p>
          <a:pPr>
            <a:defRPr sz="1200"/>
          </a:pPr>
          <a:endParaRPr lang="en-US"/>
        </a:p>
      </c:txPr>
    </c:legend>
    <c:plotVisOnly val="1"/>
    <c:dispBlanksAs val="gap"/>
    <c:showDLblsOverMax val="0"/>
  </c:chart>
  <c:txPr>
    <a:bodyPr/>
    <a:lstStyle/>
    <a:p>
      <a:pPr>
        <a:defRPr sz="1400">
          <a:solidFill>
            <a:schemeClr val="bg2"/>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565333141951005E-2"/>
          <c:y val="7.8334650561665609E-2"/>
          <c:w val="0.89538050907699041"/>
          <c:h val="0.76777826482786526"/>
        </c:manualLayout>
      </c:layout>
      <c:barChart>
        <c:barDir val="col"/>
        <c:grouping val="clustered"/>
        <c:varyColors val="0"/>
        <c:ser>
          <c:idx val="0"/>
          <c:order val="0"/>
          <c:tx>
            <c:strRef>
              <c:f>Sheet1!$A$2</c:f>
              <c:strCache>
                <c:ptCount val="1"/>
                <c:pt idx="0">
                  <c:v>Tablet</c:v>
                </c:pt>
              </c:strCache>
            </c:strRef>
          </c:tx>
          <c:spPr>
            <a:solidFill>
              <a:schemeClr val="accent2"/>
            </a:solidFill>
          </c:spPr>
          <c:invertIfNegative val="0"/>
          <c:dLbls>
            <c:spPr>
              <a:noFill/>
              <a:ln>
                <a:noFill/>
              </a:ln>
              <a:effectLst/>
            </c:spPr>
            <c:txPr>
              <a:bodyPr/>
              <a:lstStyle/>
              <a:p>
                <a:pPr>
                  <a:defRPr sz="800">
                    <a:solidFill>
                      <a:srgbClr val="009E49"/>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Sheet1!$B$1:$V$1</c:f>
              <c:strCache>
                <c:ptCount val="21"/>
                <c:pt idx="0">
                  <c:v>20 Country</c:v>
                </c:pt>
                <c:pt idx="1">
                  <c:v>Australia</c:v>
                </c:pt>
                <c:pt idx="2">
                  <c:v>Belgium</c:v>
                </c:pt>
                <c:pt idx="3">
                  <c:v>Brazil</c:v>
                </c:pt>
                <c:pt idx="4">
                  <c:v>Canada</c:v>
                </c:pt>
                <c:pt idx="5">
                  <c:v>China</c:v>
                </c:pt>
                <c:pt idx="6">
                  <c:v>Egypt</c:v>
                </c:pt>
                <c:pt idx="7">
                  <c:v>France</c:v>
                </c:pt>
                <c:pt idx="8">
                  <c:v>Germany</c:v>
                </c:pt>
                <c:pt idx="9">
                  <c:v>India</c:v>
                </c:pt>
                <c:pt idx="10">
                  <c:v>Indonesia</c:v>
                </c:pt>
                <c:pt idx="11">
                  <c:v>Japan</c:v>
                </c:pt>
                <c:pt idx="12">
                  <c:v>So Korea</c:v>
                </c:pt>
                <c:pt idx="13">
                  <c:v>Malaysia</c:v>
                </c:pt>
                <c:pt idx="14">
                  <c:v>Mexico</c:v>
                </c:pt>
                <c:pt idx="15">
                  <c:v>Russia</c:v>
                </c:pt>
                <c:pt idx="16">
                  <c:v>Singapore</c:v>
                </c:pt>
                <c:pt idx="17">
                  <c:v>Spain</c:v>
                </c:pt>
                <c:pt idx="18">
                  <c:v>Turkey</c:v>
                </c:pt>
                <c:pt idx="19">
                  <c:v>UK</c:v>
                </c:pt>
                <c:pt idx="20">
                  <c:v>US</c:v>
                </c:pt>
              </c:strCache>
            </c:strRef>
          </c:cat>
          <c:val>
            <c:numRef>
              <c:f>Sheet1!$B$2:$V$2</c:f>
              <c:numCache>
                <c:formatCode>0%</c:formatCode>
                <c:ptCount val="21"/>
                <c:pt idx="0">
                  <c:v>0.251</c:v>
                </c:pt>
                <c:pt idx="1">
                  <c:v>0.308</c:v>
                </c:pt>
                <c:pt idx="2">
                  <c:v>0.183</c:v>
                </c:pt>
                <c:pt idx="3">
                  <c:v>0.3</c:v>
                </c:pt>
                <c:pt idx="4">
                  <c:v>0.20300000000000001</c:v>
                </c:pt>
                <c:pt idx="5">
                  <c:v>0.371</c:v>
                </c:pt>
                <c:pt idx="6">
                  <c:v>0.121</c:v>
                </c:pt>
                <c:pt idx="7">
                  <c:v>0.218</c:v>
                </c:pt>
                <c:pt idx="8">
                  <c:v>0.151</c:v>
                </c:pt>
                <c:pt idx="9">
                  <c:v>0.216</c:v>
                </c:pt>
                <c:pt idx="10">
                  <c:v>0.29899999999999999</c:v>
                </c:pt>
                <c:pt idx="11">
                  <c:v>0.153</c:v>
                </c:pt>
                <c:pt idx="12">
                  <c:v>0.188</c:v>
                </c:pt>
                <c:pt idx="13">
                  <c:v>0.29699999999999999</c:v>
                </c:pt>
                <c:pt idx="14">
                  <c:v>0.34</c:v>
                </c:pt>
                <c:pt idx="15">
                  <c:v>0.26</c:v>
                </c:pt>
                <c:pt idx="16">
                  <c:v>0.373</c:v>
                </c:pt>
                <c:pt idx="17">
                  <c:v>0.30199999999999999</c:v>
                </c:pt>
                <c:pt idx="18">
                  <c:v>0.24</c:v>
                </c:pt>
                <c:pt idx="19">
                  <c:v>0.26200000000000001</c:v>
                </c:pt>
                <c:pt idx="20">
                  <c:v>0.23300000000000001</c:v>
                </c:pt>
              </c:numCache>
            </c:numRef>
          </c:val>
        </c:ser>
        <c:ser>
          <c:idx val="1"/>
          <c:order val="1"/>
          <c:tx>
            <c:strRef>
              <c:f>Sheet1!$A$3</c:f>
              <c:strCache>
                <c:ptCount val="1"/>
                <c:pt idx="0">
                  <c:v>Smartphone</c:v>
                </c:pt>
              </c:strCache>
            </c:strRef>
          </c:tx>
          <c:spPr>
            <a:solidFill>
              <a:schemeClr val="accent4"/>
            </a:solidFill>
          </c:spPr>
          <c:invertIfNegative val="0"/>
          <c:dLbls>
            <c:spPr>
              <a:noFill/>
              <a:ln>
                <a:noFill/>
              </a:ln>
              <a:effectLst/>
            </c:spPr>
            <c:txPr>
              <a:bodyPr/>
              <a:lstStyle/>
              <a:p>
                <a:pPr>
                  <a:defRPr sz="800">
                    <a:solidFill>
                      <a:srgbClr val="0070C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Sheet1!$B$1:$V$1</c:f>
              <c:strCache>
                <c:ptCount val="21"/>
                <c:pt idx="0">
                  <c:v>20 Country</c:v>
                </c:pt>
                <c:pt idx="1">
                  <c:v>Australia</c:v>
                </c:pt>
                <c:pt idx="2">
                  <c:v>Belgium</c:v>
                </c:pt>
                <c:pt idx="3">
                  <c:v>Brazil</c:v>
                </c:pt>
                <c:pt idx="4">
                  <c:v>Canada</c:v>
                </c:pt>
                <c:pt idx="5">
                  <c:v>China</c:v>
                </c:pt>
                <c:pt idx="6">
                  <c:v>Egypt</c:v>
                </c:pt>
                <c:pt idx="7">
                  <c:v>France</c:v>
                </c:pt>
                <c:pt idx="8">
                  <c:v>Germany</c:v>
                </c:pt>
                <c:pt idx="9">
                  <c:v>India</c:v>
                </c:pt>
                <c:pt idx="10">
                  <c:v>Indonesia</c:v>
                </c:pt>
                <c:pt idx="11">
                  <c:v>Japan</c:v>
                </c:pt>
                <c:pt idx="12">
                  <c:v>So Korea</c:v>
                </c:pt>
                <c:pt idx="13">
                  <c:v>Malaysia</c:v>
                </c:pt>
                <c:pt idx="14">
                  <c:v>Mexico</c:v>
                </c:pt>
                <c:pt idx="15">
                  <c:v>Russia</c:v>
                </c:pt>
                <c:pt idx="16">
                  <c:v>Singapore</c:v>
                </c:pt>
                <c:pt idx="17">
                  <c:v>Spain</c:v>
                </c:pt>
                <c:pt idx="18">
                  <c:v>Turkey</c:v>
                </c:pt>
                <c:pt idx="19">
                  <c:v>UK</c:v>
                </c:pt>
                <c:pt idx="20">
                  <c:v>US</c:v>
                </c:pt>
              </c:strCache>
            </c:strRef>
          </c:cat>
          <c:val>
            <c:numRef>
              <c:f>Sheet1!$B$3:$V$3</c:f>
              <c:numCache>
                <c:formatCode>0%</c:formatCode>
                <c:ptCount val="21"/>
                <c:pt idx="0">
                  <c:v>0.53700000000000003</c:v>
                </c:pt>
                <c:pt idx="1">
                  <c:v>0.57499999999999996</c:v>
                </c:pt>
                <c:pt idx="2">
                  <c:v>0.27400000000000002</c:v>
                </c:pt>
                <c:pt idx="3">
                  <c:v>0.52500000000000002</c:v>
                </c:pt>
                <c:pt idx="4">
                  <c:v>0.32800000000000001</c:v>
                </c:pt>
                <c:pt idx="5">
                  <c:v>0.84099999999999997</c:v>
                </c:pt>
                <c:pt idx="6">
                  <c:v>0.36299999999999999</c:v>
                </c:pt>
                <c:pt idx="7">
                  <c:v>0.41699999999999998</c:v>
                </c:pt>
                <c:pt idx="8">
                  <c:v>0.44400000000000001</c:v>
                </c:pt>
                <c:pt idx="9">
                  <c:v>0.504</c:v>
                </c:pt>
                <c:pt idx="10">
                  <c:v>0.63200000000000001</c:v>
                </c:pt>
                <c:pt idx="11">
                  <c:v>0.38</c:v>
                </c:pt>
                <c:pt idx="12">
                  <c:v>0.79700000000000004</c:v>
                </c:pt>
                <c:pt idx="13">
                  <c:v>0.53500000000000003</c:v>
                </c:pt>
                <c:pt idx="14">
                  <c:v>0.62</c:v>
                </c:pt>
                <c:pt idx="15">
                  <c:v>0.47</c:v>
                </c:pt>
                <c:pt idx="16">
                  <c:v>0.77400000000000002</c:v>
                </c:pt>
                <c:pt idx="17">
                  <c:v>0.71099999999999997</c:v>
                </c:pt>
                <c:pt idx="18">
                  <c:v>0.59799999999999998</c:v>
                </c:pt>
                <c:pt idx="19">
                  <c:v>0.53800000000000003</c:v>
                </c:pt>
                <c:pt idx="20">
                  <c:v>0.40400000000000003</c:v>
                </c:pt>
              </c:numCache>
            </c:numRef>
          </c:val>
        </c:ser>
        <c:dLbls>
          <c:dLblPos val="outEnd"/>
          <c:showLegendKey val="0"/>
          <c:showVal val="1"/>
          <c:showCatName val="0"/>
          <c:showSerName val="0"/>
          <c:showPercent val="0"/>
          <c:showBubbleSize val="0"/>
        </c:dLbls>
        <c:gapWidth val="100"/>
        <c:axId val="348233192"/>
        <c:axId val="348235544"/>
      </c:barChart>
      <c:catAx>
        <c:axId val="348233192"/>
        <c:scaling>
          <c:orientation val="minMax"/>
        </c:scaling>
        <c:delete val="1"/>
        <c:axPos val="b"/>
        <c:numFmt formatCode="General" sourceLinked="0"/>
        <c:majorTickMark val="out"/>
        <c:minorTickMark val="none"/>
        <c:tickLblPos val="nextTo"/>
        <c:crossAx val="348235544"/>
        <c:crosses val="autoZero"/>
        <c:auto val="1"/>
        <c:lblAlgn val="ctr"/>
        <c:lblOffset val="100"/>
        <c:noMultiLvlLbl val="0"/>
      </c:catAx>
      <c:valAx>
        <c:axId val="348235544"/>
        <c:scaling>
          <c:orientation val="minMax"/>
        </c:scaling>
        <c:delete val="0"/>
        <c:axPos val="l"/>
        <c:numFmt formatCode="0%" sourceLinked="0"/>
        <c:majorTickMark val="none"/>
        <c:minorTickMark val="none"/>
        <c:tickLblPos val="none"/>
        <c:spPr>
          <a:solidFill>
            <a:schemeClr val="accent1"/>
          </a:solidFill>
          <a:ln>
            <a:noFill/>
          </a:ln>
        </c:spPr>
        <c:crossAx val="348233192"/>
        <c:crosses val="autoZero"/>
        <c:crossBetween val="between"/>
      </c:valAx>
      <c:spPr>
        <a:noFill/>
      </c:spPr>
    </c:plotArea>
    <c:legend>
      <c:legendPos val="r"/>
      <c:layout>
        <c:manualLayout>
          <c:xMode val="edge"/>
          <c:yMode val="edge"/>
          <c:x val="0.90748040039916888"/>
          <c:y val="0.44946176409069022"/>
          <c:w val="9.1434530156386695E-2"/>
          <c:h val="0.29787089148210666"/>
        </c:manualLayout>
      </c:layout>
      <c:overlay val="1"/>
      <c:txPr>
        <a:bodyPr rot="0" anchor="b" anchorCtr="0"/>
        <a:lstStyle/>
        <a:p>
          <a:pPr>
            <a:defRPr sz="1200">
              <a:solidFill>
                <a:schemeClr val="bg2"/>
              </a:solidFill>
            </a:defRPr>
          </a:pPr>
          <a:endParaRPr lang="en-US"/>
        </a:p>
      </c:txPr>
    </c:legend>
    <c:plotVisOnly val="1"/>
    <c:dispBlanksAs val="gap"/>
    <c:showDLblsOverMax val="0"/>
  </c:chart>
  <c:txPr>
    <a:bodyPr/>
    <a:lstStyle/>
    <a:p>
      <a:pPr>
        <a:defRPr sz="1400">
          <a:solidFill>
            <a:schemeClr val="bg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self</c:v>
                </c:pt>
              </c:strCache>
            </c:strRef>
          </c:tx>
          <c:spPr>
            <a:solidFill>
              <a:srgbClr val="0070C0"/>
            </a:solidFill>
          </c:spPr>
          <c:invertIfNegative val="0"/>
          <c:dPt>
            <c:idx val="0"/>
            <c:invertIfNegative val="0"/>
            <c:bubble3D val="0"/>
          </c:dPt>
          <c:dPt>
            <c:idx val="1"/>
            <c:invertIfNegative val="0"/>
            <c:bubble3D val="0"/>
          </c:dPt>
          <c:dPt>
            <c:idx val="2"/>
            <c:invertIfNegative val="0"/>
            <c:bubble3D val="0"/>
          </c:dPt>
          <c:dPt>
            <c:idx val="8"/>
            <c:invertIfNegative val="0"/>
            <c:bubble3D val="0"/>
          </c:dPt>
          <c:dPt>
            <c:idx val="9"/>
            <c:invertIfNegative val="0"/>
            <c:bubble3D val="0"/>
          </c:dPt>
          <c:dPt>
            <c:idx val="10"/>
            <c:invertIfNegative val="0"/>
            <c:bubble3D val="0"/>
          </c:dPt>
          <c:dLbls>
            <c:spPr>
              <a:noFill/>
              <a:ln>
                <a:noFill/>
              </a:ln>
              <a:effectLst/>
            </c:spPr>
            <c:txPr>
              <a:bodyPr/>
              <a:lstStyle/>
              <a:p>
                <a:pPr>
                  <a:defRPr sz="16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Series 1</c:v>
                </c:pt>
                <c:pt idx="1">
                  <c:v>Series 2</c:v>
                </c:pt>
                <c:pt idx="2">
                  <c:v>Series 3</c:v>
                </c:pt>
                <c:pt idx="3">
                  <c:v>Series 4</c:v>
                </c:pt>
                <c:pt idx="4">
                  <c:v>Series 5</c:v>
                </c:pt>
                <c:pt idx="5">
                  <c:v>Series 6</c:v>
                </c:pt>
                <c:pt idx="6">
                  <c:v>Series 7</c:v>
                </c:pt>
                <c:pt idx="7">
                  <c:v>Series 8</c:v>
                </c:pt>
                <c:pt idx="8">
                  <c:v>Series 9</c:v>
                </c:pt>
                <c:pt idx="9">
                  <c:v>Series 10</c:v>
                </c:pt>
                <c:pt idx="10">
                  <c:v>Series 11</c:v>
                </c:pt>
              </c:strCache>
            </c:strRef>
          </c:cat>
          <c:val>
            <c:numRef>
              <c:f>Sheet1!$B$2:$L$2</c:f>
              <c:numCache>
                <c:formatCode>0%</c:formatCode>
                <c:ptCount val="11"/>
                <c:pt idx="0">
                  <c:v>8.6152913192848596E-2</c:v>
                </c:pt>
                <c:pt idx="1">
                  <c:v>0.16523513556043665</c:v>
                </c:pt>
                <c:pt idx="2">
                  <c:v>0.12638833919232273</c:v>
                </c:pt>
                <c:pt idx="3">
                  <c:v>0.15475115458750022</c:v>
                </c:pt>
                <c:pt idx="4">
                  <c:v>0.1108837326494008</c:v>
                </c:pt>
                <c:pt idx="5">
                  <c:v>8.6455838730724835E-2</c:v>
                </c:pt>
                <c:pt idx="6">
                  <c:v>0.12722256741689111</c:v>
                </c:pt>
                <c:pt idx="7">
                  <c:v>0.18320184035616613</c:v>
                </c:pt>
                <c:pt idx="8">
                  <c:v>9.2147202613793514E-2</c:v>
                </c:pt>
                <c:pt idx="9">
                  <c:v>0.29871720169642191</c:v>
                </c:pt>
                <c:pt idx="10">
                  <c:v>0.23635769130051343</c:v>
                </c:pt>
              </c:numCache>
            </c:numRef>
          </c:val>
        </c:ser>
        <c:dLbls>
          <c:showLegendKey val="0"/>
          <c:showVal val="0"/>
          <c:showCatName val="0"/>
          <c:showSerName val="0"/>
          <c:showPercent val="0"/>
          <c:showBubbleSize val="0"/>
        </c:dLbls>
        <c:gapWidth val="25"/>
        <c:axId val="321746008"/>
        <c:axId val="321743264"/>
      </c:barChart>
      <c:catAx>
        <c:axId val="321746008"/>
        <c:scaling>
          <c:orientation val="minMax"/>
        </c:scaling>
        <c:delete val="1"/>
        <c:axPos val="b"/>
        <c:numFmt formatCode="General" sourceLinked="0"/>
        <c:majorTickMark val="out"/>
        <c:minorTickMark val="none"/>
        <c:tickLblPos val="nextTo"/>
        <c:crossAx val="321743264"/>
        <c:crosses val="autoZero"/>
        <c:auto val="1"/>
        <c:lblAlgn val="ctr"/>
        <c:lblOffset val="100"/>
        <c:noMultiLvlLbl val="0"/>
      </c:catAx>
      <c:valAx>
        <c:axId val="321743264"/>
        <c:scaling>
          <c:orientation val="minMax"/>
        </c:scaling>
        <c:delete val="0"/>
        <c:axPos val="l"/>
        <c:numFmt formatCode="0%" sourceLinked="1"/>
        <c:majorTickMark val="none"/>
        <c:minorTickMark val="none"/>
        <c:tickLblPos val="none"/>
        <c:spPr>
          <a:ln>
            <a:noFill/>
          </a:ln>
        </c:spPr>
        <c:crossAx val="321746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 Billions lost USD</c:v>
                </c:pt>
              </c:strCache>
            </c:strRef>
          </c:tx>
          <c:spPr>
            <a:solidFill>
              <a:srgbClr val="002050"/>
            </a:solidFill>
            <a:ln>
              <a:solidFill>
                <a:srgbClr val="002050"/>
              </a:solidFill>
            </a:ln>
          </c:spPr>
          <c:invertIfNegative val="0"/>
          <c:dLbls>
            <c:dLbl>
              <c:idx val="0"/>
              <c:layout/>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$3.9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$0.9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a:t>$</a:t>
                    </a:r>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cyber bullying</c:v>
                </c:pt>
                <c:pt idx="1">
                  <c:v>personal rep</c:v>
                </c:pt>
                <c:pt idx="2">
                  <c:v>prof rep</c:v>
                </c:pt>
                <c:pt idx="3">
                  <c:v>phish</c:v>
                </c:pt>
                <c:pt idx="4">
                  <c:v>breach</c:v>
                </c:pt>
                <c:pt idx="5">
                  <c:v>ID theft</c:v>
                </c:pt>
                <c:pt idx="6">
                  <c:v>impers</c:v>
                </c:pt>
                <c:pt idx="7">
                  <c:v>illicit</c:v>
                </c:pt>
                <c:pt idx="8">
                  <c:v>bot net</c:v>
                </c:pt>
                <c:pt idx="9">
                  <c:v>pop</c:v>
                </c:pt>
                <c:pt idx="10">
                  <c:v>virus not bot</c:v>
                </c:pt>
              </c:strCache>
            </c:strRef>
          </c:cat>
          <c:val>
            <c:numRef>
              <c:f>Sheet1!$B$2:$B$12</c:f>
              <c:numCache>
                <c:formatCode>General</c:formatCode>
                <c:ptCount val="11"/>
                <c:pt idx="0">
                  <c:v>18806</c:v>
                </c:pt>
                <c:pt idx="1">
                  <c:v>21529</c:v>
                </c:pt>
                <c:pt idx="2">
                  <c:v>72364</c:v>
                </c:pt>
                <c:pt idx="3">
                  <c:v>38849</c:v>
                </c:pt>
                <c:pt idx="4">
                  <c:v>62823</c:v>
                </c:pt>
                <c:pt idx="5">
                  <c:v>41315</c:v>
                </c:pt>
                <c:pt idx="6">
                  <c:v>30655</c:v>
                </c:pt>
                <c:pt idx="7">
                  <c:v>14468</c:v>
                </c:pt>
                <c:pt idx="8">
                  <c:v>23545</c:v>
                </c:pt>
                <c:pt idx="9">
                  <c:v>18037</c:v>
                </c:pt>
                <c:pt idx="10">
                  <c:v>31040</c:v>
                </c:pt>
              </c:numCache>
            </c:numRef>
          </c:val>
        </c:ser>
        <c:dLbls>
          <c:showLegendKey val="0"/>
          <c:showVal val="0"/>
          <c:showCatName val="0"/>
          <c:showSerName val="0"/>
          <c:showPercent val="0"/>
          <c:showBubbleSize val="0"/>
        </c:dLbls>
        <c:gapWidth val="64"/>
        <c:axId val="321740912"/>
        <c:axId val="321744048"/>
      </c:barChart>
      <c:catAx>
        <c:axId val="321740912"/>
        <c:scaling>
          <c:orientation val="minMax"/>
        </c:scaling>
        <c:delete val="0"/>
        <c:axPos val="b"/>
        <c:numFmt formatCode="General" sourceLinked="0"/>
        <c:majorTickMark val="none"/>
        <c:minorTickMark val="none"/>
        <c:tickLblPos val="none"/>
        <c:crossAx val="321744048"/>
        <c:crosses val="autoZero"/>
        <c:auto val="1"/>
        <c:lblAlgn val="ctr"/>
        <c:lblOffset val="100"/>
        <c:noMultiLvlLbl val="0"/>
      </c:catAx>
      <c:valAx>
        <c:axId val="321744048"/>
        <c:scaling>
          <c:orientation val="minMax"/>
          <c:max val="80000"/>
          <c:min val="0"/>
        </c:scaling>
        <c:delete val="0"/>
        <c:axPos val="l"/>
        <c:numFmt formatCode="General" sourceLinked="1"/>
        <c:majorTickMark val="none"/>
        <c:minorTickMark val="none"/>
        <c:tickLblPos val="none"/>
        <c:spPr>
          <a:ln>
            <a:noFill/>
          </a:ln>
        </c:spPr>
        <c:crossAx val="321740912"/>
        <c:crosses val="autoZero"/>
        <c:crossBetween val="between"/>
        <c:dispUnits>
          <c:builtInUnit val="thousands"/>
        </c:dispUnits>
      </c:valAx>
    </c:plotArea>
    <c:legend>
      <c:legendPos val="t"/>
      <c:layout>
        <c:manualLayout>
          <c:xMode val="edge"/>
          <c:yMode val="edge"/>
          <c:x val="0.69181307735089315"/>
          <c:y val="0.19569493961079021"/>
          <c:w val="0.19406252778498206"/>
          <c:h val="0.15015520337949009"/>
        </c:manualLayout>
      </c:layout>
      <c:overlay val="0"/>
      <c:txPr>
        <a:bodyPr anchor="t"/>
        <a:lstStyle/>
        <a:p>
          <a:pPr>
            <a:defRPr sz="1200"/>
          </a:pPr>
          <a:endParaRPr lang="en-US"/>
        </a:p>
      </c:txPr>
    </c:legend>
    <c:plotVisOnly val="1"/>
    <c:dispBlanksAs val="gap"/>
    <c:showDLblsOverMax val="0"/>
  </c:chart>
  <c:txPr>
    <a:bodyPr/>
    <a:lstStyle/>
    <a:p>
      <a:pPr>
        <a:defRPr sz="100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15174391860812E-2"/>
          <c:y val="6.1427615800538848E-2"/>
          <c:w val="0.95719160104986878"/>
          <c:h val="0.71460940318332822"/>
        </c:manualLayout>
      </c:layout>
      <c:barChart>
        <c:barDir val="col"/>
        <c:grouping val="clustered"/>
        <c:varyColors val="0"/>
        <c:ser>
          <c:idx val="1"/>
          <c:order val="0"/>
          <c:tx>
            <c:strRef>
              <c:f>Sheet1!$C$1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Self</c:v>
                </c:pt>
                <c:pt idx="1">
                  <c:v>Online companies &amp; businesses</c:v>
                </c:pt>
                <c:pt idx="2">
                  <c:v>Government</c:v>
                </c:pt>
                <c:pt idx="3">
                  <c:v>Other/none</c:v>
                </c:pt>
                <c:pt idx="4">
                  <c:v>School</c:v>
                </c:pt>
              </c:strCache>
            </c:strRef>
          </c:cat>
          <c:val>
            <c:numRef>
              <c:f>Sheet1!$C$2:$C$6</c:f>
              <c:numCache>
                <c:formatCode>0%</c:formatCode>
                <c:ptCount val="5"/>
                <c:pt idx="0">
                  <c:v>0.60899999999999999</c:v>
                </c:pt>
                <c:pt idx="1">
                  <c:v>0.19700000000000001</c:v>
                </c:pt>
                <c:pt idx="2">
                  <c:v>9.2999999999999999E-2</c:v>
                </c:pt>
                <c:pt idx="3">
                  <c:v>8.7999999999999995E-2</c:v>
                </c:pt>
                <c:pt idx="4">
                  <c:v>1.2999999999999999E-2</c:v>
                </c:pt>
              </c:numCache>
            </c:numRef>
          </c:val>
        </c:ser>
        <c:ser>
          <c:idx val="0"/>
          <c:order val="1"/>
          <c:tx>
            <c:strRef>
              <c:f>Sheet1!$D$1</c:f>
              <c:strCache>
                <c:ptCount val="1"/>
                <c:pt idx="0">
                  <c:v>2012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Self</c:v>
                </c:pt>
                <c:pt idx="1">
                  <c:v>Online companies &amp; businesses</c:v>
                </c:pt>
                <c:pt idx="2">
                  <c:v>Government</c:v>
                </c:pt>
                <c:pt idx="3">
                  <c:v>Other/none</c:v>
                </c:pt>
                <c:pt idx="4">
                  <c:v>School</c:v>
                </c:pt>
              </c:strCache>
            </c:strRef>
          </c:cat>
          <c:val>
            <c:numRef>
              <c:f>Sheet1!$D$2:$D$6</c:f>
              <c:numCache>
                <c:formatCode>0%</c:formatCode>
                <c:ptCount val="5"/>
                <c:pt idx="0">
                  <c:v>0.56999999999999995</c:v>
                </c:pt>
                <c:pt idx="1">
                  <c:v>0.28000000000000003</c:v>
                </c:pt>
                <c:pt idx="2">
                  <c:v>0.12</c:v>
                </c:pt>
                <c:pt idx="3">
                  <c:v>0.02</c:v>
                </c:pt>
                <c:pt idx="4">
                  <c:v>0.01</c:v>
                </c:pt>
              </c:numCache>
            </c:numRef>
          </c:val>
        </c:ser>
        <c:dLbls>
          <c:showLegendKey val="0"/>
          <c:showVal val="0"/>
          <c:showCatName val="0"/>
          <c:showSerName val="0"/>
          <c:showPercent val="0"/>
          <c:showBubbleSize val="0"/>
        </c:dLbls>
        <c:gapWidth val="100"/>
        <c:axId val="321744440"/>
        <c:axId val="321746400"/>
      </c:barChart>
      <c:catAx>
        <c:axId val="321744440"/>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bg2">
                    <a:lumMod val="75000"/>
                  </a:schemeClr>
                </a:solidFill>
                <a:latin typeface="+mn-lt"/>
                <a:ea typeface="+mn-ea"/>
                <a:cs typeface="+mn-cs"/>
              </a:defRPr>
            </a:pPr>
            <a:endParaRPr lang="en-US"/>
          </a:p>
        </c:txPr>
        <c:crossAx val="321746400"/>
        <c:crosses val="autoZero"/>
        <c:auto val="1"/>
        <c:lblAlgn val="ctr"/>
        <c:lblOffset val="100"/>
        <c:noMultiLvlLbl val="0"/>
      </c:catAx>
      <c:valAx>
        <c:axId val="321746400"/>
        <c:scaling>
          <c:orientation val="minMax"/>
        </c:scaling>
        <c:delete val="1"/>
        <c:axPos val="l"/>
        <c:numFmt formatCode="0%" sourceLinked="1"/>
        <c:majorTickMark val="none"/>
        <c:minorTickMark val="none"/>
        <c:tickLblPos val="nextTo"/>
        <c:crossAx val="321744440"/>
        <c:crosses val="autoZero"/>
        <c:crossBetween val="between"/>
      </c:valAx>
      <c:spPr>
        <a:noFill/>
        <a:ln>
          <a:noFill/>
        </a:ln>
        <a:effectLst/>
      </c:spPr>
    </c:plotArea>
    <c:legend>
      <c:legendPos val="t"/>
      <c:layout>
        <c:manualLayout>
          <c:xMode val="edge"/>
          <c:yMode val="edge"/>
          <c:x val="0.3893768433584977"/>
          <c:y val="1.8072293442816963E-2"/>
          <c:w val="0.20578226046486459"/>
          <c:h val="9.357605862253548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60499087199622E-2"/>
          <c:y val="4.7026162237019727E-2"/>
          <c:w val="0.67840838047195107"/>
          <c:h val="0.86424134789200369"/>
        </c:manualLayout>
      </c:layout>
      <c:barChart>
        <c:barDir val="col"/>
        <c:grouping val="stacked"/>
        <c:varyColors val="0"/>
        <c:ser>
          <c:idx val="0"/>
          <c:order val="0"/>
          <c:tx>
            <c:strRef>
              <c:f>Sheet1!$A$2</c:f>
              <c:strCache>
                <c:ptCount val="1"/>
                <c:pt idx="0">
                  <c:v>Foundational</c:v>
                </c:pt>
              </c:strCache>
            </c:strRef>
          </c:tx>
          <c:spPr>
            <a:solidFill>
              <a:srgbClr val="009E49"/>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c:v>
                </c:pt>
                <c:pt idx="1">
                  <c:v>2012</c:v>
                </c:pt>
              </c:strCache>
            </c:strRef>
          </c:cat>
          <c:val>
            <c:numRef>
              <c:f>Sheet1!$B$2:$C$2</c:f>
              <c:numCache>
                <c:formatCode>General</c:formatCode>
                <c:ptCount val="2"/>
                <c:pt idx="0">
                  <c:v>14.7</c:v>
                </c:pt>
                <c:pt idx="1">
                  <c:v>14.2</c:v>
                </c:pt>
              </c:numCache>
            </c:numRef>
          </c:val>
        </c:ser>
        <c:ser>
          <c:idx val="1"/>
          <c:order val="1"/>
          <c:tx>
            <c:strRef>
              <c:f>Sheet1!$A$3</c:f>
              <c:strCache>
                <c:ptCount val="1"/>
                <c:pt idx="0">
                  <c:v>Technical</c:v>
                </c:pt>
              </c:strCache>
            </c:strRef>
          </c:tx>
          <c:spPr>
            <a:solidFill>
              <a:schemeClr val="accent4"/>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c:v>
                </c:pt>
                <c:pt idx="1">
                  <c:v>2012</c:v>
                </c:pt>
              </c:strCache>
            </c:strRef>
          </c:cat>
          <c:val>
            <c:numRef>
              <c:f>Sheet1!$B$3:$C$3</c:f>
              <c:numCache>
                <c:formatCode>General</c:formatCode>
                <c:ptCount val="2"/>
                <c:pt idx="0">
                  <c:v>9.5</c:v>
                </c:pt>
                <c:pt idx="1">
                  <c:v>9.3000000000000007</c:v>
                </c:pt>
              </c:numCache>
            </c:numRef>
          </c:val>
        </c:ser>
        <c:ser>
          <c:idx val="2"/>
          <c:order val="2"/>
          <c:tx>
            <c:strRef>
              <c:f>Sheet1!$A$4</c:f>
              <c:strCache>
                <c:ptCount val="1"/>
                <c:pt idx="0">
                  <c:v>Behavioral</c:v>
                </c:pt>
              </c:strCache>
            </c:strRef>
          </c:tx>
          <c:spPr>
            <a:solidFill>
              <a:schemeClr val="accent1"/>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c:v>
                </c:pt>
                <c:pt idx="1">
                  <c:v>2012</c:v>
                </c:pt>
              </c:strCache>
            </c:strRef>
          </c:cat>
          <c:val>
            <c:numRef>
              <c:f>Sheet1!$B$4:$C$4</c:f>
              <c:numCache>
                <c:formatCode>General</c:formatCode>
                <c:ptCount val="2"/>
                <c:pt idx="0">
                  <c:v>10.4</c:v>
                </c:pt>
                <c:pt idx="1">
                  <c:v>10.8</c:v>
                </c:pt>
              </c:numCache>
            </c:numRef>
          </c:val>
        </c:ser>
        <c:dLbls>
          <c:showLegendKey val="0"/>
          <c:showVal val="0"/>
          <c:showCatName val="0"/>
          <c:showSerName val="0"/>
          <c:showPercent val="0"/>
          <c:showBubbleSize val="0"/>
        </c:dLbls>
        <c:gapWidth val="100"/>
        <c:overlap val="100"/>
        <c:axId val="227976384"/>
        <c:axId val="326307144"/>
      </c:barChart>
      <c:catAx>
        <c:axId val="227976384"/>
        <c:scaling>
          <c:orientation val="minMax"/>
        </c:scaling>
        <c:delete val="0"/>
        <c:axPos val="b"/>
        <c:numFmt formatCode="General" sourceLinked="0"/>
        <c:majorTickMark val="out"/>
        <c:minorTickMark val="none"/>
        <c:tickLblPos val="nextTo"/>
        <c:spPr>
          <a:ln>
            <a:solidFill>
              <a:schemeClr val="bg2"/>
            </a:solidFill>
          </a:ln>
        </c:spPr>
        <c:crossAx val="326307144"/>
        <c:crosses val="autoZero"/>
        <c:auto val="1"/>
        <c:lblAlgn val="ctr"/>
        <c:lblOffset val="100"/>
        <c:noMultiLvlLbl val="0"/>
      </c:catAx>
      <c:valAx>
        <c:axId val="326307144"/>
        <c:scaling>
          <c:orientation val="minMax"/>
        </c:scaling>
        <c:delete val="0"/>
        <c:axPos val="l"/>
        <c:numFmt formatCode="General" sourceLinked="1"/>
        <c:majorTickMark val="none"/>
        <c:minorTickMark val="none"/>
        <c:tickLblPos val="none"/>
        <c:spPr>
          <a:ln>
            <a:noFill/>
          </a:ln>
        </c:spPr>
        <c:crossAx val="227976384"/>
        <c:crosses val="autoZero"/>
        <c:crossBetween val="between"/>
      </c:valAx>
    </c:plotArea>
    <c:legend>
      <c:legendPos val="r"/>
      <c:layout/>
      <c:overlay val="0"/>
    </c:legend>
    <c:plotVisOnly val="1"/>
    <c:dispBlanksAs val="gap"/>
    <c:showDLblsOverMax val="0"/>
  </c:chart>
  <c:txPr>
    <a:bodyPr/>
    <a:lstStyle/>
    <a:p>
      <a:pPr>
        <a:defRPr sz="1400">
          <a:solidFill>
            <a:schemeClr val="bg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93690767998738E-2"/>
          <c:y val="3.2065159593878567E-2"/>
          <c:w val="0.9898063092320013"/>
          <c:h val="0.6252907986378704"/>
        </c:manualLayout>
      </c:layout>
      <c:barChart>
        <c:barDir val="col"/>
        <c:grouping val="clustered"/>
        <c:varyColors val="0"/>
        <c:ser>
          <c:idx val="1"/>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Up-to-date Windows (Windows Vista or newer)</c:v>
                </c:pt>
                <c:pt idx="1">
                  <c:v>Installed antimalware software on my PC or laptop</c:v>
                </c:pt>
                <c:pt idx="2">
                  <c:v>Turn on and leave on my computer firewall</c:v>
                </c:pt>
                <c:pt idx="3">
                  <c:v>Run software updates or turn on automatic updates</c:v>
                </c:pt>
                <c:pt idx="4">
                  <c:v>Use secured wireless networks</c:v>
                </c:pt>
              </c:strCache>
            </c:strRef>
          </c:cat>
          <c:val>
            <c:numRef>
              <c:f>Sheet1!$B$2:$B$6</c:f>
              <c:numCache>
                <c:formatCode>0%</c:formatCode>
                <c:ptCount val="5"/>
                <c:pt idx="0">
                  <c:v>0.72</c:v>
                </c:pt>
                <c:pt idx="1">
                  <c:v>0.54100000000000004</c:v>
                </c:pt>
                <c:pt idx="2">
                  <c:v>0.40200000000000002</c:v>
                </c:pt>
                <c:pt idx="3">
                  <c:v>0.4</c:v>
                </c:pt>
                <c:pt idx="4">
                  <c:v>0.32800000000000001</c:v>
                </c:pt>
              </c:numCache>
            </c:numRef>
          </c:val>
        </c:ser>
        <c:ser>
          <c:idx val="0"/>
          <c:order val="1"/>
          <c:tx>
            <c:strRef>
              <c:f>Sheet1!$C$1</c:f>
              <c:strCache>
                <c:ptCount val="1"/>
                <c:pt idx="0">
                  <c:v>2012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Up-to-date Windows (Windows Vista or newer)</c:v>
                </c:pt>
                <c:pt idx="1">
                  <c:v>Installed antimalware software on my PC or laptop</c:v>
                </c:pt>
                <c:pt idx="2">
                  <c:v>Turn on and leave on my computer firewall</c:v>
                </c:pt>
                <c:pt idx="3">
                  <c:v>Run software updates or turn on automatic updates</c:v>
                </c:pt>
                <c:pt idx="4">
                  <c:v>Use secured wireless networks</c:v>
                </c:pt>
              </c:strCache>
            </c:strRef>
          </c:cat>
          <c:val>
            <c:numRef>
              <c:f>Sheet1!$C$2:$C$6</c:f>
              <c:numCache>
                <c:formatCode>0%</c:formatCode>
                <c:ptCount val="5"/>
                <c:pt idx="0">
                  <c:v>0.62</c:v>
                </c:pt>
                <c:pt idx="1">
                  <c:v>0.53</c:v>
                </c:pt>
                <c:pt idx="2">
                  <c:v>0.44</c:v>
                </c:pt>
                <c:pt idx="3">
                  <c:v>0.42</c:v>
                </c:pt>
                <c:pt idx="4">
                  <c:v>0.33</c:v>
                </c:pt>
              </c:numCache>
            </c:numRef>
          </c:val>
        </c:ser>
        <c:dLbls>
          <c:showLegendKey val="0"/>
          <c:showVal val="0"/>
          <c:showCatName val="0"/>
          <c:showSerName val="0"/>
          <c:showPercent val="0"/>
          <c:showBubbleSize val="0"/>
        </c:dLbls>
        <c:gapWidth val="100"/>
        <c:axId val="326303224"/>
        <c:axId val="326302048"/>
      </c:barChart>
      <c:catAx>
        <c:axId val="326303224"/>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bg2">
                    <a:lumMod val="75000"/>
                  </a:schemeClr>
                </a:solidFill>
                <a:latin typeface="+mn-lt"/>
                <a:ea typeface="+mn-ea"/>
                <a:cs typeface="+mn-cs"/>
              </a:defRPr>
            </a:pPr>
            <a:endParaRPr lang="en-US"/>
          </a:p>
        </c:txPr>
        <c:crossAx val="326302048"/>
        <c:crosses val="autoZero"/>
        <c:auto val="1"/>
        <c:lblAlgn val="ctr"/>
        <c:lblOffset val="100"/>
        <c:noMultiLvlLbl val="0"/>
      </c:catAx>
      <c:valAx>
        <c:axId val="326302048"/>
        <c:scaling>
          <c:orientation val="minMax"/>
        </c:scaling>
        <c:delete val="1"/>
        <c:axPos val="l"/>
        <c:numFmt formatCode="0%" sourceLinked="1"/>
        <c:majorTickMark val="none"/>
        <c:minorTickMark val="none"/>
        <c:tickLblPos val="nextTo"/>
        <c:crossAx val="326303224"/>
        <c:crosses val="autoZero"/>
        <c:crossBetween val="between"/>
      </c:valAx>
      <c:spPr>
        <a:noFill/>
        <a:ln>
          <a:noFill/>
        </a:ln>
        <a:effectLst/>
      </c:spPr>
    </c:plotArea>
    <c:legend>
      <c:legendPos val="t"/>
      <c:layout>
        <c:manualLayout>
          <c:xMode val="edge"/>
          <c:yMode val="edge"/>
          <c:x val="0.38937680866814728"/>
          <c:y val="3.1122390262047588E-2"/>
          <c:w val="0.20578226046486459"/>
          <c:h val="9.357605862253548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49192223131907E-3"/>
          <c:y val="0.18866486433164609"/>
          <c:w val="0.99176508077768677"/>
          <c:h val="0.66117822771074686"/>
        </c:manualLayout>
      </c:layout>
      <c:barChart>
        <c:barDir val="col"/>
        <c:grouping val="clustered"/>
        <c:varyColors val="0"/>
        <c:ser>
          <c:idx val="1"/>
          <c:order val="0"/>
          <c:tx>
            <c:strRef>
              <c:f>Sheet1!$B$1</c:f>
              <c:strCache>
                <c:ptCount val="1"/>
                <c:pt idx="0">
                  <c:v>Before checking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Installed antimalware software</c:v>
                </c:pt>
                <c:pt idx="1">
                  <c:v>Turned on and left on firewall</c:v>
                </c:pt>
                <c:pt idx="2">
                  <c:v>Turned on automatic updates</c:v>
                </c:pt>
              </c:strCache>
            </c:strRef>
          </c:cat>
          <c:val>
            <c:numRef>
              <c:f>Sheet1!$B$2:$B$4</c:f>
              <c:numCache>
                <c:formatCode>0%</c:formatCode>
                <c:ptCount val="3"/>
                <c:pt idx="0">
                  <c:v>0.54100000000000004</c:v>
                </c:pt>
                <c:pt idx="1">
                  <c:v>0.40200000000000002</c:v>
                </c:pt>
                <c:pt idx="2">
                  <c:v>0.4</c:v>
                </c:pt>
              </c:numCache>
            </c:numRef>
          </c:val>
        </c:ser>
        <c:ser>
          <c:idx val="0"/>
          <c:order val="1"/>
          <c:tx>
            <c:strRef>
              <c:f>Sheet1!$C$1</c:f>
              <c:strCache>
                <c:ptCount val="1"/>
                <c:pt idx="0">
                  <c:v>After checking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Installed antimalware software</c:v>
                </c:pt>
                <c:pt idx="1">
                  <c:v>Turned on and left on firewall</c:v>
                </c:pt>
                <c:pt idx="2">
                  <c:v>Turned on automatic updates</c:v>
                </c:pt>
              </c:strCache>
            </c:strRef>
          </c:cat>
          <c:val>
            <c:numRef>
              <c:f>Sheet1!$C$2:$C$4</c:f>
              <c:numCache>
                <c:formatCode>0%</c:formatCode>
                <c:ptCount val="3"/>
                <c:pt idx="0">
                  <c:v>0.95</c:v>
                </c:pt>
                <c:pt idx="1">
                  <c:v>0.84</c:v>
                </c:pt>
                <c:pt idx="2">
                  <c:v>0.82</c:v>
                </c:pt>
              </c:numCache>
            </c:numRef>
          </c:val>
        </c:ser>
        <c:dLbls>
          <c:showLegendKey val="0"/>
          <c:showVal val="0"/>
          <c:showCatName val="0"/>
          <c:showSerName val="0"/>
          <c:showPercent val="0"/>
          <c:showBubbleSize val="0"/>
        </c:dLbls>
        <c:gapWidth val="100"/>
        <c:overlap val="-9"/>
        <c:axId val="326302440"/>
        <c:axId val="326307928"/>
      </c:barChart>
      <c:catAx>
        <c:axId val="326302440"/>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bg2">
                    <a:lumMod val="75000"/>
                  </a:schemeClr>
                </a:solidFill>
                <a:latin typeface="+mn-lt"/>
                <a:ea typeface="+mn-ea"/>
                <a:cs typeface="+mn-cs"/>
              </a:defRPr>
            </a:pPr>
            <a:endParaRPr lang="en-US"/>
          </a:p>
        </c:txPr>
        <c:crossAx val="326307928"/>
        <c:crosses val="autoZero"/>
        <c:auto val="1"/>
        <c:lblAlgn val="ctr"/>
        <c:lblOffset val="100"/>
        <c:noMultiLvlLbl val="0"/>
      </c:catAx>
      <c:valAx>
        <c:axId val="326307928"/>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3024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8855881651157E-2"/>
          <c:y val="9.8271640407416108E-2"/>
          <c:w val="0.86569046766881408"/>
          <c:h val="0.80970705274743893"/>
        </c:manualLayout>
      </c:layout>
      <c:barChart>
        <c:barDir val="bar"/>
        <c:grouping val="clustered"/>
        <c:varyColors val="0"/>
        <c:ser>
          <c:idx val="0"/>
          <c:order val="0"/>
          <c:tx>
            <c:strRef>
              <c:f>Sheet1!$A$1</c:f>
              <c:strCache>
                <c:ptCount val="1"/>
                <c:pt idx="0">
                  <c:v>statements</c:v>
                </c:pt>
              </c:strCache>
            </c:strRef>
          </c:tx>
          <c:spPr>
            <a:solidFill>
              <a:schemeClr val="accent1"/>
            </a:solidFill>
            <a:ln>
              <a:noFill/>
            </a:ln>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Used a service to edit or delete information about me online, online reputation</c:v>
                </c:pt>
                <c:pt idx="1">
                  <c:v>Used a service to edit or delete information about me online, online reputation</c:v>
                </c:pt>
                <c:pt idx="2">
                  <c:v>Use search engines to monitor and manage my personal information online</c:v>
                </c:pt>
                <c:pt idx="3">
                  <c:v>Edit or delete information ...my online reputation </c:v>
                </c:pt>
                <c:pt idx="4">
                  <c:v>Use a Mobile security application/feature</c:v>
                </c:pt>
                <c:pt idx="5">
                  <c:v>Hide my computer's identity from web sites</c:v>
                </c:pt>
                <c:pt idx="6">
                  <c:v>Use phishing &amp; web browser filters</c:v>
                </c:pt>
                <c:pt idx="7">
                  <c:v>Screen names, gamer tags not my real name</c:v>
                </c:pt>
                <c:pt idx="8">
                  <c:v>Limit what friends can see on social networking </c:v>
                </c:pt>
                <c:pt idx="9">
                  <c:v>Using a PIN or password to lock a mobile device</c:v>
                </c:pt>
                <c:pt idx="10">
                  <c:v>Change social networking privacy settings</c:v>
                </c:pt>
                <c:pt idx="11">
                  <c:v>Limit amount of personal info available online</c:v>
                </c:pt>
                <c:pt idx="12">
                  <c:v>Limit what strangers can see on social networking</c:v>
                </c:pt>
              </c:strCache>
            </c:strRef>
          </c:cat>
          <c:val>
            <c:numRef>
              <c:f>Sheet1!$B$3:$B$14</c:f>
              <c:numCache>
                <c:formatCode>0%</c:formatCode>
                <c:ptCount val="12"/>
                <c:pt idx="0">
                  <c:v>0.1</c:v>
                </c:pt>
                <c:pt idx="1">
                  <c:v>0.15</c:v>
                </c:pt>
                <c:pt idx="2">
                  <c:v>0.19</c:v>
                </c:pt>
                <c:pt idx="3">
                  <c:v>0.21</c:v>
                </c:pt>
                <c:pt idx="4">
                  <c:v>0.21</c:v>
                </c:pt>
                <c:pt idx="5">
                  <c:v>0.21</c:v>
                </c:pt>
                <c:pt idx="6">
                  <c:v>0.23</c:v>
                </c:pt>
                <c:pt idx="7">
                  <c:v>0.28999999999999998</c:v>
                </c:pt>
                <c:pt idx="8">
                  <c:v>0.33</c:v>
                </c:pt>
                <c:pt idx="9">
                  <c:v>0.33</c:v>
                </c:pt>
                <c:pt idx="10">
                  <c:v>0.36</c:v>
                </c:pt>
                <c:pt idx="11">
                  <c:v>0.36</c:v>
                </c:pt>
              </c:numCache>
            </c:numRef>
          </c:val>
        </c:ser>
        <c:dLbls>
          <c:showLegendKey val="0"/>
          <c:showVal val="0"/>
          <c:showCatName val="0"/>
          <c:showSerName val="0"/>
          <c:showPercent val="0"/>
          <c:showBubbleSize val="0"/>
        </c:dLbls>
        <c:gapWidth val="75"/>
        <c:axId val="326302832"/>
        <c:axId val="326307536"/>
      </c:barChart>
      <c:catAx>
        <c:axId val="326302832"/>
        <c:scaling>
          <c:orientation val="minMax"/>
        </c:scaling>
        <c:delete val="1"/>
        <c:axPos val="l"/>
        <c:numFmt formatCode="General" sourceLinked="1"/>
        <c:majorTickMark val="out"/>
        <c:minorTickMark val="none"/>
        <c:tickLblPos val="nextTo"/>
        <c:crossAx val="326307536"/>
        <c:crosses val="autoZero"/>
        <c:auto val="1"/>
        <c:lblAlgn val="ctr"/>
        <c:lblOffset val="100"/>
        <c:noMultiLvlLbl val="0"/>
      </c:catAx>
      <c:valAx>
        <c:axId val="326307536"/>
        <c:scaling>
          <c:orientation val="minMax"/>
          <c:max val="0.5"/>
          <c:min val="0"/>
        </c:scaling>
        <c:delete val="1"/>
        <c:axPos val="b"/>
        <c:numFmt formatCode="0%" sourceLinked="1"/>
        <c:majorTickMark val="none"/>
        <c:minorTickMark val="none"/>
        <c:tickLblPos val="nextTo"/>
        <c:crossAx val="32630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yes</c:v>
                </c:pt>
              </c:strCache>
            </c:strRef>
          </c:tx>
          <c:invertIfNegative val="0"/>
          <c:dPt>
            <c:idx val="1"/>
            <c:invertIfNegative val="0"/>
            <c:bubble3D val="0"/>
            <c:spPr>
              <a:solidFill>
                <a:schemeClr val="tx1">
                  <a:lumMod val="85000"/>
                </a:schemeClr>
              </a:solidFill>
            </c:spPr>
          </c:dPt>
          <c:dPt>
            <c:idx val="2"/>
            <c:invertIfNegative val="0"/>
            <c:bubble3D val="0"/>
            <c:spPr>
              <a:solidFill>
                <a:schemeClr val="tx1">
                  <a:lumMod val="85000"/>
                </a:schemeClr>
              </a:solidFill>
            </c:spPr>
          </c:dPt>
          <c:dPt>
            <c:idx val="3"/>
            <c:invertIfNegative val="0"/>
            <c:bubble3D val="0"/>
            <c:spPr>
              <a:solidFill>
                <a:schemeClr val="tx1">
                  <a:lumMod val="85000"/>
                </a:schemeClr>
              </a:solidFill>
            </c:spPr>
          </c:dPt>
          <c:dPt>
            <c:idx val="4"/>
            <c:invertIfNegative val="0"/>
            <c:bubble3D val="0"/>
            <c:spPr>
              <a:solidFill>
                <a:schemeClr val="tx1">
                  <a:lumMod val="85000"/>
                </a:schemeClr>
              </a:solidFill>
            </c:spPr>
          </c:dPt>
          <c:dPt>
            <c:idx val="5"/>
            <c:invertIfNegative val="0"/>
            <c:bubble3D val="0"/>
            <c:spPr>
              <a:solidFill>
                <a:schemeClr val="tx1">
                  <a:lumMod val="85000"/>
                </a:schemeClr>
              </a:solidFill>
            </c:spPr>
          </c:dPt>
          <c:dLbls>
            <c:dLbl>
              <c:idx val="6"/>
              <c:spPr>
                <a:solidFill>
                  <a:schemeClr val="tx1"/>
                </a:solidFill>
              </c:spPr>
              <c:txPr>
                <a:bodyPr/>
                <a:lstStyle/>
                <a:p>
                  <a:pPr>
                    <a:defRPr sz="1400">
                      <a:solidFill>
                        <a:schemeClr val="bg2"/>
                      </a:solidFill>
                    </a:defRPr>
                  </a:pPr>
                  <a:endParaRPr lang="en-US"/>
                </a:p>
              </c:txPr>
              <c:showLegendKey val="0"/>
              <c:showVal val="1"/>
              <c:showCatName val="0"/>
              <c:showSerName val="0"/>
              <c:showPercent val="0"/>
              <c:showBubbleSize val="0"/>
            </c:dLbl>
            <c:spPr>
              <a:noFill/>
              <a:ln>
                <a:noFill/>
              </a:ln>
              <a:effectLst/>
            </c:spPr>
            <c:txPr>
              <a:bodyPr/>
              <a:lstStyle/>
              <a:p>
                <a:pPr>
                  <a:defRPr sz="14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Use websites with \https\</c:v>
                </c:pt>
                <c:pt idx="1">
                  <c:v>Selective sharing through texts</c:v>
                </c:pt>
                <c:pt idx="2">
                  <c:v>Educate myself - online reputation</c:v>
                </c:pt>
                <c:pt idx="3">
                  <c:v>Unique passwords for each account or web site</c:v>
                </c:pt>
                <c:pt idx="4">
                  <c:v>Educate myself:  identity theft</c:v>
                </c:pt>
                <c:pt idx="5">
                  <c:v>Passwords: upper and lower case letters, numbers and/or symbols</c:v>
                </c:pt>
                <c:pt idx="6">
                  <c:v>Conduct transactions on reputable sites ONLY</c:v>
                </c:pt>
              </c:strCache>
            </c:strRef>
          </c:cat>
          <c:val>
            <c:numRef>
              <c:f>Sheet1!$B$2:$B$8</c:f>
              <c:numCache>
                <c:formatCode>0%</c:formatCode>
                <c:ptCount val="7"/>
                <c:pt idx="0">
                  <c:v>0.29499999999999998</c:v>
                </c:pt>
                <c:pt idx="1">
                  <c:v>0.30599999999999999</c:v>
                </c:pt>
                <c:pt idx="2">
                  <c:v>0.307</c:v>
                </c:pt>
                <c:pt idx="3">
                  <c:v>0.312</c:v>
                </c:pt>
                <c:pt idx="4">
                  <c:v>0.37</c:v>
                </c:pt>
                <c:pt idx="5">
                  <c:v>0.44500000000000001</c:v>
                </c:pt>
                <c:pt idx="6">
                  <c:v>0.44800000000000001</c:v>
                </c:pt>
              </c:numCache>
            </c:numRef>
          </c:val>
        </c:ser>
        <c:dLbls>
          <c:showLegendKey val="0"/>
          <c:showVal val="0"/>
          <c:showCatName val="0"/>
          <c:showSerName val="0"/>
          <c:showPercent val="0"/>
          <c:showBubbleSize val="0"/>
        </c:dLbls>
        <c:gapWidth val="85"/>
        <c:axId val="326300872"/>
        <c:axId val="326303616"/>
      </c:barChart>
      <c:catAx>
        <c:axId val="326300872"/>
        <c:scaling>
          <c:orientation val="minMax"/>
        </c:scaling>
        <c:delete val="0"/>
        <c:axPos val="l"/>
        <c:numFmt formatCode="General" sourceLinked="0"/>
        <c:majorTickMark val="none"/>
        <c:minorTickMark val="none"/>
        <c:tickLblPos val="none"/>
        <c:spPr>
          <a:ln>
            <a:solidFill>
              <a:schemeClr val="bg2"/>
            </a:solidFill>
          </a:ln>
        </c:spPr>
        <c:txPr>
          <a:bodyPr/>
          <a:lstStyle/>
          <a:p>
            <a:pPr>
              <a:defRPr>
                <a:solidFill>
                  <a:schemeClr val="bg2"/>
                </a:solidFill>
              </a:defRPr>
            </a:pPr>
            <a:endParaRPr lang="en-US"/>
          </a:p>
        </c:txPr>
        <c:crossAx val="326303616"/>
        <c:crosses val="autoZero"/>
        <c:auto val="1"/>
        <c:lblAlgn val="ctr"/>
        <c:lblOffset val="100"/>
        <c:noMultiLvlLbl val="0"/>
      </c:catAx>
      <c:valAx>
        <c:axId val="326303616"/>
        <c:scaling>
          <c:orientation val="minMax"/>
        </c:scaling>
        <c:delete val="1"/>
        <c:axPos val="b"/>
        <c:numFmt formatCode="0%" sourceLinked="1"/>
        <c:majorTickMark val="out"/>
        <c:minorTickMark val="none"/>
        <c:tickLblPos val="nextTo"/>
        <c:crossAx val="326300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CE70E58-7C41-4F7D-9599-EADE9710BA2F}" type="datetime1">
              <a:rPr lang="en-US" smtClean="0">
                <a:latin typeface="Segoe UI" pitchFamily="34" charset="0"/>
              </a:rPr>
              <a:t>2/3/2014</a:t>
            </a:fld>
            <a:endParaRPr lang="en-US" dirty="0">
              <a:latin typeface="Segoe UI" pitchFamily="34" charset="0"/>
            </a:endParaRPr>
          </a:p>
        </p:txBody>
      </p:sp>
      <p:sp>
        <p:nvSpPr>
          <p:cNvPr id="8" name="Footer Placeholder 7"/>
          <p:cNvSpPr>
            <a:spLocks noGrp="1"/>
          </p:cNvSpPr>
          <p:nvPr>
            <p:ph type="ftr" sz="quarter" idx="2"/>
          </p:nvPr>
        </p:nvSpPr>
        <p:spPr>
          <a:xfrm>
            <a:off x="0" y="8893296"/>
            <a:ext cx="5980128" cy="340399"/>
          </a:xfrm>
          <a:prstGeom prst="rect">
            <a:avLst/>
          </a:prstGeom>
        </p:spPr>
        <p:txBody>
          <a:bodyPr vert="horz" lIns="93936" tIns="46968" rIns="93936" bIns="46968" rtlCol="0" anchor="b"/>
          <a:lstStyle>
            <a:lvl1pPr algn="l">
              <a:defRPr sz="1200"/>
            </a:lvl1pPr>
          </a:lstStyle>
          <a:p>
            <a:pPr marL="409341" defTabSz="939054"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968333" y="8893296"/>
            <a:ext cx="1107104" cy="468154"/>
          </a:xfrm>
          <a:prstGeom prst="rect">
            <a:avLst/>
          </a:prstGeom>
        </p:spPr>
        <p:txBody>
          <a:bodyPr vert="horz" lIns="93936" tIns="46968" rIns="93936" bIns="4696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15925" y="701675"/>
            <a:ext cx="62452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10" name="Footer Placeholder 9"/>
          <p:cNvSpPr>
            <a:spLocks noGrp="1"/>
          </p:cNvSpPr>
          <p:nvPr>
            <p:ph type="ftr" sz="quarter" idx="4"/>
          </p:nvPr>
        </p:nvSpPr>
        <p:spPr>
          <a:xfrm>
            <a:off x="0" y="8894921"/>
            <a:ext cx="6109875" cy="364492"/>
          </a:xfrm>
          <a:prstGeom prst="rect">
            <a:avLst/>
          </a:prstGeom>
        </p:spPr>
        <p:txBody>
          <a:bodyPr vert="horz" lIns="93936" tIns="46968" rIns="93936" bIns="46968" rtlCol="0" anchor="b"/>
          <a:lstStyle>
            <a:lvl1pPr marL="587102" indent="0" algn="l">
              <a:defRPr sz="1200"/>
            </a:lvl1p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atin typeface="Segoe UI" pitchFamily="34" charset="0"/>
              </a:defRPr>
            </a:lvl1pPr>
          </a:lstStyle>
          <a:p>
            <a:fld id="{39ECCDAD-89B1-4858-8590-6A80AD1DF58E}" type="datetime1">
              <a:rPr lang="en-US" smtClean="0"/>
              <a:t>2/3/2014</a:t>
            </a:fld>
            <a:endParaRPr lang="en-US" dirty="0"/>
          </a:p>
        </p:txBody>
      </p:sp>
      <p:sp>
        <p:nvSpPr>
          <p:cNvPr id="12" name="Notes Placeholder 11"/>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98079" y="8893296"/>
            <a:ext cx="977358" cy="468154"/>
          </a:xfrm>
          <a:prstGeom prst="rect">
            <a:avLst/>
          </a:prstGeom>
        </p:spPr>
        <p:txBody>
          <a:bodyPr vert="horz" lIns="93936" tIns="46968" rIns="93936" bIns="4696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AE3B369-F2B7-43E5-90B6-C7497187C82D}"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810874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Of the five foundational settings, respondents report using nearly half (2.4 of 5), though after checking most are better protected than they thought, using 3.4 of 5.</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41BB45-706E-4E9C-8D47-D8EED8D6BE56}"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89682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08C611A-4FE1-4D46-8E03-2ADE7AE70BD1}"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05051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123136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almost half of the respondents reported</a:t>
            </a:r>
            <a:r>
              <a:rPr lang="en-US" baseline="0" dirty="0" smtClean="0"/>
              <a:t> conducting transactions only on reputable sites, but fewer than a third said they used secure websites as indicated by https://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14C78F3-1931-4A96-9FDC-8BAA092E4870}"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23958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76321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4182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31269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Adults 18 and older were recruited from online research panels in each country/region, with samples drawn to reflect the age and gender mix of those who go online there.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6D8438-974C-498F-BE3F-4BC8584DE917}"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2117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5E2843C-48E9-466E-B3BE-698B51CEEC61}"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566177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07828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DDE4EF6-F6E6-49CE-B99B-ECDF9F50F32C}"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79832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Notes Placeholder 2"/>
          <p:cNvSpPr>
            <a:spLocks noGrp="1"/>
          </p:cNvSpPr>
          <p:nvPr>
            <p:ph type="body" idx="1"/>
          </p:nvPr>
        </p:nvSpPr>
        <p:spPr/>
        <p:txBody>
          <a:bodyPr>
            <a:normAutofit/>
          </a:bodyPr>
          <a:lstStyle/>
          <a:p>
            <a:pPr defTabSz="914147">
              <a:defRPr/>
            </a:pPr>
            <a:endParaRPr lang="en-US" sz="1800" dirty="0">
              <a:solidFill>
                <a:prstClr val="black"/>
              </a:solidFill>
              <a:cs typeface="Segoe UI Light" panose="020B0502040204020203" pitchFamily="34" charset="0"/>
            </a:endParaRPr>
          </a:p>
        </p:txBody>
      </p:sp>
    </p:spTree>
    <p:extLst>
      <p:ext uri="{BB962C8B-B14F-4D97-AF65-F5344CB8AC3E}">
        <p14:creationId xmlns:p14="http://schemas.microsoft.com/office/powerpoint/2010/main" val="2516320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1675"/>
            <a:ext cx="6245225" cy="35115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66733" cy="468154"/>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5C84EBBD-E548-4CB6-B3BD-8535274C98A7}" type="datetime1">
              <a:rPr lang="en-US" smtClean="0">
                <a:solidFill>
                  <a:prstClr val="black"/>
                </a:solidFill>
              </a:rPr>
              <a:t>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8" name="Footer Placeholder 3"/>
          <p:cNvSpPr>
            <a:spLocks noGrp="1"/>
          </p:cNvSpPr>
          <p:nvPr>
            <p:ph type="ftr" sz="quarter" idx="4"/>
          </p:nvPr>
        </p:nvSpPr>
        <p:spPr>
          <a:xfrm>
            <a:off x="0" y="8893296"/>
            <a:ext cx="6448002" cy="468154"/>
          </a:xfrm>
          <a:prstGeom prst="rect">
            <a:avLst/>
          </a:prstGeom>
        </p:spPr>
        <p:txBody>
          <a:bodyPr vert="horz" lIns="93936" tIns="46968" rIns="93936" bIns="46968" rtlCol="0" anchor="b"/>
          <a:lstStyle>
            <a:lvl1pPr algn="l">
              <a:defRPr sz="1200"/>
            </a:lvl1pPr>
          </a:lstStyle>
          <a:p>
            <a:r>
              <a:rPr lang="en-US" sz="500" smtClean="0">
                <a:solidFill>
                  <a:srgbClr val="000000"/>
                </a:solidFill>
                <a:latin typeface="Segoe UI" pitchFamily="34" charset="0"/>
              </a:rPr>
              <a:t>© 2014 Microsoft Corporation. All rights reserved. This material is provided for informational purposes only. Microsoft makes no warranties, express or implied.</a:t>
            </a:r>
            <a:endParaRPr lang="en-US" sz="500" dirty="0">
              <a:solidFill>
                <a:srgbClr val="000000"/>
              </a:solidFill>
              <a:latin typeface="Segoe UI" pitchFamily="34" charset="0"/>
            </a:endParaRPr>
          </a:p>
        </p:txBody>
      </p:sp>
    </p:spTree>
    <p:extLst>
      <p:ext uri="{BB962C8B-B14F-4D97-AF65-F5344CB8AC3E}">
        <p14:creationId xmlns:p14="http://schemas.microsoft.com/office/powerpoint/2010/main" val="179352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CB34D0-EABE-4032-843E-97C50B9811A4}"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03169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Light" pitchFamily="34" charset="0"/>
                <a:ea typeface="+mn-ea"/>
                <a:cs typeface="+mn-cs"/>
              </a:rPr>
              <a:t>How MCSI researchers calculated the $23 billion USD cost of trouble on the Internet</a:t>
            </a:r>
            <a:br>
              <a:rPr lang="en-US" sz="900" b="1" kern="1200" dirty="0" smtClean="0">
                <a:solidFill>
                  <a:schemeClr val="tx1"/>
                </a:solidFill>
                <a:effectLst/>
                <a:latin typeface="Segoe UI Light" pitchFamily="34" charset="0"/>
                <a:ea typeface="+mn-ea"/>
                <a:cs typeface="+mn-cs"/>
              </a:rPr>
            </a:br>
            <a:endParaRPr lang="en-US" sz="900" kern="1200" dirty="0" smtClean="0">
              <a:solidFill>
                <a:schemeClr val="tx1"/>
              </a:solidFill>
              <a:effectLst/>
              <a:latin typeface="Segoe UI Light" pitchFamily="34" charset="0"/>
              <a:ea typeface="+mn-ea"/>
              <a:cs typeface="+mn-cs"/>
            </a:endParaRPr>
          </a:p>
          <a:p>
            <a:pPr marL="228600" indent="-228600">
              <a:buAutoNum type="arabicPeriod"/>
            </a:pPr>
            <a:r>
              <a:rPr lang="en-US" sz="900" kern="1200" dirty="0" smtClean="0">
                <a:solidFill>
                  <a:schemeClr val="tx1"/>
                </a:solidFill>
                <a:effectLst/>
                <a:latin typeface="Segoe UI Light" pitchFamily="34" charset="0"/>
                <a:ea typeface="+mn-ea"/>
                <a:cs typeface="+mn-cs"/>
              </a:rPr>
              <a:t>They surveyed 500 adult Internet users in each of 20 countries. With a combined population of 3.1 billion, these countries have approximately half of the world’s population and 60% of all Internet users.</a:t>
            </a:r>
            <a:br>
              <a:rPr lang="en-US" sz="900" kern="1200" dirty="0" smtClean="0">
                <a:solidFill>
                  <a:schemeClr val="tx1"/>
                </a:solidFill>
                <a:effectLst/>
                <a:latin typeface="Segoe UI Light" pitchFamily="34" charset="0"/>
                <a:ea typeface="+mn-ea"/>
                <a:cs typeface="+mn-cs"/>
              </a:rPr>
            </a:br>
            <a:endParaRPr lang="en-US" sz="900" kern="1200" dirty="0" smtClean="0">
              <a:solidFill>
                <a:schemeClr val="tx1"/>
              </a:solidFill>
              <a:effectLst/>
              <a:latin typeface="Segoe UI Light" pitchFamily="34" charset="0"/>
              <a:ea typeface="+mn-ea"/>
              <a:cs typeface="+mn-cs"/>
            </a:endParaRPr>
          </a:p>
          <a:p>
            <a:pPr marL="228600" marR="0" indent="-228600" algn="l" defTabSz="932742" rtl="0" eaLnBrk="1" fontAlgn="auto" latinLnBrk="0" hangingPunct="1">
              <a:lnSpc>
                <a:spcPct val="90000"/>
              </a:lnSpc>
              <a:spcBef>
                <a:spcPts val="0"/>
              </a:spcBef>
              <a:spcAft>
                <a:spcPts val="340"/>
              </a:spcAft>
              <a:buClrTx/>
              <a:buSzTx/>
              <a:buFontTx/>
              <a:buAutoNum type="arabicPeriod"/>
              <a:tabLst/>
              <a:defRPr/>
            </a:pPr>
            <a:r>
              <a:rPr lang="en-US" sz="900" kern="1200" dirty="0" smtClean="0">
                <a:solidFill>
                  <a:schemeClr val="tx1"/>
                </a:solidFill>
                <a:effectLst/>
                <a:latin typeface="Segoe UI Light" pitchFamily="34" charset="0"/>
                <a:ea typeface="+mn-ea"/>
                <a:cs typeface="+mn-cs"/>
              </a:rPr>
              <a:t>All survey participants were asked about their experience of 11 online safety and security problems (illustrated above).</a:t>
            </a:r>
          </a:p>
          <a:p>
            <a:pPr marL="388712" lvl="1" indent="-171450"/>
            <a:r>
              <a:rPr lang="en-US" sz="900" kern="1200" dirty="0" smtClean="0">
                <a:solidFill>
                  <a:schemeClr val="tx1"/>
                </a:solidFill>
                <a:effectLst/>
                <a:latin typeface="Segoe UI Light" pitchFamily="34" charset="0"/>
                <a:ea typeface="+mn-ea"/>
                <a:cs typeface="+mn-cs"/>
              </a:rPr>
              <a:t>Did they</a:t>
            </a:r>
            <a:r>
              <a:rPr lang="en-US" sz="900" kern="1200" baseline="0" dirty="0" smtClean="0">
                <a:solidFill>
                  <a:schemeClr val="tx1"/>
                </a:solidFill>
                <a:effectLst/>
                <a:latin typeface="Segoe UI Light" pitchFamily="34" charset="0"/>
                <a:ea typeface="+mn-ea"/>
                <a:cs typeface="+mn-cs"/>
              </a:rPr>
              <a:t> (</a:t>
            </a:r>
            <a:r>
              <a:rPr lang="en-US" sz="900" kern="1200" dirty="0" smtClean="0">
                <a:solidFill>
                  <a:schemeClr val="tx1"/>
                </a:solidFill>
                <a:effectLst/>
                <a:latin typeface="Segoe UI Light" pitchFamily="34" charset="0"/>
                <a:ea typeface="+mn-ea"/>
                <a:cs typeface="+mn-cs"/>
              </a:rPr>
              <a:t>or a member of their immediate family) experience any of these problems in the previous12 months?</a:t>
            </a:r>
          </a:p>
          <a:p>
            <a:pPr marL="388712" lvl="1" indent="-171450">
              <a:buFont typeface="Arial" panose="020B0604020202020204" pitchFamily="34" charset="0"/>
              <a:buChar char="•"/>
            </a:pPr>
            <a:r>
              <a:rPr lang="en-US" sz="900" kern="1200" dirty="0" smtClean="0">
                <a:solidFill>
                  <a:schemeClr val="tx1"/>
                </a:solidFill>
                <a:effectLst/>
                <a:latin typeface="Segoe UI Light" pitchFamily="34" charset="0"/>
                <a:ea typeface="+mn-ea"/>
                <a:cs typeface="+mn-cs"/>
              </a:rPr>
              <a:t>If so, what was the nature of the harm for each negative experience: financial, damage to computer, loss of time or data?</a:t>
            </a:r>
          </a:p>
          <a:p>
            <a:pPr marL="388712" lvl="1" indent="-171450">
              <a:buFont typeface="Arial" panose="020B0604020202020204" pitchFamily="34" charset="0"/>
              <a:buChar char="•"/>
            </a:pPr>
            <a:r>
              <a:rPr lang="en-US" sz="900" kern="1200" dirty="0" smtClean="0">
                <a:solidFill>
                  <a:schemeClr val="tx1"/>
                </a:solidFill>
                <a:effectLst/>
                <a:latin typeface="Segoe UI Light" pitchFamily="34" charset="0"/>
                <a:ea typeface="+mn-ea"/>
                <a:cs typeface="+mn-cs"/>
              </a:rPr>
              <a:t>If they suffered a financial loss, how would they estimate the cost of the loss or of correcting the problem?</a:t>
            </a:r>
            <a:br>
              <a:rPr lang="en-US" sz="900" kern="1200" dirty="0" smtClean="0">
                <a:solidFill>
                  <a:schemeClr val="tx1"/>
                </a:solidFill>
                <a:effectLst/>
                <a:latin typeface="Segoe UI Light" pitchFamily="34" charset="0"/>
                <a:ea typeface="+mn-ea"/>
                <a:cs typeface="+mn-cs"/>
              </a:rPr>
            </a:br>
            <a:endParaRPr lang="en-US" sz="900" kern="1200" dirty="0" smtClean="0">
              <a:solidFill>
                <a:schemeClr val="tx1"/>
              </a:solidFill>
              <a:effectLst/>
              <a:latin typeface="Segoe UI Light" pitchFamily="34" charset="0"/>
              <a:ea typeface="+mn-ea"/>
              <a:cs typeface="+mn-cs"/>
            </a:endParaRPr>
          </a:p>
          <a:p>
            <a:pPr marL="228600" indent="-228600">
              <a:buAutoNum type="arabicPeriod" startAt="3"/>
            </a:pPr>
            <a:r>
              <a:rPr lang="en-US" sz="900" kern="1200" dirty="0" smtClean="0">
                <a:solidFill>
                  <a:schemeClr val="tx1"/>
                </a:solidFill>
                <a:effectLst/>
                <a:latin typeface="Segoe UI Light" pitchFamily="34" charset="0"/>
                <a:ea typeface="+mn-ea"/>
                <a:cs typeface="+mn-cs"/>
              </a:rPr>
              <a:t>Researchers computed the median financial loss in the local currency from each type of experience within the country/region and converted that to US dollars. (See Slide 21 for this breakdown by country/region.)</a:t>
            </a:r>
            <a:br>
              <a:rPr lang="en-US" sz="900" kern="1200" dirty="0" smtClean="0">
                <a:solidFill>
                  <a:schemeClr val="tx1"/>
                </a:solidFill>
                <a:effectLst/>
                <a:latin typeface="Segoe UI Light" pitchFamily="34" charset="0"/>
                <a:ea typeface="+mn-ea"/>
                <a:cs typeface="+mn-cs"/>
              </a:rPr>
            </a:br>
            <a:r>
              <a:rPr lang="en-US" sz="900" b="1" kern="1200" dirty="0" smtClean="0">
                <a:solidFill>
                  <a:schemeClr val="tx1"/>
                </a:solidFill>
                <a:effectLst/>
                <a:latin typeface="Segoe UI Light" pitchFamily="34" charset="0"/>
                <a:ea typeface="+mn-ea"/>
                <a:cs typeface="+mn-cs"/>
              </a:rPr>
              <a:t>Example</a:t>
            </a:r>
            <a:r>
              <a:rPr lang="en-US" sz="900" kern="1200" dirty="0" smtClean="0">
                <a:solidFill>
                  <a:schemeClr val="tx1"/>
                </a:solidFill>
                <a:effectLst/>
                <a:latin typeface="Segoe UI Light" pitchFamily="34" charset="0"/>
                <a:ea typeface="+mn-ea"/>
                <a:cs typeface="+mn-cs"/>
              </a:rPr>
              <a:t>: In Australia, the median financial loss for individuals resulting from phishing was $140 AUD; converted to US dollars, the loss was $128 USD. </a:t>
            </a:r>
            <a:br>
              <a:rPr lang="en-US" sz="900" kern="1200" dirty="0" smtClean="0">
                <a:solidFill>
                  <a:schemeClr val="tx1"/>
                </a:solidFill>
                <a:effectLst/>
                <a:latin typeface="Segoe UI Light" pitchFamily="34" charset="0"/>
                <a:ea typeface="+mn-ea"/>
                <a:cs typeface="+mn-cs"/>
              </a:rPr>
            </a:br>
            <a:endParaRPr lang="en-US" sz="900" kern="1200" dirty="0" smtClean="0">
              <a:solidFill>
                <a:schemeClr val="tx1"/>
              </a:solidFill>
              <a:effectLst/>
              <a:latin typeface="Segoe UI Light" pitchFamily="34" charset="0"/>
              <a:ea typeface="+mn-ea"/>
              <a:cs typeface="+mn-cs"/>
            </a:endParaRPr>
          </a:p>
          <a:p>
            <a:pPr marL="228600" marR="0" indent="-228600" algn="l" defTabSz="932742" rtl="0" eaLnBrk="1" fontAlgn="auto" latinLnBrk="0" hangingPunct="1">
              <a:lnSpc>
                <a:spcPct val="90000"/>
              </a:lnSpc>
              <a:spcBef>
                <a:spcPts val="0"/>
              </a:spcBef>
              <a:spcAft>
                <a:spcPts val="340"/>
              </a:spcAft>
              <a:buClrTx/>
              <a:buSzTx/>
              <a:buFontTx/>
              <a:buAutoNum type="arabicPeriod" startAt="3"/>
              <a:tabLst/>
              <a:defRPr/>
            </a:pPr>
            <a:r>
              <a:rPr lang="en-US" sz="900" kern="1200" dirty="0" smtClean="0">
                <a:solidFill>
                  <a:schemeClr val="tx1"/>
                </a:solidFill>
                <a:effectLst/>
                <a:latin typeface="Segoe UI Light" pitchFamily="34" charset="0"/>
                <a:ea typeface="+mn-ea"/>
                <a:cs typeface="+mn-cs"/>
              </a:rPr>
              <a:t>To calculate the total financial loss for each problem type, they multiplied the median financial loss by the percentage of respondents who experienced it</a:t>
            </a:r>
            <a:r>
              <a:rPr lang="en-US" sz="900" kern="1200" baseline="0" dirty="0" smtClean="0">
                <a:solidFill>
                  <a:schemeClr val="tx1"/>
                </a:solidFill>
                <a:effectLst/>
                <a:latin typeface="Segoe UI Light" pitchFamily="34" charset="0"/>
                <a:ea typeface="+mn-ea"/>
                <a:cs typeface="+mn-cs"/>
              </a:rPr>
              <a:t> personally. They</a:t>
            </a:r>
            <a:r>
              <a:rPr lang="en-US" sz="900" kern="1200" dirty="0" smtClean="0">
                <a:solidFill>
                  <a:schemeClr val="tx1"/>
                </a:solidFill>
                <a:effectLst/>
                <a:latin typeface="Segoe UI Light" pitchFamily="34" charset="0"/>
                <a:ea typeface="+mn-ea"/>
                <a:cs typeface="+mn-cs"/>
              </a:rPr>
              <a:t> then multiplied that number by the number of adults who use the Internet in that country/region.</a:t>
            </a:r>
            <a:br>
              <a:rPr lang="en-US" sz="900" kern="1200" dirty="0" smtClean="0">
                <a:solidFill>
                  <a:schemeClr val="tx1"/>
                </a:solidFill>
                <a:effectLst/>
                <a:latin typeface="Segoe UI Light" pitchFamily="34" charset="0"/>
                <a:ea typeface="+mn-ea"/>
                <a:cs typeface="+mn-cs"/>
              </a:rPr>
            </a:br>
            <a:r>
              <a:rPr lang="en-US" sz="900" b="1" kern="1200" dirty="0" smtClean="0">
                <a:solidFill>
                  <a:schemeClr val="tx1"/>
                </a:solidFill>
                <a:effectLst/>
                <a:latin typeface="Segoe UI Light" pitchFamily="34" charset="0"/>
                <a:ea typeface="+mn-ea"/>
                <a:cs typeface="+mn-cs"/>
              </a:rPr>
              <a:t>Example</a:t>
            </a:r>
            <a:r>
              <a:rPr lang="en-US" sz="900" kern="1200" dirty="0" smtClean="0">
                <a:solidFill>
                  <a:schemeClr val="tx1"/>
                </a:solidFill>
                <a:effectLst/>
                <a:latin typeface="Segoe UI Light" pitchFamily="34" charset="0"/>
                <a:ea typeface="+mn-ea"/>
                <a:cs typeface="+mn-cs"/>
              </a:rPr>
              <a:t>: For Australia, $128 USD (the median loss) x 1.5% (the percent of Australian respondents who personally experienced a financial </a:t>
            </a:r>
            <a:r>
              <a:rPr lang="en-US" sz="900" kern="1200" baseline="0" dirty="0" smtClean="0">
                <a:solidFill>
                  <a:schemeClr val="tx1"/>
                </a:solidFill>
                <a:effectLst/>
                <a:latin typeface="Segoe UI Light" pitchFamily="34" charset="0"/>
                <a:ea typeface="+mn-ea"/>
                <a:cs typeface="+mn-cs"/>
              </a:rPr>
              <a:t>loss from </a:t>
            </a:r>
            <a:r>
              <a:rPr lang="en-US" sz="900" kern="1200" dirty="0" smtClean="0">
                <a:solidFill>
                  <a:schemeClr val="tx1"/>
                </a:solidFill>
                <a:effectLst/>
                <a:latin typeface="Segoe UI Light" pitchFamily="34" charset="0"/>
                <a:ea typeface="+mn-ea"/>
                <a:cs typeface="+mn-cs"/>
              </a:rPr>
              <a:t>phishing) x 15.6 million Internet-using Australians, to get a total loss due to phishing of $30 million USD</a:t>
            </a:r>
            <a:br>
              <a:rPr lang="en-US" sz="900" kern="1200" dirty="0" smtClean="0">
                <a:solidFill>
                  <a:schemeClr val="tx1"/>
                </a:solidFill>
                <a:effectLst/>
                <a:latin typeface="Segoe UI Light" pitchFamily="34" charset="0"/>
                <a:ea typeface="+mn-ea"/>
                <a:cs typeface="+mn-cs"/>
              </a:rPr>
            </a:br>
            <a:endParaRPr lang="en-US" sz="900" kern="1200" dirty="0" smtClean="0">
              <a:solidFill>
                <a:schemeClr val="tx1"/>
              </a:solidFill>
              <a:effectLst/>
              <a:latin typeface="Segoe UI Light" pitchFamily="34" charset="0"/>
              <a:ea typeface="+mn-ea"/>
              <a:cs typeface="+mn-cs"/>
            </a:endParaRPr>
          </a:p>
          <a:p>
            <a:pPr marL="228600" marR="0" indent="-228600" algn="l" defTabSz="932742" rtl="0" eaLnBrk="1" fontAlgn="auto" latinLnBrk="0" hangingPunct="1">
              <a:lnSpc>
                <a:spcPct val="90000"/>
              </a:lnSpc>
              <a:spcBef>
                <a:spcPts val="0"/>
              </a:spcBef>
              <a:spcAft>
                <a:spcPts val="340"/>
              </a:spcAft>
              <a:buClrTx/>
              <a:buSzTx/>
              <a:buFontTx/>
              <a:buAutoNum type="arabicPeriod" startAt="3"/>
              <a:tabLst/>
              <a:defRPr/>
            </a:pPr>
            <a:r>
              <a:rPr lang="en-US" sz="900" kern="1200" dirty="0" smtClean="0">
                <a:solidFill>
                  <a:schemeClr val="tx1"/>
                </a:solidFill>
                <a:effectLst/>
                <a:latin typeface="Segoe UI Light" pitchFamily="34" charset="0"/>
                <a:ea typeface="+mn-ea"/>
                <a:cs typeface="+mn-cs"/>
              </a:rPr>
              <a:t>They added the financial loss for all 11 types of problems to arrive at the total cost for that country/region.</a:t>
            </a:r>
            <a:br>
              <a:rPr lang="en-US" sz="900" kern="1200" dirty="0" smtClean="0">
                <a:solidFill>
                  <a:schemeClr val="tx1"/>
                </a:solidFill>
                <a:effectLst/>
                <a:latin typeface="Segoe UI Light" pitchFamily="34" charset="0"/>
                <a:ea typeface="+mn-ea"/>
                <a:cs typeface="+mn-cs"/>
              </a:rPr>
            </a:br>
            <a:r>
              <a:rPr lang="en-US" sz="900" b="1" kern="1200" dirty="0" smtClean="0">
                <a:solidFill>
                  <a:schemeClr val="tx1"/>
                </a:solidFill>
                <a:effectLst/>
                <a:latin typeface="Segoe UI Light" pitchFamily="34" charset="0"/>
                <a:ea typeface="+mn-ea"/>
                <a:cs typeface="+mn-cs"/>
              </a:rPr>
              <a:t>Example: </a:t>
            </a:r>
            <a:r>
              <a:rPr lang="en-US" sz="900" kern="1200" dirty="0" smtClean="0">
                <a:solidFill>
                  <a:schemeClr val="tx1"/>
                </a:solidFill>
                <a:effectLst/>
                <a:latin typeface="Segoe UI Light" pitchFamily="34" charset="0"/>
                <a:ea typeface="+mn-ea"/>
                <a:cs typeface="+mn-cs"/>
              </a:rPr>
              <a:t>For Australia, this was $265 million USD.</a:t>
            </a:r>
            <a:br>
              <a:rPr lang="en-US" sz="900" kern="1200" dirty="0" smtClean="0">
                <a:solidFill>
                  <a:schemeClr val="tx1"/>
                </a:solidFill>
                <a:effectLst/>
                <a:latin typeface="Segoe UI Light" pitchFamily="34" charset="0"/>
                <a:ea typeface="+mn-ea"/>
                <a:cs typeface="+mn-cs"/>
              </a:rPr>
            </a:br>
            <a:endParaRPr lang="en-US" sz="900" kern="1200" dirty="0" smtClean="0">
              <a:solidFill>
                <a:schemeClr val="tx1"/>
              </a:solidFill>
              <a:effectLst/>
              <a:latin typeface="Segoe UI Light" pitchFamily="34" charset="0"/>
              <a:ea typeface="+mn-ea"/>
              <a:cs typeface="+mn-cs"/>
            </a:endParaRPr>
          </a:p>
          <a:p>
            <a:pPr marL="228600" marR="0" indent="-228600" algn="l" defTabSz="932742" rtl="0" eaLnBrk="1" fontAlgn="auto" latinLnBrk="0" hangingPunct="1">
              <a:lnSpc>
                <a:spcPct val="90000"/>
              </a:lnSpc>
              <a:spcBef>
                <a:spcPts val="0"/>
              </a:spcBef>
              <a:spcAft>
                <a:spcPts val="340"/>
              </a:spcAft>
              <a:buClrTx/>
              <a:buSzTx/>
              <a:buFontTx/>
              <a:buAutoNum type="arabicPeriod" startAt="3"/>
              <a:tabLst/>
              <a:defRPr/>
            </a:pPr>
            <a:r>
              <a:rPr lang="en-US" sz="900" kern="1200" dirty="0" smtClean="0">
                <a:solidFill>
                  <a:schemeClr val="tx1"/>
                </a:solidFill>
                <a:effectLst/>
                <a:latin typeface="Segoe UI Light" pitchFamily="34" charset="0"/>
                <a:ea typeface="+mn-ea"/>
                <a:cs typeface="+mn-cs"/>
              </a:rPr>
              <a:t>Researchers added this financial loss of all 20 countries for a total of $23 billion USD.</a:t>
            </a:r>
          </a:p>
          <a:p>
            <a:pPr marL="228600" indent="-228600">
              <a:buAutoNum type="arabicPeriod" startAt="3"/>
            </a:pPr>
            <a:endParaRPr lang="en-US" sz="900" b="1"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16B6327-965B-490B-B464-C3884ED815DE}"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34798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59010F-0509-48A1-A65D-0FA50579EEB2}"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60047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7396C15-002A-4EA4-9887-6432376A8A05}"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45105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kern="1200" dirty="0" smtClean="0">
                <a:solidFill>
                  <a:schemeClr val="tx1"/>
                </a:solidFill>
                <a:effectLst/>
                <a:latin typeface="Segoe UI Light" pitchFamily="34" charset="0"/>
                <a:ea typeface="+mn-ea"/>
                <a:cs typeface="+mn-cs"/>
              </a:rPr>
              <a:t>Figures in the table are the median financial loss for respondents in a country/region who reported experiencing a financial loss from each type of problem.</a:t>
            </a:r>
            <a:r>
              <a:rPr lang="en-US" sz="900" kern="1200" baseline="0" dirty="0" smtClean="0">
                <a:solidFill>
                  <a:schemeClr val="tx1"/>
                </a:solidFill>
                <a:effectLst/>
                <a:latin typeface="Segoe UI Light" pitchFamily="34" charset="0"/>
                <a:ea typeface="+mn-ea"/>
                <a:cs typeface="+mn-cs"/>
              </a:rPr>
              <a:t> They are expressed in US dollars and in the local currency. For example, of all</a:t>
            </a:r>
            <a:r>
              <a:rPr lang="en-US" sz="900" kern="1200" dirty="0" smtClean="0">
                <a:solidFill>
                  <a:schemeClr val="tx1"/>
                </a:solidFill>
                <a:effectLst/>
                <a:latin typeface="Segoe UI Light" pitchFamily="34" charset="0"/>
                <a:ea typeface="+mn-ea"/>
                <a:cs typeface="+mn-cs"/>
              </a:rPr>
              <a:t> the respondents in Australia who experienced a loss due to phishing, the median loss was 140 Australian dollars or $128 USD. </a:t>
            </a:r>
          </a:p>
          <a:p>
            <a:pPr marL="171450" indent="-171450">
              <a:buFont typeface="Arial" panose="020B0604020202020204" pitchFamily="34" charset="0"/>
              <a:buChar char="•"/>
            </a:pPr>
            <a:endParaRPr lang="en-US" sz="900" kern="1200" dirty="0" smtClean="0">
              <a:solidFill>
                <a:schemeClr val="tx1"/>
              </a:solidFill>
              <a:effectLst/>
              <a:latin typeface="Segoe UI Light" pitchFamily="34" charset="0"/>
              <a:ea typeface="+mn-ea"/>
              <a:cs typeface="+mn-cs"/>
            </a:endParaRPr>
          </a:p>
          <a:p>
            <a:pPr marL="171450" indent="-171450">
              <a:buFont typeface="Arial" panose="020B0604020202020204" pitchFamily="34" charset="0"/>
              <a:buChar char="•"/>
            </a:pPr>
            <a:r>
              <a:rPr lang="en-US" sz="900" kern="1200" dirty="0" smtClean="0">
                <a:solidFill>
                  <a:schemeClr val="tx1"/>
                </a:solidFill>
                <a:effectLst/>
                <a:latin typeface="Segoe UI Light" pitchFamily="34" charset="0"/>
                <a:ea typeface="+mn-ea"/>
                <a:cs typeface="+mn-cs"/>
              </a:rPr>
              <a:t>“—” means that</a:t>
            </a:r>
            <a:r>
              <a:rPr lang="en-US" sz="900" kern="1200" baseline="0" dirty="0" smtClean="0">
                <a:solidFill>
                  <a:schemeClr val="tx1"/>
                </a:solidFill>
                <a:effectLst/>
                <a:latin typeface="Segoe UI Light" pitchFamily="34" charset="0"/>
                <a:ea typeface="+mn-ea"/>
                <a:cs typeface="+mn-cs"/>
              </a:rPr>
              <a:t> </a:t>
            </a:r>
            <a:r>
              <a:rPr lang="en-US" sz="900" kern="1200" dirty="0" smtClean="0">
                <a:solidFill>
                  <a:schemeClr val="tx1"/>
                </a:solidFill>
                <a:effectLst/>
                <a:latin typeface="Segoe UI Light" pitchFamily="34" charset="0"/>
                <a:ea typeface="+mn-ea"/>
                <a:cs typeface="+mn-cs"/>
              </a:rPr>
              <a:t>no one in that country/region experienced a financial loss from that problem.</a:t>
            </a:r>
          </a:p>
          <a:p>
            <a:pPr marL="171450" indent="-171450">
              <a:buFont typeface="Arial" panose="020B0604020202020204" pitchFamily="34" charset="0"/>
              <a:buChar char="•"/>
            </a:pPr>
            <a:endParaRPr lang="en-US" sz="900" kern="1200" dirty="0" smtClean="0">
              <a:solidFill>
                <a:schemeClr val="tx1"/>
              </a:solidFill>
              <a:effectLst/>
              <a:latin typeface="Segoe UI Light" pitchFamily="34" charset="0"/>
              <a:ea typeface="+mn-ea"/>
              <a:cs typeface="+mn-cs"/>
            </a:endParaRPr>
          </a:p>
          <a:p>
            <a:pPr marL="171450" indent="-171450">
              <a:buFont typeface="Arial" panose="020B0604020202020204" pitchFamily="34" charset="0"/>
              <a:buChar char="•"/>
            </a:pPr>
            <a:r>
              <a:rPr lang="en-US" sz="900" kern="1200" dirty="0" smtClean="0">
                <a:solidFill>
                  <a:schemeClr val="tx1"/>
                </a:solidFill>
                <a:effectLst/>
                <a:latin typeface="Segoe UI Light" pitchFamily="34" charset="0"/>
                <a:ea typeface="+mn-ea"/>
                <a:cs typeface="+mn-cs"/>
              </a:rPr>
              <a:t>N/A</a:t>
            </a:r>
            <a:r>
              <a:rPr lang="en-US" sz="900" kern="1200" baseline="0" dirty="0" smtClean="0">
                <a:solidFill>
                  <a:schemeClr val="tx1"/>
                </a:solidFill>
                <a:effectLst/>
                <a:latin typeface="Segoe UI Light" pitchFamily="34" charset="0"/>
                <a:ea typeface="+mn-ea"/>
                <a:cs typeface="+mn-cs"/>
              </a:rPr>
              <a:t> = Not Applicable (U.S. and local currency are the same)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18130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F0114B4-8DDD-4F21-A8B1-8F015E5E6714}"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05695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F34A3DB-52D3-4522-8DF6-E38E6DFA14A4}" type="datetime1">
              <a:rPr lang="en-US" smtClean="0"/>
              <a:t>2/3/2014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956779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702" y="2125663"/>
            <a:ext cx="9144000" cy="36576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chemeClr val="tx1"/>
                </a:solidFill>
              </a:defRPr>
            </a:lvl1pPr>
          </a:lstStyle>
          <a:p>
            <a:r>
              <a:rPr lang="en-US" dirty="0" smtClean="0"/>
              <a:t>Presentation title</a:t>
            </a:r>
            <a:endParaRPr lang="en-US" dirty="0"/>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chemeClr val="tx1"/>
                </a:soli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76619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smtClean="0"/>
              <a:t>Presentation title</a:t>
            </a:r>
            <a:endParaRPr lang="en-US" dirty="0"/>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4540872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5803100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5803100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5803100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smtClean="0"/>
              <a:t>Presentation title</a:t>
            </a:r>
            <a:endParaRPr lang="en-US" dirty="0"/>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417923720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4099478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smtClean="0"/>
              <a:t>Presentation title</a:t>
            </a:r>
            <a:endParaRPr lang="en-US" dirty="0"/>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40994787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40994787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6" name="Picture Placeholder 6"/>
          <p:cNvSpPr>
            <a:spLocks noGrp="1"/>
          </p:cNvSpPr>
          <p:nvPr>
            <p:ph type="pic" sz="quarter" idx="19"/>
          </p:nvPr>
        </p:nvSpPr>
        <p:spPr>
          <a:xfrm>
            <a:off x="388641" y="1311474"/>
            <a:ext cx="11654877" cy="4627396"/>
          </a:xfrm>
          <a:prstGeom prst="rect">
            <a:avLst/>
          </a:prstGeom>
        </p:spPr>
        <p:txBody>
          <a:bodyPr>
            <a:noAutofit/>
          </a:bodyPr>
          <a:lstStyle/>
          <a:p>
            <a:r>
              <a:rPr lang="en-US" dirty="0" smtClean="0"/>
              <a:t>Click icon to add picture</a:t>
            </a:r>
            <a:endParaRPr lang="en-AU" dirty="0"/>
          </a:p>
        </p:txBody>
      </p:sp>
      <p:sp>
        <p:nvSpPr>
          <p:cNvPr id="5" name="Slide Number Placeholder 8"/>
          <p:cNvSpPr txBox="1">
            <a:spLocks/>
          </p:cNvSpPr>
          <p:nvPr userDrawn="1"/>
        </p:nvSpPr>
        <p:spPr>
          <a:xfrm>
            <a:off x="9327163" y="6483350"/>
            <a:ext cx="2901950" cy="371475"/>
          </a:xfrm>
          <a:prstGeom prst="rect">
            <a:avLst/>
          </a:prstGeom>
        </p:spPr>
        <p:txBody>
          <a:bodyPr vert="horz" lIns="91440" tIns="45720" rIns="91440" bIns="45720" rtlCol="0" anchor="ctr"/>
          <a:lstStyle>
            <a:defPPr>
              <a:defRPr lang="en-US"/>
            </a:defPPr>
            <a:lvl1pPr marL="0" algn="r" defTabSz="932742" rtl="0" eaLnBrk="1" latinLnBrk="0" hangingPunct="1">
              <a:defRPr sz="1000" kern="1200">
                <a:solidFill>
                  <a:srgbClr val="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7EFC24D6-DB8F-6B44-BA5A-9BEC68C15CAA}" type="slidenum">
              <a:rPr lang="en-US" smtClean="0"/>
              <a:pPr/>
              <a:t>‹#›</a:t>
            </a:fld>
            <a:endParaRPr lang="en-US"/>
          </a:p>
        </p:txBody>
      </p:sp>
    </p:spTree>
    <p:extLst>
      <p:ext uri="{BB962C8B-B14F-4D97-AF65-F5344CB8AC3E}">
        <p14:creationId xmlns:p14="http://schemas.microsoft.com/office/powerpoint/2010/main" val="150208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111487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9" name="Rectangle 8"/>
          <p:cNvSpPr/>
          <p:nvPr userDrawn="1"/>
        </p:nvSpPr>
        <p:spPr>
          <a:xfrm rot="10800000" flipH="1" flipV="1">
            <a:off x="0" y="0"/>
            <a:ext cx="11887455" cy="7794895"/>
          </a:xfrm>
          <a:prstGeom prst="rect">
            <a:avLst/>
          </a:prstGeom>
          <a:gradFill flip="none" rotWithShape="1">
            <a:gsLst>
              <a:gs pos="0">
                <a:schemeClr val="bg1">
                  <a:alpha val="22000"/>
                </a:schemeClr>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4246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08097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2" name="Rectangle 11"/>
          <p:cNvSpPr/>
          <p:nvPr userDrawn="1"/>
        </p:nvSpPr>
        <p:spPr>
          <a:xfrm rot="10800000" flipH="1" flipV="1">
            <a:off x="0" y="0"/>
            <a:ext cx="13076162" cy="7794895"/>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8" r:id="rId1"/>
    <p:sldLayoutId id="2147484196" r:id="rId2"/>
    <p:sldLayoutId id="2147484197" r:id="rId3"/>
    <p:sldLayoutId id="2147484198" r:id="rId4"/>
    <p:sldLayoutId id="2147484163" r:id="rId5"/>
    <p:sldLayoutId id="2147484184" r:id="rId6"/>
    <p:sldLayoutId id="2147484185" r:id="rId7"/>
    <p:sldLayoutId id="2147484187" r:id="rId8"/>
    <p:sldLayoutId id="2147484188" r:id="rId9"/>
    <p:sldLayoutId id="2147484189" r:id="rId10"/>
    <p:sldLayoutId id="2147484186" r:id="rId11"/>
    <p:sldLayoutId id="2147484105" r:id="rId12"/>
    <p:sldLayoutId id="2147484199" r:id="rId13"/>
    <p:sldLayoutId id="2147484200" r:id="rId14"/>
    <p:sldLayoutId id="2147484201" r:id="rId15"/>
    <p:sldLayoutId id="2147484202" r:id="rId16"/>
    <p:sldLayoutId id="2147484203" r:id="rId17"/>
    <p:sldLayoutId id="2147484182" r:id="rId18"/>
    <p:sldLayoutId id="2147484130" r:id="rId19"/>
    <p:sldLayoutId id="2147484204" r:id="rId20"/>
    <p:sldLayoutId id="2147484101" r:id="rId21"/>
    <p:sldLayoutId id="2147484102" r:id="rId22"/>
    <p:sldLayoutId id="2147484192" r:id="rId23"/>
    <p:sldLayoutId id="2147484190" r:id="rId24"/>
    <p:sldLayoutId id="2147484191" r:id="rId25"/>
    <p:sldLayoutId id="2147484087" r:id="rId26"/>
    <p:sldLayoutId id="2147484098" r:id="rId27"/>
    <p:sldLayoutId id="2147484086" r:id="rId28"/>
    <p:sldLayoutId id="2147484107" r:id="rId29"/>
    <p:sldLayoutId id="2147484099" r:id="rId30"/>
    <p:sldLayoutId id="2147484100" r:id="rId31"/>
    <p:sldLayoutId id="2147484089" r:id="rId32"/>
    <p:sldLayoutId id="2147484106" r:id="rId33"/>
    <p:sldLayoutId id="2147484092" r:id="rId34"/>
    <p:sldLayoutId id="2147484205" r:id="rId35"/>
    <p:sldLayoutId id="2147484093" r:id="rId36"/>
    <p:sldLayoutId id="2147484127" r:id="rId37"/>
    <p:sldLayoutId id="2147484128" r:id="rId38"/>
    <p:sldLayoutId id="2147484193" r:id="rId39"/>
    <p:sldLayoutId id="2147484194" r:id="rId40"/>
    <p:sldLayoutId id="2147484195" r:id="rId41"/>
    <p:sldLayoutId id="2147484129" r:id="rId42"/>
    <p:sldLayoutId id="2147484094" r:id="rId43"/>
    <p:sldLayoutId id="2147484096" r:id="rId44"/>
    <p:sldLayoutId id="2147484206" r:id="rId45"/>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hyperlink" Target="http://go.microsoft.com/?linkid=9677422" TargetMode="External"/><Relationship Id="rId3" Type="http://schemas.openxmlformats.org/officeDocument/2006/relationships/hyperlink" Target="http://go.microsoft.com/?linkid=9746222" TargetMode="External"/><Relationship Id="rId7" Type="http://schemas.openxmlformats.org/officeDocument/2006/relationships/hyperlink" Target="http://go.microsoft.com/?linkid=9681791"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hyperlink" Target="http://go.microsoft.com/?linkid=9708812" TargetMode="External"/><Relationship Id="rId5" Type="http://schemas.openxmlformats.org/officeDocument/2006/relationships/hyperlink" Target="http://www.microsoft.com/security/online-privacy/passwords-create.aspx" TargetMode="External"/><Relationship Id="rId4" Type="http://schemas.openxmlformats.org/officeDocument/2006/relationships/hyperlink" Target="http://go.microsoft.com/?linkid=9677458"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www.microsoft.com/saferonline" TargetMode="External"/><Relationship Id="rId7" Type="http://schemas.openxmlformats.org/officeDocument/2006/relationships/hyperlink" Target="http://bit.ly/1e4XvQM" TargetMode="External"/><Relationship Id="rId2" Type="http://schemas.openxmlformats.org/officeDocument/2006/relationships/hyperlink" Target="http://www.techsoup.org/" TargetMode="External"/><Relationship Id="rId1" Type="http://schemas.openxmlformats.org/officeDocument/2006/relationships/slideLayout" Target="../slideLayouts/slideLayout26.xml"/><Relationship Id="rId6" Type="http://schemas.openxmlformats.org/officeDocument/2006/relationships/hyperlink" Target="http://www.facebook.com/saferonline" TargetMode="External"/><Relationship Id="rId5" Type="http://schemas.openxmlformats.org/officeDocument/2006/relationships/hyperlink" Target="http://www.twitter.com/safer_online" TargetMode="External"/><Relationship Id="rId4" Type="http://schemas.openxmlformats.org/officeDocument/2006/relationships/hyperlink" Target="http://bit.ly/MSFTdo1th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chart" Target="../charts/chart1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22.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2.wdp"/><Relationship Id="rId3" Type="http://schemas.openxmlformats.org/officeDocument/2006/relationships/chart" Target="../charts/chart1.xml"/><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3" Type="http://schemas.openxmlformats.org/officeDocument/2006/relationships/chart" Target="../charts/chart2.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2.wdp"/><Relationship Id="rId3" Type="http://schemas.openxmlformats.org/officeDocument/2006/relationships/chart" Target="../charts/chart3.xml"/><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png"/><Relationship Id="rId12"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Safety is an active verb</a:t>
            </a:r>
            <a:endParaRPr lang="en-US" dirty="0"/>
          </a:p>
        </p:txBody>
      </p:sp>
      <p:sp>
        <p:nvSpPr>
          <p:cNvPr id="4" name="Text Placeholder 3"/>
          <p:cNvSpPr>
            <a:spLocks noGrp="1"/>
          </p:cNvSpPr>
          <p:nvPr>
            <p:ph type="body" sz="quarter" idx="12"/>
          </p:nvPr>
        </p:nvSpPr>
        <p:spPr/>
        <p:txBody>
          <a:bodyPr/>
          <a:lstStyle/>
          <a:p>
            <a:r>
              <a:rPr lang="en-US" dirty="0" smtClean="0"/>
              <a:t>2013 </a:t>
            </a:r>
            <a:br>
              <a:rPr lang="en-US" dirty="0" smtClean="0"/>
            </a:br>
            <a:r>
              <a:rPr lang="en-US" dirty="0" smtClean="0"/>
              <a:t>Microsoft Computing Safety </a:t>
            </a:r>
            <a:r>
              <a:rPr lang="en-US" dirty="0"/>
              <a:t>Index </a:t>
            </a:r>
            <a:r>
              <a:rPr lang="en-US" dirty="0" smtClean="0"/>
              <a:t/>
            </a:r>
            <a:br>
              <a:rPr lang="en-US" dirty="0" smtClean="0"/>
            </a:br>
            <a:r>
              <a:rPr lang="en-US" dirty="0" err="1" smtClean="0"/>
              <a:t>WorldWide</a:t>
            </a:r>
            <a:r>
              <a:rPr lang="en-US" dirty="0" smtClean="0"/>
              <a:t> </a:t>
            </a:r>
            <a:r>
              <a:rPr lang="en-US" dirty="0"/>
              <a:t>Report</a:t>
            </a:r>
          </a:p>
        </p:txBody>
      </p:sp>
    </p:spTree>
    <p:extLst>
      <p:ext uri="{BB962C8B-B14F-4D97-AF65-F5344CB8AC3E}">
        <p14:creationId xmlns:p14="http://schemas.microsoft.com/office/powerpoint/2010/main" val="34014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302010" cy="917575"/>
          </a:xfrm>
        </p:spPr>
        <p:txBody>
          <a:bodyPr/>
          <a:lstStyle/>
          <a:p>
            <a:r>
              <a:rPr lang="en-US" dirty="0" smtClean="0"/>
              <a:t>Consumers see themselves as best able to protect their information</a:t>
            </a:r>
            <a:endParaRPr lang="en-US" dirty="0"/>
          </a:p>
        </p:txBody>
      </p:sp>
      <p:sp>
        <p:nvSpPr>
          <p:cNvPr id="5" name="Rectangle 4"/>
          <p:cNvSpPr/>
          <p:nvPr/>
        </p:nvSpPr>
        <p:spPr>
          <a:xfrm>
            <a:off x="404944" y="1989078"/>
            <a:ext cx="8153398" cy="646331"/>
          </a:xfrm>
          <a:prstGeom prst="rect">
            <a:avLst/>
          </a:prstGeom>
        </p:spPr>
        <p:txBody>
          <a:bodyPr wrap="square">
            <a:spAutoFit/>
          </a:bodyPr>
          <a:lstStyle/>
          <a:p>
            <a:r>
              <a:rPr lang="en-US" i="1" dirty="0" smtClean="0">
                <a:solidFill>
                  <a:schemeClr val="bg2">
                    <a:lumMod val="75000"/>
                  </a:schemeClr>
                </a:solidFill>
              </a:rPr>
              <a:t>“Who </a:t>
            </a:r>
            <a:r>
              <a:rPr lang="en-US" i="1" dirty="0">
                <a:solidFill>
                  <a:schemeClr val="bg2">
                    <a:lumMod val="75000"/>
                  </a:schemeClr>
                </a:solidFill>
              </a:rPr>
              <a:t>do you feel is most effective at helping you maintain the online security, </a:t>
            </a:r>
            <a:r>
              <a:rPr lang="en-US" i="1" dirty="0" smtClean="0">
                <a:solidFill>
                  <a:schemeClr val="bg2">
                    <a:lumMod val="75000"/>
                  </a:schemeClr>
                </a:solidFill>
              </a:rPr>
              <a:t>privacy, </a:t>
            </a:r>
            <a:r>
              <a:rPr lang="en-US" i="1" dirty="0">
                <a:solidFill>
                  <a:schemeClr val="bg2">
                    <a:lumMod val="75000"/>
                  </a:schemeClr>
                </a:solidFill>
              </a:rPr>
              <a:t>and safety </a:t>
            </a:r>
            <a:r>
              <a:rPr lang="en-US" i="1" dirty="0" smtClean="0">
                <a:solidFill>
                  <a:schemeClr val="bg2">
                    <a:lumMod val="75000"/>
                  </a:schemeClr>
                </a:solidFill>
              </a:rPr>
              <a:t>of </a:t>
            </a:r>
            <a:r>
              <a:rPr lang="en-US" i="1" dirty="0">
                <a:solidFill>
                  <a:schemeClr val="bg2">
                    <a:lumMod val="75000"/>
                  </a:schemeClr>
                </a:solidFill>
              </a:rPr>
              <a:t>your personal information online</a:t>
            </a:r>
            <a:r>
              <a:rPr lang="en-US" i="1" dirty="0" smtClean="0">
                <a:solidFill>
                  <a:schemeClr val="bg2">
                    <a:lumMod val="75000"/>
                  </a:schemeClr>
                </a:solidFill>
              </a:rPr>
              <a:t>?”</a:t>
            </a:r>
            <a:endParaRPr lang="en-US" i="1" dirty="0">
              <a:solidFill>
                <a:schemeClr val="bg2">
                  <a:lumMod val="7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76697483"/>
              </p:ext>
            </p:extLst>
          </p:nvPr>
        </p:nvGraphicFramePr>
        <p:xfrm>
          <a:off x="8732837" y="1223962"/>
          <a:ext cx="3474720" cy="5157216"/>
        </p:xfrm>
        <a:graphic>
          <a:graphicData uri="http://schemas.openxmlformats.org/drawingml/2006/table">
            <a:tbl>
              <a:tblPr>
                <a:solidFill>
                  <a:srgbClr val="FFFFFF">
                    <a:alpha val="0"/>
                  </a:srgbClr>
                </a:solidFill>
                <a:tableStyleId>{5C22544A-7EE6-4342-B048-85BDC9FD1C3A}</a:tableStyleId>
              </a:tblPr>
              <a:tblGrid>
                <a:gridCol w="1645603"/>
                <a:gridCol w="548957"/>
                <a:gridCol w="640080"/>
                <a:gridCol w="640080"/>
              </a:tblGrid>
              <a:tr h="548640">
                <a:tc>
                  <a:txBody>
                    <a:bodyPr/>
                    <a:lstStyle/>
                    <a:p>
                      <a:pPr marL="0" indent="0" algn="ctr" fontAlgn="b">
                        <a:lnSpc>
                          <a:spcPct val="100000"/>
                        </a:lnSpc>
                        <a:spcBef>
                          <a:spcPts val="0"/>
                        </a:spcBef>
                        <a:spcAft>
                          <a:spcPts val="0"/>
                        </a:spcAft>
                      </a:pPr>
                      <a:r>
                        <a:rPr lang="en-US" sz="1400" b="0" i="0" u="none" strike="noStrike" spc="0" baseline="0" dirty="0" smtClean="0">
                          <a:solidFill>
                            <a:srgbClr val="FFFFFF"/>
                          </a:solidFill>
                          <a:effectLst/>
                          <a:latin typeface="+mn-lt"/>
                        </a:rPr>
                        <a:t>Most Effective </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1"/>
                    </a:solidFill>
                  </a:tcPr>
                </a:tc>
                <a:tc>
                  <a:txBody>
                    <a:bodyPr/>
                    <a:lstStyle/>
                    <a:p>
                      <a:pPr marL="0" indent="0" algn="ctr">
                        <a:lnSpc>
                          <a:spcPct val="100000"/>
                        </a:lnSpc>
                        <a:spcBef>
                          <a:spcPts val="0"/>
                        </a:spcBef>
                        <a:spcAft>
                          <a:spcPts val="0"/>
                        </a:spcAft>
                      </a:pPr>
                      <a:r>
                        <a:rPr lang="en-US" sz="1400" b="0" i="0" u="none" strike="noStrike" spc="0" baseline="0" dirty="0" smtClean="0">
                          <a:solidFill>
                            <a:srgbClr val="FFFFFF"/>
                          </a:solidFill>
                          <a:latin typeface="+mn-lt"/>
                        </a:rPr>
                        <a:t>Self</a:t>
                      </a:r>
                      <a:endParaRPr lang="en-US" sz="1400" b="0" i="0" u="none" strike="noStrike" spc="0" baseline="0" dirty="0">
                        <a:solidFill>
                          <a:srgbClr val="FFFFFF"/>
                        </a:solidFill>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1"/>
                    </a:solidFill>
                  </a:tcPr>
                </a:tc>
                <a:tc>
                  <a:txBody>
                    <a:bodyPr/>
                    <a:lstStyle/>
                    <a:p>
                      <a:pPr marL="0" indent="0" algn="ctr" fontAlgn="b">
                        <a:lnSpc>
                          <a:spcPct val="100000"/>
                        </a:lnSpc>
                        <a:spcBef>
                          <a:spcPts val="0"/>
                        </a:spcBef>
                        <a:spcAft>
                          <a:spcPts val="0"/>
                        </a:spcAft>
                      </a:pPr>
                      <a:r>
                        <a:rPr lang="en-US" sz="1400" b="0" i="0" u="none" strike="noStrike" spc="0" baseline="0" dirty="0" smtClean="0">
                          <a:solidFill>
                            <a:srgbClr val="FFFFFF"/>
                          </a:solidFill>
                          <a:effectLst/>
                          <a:latin typeface="+mn-lt"/>
                        </a:rPr>
                        <a:t>Bus</a:t>
                      </a:r>
                      <a:endParaRPr lang="en-US" sz="1400" b="0" i="0" u="none" strike="noStrike" spc="0" baseline="0" dirty="0">
                        <a:solidFill>
                          <a:srgbClr val="FFFFFF"/>
                        </a:solidFill>
                        <a:effectLst/>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1"/>
                    </a:solidFill>
                  </a:tcPr>
                </a:tc>
                <a:tc>
                  <a:txBody>
                    <a:bodyPr/>
                    <a:lstStyle/>
                    <a:p>
                      <a:pPr marL="0" indent="0" algn="ctr" fontAlgn="b">
                        <a:lnSpc>
                          <a:spcPct val="100000"/>
                        </a:lnSpc>
                        <a:spcBef>
                          <a:spcPts val="0"/>
                        </a:spcBef>
                        <a:spcAft>
                          <a:spcPts val="0"/>
                        </a:spcAft>
                      </a:pPr>
                      <a:r>
                        <a:rPr lang="en-US" sz="1400" b="0" i="0" u="none" strike="noStrike" spc="0" baseline="0" dirty="0" smtClean="0">
                          <a:solidFill>
                            <a:srgbClr val="FFFFFF"/>
                          </a:solidFill>
                          <a:effectLst/>
                          <a:latin typeface="+mn-lt"/>
                        </a:rPr>
                        <a:t>Gov’t</a:t>
                      </a:r>
                      <a:endParaRPr lang="en-US" sz="1400" b="0" i="0" u="none" strike="noStrike" spc="0" baseline="0" dirty="0">
                        <a:solidFill>
                          <a:srgbClr val="FFFFFF"/>
                        </a:solidFill>
                        <a:effectLst/>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1"/>
                    </a:solidFill>
                  </a:tcPr>
                </a:tc>
              </a:tr>
              <a:tr h="192024">
                <a:tc>
                  <a:txBody>
                    <a:bodyPr/>
                    <a:lstStyle/>
                    <a:p>
                      <a:pPr marL="0" indent="0" algn="l" fontAlgn="ctr">
                        <a:lnSpc>
                          <a:spcPct val="100000"/>
                        </a:lnSpc>
                        <a:spcBef>
                          <a:spcPts val="0"/>
                        </a:spcBef>
                        <a:spcAft>
                          <a:spcPts val="0"/>
                        </a:spcAft>
                      </a:pPr>
                      <a:r>
                        <a:rPr lang="en-US" sz="1200" b="1" i="0" u="none" strike="noStrike" spc="0" baseline="0" dirty="0" smtClean="0">
                          <a:solidFill>
                            <a:srgbClr val="333333"/>
                          </a:solidFill>
                          <a:effectLst/>
                          <a:latin typeface="+mn-lt"/>
                        </a:rPr>
                        <a:t>20-Country/Region</a:t>
                      </a:r>
                      <a:endParaRPr lang="en-US" sz="1200" b="1" i="0" u="none" strike="noStrike" spc="0" baseline="0" dirty="0">
                        <a:solidFill>
                          <a:srgbClr val="333333"/>
                        </a:solidFill>
                        <a:effectLst/>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61%</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20%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9%</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Australia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63%</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15%</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Belgium</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15%</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5%</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Brazil</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22%</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8%</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Canada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69%</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16%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China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46%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30%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Egypt</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44%</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22%</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16%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France</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70%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7%</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Germany</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72%</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3%</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India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55%</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24%</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11%</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Indonesia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74%</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18%</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a:solidFill>
                            <a:srgbClr val="333333"/>
                          </a:solidFill>
                          <a:effectLst/>
                          <a:latin typeface="+mn-lt"/>
                        </a:rPr>
                        <a:t>Japan</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63%</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31%</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1%</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a:solidFill>
                            <a:srgbClr val="333333"/>
                          </a:solidFill>
                          <a:effectLst/>
                          <a:latin typeface="+mn-lt"/>
                        </a:rPr>
                        <a:t>Korea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56%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22%</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15%</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Malaysia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18%</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Mexico</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65%</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24%</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Russia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29%</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3%</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Singapore</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a:solidFill>
                            <a:schemeClr val="accent1"/>
                          </a:solidFill>
                          <a:effectLst/>
                          <a:latin typeface="+mn-lt"/>
                        </a:rPr>
                        <a:t>59%</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20%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Spain</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41%</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20%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15%</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Turkey</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48%</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a:solidFill>
                            <a:srgbClr val="333333"/>
                          </a:solidFill>
                          <a:effectLst/>
                          <a:latin typeface="+mn-lt"/>
                        </a:rPr>
                        <a:t>21%</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22%</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smtClean="0">
                          <a:solidFill>
                            <a:srgbClr val="333333"/>
                          </a:solidFill>
                          <a:effectLst/>
                          <a:latin typeface="+mn-lt"/>
                        </a:rPr>
                        <a:t>United Kingdom</a:t>
                      </a:r>
                      <a:endParaRPr lang="en-US" sz="1200" b="0" i="0" u="none" strike="noStrike" spc="0" baseline="0" dirty="0">
                        <a:solidFill>
                          <a:srgbClr val="333333"/>
                        </a:solidFill>
                        <a:effectLst/>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a:solidFill>
                            <a:schemeClr val="accent1"/>
                          </a:solidFill>
                          <a:effectLst/>
                          <a:latin typeface="+mn-lt"/>
                        </a:rPr>
                        <a:t>70%</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14%</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192024">
                <a:tc>
                  <a:txBody>
                    <a:bodyPr/>
                    <a:lstStyle/>
                    <a:p>
                      <a:pPr marL="0" indent="0" algn="l" fontAlgn="ctr">
                        <a:lnSpc>
                          <a:spcPct val="100000"/>
                        </a:lnSpc>
                        <a:spcBef>
                          <a:spcPts val="0"/>
                        </a:spcBef>
                        <a:spcAft>
                          <a:spcPts val="0"/>
                        </a:spcAft>
                      </a:pPr>
                      <a:r>
                        <a:rPr lang="en-US" sz="1200" b="0" i="0" u="none" strike="noStrike" spc="0" baseline="0" dirty="0" smtClean="0">
                          <a:solidFill>
                            <a:srgbClr val="333333"/>
                          </a:solidFill>
                          <a:effectLst/>
                          <a:latin typeface="+mn-lt"/>
                        </a:rPr>
                        <a:t>United States</a:t>
                      </a:r>
                      <a:endParaRPr lang="en-US" sz="1200" b="0" i="0" u="none" strike="noStrike" spc="0" baseline="0" dirty="0">
                        <a:solidFill>
                          <a:srgbClr val="333333"/>
                        </a:solidFill>
                        <a:effectLst/>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1" i="0" u="none" strike="noStrike" spc="0" baseline="0" dirty="0">
                          <a:solidFill>
                            <a:schemeClr val="accent1"/>
                          </a:solidFill>
                          <a:effectLst/>
                          <a:latin typeface="+mn-lt"/>
                        </a:rPr>
                        <a:t>64%</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16%</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ctr" rtl="0" fontAlgn="t">
                        <a:lnSpc>
                          <a:spcPct val="100000"/>
                        </a:lnSpc>
                        <a:spcBef>
                          <a:spcPts val="0"/>
                        </a:spcBef>
                        <a:spcAft>
                          <a:spcPts val="0"/>
                        </a:spcAft>
                      </a:pPr>
                      <a:r>
                        <a:rPr lang="en-US" sz="1200" b="0" i="0" u="none" strike="noStrike" spc="0" baseline="0" dirty="0">
                          <a:solidFill>
                            <a:srgbClr val="333333"/>
                          </a:solidFill>
                          <a:effectLst/>
                          <a:latin typeface="+mn-lt"/>
                        </a:rPr>
                        <a:t>4%</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bl>
          </a:graphicData>
        </a:graphic>
      </p:graphicFrame>
      <p:graphicFrame>
        <p:nvGraphicFramePr>
          <p:cNvPr id="10" name="Chart 9"/>
          <p:cNvGraphicFramePr/>
          <p:nvPr>
            <p:extLst>
              <p:ext uri="{D42A27DB-BD31-4B8C-83A1-F6EECF244321}">
                <p14:modId xmlns:p14="http://schemas.microsoft.com/office/powerpoint/2010/main" val="271158358"/>
              </p:ext>
            </p:extLst>
          </p:nvPr>
        </p:nvGraphicFramePr>
        <p:xfrm>
          <a:off x="370438" y="2633662"/>
          <a:ext cx="7391400" cy="389272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7EFC24D6-DB8F-6B44-BA5A-9BEC68C15CAA}" type="slidenum">
              <a:rPr lang="en-US" smtClean="0"/>
              <a:pPr/>
              <a:t>10</a:t>
            </a:fld>
            <a:endParaRPr lang="en-US"/>
          </a:p>
        </p:txBody>
      </p:sp>
    </p:spTree>
    <p:extLst>
      <p:ext uri="{BB962C8B-B14F-4D97-AF65-F5344CB8AC3E}">
        <p14:creationId xmlns:p14="http://schemas.microsoft.com/office/powerpoint/2010/main" val="5664203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06524286"/>
              </p:ext>
            </p:extLst>
          </p:nvPr>
        </p:nvGraphicFramePr>
        <p:xfrm>
          <a:off x="422989" y="2038531"/>
          <a:ext cx="5204862" cy="432099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22088" y="305784"/>
            <a:ext cx="12015986" cy="917575"/>
          </a:xfrm>
        </p:spPr>
        <p:txBody>
          <a:bodyPr/>
          <a:lstStyle/>
          <a:p>
            <a:r>
              <a:rPr lang="en-US" sz="4800" spc="-140" dirty="0" smtClean="0"/>
              <a:t>Global score is virtually unchanged versus 2012</a:t>
            </a:r>
            <a:endParaRPr lang="en-US" sz="4800" spc="-140" dirty="0"/>
          </a:p>
        </p:txBody>
      </p:sp>
      <p:sp>
        <p:nvSpPr>
          <p:cNvPr id="13" name="TextBox 12"/>
          <p:cNvSpPr txBox="1"/>
          <p:nvPr/>
        </p:nvSpPr>
        <p:spPr>
          <a:xfrm>
            <a:off x="1332609" y="2201862"/>
            <a:ext cx="838200" cy="544765"/>
          </a:xfrm>
          <a:prstGeom prst="rect">
            <a:avLst/>
          </a:prstGeom>
          <a:noFill/>
        </p:spPr>
        <p:txBody>
          <a:bodyPr wrap="square" lIns="182880" tIns="146304" rIns="182880" bIns="146304" rtlCol="0">
            <a:spAutoFit/>
          </a:bodyPr>
          <a:lstStyle/>
          <a:p>
            <a:pPr>
              <a:lnSpc>
                <a:spcPct val="90000"/>
              </a:lnSpc>
            </a:pPr>
            <a:r>
              <a:rPr lang="en-US" b="1" dirty="0" smtClean="0">
                <a:solidFill>
                  <a:schemeClr val="bg1"/>
                </a:solidFill>
              </a:rPr>
              <a:t>34.6</a:t>
            </a:r>
          </a:p>
        </p:txBody>
      </p:sp>
      <p:sp>
        <p:nvSpPr>
          <p:cNvPr id="14" name="TextBox 13"/>
          <p:cNvSpPr txBox="1"/>
          <p:nvPr/>
        </p:nvSpPr>
        <p:spPr>
          <a:xfrm>
            <a:off x="3109527" y="2208210"/>
            <a:ext cx="838200" cy="544765"/>
          </a:xfrm>
          <a:prstGeom prst="rect">
            <a:avLst/>
          </a:prstGeom>
          <a:noFill/>
        </p:spPr>
        <p:txBody>
          <a:bodyPr wrap="square" lIns="182880" tIns="146304" rIns="182880" bIns="146304" rtlCol="0">
            <a:spAutoFit/>
          </a:bodyPr>
          <a:lstStyle/>
          <a:p>
            <a:pPr>
              <a:lnSpc>
                <a:spcPct val="90000"/>
              </a:lnSpc>
            </a:pPr>
            <a:r>
              <a:rPr lang="en-US" b="1" dirty="0" smtClean="0">
                <a:solidFill>
                  <a:schemeClr val="bg1"/>
                </a:solidFill>
              </a:rPr>
              <a:t>34.3</a:t>
            </a:r>
          </a:p>
        </p:txBody>
      </p:sp>
      <p:graphicFrame>
        <p:nvGraphicFramePr>
          <p:cNvPr id="9" name="Table 8"/>
          <p:cNvGraphicFramePr>
            <a:graphicFrameLocks noGrp="1"/>
          </p:cNvGraphicFramePr>
          <p:nvPr>
            <p:extLst>
              <p:ext uri="{D42A27DB-BD31-4B8C-83A1-F6EECF244321}">
                <p14:modId xmlns:p14="http://schemas.microsoft.com/office/powerpoint/2010/main" val="296426624"/>
              </p:ext>
            </p:extLst>
          </p:nvPr>
        </p:nvGraphicFramePr>
        <p:xfrm>
          <a:off x="5928360" y="1371747"/>
          <a:ext cx="6309710" cy="5065776"/>
        </p:xfrm>
        <a:graphic>
          <a:graphicData uri="http://schemas.openxmlformats.org/drawingml/2006/table">
            <a:tbl>
              <a:tblPr>
                <a:solidFill>
                  <a:srgbClr val="FFFFFF">
                    <a:alpha val="0"/>
                  </a:srgbClr>
                </a:solidFill>
                <a:tableStyleId>{5C22544A-7EE6-4342-B048-85BDC9FD1C3A}</a:tableStyleId>
              </a:tblPr>
              <a:tblGrid>
                <a:gridCol w="1579755"/>
                <a:gridCol w="945991"/>
                <a:gridCol w="945991"/>
                <a:gridCol w="945991"/>
                <a:gridCol w="945991"/>
                <a:gridCol w="945991"/>
              </a:tblGrid>
              <a:tr h="457200">
                <a:tc>
                  <a:txBody>
                    <a:bodyPr/>
                    <a:lstStyle/>
                    <a:p>
                      <a:pPr algn="ctr" fontAlgn="ctr"/>
                      <a:endParaRPr lang="en-US" sz="1300" b="1" i="0" u="none" strike="noStrike" dirty="0">
                        <a:solidFill>
                          <a:schemeClr val="tx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1"/>
                    </a:solidFill>
                  </a:tcPr>
                </a:tc>
                <a:tc>
                  <a:txBody>
                    <a:bodyPr/>
                    <a:lstStyle/>
                    <a:p>
                      <a:pPr algn="ctr" fontAlgn="b"/>
                      <a:r>
                        <a:rPr lang="en-US" sz="1200" u="none" strike="noStrike" dirty="0">
                          <a:solidFill>
                            <a:schemeClr val="tx1"/>
                          </a:solidFill>
                          <a:effectLst/>
                          <a:latin typeface="+mn-lt"/>
                        </a:rPr>
                        <a:t>Behavioral</a:t>
                      </a:r>
                      <a:endParaRPr lang="en-US" sz="1200" b="0" i="0" u="none" strike="noStrike" dirty="0">
                        <a:solidFill>
                          <a:schemeClr val="tx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1"/>
                    </a:solidFill>
                  </a:tcPr>
                </a:tc>
                <a:tc>
                  <a:txBody>
                    <a:bodyPr/>
                    <a:lstStyle/>
                    <a:p>
                      <a:pPr algn="ctr" fontAlgn="b"/>
                      <a:r>
                        <a:rPr lang="en-US" sz="1200" u="none" strike="noStrike" dirty="0">
                          <a:solidFill>
                            <a:schemeClr val="tx1"/>
                          </a:solidFill>
                          <a:effectLst/>
                          <a:latin typeface="+mn-lt"/>
                        </a:rPr>
                        <a:t>Technical</a:t>
                      </a:r>
                      <a:endParaRPr lang="en-US" sz="1200" b="0" i="0" u="none" strike="noStrike" dirty="0">
                        <a:solidFill>
                          <a:schemeClr val="tx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4"/>
                    </a:solidFill>
                  </a:tcPr>
                </a:tc>
                <a:tc>
                  <a:txBody>
                    <a:bodyPr/>
                    <a:lstStyle/>
                    <a:p>
                      <a:pPr algn="ctr" fontAlgn="b"/>
                      <a:r>
                        <a:rPr lang="en-US" sz="1200" u="none" strike="noStrike" dirty="0" smtClean="0">
                          <a:solidFill>
                            <a:schemeClr val="tx1"/>
                          </a:solidFill>
                          <a:effectLst/>
                          <a:latin typeface="+mn-lt"/>
                        </a:rPr>
                        <a:t>Foundational</a:t>
                      </a:r>
                      <a:endParaRPr lang="en-US" sz="1200" b="0" i="0" u="none" strike="noStrike" dirty="0">
                        <a:solidFill>
                          <a:schemeClr val="tx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2"/>
                    </a:solidFill>
                  </a:tcPr>
                </a:tc>
                <a:tc>
                  <a:txBody>
                    <a:bodyPr/>
                    <a:lstStyle/>
                    <a:p>
                      <a:pPr algn="ctr" fontAlgn="b"/>
                      <a:r>
                        <a:rPr lang="en-US" sz="1200" u="none" strike="noStrike" dirty="0">
                          <a:solidFill>
                            <a:schemeClr val="tx1"/>
                          </a:solidFill>
                          <a:effectLst/>
                          <a:latin typeface="+mn-lt"/>
                        </a:rPr>
                        <a:t>Total</a:t>
                      </a:r>
                      <a:endParaRPr lang="en-US" sz="1200" b="0" i="0" u="none" strike="noStrike" dirty="0">
                        <a:solidFill>
                          <a:schemeClr val="tx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1"/>
                    </a:solidFill>
                  </a:tcPr>
                </a:tc>
                <a:tc>
                  <a:txBody>
                    <a:bodyPr/>
                    <a:lstStyle/>
                    <a:p>
                      <a:pPr algn="ctr" fontAlgn="b"/>
                      <a:r>
                        <a:rPr lang="en-US" sz="1200" u="none" strike="noStrike" dirty="0" smtClean="0">
                          <a:solidFill>
                            <a:schemeClr val="tx1"/>
                          </a:solidFill>
                          <a:effectLst/>
                          <a:latin typeface="+mn-lt"/>
                        </a:rPr>
                        <a:t>vs.</a:t>
                      </a:r>
                      <a:r>
                        <a:rPr lang="en-US" sz="1200" u="none" strike="noStrike" baseline="0" dirty="0" smtClean="0">
                          <a:solidFill>
                            <a:schemeClr val="tx1"/>
                          </a:solidFill>
                          <a:effectLst/>
                          <a:latin typeface="+mn-lt"/>
                        </a:rPr>
                        <a:t> </a:t>
                      </a:r>
                      <a:r>
                        <a:rPr lang="en-US" sz="1200" u="none" strike="noStrike" dirty="0" smtClean="0">
                          <a:solidFill>
                            <a:schemeClr val="tx1"/>
                          </a:solidFill>
                          <a:effectLst/>
                          <a:latin typeface="+mn-lt"/>
                        </a:rPr>
                        <a:t>2012</a:t>
                      </a:r>
                      <a:endParaRPr lang="en-US" sz="1200" b="0" i="0" u="none" strike="noStrike" dirty="0">
                        <a:solidFill>
                          <a:schemeClr val="tx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chemeClr val="accent1"/>
                    </a:solidFill>
                  </a:tcPr>
                </a:tc>
              </a:tr>
              <a:tr h="219456">
                <a:tc>
                  <a:txBody>
                    <a:bodyPr/>
                    <a:lstStyle/>
                    <a:p>
                      <a:pPr algn="l" fontAlgn="ctr"/>
                      <a:r>
                        <a:rPr lang="en-US" sz="1200" b="1" u="none" strike="noStrike" dirty="0" smtClean="0">
                          <a:solidFill>
                            <a:schemeClr val="accent1"/>
                          </a:solidFill>
                          <a:effectLst/>
                          <a:latin typeface="+mn-lt"/>
                        </a:rPr>
                        <a:t>20</a:t>
                      </a:r>
                      <a:r>
                        <a:rPr lang="en-US" sz="1200" b="1" u="none" strike="noStrike" baseline="0" dirty="0" smtClean="0">
                          <a:solidFill>
                            <a:schemeClr val="accent1"/>
                          </a:solidFill>
                          <a:effectLst/>
                          <a:latin typeface="+mn-lt"/>
                        </a:rPr>
                        <a:t>-Country/Region</a:t>
                      </a:r>
                      <a:endParaRPr lang="en-US" sz="1200" b="1" i="0" u="none" strike="noStrike" dirty="0">
                        <a:solidFill>
                          <a:schemeClr val="accent1"/>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1" u="none" strike="noStrike" dirty="0">
                          <a:solidFill>
                            <a:schemeClr val="accent1"/>
                          </a:solidFill>
                          <a:effectLst/>
                          <a:latin typeface="+mn-lt"/>
                        </a:rPr>
                        <a:t>10.4</a:t>
                      </a:r>
                      <a:endParaRPr lang="en-US" sz="1200" b="1" i="0" u="none" strike="noStrike" dirty="0">
                        <a:solidFill>
                          <a:schemeClr val="accent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1" u="none" strike="noStrike" dirty="0">
                          <a:solidFill>
                            <a:schemeClr val="accent1"/>
                          </a:solidFill>
                          <a:effectLst/>
                          <a:latin typeface="+mn-lt"/>
                        </a:rPr>
                        <a:t>9.5</a:t>
                      </a:r>
                      <a:endParaRPr lang="en-US" sz="1200" b="1" i="0" u="none" strike="noStrike" dirty="0">
                        <a:solidFill>
                          <a:schemeClr val="accent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1" u="none" strike="noStrike" dirty="0">
                          <a:solidFill>
                            <a:schemeClr val="accent1"/>
                          </a:solidFill>
                          <a:effectLst/>
                          <a:latin typeface="+mn-lt"/>
                        </a:rPr>
                        <a:t>14.7</a:t>
                      </a:r>
                      <a:endParaRPr lang="en-US" sz="1200" b="1" i="0" u="none" strike="noStrike" dirty="0">
                        <a:solidFill>
                          <a:schemeClr val="accent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1" u="none" strike="noStrike" dirty="0">
                          <a:solidFill>
                            <a:schemeClr val="accent1"/>
                          </a:solidFill>
                          <a:effectLst/>
                          <a:latin typeface="+mn-lt"/>
                        </a:rPr>
                        <a:t>34.6</a:t>
                      </a:r>
                      <a:endParaRPr lang="en-US" sz="1200" b="1" i="0" u="none" strike="noStrike" dirty="0">
                        <a:solidFill>
                          <a:schemeClr val="accent1"/>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Australia</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11.6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10.3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17.6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39.5</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Belgium</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9.3</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9.1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16.3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34.7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smtClean="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Brazil</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10.7</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9.4</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smtClean="0">
                          <a:effectLst/>
                          <a:latin typeface="+mn-lt"/>
                        </a:rPr>
                        <a:t>14.0</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34.1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2">
                              <a:lumMod val="60000"/>
                              <a:lumOff val="40000"/>
                            </a:schemeClr>
                          </a:solidFill>
                          <a:effectLst/>
                          <a:latin typeface="+mn-lt"/>
                          <a:sym typeface="Symbol" panose="05050102010706020507" pitchFamily="18" charset="2"/>
                        </a:rPr>
                        <a:t></a:t>
                      </a:r>
                      <a:endParaRPr lang="en-US" sz="1200" b="1" i="0" u="none" strike="noStrike" dirty="0">
                        <a:solidFill>
                          <a:schemeClr val="tx2">
                            <a:lumMod val="60000"/>
                            <a:lumOff val="4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Canada</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11.1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9.3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16.8</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37.2</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2">
                              <a:lumMod val="60000"/>
                              <a:lumOff val="40000"/>
                            </a:schemeClr>
                          </a:solidFill>
                          <a:effectLst/>
                          <a:latin typeface="+mn-lt"/>
                          <a:sym typeface="Symbol" panose="05050102010706020507" pitchFamily="18" charset="2"/>
                        </a:rPr>
                        <a:t></a:t>
                      </a:r>
                      <a:endParaRPr lang="en-US" sz="1200" b="1" i="0" u="none" strike="noStrike" dirty="0" smtClean="0">
                        <a:solidFill>
                          <a:schemeClr val="tx2">
                            <a:lumMod val="60000"/>
                            <a:lumOff val="4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China</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9.5</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8.5</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13.4</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31.4</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2">
                              <a:lumMod val="60000"/>
                              <a:lumOff val="40000"/>
                            </a:schemeClr>
                          </a:solidFill>
                          <a:effectLst/>
                          <a:latin typeface="+mn-lt"/>
                          <a:sym typeface="Symbol" panose="05050102010706020507" pitchFamily="18" charset="2"/>
                        </a:rPr>
                        <a:t></a:t>
                      </a:r>
                      <a:endParaRPr lang="en-US" sz="1200" b="1" i="0" u="none" strike="noStrike" dirty="0" smtClean="0">
                        <a:solidFill>
                          <a:schemeClr val="tx2">
                            <a:lumMod val="60000"/>
                            <a:lumOff val="4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a:effectLst/>
                          <a:latin typeface="+mn-lt"/>
                        </a:rPr>
                        <a:t>Egypt</a:t>
                      </a:r>
                      <a:endParaRPr lang="en-US" sz="1200" b="0" i="0" u="none" strike="noStrike">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11.7</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9.7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12.7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34.1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France</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8.2</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7.5</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13.7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29.4</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Germany</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8.4</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7.6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16.6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32.5</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rgbClr val="00B050"/>
                          </a:solidFill>
                          <a:effectLst/>
                          <a:latin typeface="+mn-lt"/>
                          <a:sym typeface="Symbol" panose="05050102010706020507" pitchFamily="18" charset="2"/>
                        </a:rPr>
                        <a:t></a:t>
                      </a:r>
                      <a:endParaRPr lang="en-US" sz="1200" b="1"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India</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12.7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10.6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12.7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36.1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rgbClr val="00B050"/>
                          </a:solidFill>
                          <a:effectLst/>
                          <a:latin typeface="+mn-lt"/>
                          <a:sym typeface="Symbol" panose="05050102010706020507" pitchFamily="18" charset="2"/>
                        </a:rPr>
                        <a:t></a:t>
                      </a:r>
                      <a:endParaRPr lang="en-US" sz="1200" b="1" i="0" u="none" strike="noStrike" dirty="0">
                        <a:solidFill>
                          <a:srgbClr val="00B05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Indonesia</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13.1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12.8</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11.8</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37.7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B050"/>
                          </a:solidFill>
                          <a:effectLst/>
                          <a:latin typeface="+mn-lt"/>
                          <a:sym typeface="Symbol" panose="05050102010706020507" pitchFamily="18" charset="2"/>
                        </a:rPr>
                        <a:t></a:t>
                      </a:r>
                      <a:endParaRPr lang="en-US" sz="1200" b="1" i="0" u="none" strike="noStrike" dirty="0" smtClean="0">
                        <a:solidFill>
                          <a:srgbClr val="00B05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a:effectLst/>
                          <a:latin typeface="+mn-lt"/>
                        </a:rPr>
                        <a:t>Japan</a:t>
                      </a:r>
                      <a:endParaRPr lang="en-US" sz="1200" b="0" i="0" u="none" strike="noStrike">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5.4</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4.3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13.7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23.4</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a:effectLst/>
                          <a:latin typeface="+mn-lt"/>
                        </a:rPr>
                        <a:t>Korea</a:t>
                      </a:r>
                      <a:endParaRPr lang="en-US" sz="1200" b="0" i="0" u="none" strike="noStrike">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7.5</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7.1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12.5</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27.1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a:effectLst/>
                          <a:latin typeface="+mn-lt"/>
                        </a:rPr>
                        <a:t>Malaysia</a:t>
                      </a:r>
                      <a:endParaRPr lang="en-US" sz="1200" b="0" i="0" u="none" strike="noStrike">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13.8</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14.1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14.4</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42.3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B050"/>
                          </a:solidFill>
                          <a:effectLst/>
                          <a:latin typeface="+mn-lt"/>
                          <a:sym typeface="Symbol" panose="05050102010706020507" pitchFamily="18" charset="2"/>
                        </a:rPr>
                        <a:t></a:t>
                      </a:r>
                      <a:endParaRPr lang="en-US" sz="1200" b="1" i="0" u="none" strike="noStrike" dirty="0" smtClean="0">
                        <a:solidFill>
                          <a:srgbClr val="00B05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a:effectLst/>
                          <a:latin typeface="+mn-lt"/>
                        </a:rPr>
                        <a:t>Mexico</a:t>
                      </a:r>
                      <a:endParaRPr lang="en-US" sz="1200" b="0" i="0" u="none" strike="noStrike">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10.9</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10.4</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smtClean="0">
                          <a:effectLst/>
                          <a:latin typeface="+mn-lt"/>
                        </a:rPr>
                        <a:t>15.0</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36.3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a:effectLst/>
                          <a:latin typeface="+mn-lt"/>
                        </a:rPr>
                        <a:t>Russia</a:t>
                      </a:r>
                      <a:endParaRPr lang="en-US" sz="1200" b="0" i="0" u="none" strike="noStrike">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10.3</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9.7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13.7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33.8</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t"/>
                      <a:r>
                        <a:rPr lang="en-US" sz="1200" b="1" i="0" u="none" strike="noStrike" dirty="0" smtClean="0">
                          <a:solidFill>
                            <a:schemeClr val="tx1">
                              <a:lumMod val="50000"/>
                            </a:schemeClr>
                          </a:solidFill>
                          <a:effectLst/>
                          <a:latin typeface="+mn-lt"/>
                          <a:sym typeface="Symbol" panose="05050102010706020507" pitchFamily="18" charset="2"/>
                        </a:rPr>
                        <a:t></a:t>
                      </a:r>
                      <a:endParaRPr lang="en-US" sz="1200" b="1" i="0" u="none" strike="noStrike" dirty="0">
                        <a:solidFill>
                          <a:schemeClr val="tx1">
                            <a:lumMod val="5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Singapore</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11.2</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11.2</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16.3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38.7</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2">
                              <a:lumMod val="60000"/>
                              <a:lumOff val="40000"/>
                            </a:schemeClr>
                          </a:solidFill>
                          <a:effectLst/>
                          <a:latin typeface="+mn-lt"/>
                          <a:sym typeface="Symbol" panose="05050102010706020507" pitchFamily="18" charset="2"/>
                        </a:rPr>
                        <a:t></a:t>
                      </a:r>
                      <a:endParaRPr lang="en-US" sz="1200" b="1" i="0" u="none" strike="noStrike" dirty="0" smtClean="0">
                        <a:solidFill>
                          <a:schemeClr val="tx2">
                            <a:lumMod val="60000"/>
                            <a:lumOff val="4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a:effectLst/>
                          <a:latin typeface="+mn-lt"/>
                        </a:rPr>
                        <a:t>Spain</a:t>
                      </a:r>
                      <a:endParaRPr lang="en-US" sz="1200" b="0" i="0" u="none" strike="noStrike">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10.3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9.8</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14.5</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34.6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B050"/>
                          </a:solidFill>
                          <a:effectLst/>
                          <a:latin typeface="+mn-lt"/>
                          <a:sym typeface="Symbol" panose="05050102010706020507" pitchFamily="18" charset="2"/>
                        </a:rPr>
                        <a:t></a:t>
                      </a:r>
                      <a:endParaRPr lang="en-US" sz="1200" b="1" i="0" u="none" strike="noStrike" dirty="0" smtClean="0">
                        <a:solidFill>
                          <a:srgbClr val="00B05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a:effectLst/>
                          <a:latin typeface="+mn-lt"/>
                        </a:rPr>
                        <a:t>Turkey</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a:effectLst/>
                          <a:latin typeface="+mn-lt"/>
                        </a:rPr>
                        <a:t>13.3</a:t>
                      </a:r>
                      <a:endParaRPr lang="en-US" sz="1200" b="0" i="0" u="none" strike="noStrike">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11.5</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15.3</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40.2</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B050"/>
                          </a:solidFill>
                          <a:effectLst/>
                          <a:latin typeface="+mn-lt"/>
                          <a:sym typeface="Symbol" panose="05050102010706020507" pitchFamily="18" charset="2"/>
                        </a:rPr>
                        <a:t></a:t>
                      </a:r>
                      <a:endParaRPr lang="en-US" sz="1200" b="1" i="0" u="none" strike="noStrike" dirty="0" smtClean="0">
                        <a:solidFill>
                          <a:srgbClr val="00B05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smtClean="0">
                          <a:effectLst/>
                          <a:latin typeface="+mn-lt"/>
                        </a:rPr>
                        <a:t>United Kingdom</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10.5</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8.6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17.1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36.1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2">
                              <a:lumMod val="60000"/>
                              <a:lumOff val="40000"/>
                            </a:schemeClr>
                          </a:solidFill>
                          <a:effectLst/>
                          <a:latin typeface="+mn-lt"/>
                          <a:sym typeface="Symbol" panose="05050102010706020507" pitchFamily="18" charset="2"/>
                        </a:rPr>
                        <a:t></a:t>
                      </a:r>
                      <a:endParaRPr lang="en-US" sz="1200" b="1" i="0" u="none" strike="noStrike" dirty="0" smtClean="0">
                        <a:solidFill>
                          <a:schemeClr val="tx2">
                            <a:lumMod val="60000"/>
                            <a:lumOff val="4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19456">
                <a:tc>
                  <a:txBody>
                    <a:bodyPr/>
                    <a:lstStyle/>
                    <a:p>
                      <a:pPr algn="l" fontAlgn="ctr"/>
                      <a:r>
                        <a:rPr lang="en-US" sz="1200" u="none" strike="noStrike" dirty="0" smtClean="0">
                          <a:effectLst/>
                          <a:latin typeface="+mn-lt"/>
                        </a:rPr>
                        <a:t>United States</a:t>
                      </a:r>
                      <a:endParaRPr lang="en-US" sz="1200" b="0" i="0" u="none" strike="noStrike" dirty="0">
                        <a:solidFill>
                          <a:srgbClr val="000000"/>
                        </a:solidFill>
                        <a:effectLst/>
                        <a:latin typeface="+mn-lt"/>
                      </a:endParaRPr>
                    </a:p>
                  </a:txBody>
                  <a:tcPr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7.6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9.6</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15.9</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ctr" fontAlgn="ctr"/>
                      <a:r>
                        <a:rPr lang="en-US" sz="1200" u="none" strike="noStrike" dirty="0">
                          <a:effectLst/>
                          <a:latin typeface="+mn-lt"/>
                        </a:rPr>
                        <a:t>33.1</a:t>
                      </a:r>
                      <a:endParaRPr lang="en-US" sz="1200" b="0" i="0" u="none" strike="noStrike" dirty="0">
                        <a:solidFill>
                          <a:srgbClr val="000000"/>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marL="0" marR="0" indent="0" algn="ctr" defTabSz="932742"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2">
                              <a:lumMod val="60000"/>
                              <a:lumOff val="40000"/>
                            </a:schemeClr>
                          </a:solidFill>
                          <a:effectLst/>
                          <a:latin typeface="+mn-lt"/>
                          <a:sym typeface="Symbol" panose="05050102010706020507" pitchFamily="18" charset="2"/>
                        </a:rPr>
                        <a:t></a:t>
                      </a:r>
                      <a:endParaRPr lang="en-US" sz="1200" b="1" i="0" u="none" strike="noStrike" dirty="0" smtClean="0">
                        <a:solidFill>
                          <a:schemeClr val="tx2">
                            <a:lumMod val="60000"/>
                            <a:lumOff val="40000"/>
                          </a:schemeClr>
                        </a:solidFill>
                        <a:effectLst/>
                        <a:latin typeface="+mn-lt"/>
                      </a:endParaRPr>
                    </a:p>
                  </a:txBody>
                  <a:tcPr marL="3940" marR="3940" marT="394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r>
            </a:tbl>
          </a:graphicData>
        </a:graphic>
      </p:graphicFrame>
      <p:sp>
        <p:nvSpPr>
          <p:cNvPr id="7" name="Rectangle 6"/>
          <p:cNvSpPr/>
          <p:nvPr/>
        </p:nvSpPr>
        <p:spPr>
          <a:xfrm>
            <a:off x="422989" y="1207534"/>
            <a:ext cx="6041606" cy="830997"/>
          </a:xfrm>
          <a:prstGeom prst="rect">
            <a:avLst/>
          </a:prstGeom>
        </p:spPr>
        <p:txBody>
          <a:bodyPr wrap="square">
            <a:spAutoFit/>
          </a:bodyPr>
          <a:lstStyle/>
          <a:p>
            <a:r>
              <a:rPr lang="en-US" sz="2400" dirty="0" smtClean="0">
                <a:solidFill>
                  <a:srgbClr val="3C3C3C"/>
                </a:solidFill>
              </a:rPr>
              <a:t>MCSI reveals safety behavior is not improving</a:t>
            </a:r>
            <a:endParaRPr lang="en-US" sz="2400" dirty="0">
              <a:solidFill>
                <a:schemeClr val="bg2">
                  <a:lumMod val="75000"/>
                </a:schemeClr>
              </a:solidFill>
            </a:endParaRPr>
          </a:p>
        </p:txBody>
      </p:sp>
      <p:sp>
        <p:nvSpPr>
          <p:cNvPr id="4" name="Slide Number Placeholder 3"/>
          <p:cNvSpPr>
            <a:spLocks noGrp="1"/>
          </p:cNvSpPr>
          <p:nvPr>
            <p:ph type="sldNum" sz="quarter" idx="4"/>
          </p:nvPr>
        </p:nvSpPr>
        <p:spPr/>
        <p:txBody>
          <a:bodyPr/>
          <a:lstStyle/>
          <a:p>
            <a:fld id="{7EFC24D6-DB8F-6B44-BA5A-9BEC68C15CAA}" type="slidenum">
              <a:rPr lang="en-US" smtClean="0"/>
              <a:pPr/>
              <a:t>11</a:t>
            </a:fld>
            <a:endParaRPr lang="en-US"/>
          </a:p>
        </p:txBody>
      </p:sp>
    </p:spTree>
    <p:extLst>
      <p:ext uri="{BB962C8B-B14F-4D97-AF65-F5344CB8AC3E}">
        <p14:creationId xmlns:p14="http://schemas.microsoft.com/office/powerpoint/2010/main" val="21757490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4"/>
            <a:ext cx="12040073" cy="1693500"/>
          </a:xfrm>
        </p:spPr>
        <p:txBody>
          <a:bodyPr/>
          <a:lstStyle/>
          <a:p>
            <a:r>
              <a:rPr lang="en-US" dirty="0"/>
              <a:t>C</a:t>
            </a:r>
            <a:r>
              <a:rPr lang="en-US" dirty="0" smtClean="0"/>
              <a:t>onsumers report they aren’t using all available foundational </a:t>
            </a:r>
            <a:r>
              <a:rPr lang="en-US" dirty="0"/>
              <a:t>protections</a:t>
            </a:r>
          </a:p>
        </p:txBody>
      </p:sp>
      <p:graphicFrame>
        <p:nvGraphicFramePr>
          <p:cNvPr id="12" name="Chart 11"/>
          <p:cNvGraphicFramePr/>
          <p:nvPr>
            <p:extLst>
              <p:ext uri="{D42A27DB-BD31-4B8C-83A1-F6EECF244321}">
                <p14:modId xmlns:p14="http://schemas.microsoft.com/office/powerpoint/2010/main" val="1927537966"/>
              </p:ext>
            </p:extLst>
          </p:nvPr>
        </p:nvGraphicFramePr>
        <p:xfrm>
          <a:off x="290148" y="2659062"/>
          <a:ext cx="11887200" cy="389272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84109" y="1988774"/>
            <a:ext cx="10994248" cy="461665"/>
          </a:xfrm>
          <a:prstGeom prst="rect">
            <a:avLst/>
          </a:prstGeom>
        </p:spPr>
        <p:txBody>
          <a:bodyPr wrap="square">
            <a:spAutoFit/>
          </a:bodyPr>
          <a:lstStyle/>
          <a:p>
            <a:r>
              <a:rPr lang="en-US" sz="2400" dirty="0" smtClean="0">
                <a:solidFill>
                  <a:srgbClr val="3C3C3C"/>
                </a:solidFill>
              </a:rPr>
              <a:t>Some say they are not using the </a:t>
            </a:r>
            <a:r>
              <a:rPr lang="en-US" sz="2400" dirty="0">
                <a:solidFill>
                  <a:srgbClr val="3C3C3C"/>
                </a:solidFill>
              </a:rPr>
              <a:t>most basic tools that could </a:t>
            </a:r>
            <a:r>
              <a:rPr lang="en-US" sz="2400" dirty="0" smtClean="0">
                <a:solidFill>
                  <a:srgbClr val="3C3C3C"/>
                </a:solidFill>
              </a:rPr>
              <a:t>stave off trouble</a:t>
            </a:r>
            <a:endParaRPr lang="en-US" sz="2000" dirty="0">
              <a:solidFill>
                <a:schemeClr val="bg2">
                  <a:lumMod val="75000"/>
                </a:schemeClr>
              </a:solidFill>
            </a:endParaRPr>
          </a:p>
        </p:txBody>
      </p:sp>
      <p:sp>
        <p:nvSpPr>
          <p:cNvPr id="3" name="Slide Number Placeholder 2"/>
          <p:cNvSpPr>
            <a:spLocks noGrp="1"/>
          </p:cNvSpPr>
          <p:nvPr>
            <p:ph type="sldNum" sz="quarter" idx="4"/>
          </p:nvPr>
        </p:nvSpPr>
        <p:spPr/>
        <p:txBody>
          <a:bodyPr/>
          <a:lstStyle/>
          <a:p>
            <a:fld id="{7EFC24D6-DB8F-6B44-BA5A-9BEC68C15CAA}" type="slidenum">
              <a:rPr lang="en-US" smtClean="0"/>
              <a:pPr/>
              <a:t>12</a:t>
            </a:fld>
            <a:endParaRPr lang="en-US"/>
          </a:p>
        </p:txBody>
      </p:sp>
    </p:spTree>
    <p:extLst>
      <p:ext uri="{BB962C8B-B14F-4D97-AF65-F5344CB8AC3E}">
        <p14:creationId xmlns:p14="http://schemas.microsoft.com/office/powerpoint/2010/main" val="12986432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1474788"/>
          </a:xfrm>
        </p:spPr>
        <p:txBody>
          <a:bodyPr/>
          <a:lstStyle/>
          <a:p>
            <a:r>
              <a:rPr lang="en-US" dirty="0" smtClean="0"/>
              <a:t>In fact, many are better protected than </a:t>
            </a:r>
            <a:br>
              <a:rPr lang="en-US" dirty="0" smtClean="0"/>
            </a:br>
            <a:r>
              <a:rPr lang="en-US" dirty="0" smtClean="0"/>
              <a:t>they realize</a:t>
            </a:r>
            <a:endParaRPr lang="en-US" dirty="0"/>
          </a:p>
        </p:txBody>
      </p:sp>
      <p:graphicFrame>
        <p:nvGraphicFramePr>
          <p:cNvPr id="8" name="Chart 7"/>
          <p:cNvGraphicFramePr/>
          <p:nvPr>
            <p:extLst>
              <p:ext uri="{D42A27DB-BD31-4B8C-83A1-F6EECF244321}">
                <p14:modId xmlns:p14="http://schemas.microsoft.com/office/powerpoint/2010/main" val="194269339"/>
              </p:ext>
            </p:extLst>
          </p:nvPr>
        </p:nvGraphicFramePr>
        <p:xfrm>
          <a:off x="274637" y="2843048"/>
          <a:ext cx="11887200" cy="365619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53021" y="1975439"/>
            <a:ext cx="10698156" cy="461665"/>
          </a:xfrm>
          <a:prstGeom prst="rect">
            <a:avLst/>
          </a:prstGeom>
        </p:spPr>
        <p:txBody>
          <a:bodyPr wrap="square">
            <a:spAutoFit/>
          </a:bodyPr>
          <a:lstStyle/>
          <a:p>
            <a:r>
              <a:rPr lang="en-US" sz="2400" dirty="0">
                <a:solidFill>
                  <a:schemeClr val="bg1"/>
                </a:solidFill>
              </a:rPr>
              <a:t>Directing users to check </a:t>
            </a:r>
            <a:r>
              <a:rPr lang="en-US" sz="2400" dirty="0" smtClean="0">
                <a:solidFill>
                  <a:schemeClr val="bg1"/>
                </a:solidFill>
              </a:rPr>
              <a:t>their system </a:t>
            </a:r>
            <a:r>
              <a:rPr lang="en-US" sz="2400" dirty="0">
                <a:solidFill>
                  <a:schemeClr val="bg1"/>
                </a:solidFill>
              </a:rPr>
              <a:t>settings </a:t>
            </a:r>
            <a:r>
              <a:rPr lang="en-US" sz="2400" dirty="0" smtClean="0">
                <a:solidFill>
                  <a:schemeClr val="bg1"/>
                </a:solidFill>
              </a:rPr>
              <a:t>reveals a </a:t>
            </a:r>
            <a:r>
              <a:rPr lang="en-US" sz="2400" dirty="0">
                <a:solidFill>
                  <a:schemeClr val="bg1"/>
                </a:solidFill>
              </a:rPr>
              <a:t>more positive picture</a:t>
            </a:r>
          </a:p>
        </p:txBody>
      </p:sp>
      <p:sp>
        <p:nvSpPr>
          <p:cNvPr id="3" name="Slide Number Placeholder 2"/>
          <p:cNvSpPr>
            <a:spLocks noGrp="1"/>
          </p:cNvSpPr>
          <p:nvPr>
            <p:ph type="sldNum" sz="quarter" idx="4"/>
          </p:nvPr>
        </p:nvSpPr>
        <p:spPr/>
        <p:txBody>
          <a:bodyPr/>
          <a:lstStyle/>
          <a:p>
            <a:fld id="{7EFC24D6-DB8F-6B44-BA5A-9BEC68C15CAA}" type="slidenum">
              <a:rPr lang="en-US" smtClean="0"/>
              <a:pPr/>
              <a:t>13</a:t>
            </a:fld>
            <a:endParaRPr lang="en-US"/>
          </a:p>
        </p:txBody>
      </p:sp>
      <p:sp>
        <p:nvSpPr>
          <p:cNvPr id="6" name="Rectangle 5"/>
          <p:cNvSpPr/>
          <p:nvPr/>
        </p:nvSpPr>
        <p:spPr>
          <a:xfrm>
            <a:off x="82378" y="6617461"/>
            <a:ext cx="10698156" cy="307777"/>
          </a:xfrm>
          <a:prstGeom prst="rect">
            <a:avLst/>
          </a:prstGeom>
        </p:spPr>
        <p:txBody>
          <a:bodyPr wrap="square">
            <a:spAutoFit/>
          </a:bodyPr>
          <a:lstStyle/>
          <a:p>
            <a:r>
              <a:rPr lang="en-US" sz="1400" dirty="0">
                <a:solidFill>
                  <a:schemeClr val="bg1"/>
                </a:solidFill>
                <a:latin typeface="+mj-lt"/>
              </a:rPr>
              <a:t>See Slide 22 for a description of how computer settings were </a:t>
            </a:r>
            <a:r>
              <a:rPr lang="en-US" sz="1400" dirty="0" smtClean="0">
                <a:solidFill>
                  <a:schemeClr val="bg1"/>
                </a:solidFill>
                <a:latin typeface="+mj-lt"/>
              </a:rPr>
              <a:t>checked.</a:t>
            </a:r>
            <a:endParaRPr lang="en-US" sz="1400" dirty="0">
              <a:solidFill>
                <a:schemeClr val="bg1"/>
              </a:solidFill>
              <a:latin typeface="+mj-lt"/>
            </a:endParaRPr>
          </a:p>
        </p:txBody>
      </p:sp>
    </p:spTree>
    <p:extLst>
      <p:ext uri="{BB962C8B-B14F-4D97-AF65-F5344CB8AC3E}">
        <p14:creationId xmlns:p14="http://schemas.microsoft.com/office/powerpoint/2010/main" val="13776362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295274"/>
            <a:ext cx="11708621" cy="917575"/>
          </a:xfrm>
        </p:spPr>
        <p:txBody>
          <a:bodyPr/>
          <a:lstStyle/>
          <a:p>
            <a:r>
              <a:rPr lang="en-US" sz="4800" dirty="0" smtClean="0"/>
              <a:t>Reported use of foundational protections </a:t>
            </a:r>
            <a:br>
              <a:rPr lang="en-US" sz="4800" dirty="0" smtClean="0"/>
            </a:br>
            <a:r>
              <a:rPr lang="en-US" sz="4800" dirty="0" smtClean="0"/>
              <a:t>by country/region</a:t>
            </a:r>
            <a:endParaRPr lang="en-US" sz="4800" dirty="0"/>
          </a:p>
        </p:txBody>
      </p:sp>
      <p:graphicFrame>
        <p:nvGraphicFramePr>
          <p:cNvPr id="4" name="Table 3"/>
          <p:cNvGraphicFramePr>
            <a:graphicFrameLocks noGrp="1"/>
          </p:cNvGraphicFramePr>
          <p:nvPr>
            <p:extLst>
              <p:ext uri="{D42A27DB-BD31-4B8C-83A1-F6EECF244321}">
                <p14:modId xmlns:p14="http://schemas.microsoft.com/office/powerpoint/2010/main" val="801061132"/>
              </p:ext>
            </p:extLst>
          </p:nvPr>
        </p:nvGraphicFramePr>
        <p:xfrm>
          <a:off x="581892" y="1828800"/>
          <a:ext cx="11213316" cy="5026025"/>
        </p:xfrm>
        <a:graphic>
          <a:graphicData uri="http://schemas.openxmlformats.org/drawingml/2006/table">
            <a:tbl>
              <a:tblPr>
                <a:tableStyleId>{5C22544A-7EE6-4342-B048-85BDC9FD1C3A}</a:tableStyleId>
              </a:tblPr>
              <a:tblGrid>
                <a:gridCol w="1245924"/>
                <a:gridCol w="1245924"/>
                <a:gridCol w="1245924"/>
                <a:gridCol w="1245924"/>
                <a:gridCol w="1245924"/>
                <a:gridCol w="1245924"/>
                <a:gridCol w="1245924"/>
                <a:gridCol w="1245924"/>
                <a:gridCol w="1245924"/>
              </a:tblGrid>
              <a:tr h="436551">
                <a:tc rowSpan="2">
                  <a:txBody>
                    <a:bodyPr/>
                    <a:lstStyle/>
                    <a:p>
                      <a:pPr algn="ctr" fontAlgn="ctr"/>
                      <a:r>
                        <a:rPr lang="en-US" sz="1100" b="1" u="none" strike="noStrike" dirty="0">
                          <a:solidFill>
                            <a:schemeClr val="tx1"/>
                          </a:solidFill>
                          <a:effectLst/>
                        </a:rPr>
                        <a:t> </a:t>
                      </a:r>
                      <a:endParaRPr lang="en-US" sz="1100" b="1" i="0" u="none" strike="noStrike" dirty="0">
                        <a:solidFill>
                          <a:schemeClr val="tx1"/>
                        </a:solidFill>
                        <a:effectLst/>
                        <a:latin typeface="Calibri" panose="020F0502020204030204" pitchFamily="34" charset="0"/>
                      </a:endParaRPr>
                    </a:p>
                    <a:p>
                      <a:pPr algn="ctr" fontAlgn="ctr"/>
                      <a:r>
                        <a:rPr lang="en-US" sz="1100" b="1" u="none" strike="noStrike" dirty="0">
                          <a:solidFill>
                            <a:schemeClr val="tx1"/>
                          </a:solidFill>
                          <a:effectLst/>
                        </a:rPr>
                        <a:t> </a:t>
                      </a:r>
                      <a:endParaRPr lang="en-US" sz="1100" b="1" i="0" u="none" strike="noStrike" dirty="0">
                        <a:solidFill>
                          <a:schemeClr val="tx1"/>
                        </a:solidFill>
                        <a:effectLst/>
                        <a:latin typeface="Calibri" panose="020F0502020204030204" pitchFamily="34" charset="0"/>
                      </a:endParaRPr>
                    </a:p>
                  </a:txBody>
                  <a:tcPr marL="2503" marR="2503" marT="250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fontAlgn="t"/>
                      <a:r>
                        <a:rPr lang="en-US" sz="1100" b="1" u="none" strike="noStrike" dirty="0" smtClean="0">
                          <a:solidFill>
                            <a:schemeClr val="tx1"/>
                          </a:solidFill>
                          <a:effectLst/>
                        </a:rPr>
                        <a:t>Up-to-date </a:t>
                      </a:r>
                      <a:r>
                        <a:rPr lang="en-US" sz="1100" b="1" u="none" strike="noStrike" dirty="0">
                          <a:solidFill>
                            <a:schemeClr val="tx1"/>
                          </a:solidFill>
                          <a:effectLst/>
                        </a:rPr>
                        <a:t>Windows </a:t>
                      </a:r>
                      <a:endParaRPr lang="en-US" sz="1100" b="1" u="none" strike="noStrike" dirty="0" smtClean="0">
                        <a:solidFill>
                          <a:schemeClr val="tx1"/>
                        </a:solidFill>
                        <a:effectLst/>
                      </a:endParaRPr>
                    </a:p>
                    <a:p>
                      <a:pPr algn="ctr" fontAlgn="t"/>
                      <a:r>
                        <a:rPr lang="en-US" sz="1100" b="1" u="none" strike="noStrike" dirty="0" smtClean="0">
                          <a:solidFill>
                            <a:schemeClr val="tx1"/>
                          </a:solidFill>
                          <a:effectLst/>
                        </a:rPr>
                        <a:t>(</a:t>
                      </a:r>
                      <a:r>
                        <a:rPr lang="en-US" sz="1100" b="1" u="none" strike="noStrike" dirty="0">
                          <a:solidFill>
                            <a:schemeClr val="tx1"/>
                          </a:solidFill>
                          <a:effectLst/>
                        </a:rPr>
                        <a:t>Vista or newer</a:t>
                      </a:r>
                      <a:r>
                        <a:rPr lang="en-US" sz="1100" b="1" u="none" strike="noStrike" dirty="0" smtClean="0">
                          <a:solidFill>
                            <a:schemeClr val="tx1"/>
                          </a:solidFill>
                          <a:effectLst/>
                        </a:rPr>
                        <a:t>)</a:t>
                      </a:r>
                      <a:endParaRPr lang="en-US" sz="1100" b="1" i="0" u="none" strike="noStrike" dirty="0">
                        <a:solidFill>
                          <a:schemeClr val="tx1"/>
                        </a:solidFill>
                        <a:effectLst/>
                        <a:latin typeface="Calibri" panose="020F0502020204030204" pitchFamily="34" charset="0"/>
                      </a:endParaRPr>
                    </a:p>
                  </a:txBody>
                  <a:tcPr marL="2503" marR="2503" marT="250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2">
                  <a:txBody>
                    <a:bodyPr/>
                    <a:lstStyle/>
                    <a:p>
                      <a:pPr algn="ctr" fontAlgn="ctr"/>
                      <a:r>
                        <a:rPr lang="en-US" sz="1100" u="none" strike="noStrike" dirty="0" smtClean="0">
                          <a:solidFill>
                            <a:schemeClr val="tx1"/>
                          </a:solidFill>
                          <a:effectLst/>
                        </a:rPr>
                        <a:t>Installed antimalware </a:t>
                      </a:r>
                      <a:r>
                        <a:rPr lang="en-US" sz="1100" u="none" strike="noStrike" dirty="0">
                          <a:solidFill>
                            <a:schemeClr val="tx1"/>
                          </a:solidFill>
                          <a:effectLst/>
                        </a:rPr>
                        <a:t>software </a:t>
                      </a:r>
                      <a:r>
                        <a:rPr lang="en-US" sz="1100" u="none" strike="noStrike" dirty="0" smtClean="0">
                          <a:solidFill>
                            <a:schemeClr val="tx1"/>
                          </a:solidFill>
                          <a:effectLst/>
                        </a:rPr>
                        <a:t/>
                      </a:r>
                      <a:br>
                        <a:rPr lang="en-US" sz="1100" u="none" strike="noStrike" dirty="0" smtClean="0">
                          <a:solidFill>
                            <a:schemeClr val="tx1"/>
                          </a:solidFill>
                          <a:effectLst/>
                        </a:rPr>
                      </a:br>
                      <a:r>
                        <a:rPr lang="en-US" sz="1100" u="none" strike="noStrike" dirty="0" smtClean="0">
                          <a:solidFill>
                            <a:schemeClr val="tx1"/>
                          </a:solidFill>
                          <a:effectLst/>
                        </a:rPr>
                        <a:t>on </a:t>
                      </a:r>
                      <a:r>
                        <a:rPr lang="en-US" sz="1100" u="none" strike="noStrike" dirty="0">
                          <a:solidFill>
                            <a:schemeClr val="tx1"/>
                          </a:solidFill>
                          <a:effectLst/>
                        </a:rPr>
                        <a:t>my PC or laptop</a:t>
                      </a:r>
                      <a:endParaRPr lang="en-US" sz="1100" b="0" i="0" u="none" strike="noStrike" dirty="0">
                        <a:solidFill>
                          <a:schemeClr val="tx1"/>
                        </a:solidFill>
                        <a:effectLst/>
                        <a:latin typeface="Calibri" panose="020F0502020204030204" pitchFamily="34" charset="0"/>
                      </a:endParaRPr>
                    </a:p>
                  </a:txBody>
                  <a:tcPr marL="2503" marR="2503" marT="250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algn="ctr" fontAlgn="ctr"/>
                      <a:r>
                        <a:rPr lang="en-US" sz="1100" u="none" strike="noStrike" dirty="0">
                          <a:solidFill>
                            <a:schemeClr val="tx1"/>
                          </a:solidFill>
                          <a:effectLst/>
                        </a:rPr>
                        <a:t>Turn on and leave on </a:t>
                      </a:r>
                      <a:endParaRPr lang="en-US" sz="1100" u="none" strike="noStrike" dirty="0" smtClean="0">
                        <a:solidFill>
                          <a:schemeClr val="tx1"/>
                        </a:solidFill>
                        <a:effectLst/>
                      </a:endParaRPr>
                    </a:p>
                    <a:p>
                      <a:pPr algn="ctr" fontAlgn="ctr"/>
                      <a:r>
                        <a:rPr lang="en-US" sz="1100" u="none" strike="noStrike" dirty="0" smtClean="0">
                          <a:solidFill>
                            <a:schemeClr val="tx1"/>
                          </a:solidFill>
                          <a:effectLst/>
                        </a:rPr>
                        <a:t>my </a:t>
                      </a:r>
                      <a:r>
                        <a:rPr lang="en-US" sz="1100" u="none" strike="noStrike" dirty="0">
                          <a:solidFill>
                            <a:schemeClr val="tx1"/>
                          </a:solidFill>
                          <a:effectLst/>
                        </a:rPr>
                        <a:t>computer firewall</a:t>
                      </a:r>
                      <a:endParaRPr lang="en-US" sz="1100" b="0" i="0" u="none" strike="noStrike" dirty="0">
                        <a:solidFill>
                          <a:schemeClr val="tx1"/>
                        </a:solidFill>
                        <a:effectLst/>
                        <a:latin typeface="Calibri" panose="020F0502020204030204" pitchFamily="34" charset="0"/>
                      </a:endParaRPr>
                    </a:p>
                  </a:txBody>
                  <a:tcPr marL="2503" marR="2503" marT="250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algn="ctr" fontAlgn="ctr"/>
                      <a:r>
                        <a:rPr lang="en-US" sz="1100" u="none" strike="noStrike" dirty="0">
                          <a:solidFill>
                            <a:schemeClr val="tx1"/>
                          </a:solidFill>
                          <a:effectLst/>
                        </a:rPr>
                        <a:t>Run software updates </a:t>
                      </a:r>
                      <a:endParaRPr lang="en-US" sz="1100" u="none" strike="noStrike" dirty="0" smtClean="0">
                        <a:solidFill>
                          <a:schemeClr val="tx1"/>
                        </a:solidFill>
                        <a:effectLst/>
                      </a:endParaRPr>
                    </a:p>
                    <a:p>
                      <a:pPr algn="ctr" fontAlgn="ctr"/>
                      <a:r>
                        <a:rPr lang="en-US" sz="1100" u="none" strike="noStrike" dirty="0" smtClean="0">
                          <a:solidFill>
                            <a:schemeClr val="tx1"/>
                          </a:solidFill>
                          <a:effectLst/>
                        </a:rPr>
                        <a:t>or </a:t>
                      </a:r>
                      <a:r>
                        <a:rPr lang="en-US" sz="1100" u="none" strike="noStrike" dirty="0">
                          <a:solidFill>
                            <a:schemeClr val="tx1"/>
                          </a:solidFill>
                          <a:effectLst/>
                        </a:rPr>
                        <a:t>turn on automatic updates</a:t>
                      </a:r>
                      <a:endParaRPr lang="en-US" sz="1100" b="0" i="0" u="none" strike="noStrike" dirty="0">
                        <a:solidFill>
                          <a:schemeClr val="tx1"/>
                        </a:solidFill>
                        <a:effectLst/>
                        <a:latin typeface="Calibri" panose="020F0502020204030204" pitchFamily="34" charset="0"/>
                      </a:endParaRPr>
                    </a:p>
                  </a:txBody>
                  <a:tcPr marL="2503" marR="2503" marT="250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rowSpan="2">
                  <a:txBody>
                    <a:bodyPr/>
                    <a:lstStyle/>
                    <a:p>
                      <a:pPr algn="ctr" fontAlgn="ctr"/>
                      <a:r>
                        <a:rPr lang="en-US" sz="1100" u="none" strike="noStrike" dirty="0">
                          <a:solidFill>
                            <a:schemeClr val="tx1"/>
                          </a:solidFill>
                          <a:effectLst/>
                        </a:rPr>
                        <a:t>Use secured </a:t>
                      </a:r>
                      <a:endParaRPr lang="en-US" sz="1100" u="none" strike="noStrike" dirty="0" smtClean="0">
                        <a:solidFill>
                          <a:schemeClr val="tx1"/>
                        </a:solidFill>
                        <a:effectLst/>
                      </a:endParaRPr>
                    </a:p>
                    <a:p>
                      <a:pPr algn="ctr" fontAlgn="ctr"/>
                      <a:r>
                        <a:rPr lang="en-US" sz="1100" u="none" strike="noStrike" dirty="0" smtClean="0">
                          <a:solidFill>
                            <a:schemeClr val="tx1"/>
                          </a:solidFill>
                          <a:effectLst/>
                        </a:rPr>
                        <a:t>wireless networks</a:t>
                      </a:r>
                      <a:r>
                        <a:rPr lang="en-US" sz="1100" u="none" strike="noStrike" dirty="0">
                          <a:solidFill>
                            <a:schemeClr val="tx1"/>
                          </a:solidFill>
                          <a:effectLst/>
                        </a:rPr>
                        <a:t> </a:t>
                      </a:r>
                      <a:endParaRPr lang="en-US" sz="1100" b="0" i="0" u="none" strike="noStrike" dirty="0">
                        <a:solidFill>
                          <a:schemeClr val="tx1"/>
                        </a:solidFill>
                        <a:effectLst/>
                        <a:latin typeface="Calibri" panose="020F0502020204030204" pitchFamily="34" charset="0"/>
                      </a:endParaRPr>
                    </a:p>
                  </a:txBody>
                  <a:tcPr marL="2503" marR="2503" marT="250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54866">
                <a:tc vMerge="1">
                  <a:txBody>
                    <a:bodyPr/>
                    <a:lstStyle/>
                    <a:p>
                      <a:pPr algn="ctr" fontAlgn="ctr"/>
                      <a:endParaRPr lang="en-US" sz="1100" b="1" i="0" u="none" strike="noStrike" dirty="0">
                        <a:solidFill>
                          <a:schemeClr val="tx1"/>
                        </a:solidFill>
                        <a:effectLst/>
                        <a:latin typeface="Calibri" panose="020F0502020204030204" pitchFamily="34" charset="0"/>
                      </a:endParaRPr>
                    </a:p>
                  </a:txBody>
                  <a:tcPr marL="250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vMerge="1">
                  <a:txBody>
                    <a:bodyPr/>
                    <a:lstStyle/>
                    <a:p>
                      <a:pPr algn="l" fontAlgn="t"/>
                      <a:endParaRPr lang="en-US" sz="1100" b="0" i="0" u="none" strike="noStrike" dirty="0">
                        <a:solidFill>
                          <a:schemeClr val="tx1"/>
                        </a:solidFill>
                        <a:effectLst/>
                        <a:latin typeface="Calibri" panose="020F0502020204030204" pitchFamily="34" charset="0"/>
                      </a:endParaRPr>
                    </a:p>
                  </a:txBody>
                  <a:tcPr marL="30033" marR="2503" marT="2503"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100" b="1" u="none" strike="noStrike" dirty="0" smtClean="0">
                          <a:solidFill>
                            <a:schemeClr val="tx1"/>
                          </a:solidFill>
                          <a:effectLst/>
                        </a:rPr>
                        <a:t>Before checking</a:t>
                      </a:r>
                      <a:endParaRPr lang="en-US" sz="1100" b="1" i="0" u="none" strike="noStrike" dirty="0">
                        <a:solidFill>
                          <a:schemeClr val="tx1"/>
                        </a:solidFill>
                        <a:effectLst/>
                        <a:latin typeface="Calibri" panose="020F0502020204030204" pitchFamily="34" charset="0"/>
                      </a:endParaRPr>
                    </a:p>
                  </a:txBody>
                  <a:tcPr marL="3003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100" b="1" u="none" strike="noStrike" dirty="0" smtClean="0">
                          <a:solidFill>
                            <a:schemeClr val="tx1"/>
                          </a:solidFill>
                          <a:effectLst/>
                        </a:rPr>
                        <a:t>After checking</a:t>
                      </a:r>
                      <a:endParaRPr lang="en-US" sz="1100" b="1" i="0" u="none" strike="noStrike" dirty="0">
                        <a:solidFill>
                          <a:schemeClr val="tx1"/>
                        </a:solidFill>
                        <a:effectLst/>
                        <a:latin typeface="Calibri" panose="020F0502020204030204" pitchFamily="34" charset="0"/>
                      </a:endParaRPr>
                    </a:p>
                  </a:txBody>
                  <a:tcPr marL="3003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100" b="1" u="none" strike="noStrike" dirty="0" smtClean="0">
                          <a:solidFill>
                            <a:schemeClr val="tx1"/>
                          </a:solidFill>
                          <a:effectLst/>
                        </a:rPr>
                        <a:t>Before checking</a:t>
                      </a:r>
                      <a:endParaRPr lang="en-US" sz="1100" b="1" i="0" u="none" strike="noStrike" dirty="0">
                        <a:solidFill>
                          <a:schemeClr val="tx1"/>
                        </a:solidFill>
                        <a:effectLst/>
                        <a:latin typeface="Calibri" panose="020F0502020204030204" pitchFamily="34" charset="0"/>
                      </a:endParaRPr>
                    </a:p>
                  </a:txBody>
                  <a:tcPr marL="3003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100" b="1" u="none" strike="noStrike" dirty="0" smtClean="0">
                          <a:solidFill>
                            <a:schemeClr val="tx1"/>
                          </a:solidFill>
                          <a:effectLst/>
                        </a:rPr>
                        <a:t>After checking</a:t>
                      </a:r>
                      <a:endParaRPr lang="en-US" sz="1100" b="1" i="0" u="none" strike="noStrike" dirty="0">
                        <a:solidFill>
                          <a:schemeClr val="tx1"/>
                        </a:solidFill>
                        <a:effectLst/>
                        <a:latin typeface="Calibri" panose="020F0502020204030204" pitchFamily="34" charset="0"/>
                      </a:endParaRPr>
                    </a:p>
                  </a:txBody>
                  <a:tcPr marL="3003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100" b="1" u="none" strike="noStrike" dirty="0" smtClean="0">
                          <a:solidFill>
                            <a:schemeClr val="tx1"/>
                          </a:solidFill>
                          <a:effectLst/>
                        </a:rPr>
                        <a:t>Before checking</a:t>
                      </a:r>
                      <a:endParaRPr lang="en-US" sz="1100" b="1" i="0" u="none" strike="noStrike" dirty="0">
                        <a:solidFill>
                          <a:schemeClr val="tx1"/>
                        </a:solidFill>
                        <a:effectLst/>
                        <a:latin typeface="Calibri" panose="020F0502020204030204" pitchFamily="34" charset="0"/>
                      </a:endParaRPr>
                    </a:p>
                  </a:txBody>
                  <a:tcPr marL="3003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100" b="1" u="none" strike="noStrike" dirty="0" smtClean="0">
                          <a:solidFill>
                            <a:schemeClr val="tx1"/>
                          </a:solidFill>
                          <a:effectLst/>
                        </a:rPr>
                        <a:t>After checking</a:t>
                      </a:r>
                      <a:endParaRPr lang="en-US" sz="1100" b="1" i="0" u="none" strike="noStrike" dirty="0">
                        <a:solidFill>
                          <a:schemeClr val="tx1"/>
                        </a:solidFill>
                        <a:effectLst/>
                        <a:latin typeface="Calibri" panose="020F0502020204030204" pitchFamily="34" charset="0"/>
                      </a:endParaRPr>
                    </a:p>
                  </a:txBody>
                  <a:tcPr marL="3003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vMerge="1">
                  <a:txBody>
                    <a:bodyPr/>
                    <a:lstStyle/>
                    <a:p>
                      <a:pPr algn="l" fontAlgn="ctr"/>
                      <a:endParaRPr lang="en-US" sz="1100" b="0" i="0" u="none" strike="noStrike" dirty="0">
                        <a:solidFill>
                          <a:schemeClr val="tx1"/>
                        </a:solidFill>
                        <a:effectLst/>
                        <a:latin typeface="Calibri" panose="020F0502020204030204" pitchFamily="34" charset="0"/>
                      </a:endParaRPr>
                    </a:p>
                  </a:txBody>
                  <a:tcPr marL="3003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201648">
                <a:tc>
                  <a:txBody>
                    <a:bodyPr/>
                    <a:lstStyle/>
                    <a:p>
                      <a:pPr algn="l" fontAlgn="ctr"/>
                      <a:r>
                        <a:rPr lang="en-US" sz="1000" b="1" u="none" strike="noStrike" dirty="0" smtClean="0">
                          <a:solidFill>
                            <a:schemeClr val="bg1"/>
                          </a:solidFill>
                          <a:effectLst/>
                        </a:rPr>
                        <a:t>20-Country/Region</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u="none" strike="noStrike" dirty="0">
                          <a:solidFill>
                            <a:schemeClr val="bg1"/>
                          </a:solidFill>
                          <a:effectLst/>
                        </a:rPr>
                        <a:t>72%</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u="none" strike="noStrike" dirty="0">
                          <a:solidFill>
                            <a:schemeClr val="bg1"/>
                          </a:solidFill>
                          <a:effectLst/>
                        </a:rPr>
                        <a:t>54%</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1" i="0" u="none" strike="noStrike" dirty="0" smtClean="0">
                          <a:solidFill>
                            <a:schemeClr val="bg1"/>
                          </a:solidFill>
                          <a:effectLst/>
                          <a:latin typeface="Segoe UI" panose="020B0502040204020203" pitchFamily="34" charset="0"/>
                        </a:rPr>
                        <a:t>95%</a:t>
                      </a:r>
                      <a:endParaRPr lang="en-US" sz="1000" b="1"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u="none" strike="noStrike" dirty="0">
                          <a:solidFill>
                            <a:schemeClr val="bg1"/>
                          </a:solidFill>
                          <a:effectLst/>
                        </a:rPr>
                        <a:t>40%</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1" i="0" u="none" strike="noStrike" dirty="0" smtClean="0">
                          <a:solidFill>
                            <a:schemeClr val="bg1"/>
                          </a:solidFill>
                          <a:effectLst/>
                          <a:latin typeface="Segoe UI" panose="020B0502040204020203" pitchFamily="34" charset="0"/>
                        </a:rPr>
                        <a:t>84%</a:t>
                      </a:r>
                      <a:endParaRPr lang="en-US" sz="1000" b="1"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u="none" strike="noStrike" dirty="0">
                          <a:solidFill>
                            <a:schemeClr val="bg1"/>
                          </a:solidFill>
                          <a:effectLst/>
                        </a:rPr>
                        <a:t>40%</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1" i="0" u="none" strike="noStrike" dirty="0" smtClean="0">
                          <a:solidFill>
                            <a:schemeClr val="bg1"/>
                          </a:solidFill>
                          <a:effectLst/>
                          <a:latin typeface="Segoe UI" panose="020B0502040204020203" pitchFamily="34" charset="0"/>
                        </a:rPr>
                        <a:t>82%</a:t>
                      </a:r>
                      <a:endParaRPr lang="en-US" sz="1000" b="1"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u="none" strike="noStrike" dirty="0">
                          <a:solidFill>
                            <a:schemeClr val="bg1"/>
                          </a:solidFill>
                          <a:effectLst/>
                        </a:rPr>
                        <a:t>33%</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Australia</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83%</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66%</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dirty="0">
                          <a:solidFill>
                            <a:schemeClr val="bg1"/>
                          </a:solidFill>
                          <a:effectLst/>
                          <a:latin typeface="Segoe UI" panose="020B0502040204020203" pitchFamily="34" charset="0"/>
                        </a:rPr>
                        <a:t>97%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49%</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dirty="0">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53%</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dirty="0">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37%</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Belgium</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78%</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48%</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52%</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38%</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Brazil</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75%</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50%</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40%</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35%</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26%</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Canada</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78%</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60%</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51%</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52%</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34%</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China</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47%</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49%</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51%</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30%</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45%</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Egypt</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63%</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50%</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34%</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64%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21%</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France</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77%</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39%</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41%</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42%</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20%</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Germany</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74%</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63%</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53%</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34%</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India</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61%</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25%</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33%</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36%</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Indonesia</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60%</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34%</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26%</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66%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23%</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Japan</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76%</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56%</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30%</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20%</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Korea</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53%</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51%</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48%</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30%</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25%</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Malaysia</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74%</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55%</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31%</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32%</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38%</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Mexico</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74%</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48%</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36%</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42%</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Russia</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68%</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60%</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30%</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48%</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20%</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Singapore</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83%</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58%</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37%</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43%</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42%</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Spain</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69%</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57%</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34%</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38%</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39%</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a:solidFill>
                            <a:schemeClr val="bg1"/>
                          </a:solidFill>
                          <a:effectLst/>
                        </a:rPr>
                        <a:t>Turkey</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74%</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54%</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35%</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82%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36%</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47%</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smtClean="0">
                          <a:solidFill>
                            <a:schemeClr val="bg1"/>
                          </a:solidFill>
                          <a:effectLst/>
                        </a:rPr>
                        <a:t>United Kingdom</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84%</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61%</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44%</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a:solidFill>
                            <a:schemeClr val="bg1"/>
                          </a:solidFill>
                          <a:effectLst/>
                        </a:rPr>
                        <a:t>49%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1000" b="0" i="0" u="none" strike="noStrike">
                          <a:solidFill>
                            <a:schemeClr val="bg1"/>
                          </a:solidFill>
                          <a:effectLst/>
                          <a:latin typeface="Segoe UI" panose="020B0502040204020203" pitchFamily="34" charset="0"/>
                        </a:rPr>
                        <a:t>90%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u="none" strike="noStrike" dirty="0">
                          <a:solidFill>
                            <a:schemeClr val="bg1"/>
                          </a:solidFill>
                          <a:effectLst/>
                        </a:rPr>
                        <a:t>39%</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201648">
                <a:tc>
                  <a:txBody>
                    <a:bodyPr/>
                    <a:lstStyle/>
                    <a:p>
                      <a:pPr algn="l" fontAlgn="ctr"/>
                      <a:r>
                        <a:rPr lang="en-US" sz="1000" u="none" strike="noStrike" dirty="0" smtClean="0">
                          <a:solidFill>
                            <a:schemeClr val="bg1"/>
                          </a:solidFill>
                          <a:effectLst/>
                        </a:rPr>
                        <a:t>United States</a:t>
                      </a:r>
                      <a:endParaRPr lang="en-US" sz="10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u="none" strike="noStrike" dirty="0">
                          <a:solidFill>
                            <a:schemeClr val="bg1"/>
                          </a:solidFill>
                          <a:effectLst/>
                        </a:rPr>
                        <a:t>83%</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u="none" strike="noStrike">
                          <a:solidFill>
                            <a:schemeClr val="bg1"/>
                          </a:solidFill>
                          <a:effectLst/>
                        </a:rPr>
                        <a:t>59%</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1000" b="0" i="0" u="none" strike="noStrike" dirty="0">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u="none" strike="noStrike">
                          <a:solidFill>
                            <a:schemeClr val="bg1"/>
                          </a:solidFill>
                          <a:effectLst/>
                        </a:rPr>
                        <a:t>40%</a:t>
                      </a:r>
                      <a:endParaRPr lang="en-US" sz="10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1000" b="0" i="0" u="none" strike="noStrike" dirty="0">
                          <a:solidFill>
                            <a:schemeClr val="bg1"/>
                          </a:solidFill>
                          <a:effectLst/>
                          <a:latin typeface="Segoe UI" panose="020B0502040204020203" pitchFamily="34" charset="0"/>
                        </a:rPr>
                        <a:t>88%</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u="none" strike="noStrike" dirty="0">
                          <a:solidFill>
                            <a:schemeClr val="bg1"/>
                          </a:solidFill>
                          <a:effectLst/>
                        </a:rPr>
                        <a:t>47%</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1000" b="0" i="0" u="none" strike="noStrike" dirty="0">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u="none" strike="noStrike" dirty="0">
                          <a:solidFill>
                            <a:schemeClr val="bg1"/>
                          </a:solidFill>
                          <a:effectLst/>
                        </a:rPr>
                        <a:t>29%</a:t>
                      </a:r>
                      <a:endParaRPr lang="en-US" sz="10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r>
            </a:tbl>
          </a:graphicData>
        </a:graphic>
      </p:graphicFrame>
      <p:sp>
        <p:nvSpPr>
          <p:cNvPr id="3" name="Slide Number Placeholder 2"/>
          <p:cNvSpPr>
            <a:spLocks noGrp="1"/>
          </p:cNvSpPr>
          <p:nvPr>
            <p:ph type="sldNum" sz="quarter" idx="4"/>
          </p:nvPr>
        </p:nvSpPr>
        <p:spPr/>
        <p:txBody>
          <a:bodyPr/>
          <a:lstStyle/>
          <a:p>
            <a:fld id="{7EFC24D6-DB8F-6B44-BA5A-9BEC68C15CAA}" type="slidenum">
              <a:rPr lang="en-US" smtClean="0"/>
              <a:pPr/>
              <a:t>14</a:t>
            </a:fld>
            <a:endParaRPr lang="en-US"/>
          </a:p>
        </p:txBody>
      </p:sp>
    </p:spTree>
    <p:extLst>
      <p:ext uri="{BB962C8B-B14F-4D97-AF65-F5344CB8AC3E}">
        <p14:creationId xmlns:p14="http://schemas.microsoft.com/office/powerpoint/2010/main" val="25201663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544" y="206031"/>
            <a:ext cx="11672656" cy="917575"/>
          </a:xfrm>
        </p:spPr>
        <p:txBody>
          <a:bodyPr/>
          <a:lstStyle/>
          <a:p>
            <a:r>
              <a:rPr lang="en-US" sz="5000" dirty="0" smtClean="0"/>
              <a:t>Key technical tools are not widely used</a:t>
            </a:r>
            <a:endParaRPr lang="en-US" sz="5000" dirty="0"/>
          </a:p>
        </p:txBody>
      </p:sp>
      <p:sp>
        <p:nvSpPr>
          <p:cNvPr id="13" name="Text Placeholder 4"/>
          <p:cNvSpPr txBox="1">
            <a:spLocks/>
          </p:cNvSpPr>
          <p:nvPr/>
        </p:nvSpPr>
        <p:spPr>
          <a:xfrm>
            <a:off x="675120" y="6508859"/>
            <a:ext cx="3867700" cy="3785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solidFill>
                  <a:schemeClr val="accent4"/>
                </a:solidFill>
              </a:rPr>
              <a:t>Use among smartphone owners</a:t>
            </a:r>
            <a:endParaRPr lang="en-US" sz="1400" dirty="0">
              <a:solidFill>
                <a:schemeClr val="accent4"/>
              </a:solidFill>
            </a:endParaRPr>
          </a:p>
        </p:txBody>
      </p:sp>
      <p:graphicFrame>
        <p:nvGraphicFramePr>
          <p:cNvPr id="18" name="Chart 17"/>
          <p:cNvGraphicFramePr/>
          <p:nvPr>
            <p:extLst>
              <p:ext uri="{D42A27DB-BD31-4B8C-83A1-F6EECF244321}">
                <p14:modId xmlns:p14="http://schemas.microsoft.com/office/powerpoint/2010/main" val="4236861504"/>
              </p:ext>
            </p:extLst>
          </p:nvPr>
        </p:nvGraphicFramePr>
        <p:xfrm>
          <a:off x="4807014" y="1495883"/>
          <a:ext cx="67056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274449239"/>
              </p:ext>
            </p:extLst>
          </p:nvPr>
        </p:nvGraphicFramePr>
        <p:xfrm>
          <a:off x="460918" y="1955073"/>
          <a:ext cx="4662008" cy="3844356"/>
        </p:xfrm>
        <a:graphic>
          <a:graphicData uri="http://schemas.openxmlformats.org/drawingml/2006/table">
            <a:tbl>
              <a:tblPr/>
              <a:tblGrid>
                <a:gridCol w="4662008"/>
              </a:tblGrid>
              <a:tr h="320363">
                <a:tc>
                  <a:txBody>
                    <a:bodyPr/>
                    <a:lstStyle/>
                    <a:p>
                      <a:pPr marL="0" algn="r" defTabSz="932742" rtl="0" eaLnBrk="1" fontAlgn="b" latinLnBrk="0" hangingPunct="1"/>
                      <a:r>
                        <a:rPr lang="en-US" sz="1200" b="0" i="0" u="none" strike="noStrike" kern="1200" dirty="0">
                          <a:solidFill>
                            <a:srgbClr val="000000"/>
                          </a:solidFill>
                          <a:effectLst/>
                          <a:latin typeface="+mn-lt"/>
                          <a:ea typeface="+mn-ea"/>
                          <a:cs typeface="+mn-cs"/>
                        </a:rPr>
                        <a:t>Limit what strangers can see on social </a:t>
                      </a:r>
                      <a:r>
                        <a:rPr lang="en-US" sz="1200" b="0" i="0" u="none" strike="noStrike" kern="1200" dirty="0" smtClean="0">
                          <a:solidFill>
                            <a:srgbClr val="000000"/>
                          </a:solidFill>
                          <a:effectLst/>
                          <a:latin typeface="+mn-lt"/>
                          <a:ea typeface="+mn-ea"/>
                          <a:cs typeface="+mn-cs"/>
                        </a:rPr>
                        <a:t>networks</a:t>
                      </a:r>
                      <a:endParaRPr lang="en-US" sz="1200" b="0" i="0" u="none" strike="noStrike" kern="1200" dirty="0">
                        <a:solidFill>
                          <a:srgbClr val="000000"/>
                        </a:solidFill>
                        <a:effectLst/>
                        <a:latin typeface="+mn-lt"/>
                        <a:ea typeface="+mn-ea"/>
                        <a:cs typeface="+mn-cs"/>
                      </a:endParaRP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a:solidFill>
                            <a:srgbClr val="000000"/>
                          </a:solidFill>
                          <a:effectLst/>
                          <a:latin typeface="+mn-lt"/>
                          <a:ea typeface="+mn-ea"/>
                          <a:cs typeface="+mn-cs"/>
                        </a:rPr>
                        <a:t>Limit amount of personal info available online</a:t>
                      </a: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a:solidFill>
                            <a:srgbClr val="000000"/>
                          </a:solidFill>
                          <a:effectLst/>
                          <a:latin typeface="+mn-lt"/>
                          <a:ea typeface="+mn-ea"/>
                          <a:cs typeface="+mn-cs"/>
                        </a:rPr>
                        <a:t>Change social </a:t>
                      </a:r>
                      <a:r>
                        <a:rPr lang="en-US" sz="1200" b="0" i="0" u="none" strike="noStrike" kern="1200" dirty="0" smtClean="0">
                          <a:solidFill>
                            <a:srgbClr val="000000"/>
                          </a:solidFill>
                          <a:effectLst/>
                          <a:latin typeface="+mn-lt"/>
                          <a:ea typeface="+mn-ea"/>
                          <a:cs typeface="+mn-cs"/>
                        </a:rPr>
                        <a:t>network </a:t>
                      </a:r>
                      <a:r>
                        <a:rPr lang="en-US" sz="1200" b="0" i="0" u="none" strike="noStrike" kern="1200" dirty="0">
                          <a:solidFill>
                            <a:srgbClr val="000000"/>
                          </a:solidFill>
                          <a:effectLst/>
                          <a:latin typeface="+mn-lt"/>
                          <a:ea typeface="+mn-ea"/>
                          <a:cs typeface="+mn-cs"/>
                        </a:rPr>
                        <a:t>privacy settings</a:t>
                      </a: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smtClean="0">
                          <a:solidFill>
                            <a:schemeClr val="accent4"/>
                          </a:solidFill>
                          <a:effectLst/>
                          <a:latin typeface="+mn-lt"/>
                          <a:ea typeface="+mn-ea"/>
                          <a:cs typeface="+mn-cs"/>
                        </a:rPr>
                        <a:t>Use </a:t>
                      </a:r>
                      <a:r>
                        <a:rPr lang="en-US" sz="1200" b="0" i="0" u="none" strike="noStrike" kern="1200" dirty="0">
                          <a:solidFill>
                            <a:schemeClr val="accent4"/>
                          </a:solidFill>
                          <a:effectLst/>
                          <a:latin typeface="+mn-lt"/>
                          <a:ea typeface="+mn-ea"/>
                          <a:cs typeface="+mn-cs"/>
                        </a:rPr>
                        <a:t>a PIN or password to lock a mobile device</a:t>
                      </a: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a:solidFill>
                            <a:srgbClr val="000000"/>
                          </a:solidFill>
                          <a:effectLst/>
                          <a:latin typeface="+mn-lt"/>
                          <a:ea typeface="+mn-ea"/>
                          <a:cs typeface="+mn-cs"/>
                        </a:rPr>
                        <a:t>Limit what friends can see on social </a:t>
                      </a:r>
                      <a:r>
                        <a:rPr lang="en-US" sz="1200" b="0" i="0" u="none" strike="noStrike" kern="1200" dirty="0" smtClean="0">
                          <a:solidFill>
                            <a:srgbClr val="000000"/>
                          </a:solidFill>
                          <a:effectLst/>
                          <a:latin typeface="+mn-lt"/>
                          <a:ea typeface="+mn-ea"/>
                          <a:cs typeface="+mn-cs"/>
                        </a:rPr>
                        <a:t>networks </a:t>
                      </a:r>
                      <a:endParaRPr lang="en-US" sz="1200" b="0" i="0" u="none" strike="noStrike" kern="1200" dirty="0">
                        <a:solidFill>
                          <a:srgbClr val="000000"/>
                        </a:solidFill>
                        <a:effectLst/>
                        <a:latin typeface="+mn-lt"/>
                        <a:ea typeface="+mn-ea"/>
                        <a:cs typeface="+mn-cs"/>
                      </a:endParaRP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smtClean="0">
                          <a:solidFill>
                            <a:srgbClr val="000000"/>
                          </a:solidFill>
                          <a:effectLst/>
                          <a:latin typeface="+mn-lt"/>
                          <a:ea typeface="+mn-ea"/>
                          <a:cs typeface="+mn-cs"/>
                        </a:rPr>
                        <a:t>Use</a:t>
                      </a:r>
                      <a:r>
                        <a:rPr lang="en-US" sz="1200" b="0" i="0" u="none" strike="noStrike" kern="1200" baseline="0" dirty="0" smtClean="0">
                          <a:solidFill>
                            <a:srgbClr val="000000"/>
                          </a:solidFill>
                          <a:effectLst/>
                          <a:latin typeface="+mn-lt"/>
                          <a:ea typeface="+mn-ea"/>
                          <a:cs typeface="+mn-cs"/>
                        </a:rPr>
                        <a:t> s</a:t>
                      </a:r>
                      <a:r>
                        <a:rPr lang="en-US" sz="1200" b="0" i="0" u="none" strike="noStrike" kern="1200" dirty="0" smtClean="0">
                          <a:solidFill>
                            <a:srgbClr val="000000"/>
                          </a:solidFill>
                          <a:effectLst/>
                          <a:latin typeface="+mn-lt"/>
                          <a:ea typeface="+mn-ea"/>
                          <a:cs typeface="+mn-cs"/>
                        </a:rPr>
                        <a:t>creen names and </a:t>
                      </a:r>
                      <a:r>
                        <a:rPr lang="en-US" sz="1200" b="0" i="0" u="none" strike="noStrike" kern="1200" dirty="0">
                          <a:solidFill>
                            <a:srgbClr val="000000"/>
                          </a:solidFill>
                          <a:effectLst/>
                          <a:latin typeface="+mn-lt"/>
                          <a:ea typeface="+mn-ea"/>
                          <a:cs typeface="+mn-cs"/>
                        </a:rPr>
                        <a:t>gamer </a:t>
                      </a:r>
                      <a:r>
                        <a:rPr lang="en-US" sz="1200" b="0" i="0" u="none" strike="noStrike" kern="1200" dirty="0" smtClean="0">
                          <a:solidFill>
                            <a:srgbClr val="000000"/>
                          </a:solidFill>
                          <a:effectLst/>
                          <a:latin typeface="+mn-lt"/>
                          <a:ea typeface="+mn-ea"/>
                          <a:cs typeface="+mn-cs"/>
                        </a:rPr>
                        <a:t>tags, </a:t>
                      </a:r>
                      <a:r>
                        <a:rPr lang="en-US" sz="1200" b="0" i="0" u="none" strike="noStrike" kern="1200" dirty="0">
                          <a:solidFill>
                            <a:srgbClr val="000000"/>
                          </a:solidFill>
                          <a:effectLst/>
                          <a:latin typeface="+mn-lt"/>
                          <a:ea typeface="+mn-ea"/>
                          <a:cs typeface="+mn-cs"/>
                        </a:rPr>
                        <a:t>not my real name</a:t>
                      </a: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a:solidFill>
                            <a:srgbClr val="000000"/>
                          </a:solidFill>
                          <a:effectLst/>
                          <a:latin typeface="+mn-lt"/>
                          <a:ea typeface="+mn-ea"/>
                          <a:cs typeface="+mn-cs"/>
                        </a:rPr>
                        <a:t>Use phishing </a:t>
                      </a:r>
                      <a:r>
                        <a:rPr lang="en-US" sz="1200" b="0" i="0" u="none" strike="noStrike" kern="1200" dirty="0" smtClean="0">
                          <a:solidFill>
                            <a:srgbClr val="000000"/>
                          </a:solidFill>
                          <a:effectLst/>
                          <a:latin typeface="+mn-lt"/>
                          <a:ea typeface="+mn-ea"/>
                          <a:cs typeface="+mn-cs"/>
                        </a:rPr>
                        <a:t>and </a:t>
                      </a:r>
                      <a:r>
                        <a:rPr lang="en-US" sz="1200" b="0" i="0" u="none" strike="noStrike" kern="1200" dirty="0">
                          <a:solidFill>
                            <a:srgbClr val="000000"/>
                          </a:solidFill>
                          <a:effectLst/>
                          <a:latin typeface="+mn-lt"/>
                          <a:ea typeface="+mn-ea"/>
                          <a:cs typeface="+mn-cs"/>
                        </a:rPr>
                        <a:t>web browser filters</a:t>
                      </a: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a:solidFill>
                            <a:srgbClr val="000000"/>
                          </a:solidFill>
                          <a:effectLst/>
                          <a:latin typeface="+mn-lt"/>
                          <a:ea typeface="+mn-ea"/>
                          <a:cs typeface="+mn-cs"/>
                        </a:rPr>
                        <a:t>Hide my computer's identity from </a:t>
                      </a:r>
                      <a:r>
                        <a:rPr lang="en-US" sz="1200" b="0" i="0" u="none" strike="noStrike" kern="1200" dirty="0" smtClean="0">
                          <a:solidFill>
                            <a:srgbClr val="000000"/>
                          </a:solidFill>
                          <a:effectLst/>
                          <a:latin typeface="+mn-lt"/>
                          <a:ea typeface="+mn-ea"/>
                          <a:cs typeface="+mn-cs"/>
                        </a:rPr>
                        <a:t>websites</a:t>
                      </a:r>
                      <a:endParaRPr lang="en-US" sz="1200" b="0" i="0" u="none" strike="noStrike" kern="1200" dirty="0">
                        <a:solidFill>
                          <a:srgbClr val="000000"/>
                        </a:solidFill>
                        <a:effectLst/>
                        <a:latin typeface="+mn-lt"/>
                        <a:ea typeface="+mn-ea"/>
                        <a:cs typeface="+mn-cs"/>
                      </a:endParaRP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a:solidFill>
                            <a:schemeClr val="accent4"/>
                          </a:solidFill>
                          <a:effectLst/>
                          <a:latin typeface="+mn-lt"/>
                          <a:ea typeface="+mn-ea"/>
                          <a:cs typeface="+mn-cs"/>
                        </a:rPr>
                        <a:t>Use a </a:t>
                      </a:r>
                      <a:r>
                        <a:rPr lang="en-US" sz="1200" b="0" i="0" u="none" strike="noStrike" kern="1200" dirty="0" smtClean="0">
                          <a:solidFill>
                            <a:schemeClr val="accent4"/>
                          </a:solidFill>
                          <a:effectLst/>
                          <a:latin typeface="+mn-lt"/>
                          <a:ea typeface="+mn-ea"/>
                          <a:cs typeface="+mn-cs"/>
                        </a:rPr>
                        <a:t>mobile </a:t>
                      </a:r>
                      <a:r>
                        <a:rPr lang="en-US" sz="1200" b="0" i="0" u="none" strike="noStrike" kern="1200" dirty="0">
                          <a:solidFill>
                            <a:schemeClr val="accent4"/>
                          </a:solidFill>
                          <a:effectLst/>
                          <a:latin typeface="+mn-lt"/>
                          <a:ea typeface="+mn-ea"/>
                          <a:cs typeface="+mn-cs"/>
                        </a:rPr>
                        <a:t>security </a:t>
                      </a:r>
                      <a:r>
                        <a:rPr lang="en-US" sz="1200" b="0" i="0" u="none" strike="noStrike" kern="1200" dirty="0" smtClean="0">
                          <a:solidFill>
                            <a:schemeClr val="accent4"/>
                          </a:solidFill>
                          <a:effectLst/>
                          <a:latin typeface="+mn-lt"/>
                          <a:ea typeface="+mn-ea"/>
                          <a:cs typeface="+mn-cs"/>
                        </a:rPr>
                        <a:t>app </a:t>
                      </a:r>
                      <a:r>
                        <a:rPr lang="en-US" sz="1200" b="0" i="0" u="none" strike="noStrike" kern="1200" baseline="0" dirty="0" smtClean="0">
                          <a:solidFill>
                            <a:schemeClr val="accent4"/>
                          </a:solidFill>
                          <a:effectLst/>
                          <a:latin typeface="+mn-lt"/>
                          <a:ea typeface="+mn-ea"/>
                          <a:cs typeface="+mn-cs"/>
                        </a:rPr>
                        <a:t>or </a:t>
                      </a:r>
                      <a:r>
                        <a:rPr lang="en-US" sz="1200" b="0" i="0" u="none" strike="noStrike" kern="1200" dirty="0" smtClean="0">
                          <a:solidFill>
                            <a:schemeClr val="accent4"/>
                          </a:solidFill>
                          <a:effectLst/>
                          <a:latin typeface="+mn-lt"/>
                          <a:ea typeface="+mn-ea"/>
                          <a:cs typeface="+mn-cs"/>
                        </a:rPr>
                        <a:t>feature</a:t>
                      </a:r>
                      <a:endParaRPr lang="en-US" sz="1200" b="0" i="0" u="none" strike="noStrike" kern="1200" dirty="0">
                        <a:solidFill>
                          <a:schemeClr val="accent4"/>
                        </a:solidFill>
                        <a:effectLst/>
                        <a:latin typeface="+mn-lt"/>
                        <a:ea typeface="+mn-ea"/>
                        <a:cs typeface="+mn-cs"/>
                      </a:endParaRPr>
                    </a:p>
                  </a:txBody>
                  <a:tcPr marL="9525" marR="9525" marT="9525" marB="0" anchor="ctr">
                    <a:lnL>
                      <a:noFill/>
                    </a:lnL>
                    <a:lnR>
                      <a:noFill/>
                    </a:lnR>
                    <a:lnT>
                      <a:noFill/>
                    </a:lnT>
                    <a:lnB>
                      <a:noFill/>
                    </a:lnB>
                  </a:tcPr>
                </a:tc>
              </a:tr>
              <a:tr h="320363">
                <a:tc>
                  <a:txBody>
                    <a:bodyPr/>
                    <a:lstStyle/>
                    <a:p>
                      <a:pPr marL="0" algn="r" defTabSz="932742" rtl="0" eaLnBrk="1" fontAlgn="b" latinLnBrk="0" hangingPunct="1"/>
                      <a:r>
                        <a:rPr lang="en-US" sz="1200" b="0" i="0" u="none" strike="noStrike" kern="1200" dirty="0">
                          <a:solidFill>
                            <a:srgbClr val="000000"/>
                          </a:solidFill>
                          <a:effectLst/>
                          <a:latin typeface="+mn-lt"/>
                          <a:ea typeface="+mn-ea"/>
                          <a:cs typeface="+mn-cs"/>
                        </a:rPr>
                        <a:t>Edit or delete </a:t>
                      </a:r>
                      <a:r>
                        <a:rPr lang="en-US" sz="1200" b="0" i="0" u="none" strike="noStrike" kern="1200" dirty="0" smtClean="0">
                          <a:solidFill>
                            <a:srgbClr val="000000"/>
                          </a:solidFill>
                          <a:effectLst/>
                          <a:latin typeface="+mn-lt"/>
                          <a:ea typeface="+mn-ea"/>
                          <a:cs typeface="+mn-cs"/>
                        </a:rPr>
                        <a:t>info to protect my </a:t>
                      </a:r>
                      <a:r>
                        <a:rPr lang="en-US" sz="1200" b="0" i="0" u="none" strike="noStrike" kern="1200" dirty="0">
                          <a:solidFill>
                            <a:srgbClr val="000000"/>
                          </a:solidFill>
                          <a:effectLst/>
                          <a:latin typeface="+mn-lt"/>
                          <a:ea typeface="+mn-ea"/>
                          <a:cs typeface="+mn-cs"/>
                        </a:rPr>
                        <a:t>online reputation </a:t>
                      </a:r>
                    </a:p>
                  </a:txBody>
                  <a:tcPr marL="9525" marR="9525" marT="9525" marB="0" anchor="ctr">
                    <a:lnL>
                      <a:noFill/>
                    </a:lnL>
                    <a:lnR>
                      <a:noFill/>
                    </a:lnR>
                    <a:lnT>
                      <a:noFill/>
                    </a:lnT>
                    <a:lnB>
                      <a:noFill/>
                    </a:lnB>
                  </a:tcPr>
                </a:tc>
              </a:tr>
              <a:tr h="320363">
                <a:tc>
                  <a:txBody>
                    <a:bodyPr/>
                    <a:lstStyle/>
                    <a:p>
                      <a:pPr marL="0" algn="r" defTabSz="932742" rtl="0" eaLnBrk="1" fontAlgn="b" latinLnBrk="0" hangingPunct="1">
                        <a:lnSpc>
                          <a:spcPts val="1200"/>
                        </a:lnSpc>
                      </a:pPr>
                      <a:r>
                        <a:rPr lang="en-US" sz="1200" b="0" i="0" u="none" strike="noStrike" kern="1200" dirty="0">
                          <a:solidFill>
                            <a:srgbClr val="000000"/>
                          </a:solidFill>
                          <a:effectLst/>
                          <a:latin typeface="+mn-lt"/>
                          <a:ea typeface="+mn-ea"/>
                          <a:cs typeface="+mn-cs"/>
                        </a:rPr>
                        <a:t>Use search engines to </a:t>
                      </a:r>
                      <a:r>
                        <a:rPr lang="en-US" sz="1200" b="0" i="0" u="none" strike="noStrike" kern="1200" dirty="0" smtClean="0">
                          <a:solidFill>
                            <a:srgbClr val="000000"/>
                          </a:solidFill>
                          <a:effectLst/>
                          <a:latin typeface="+mn-lt"/>
                          <a:ea typeface="+mn-ea"/>
                          <a:cs typeface="+mn-cs"/>
                        </a:rPr>
                        <a:t>monitor and manage my personal info online</a:t>
                      </a:r>
                    </a:p>
                  </a:txBody>
                  <a:tcPr marL="9525" marR="9525" marT="9525" marB="0" anchor="ctr">
                    <a:lnL>
                      <a:noFill/>
                    </a:lnL>
                    <a:lnR>
                      <a:noFill/>
                    </a:lnR>
                    <a:lnT>
                      <a:noFill/>
                    </a:lnT>
                    <a:lnB>
                      <a:noFill/>
                    </a:lnB>
                  </a:tcPr>
                </a:tc>
              </a:tr>
              <a:tr h="320363">
                <a:tc>
                  <a:txBody>
                    <a:bodyPr/>
                    <a:lstStyle/>
                    <a:p>
                      <a:pPr marL="0" algn="r" defTabSz="932742" rtl="0" eaLnBrk="1" fontAlgn="b" latinLnBrk="0" hangingPunct="1">
                        <a:lnSpc>
                          <a:spcPts val="1200"/>
                        </a:lnSpc>
                      </a:pPr>
                      <a:r>
                        <a:rPr lang="en-US" sz="1200" b="0" i="0" u="none" strike="noStrike" kern="1200" dirty="0" smtClean="0">
                          <a:solidFill>
                            <a:srgbClr val="000000"/>
                          </a:solidFill>
                          <a:effectLst/>
                          <a:latin typeface="+mn-lt"/>
                          <a:ea typeface="+mn-ea"/>
                          <a:cs typeface="+mn-cs"/>
                        </a:rPr>
                        <a:t>Used a service to edit or delete information about me online</a:t>
                      </a:r>
                    </a:p>
                  </a:txBody>
                  <a:tcPr marL="9525" marR="9525" marT="9525" marB="0" anchor="ctr">
                    <a:lnL>
                      <a:noFill/>
                    </a:lnL>
                    <a:lnR>
                      <a:noFill/>
                    </a:lnR>
                    <a:lnT>
                      <a:noFill/>
                    </a:lnT>
                    <a:lnB>
                      <a:noFill/>
                    </a:lnB>
                  </a:tcPr>
                </a:tc>
              </a:tr>
            </a:tbl>
          </a:graphicData>
        </a:graphic>
      </p:graphicFrame>
      <p:sp>
        <p:nvSpPr>
          <p:cNvPr id="20" name="Rectangle 19"/>
          <p:cNvSpPr/>
          <p:nvPr/>
        </p:nvSpPr>
        <p:spPr>
          <a:xfrm>
            <a:off x="377073" y="1161290"/>
            <a:ext cx="8153398" cy="461665"/>
          </a:xfrm>
          <a:prstGeom prst="rect">
            <a:avLst/>
          </a:prstGeom>
        </p:spPr>
        <p:txBody>
          <a:bodyPr wrap="square">
            <a:spAutoFit/>
          </a:bodyPr>
          <a:lstStyle/>
          <a:p>
            <a:r>
              <a:rPr lang="en-US" sz="2400" dirty="0" smtClean="0">
                <a:solidFill>
                  <a:srgbClr val="3C3C3C"/>
                </a:solidFill>
              </a:rPr>
              <a:t>Respondent use of each of the 12 technical </a:t>
            </a:r>
            <a:r>
              <a:rPr lang="en-US" sz="2400" dirty="0">
                <a:solidFill>
                  <a:srgbClr val="3C3C3C"/>
                </a:solidFill>
              </a:rPr>
              <a:t>tools</a:t>
            </a:r>
          </a:p>
        </p:txBody>
      </p:sp>
      <p:sp>
        <p:nvSpPr>
          <p:cNvPr id="21" name="Freeform 279"/>
          <p:cNvSpPr>
            <a:spLocks noChangeAspect="1" noEditPoints="1"/>
          </p:cNvSpPr>
          <p:nvPr/>
        </p:nvSpPr>
        <p:spPr bwMode="auto">
          <a:xfrm>
            <a:off x="1746744" y="2865374"/>
            <a:ext cx="214202" cy="414028"/>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79"/>
          <p:cNvSpPr>
            <a:spLocks noChangeAspect="1" noEditPoints="1"/>
          </p:cNvSpPr>
          <p:nvPr/>
        </p:nvSpPr>
        <p:spPr bwMode="auto">
          <a:xfrm>
            <a:off x="2394768" y="4480103"/>
            <a:ext cx="214202" cy="414028"/>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79"/>
          <p:cNvSpPr>
            <a:spLocks noChangeAspect="1" noEditPoints="1"/>
          </p:cNvSpPr>
          <p:nvPr/>
        </p:nvSpPr>
        <p:spPr bwMode="auto">
          <a:xfrm>
            <a:off x="460918" y="6479583"/>
            <a:ext cx="214202" cy="414028"/>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p:cNvSpPr>
            <a:spLocks noGrp="1"/>
          </p:cNvSpPr>
          <p:nvPr>
            <p:ph type="sldNum" sz="quarter" idx="4"/>
          </p:nvPr>
        </p:nvSpPr>
        <p:spPr/>
        <p:txBody>
          <a:bodyPr/>
          <a:lstStyle/>
          <a:p>
            <a:fld id="{7EFC24D6-DB8F-6B44-BA5A-9BEC68C15CAA}" type="slidenum">
              <a:rPr lang="en-US" smtClean="0"/>
              <a:pPr/>
              <a:t>15</a:t>
            </a:fld>
            <a:endParaRPr lang="en-US"/>
          </a:p>
        </p:txBody>
      </p:sp>
    </p:spTree>
    <p:extLst>
      <p:ext uri="{BB962C8B-B14F-4D97-AF65-F5344CB8AC3E}">
        <p14:creationId xmlns:p14="http://schemas.microsoft.com/office/powerpoint/2010/main" val="41786155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technical tools </a:t>
            </a:r>
            <a:r>
              <a:rPr lang="en-US" dirty="0"/>
              <a:t>by </a:t>
            </a:r>
            <a:r>
              <a:rPr lang="en-US" dirty="0" smtClean="0"/>
              <a:t>country/region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13998828"/>
              </p:ext>
            </p:extLst>
          </p:nvPr>
        </p:nvGraphicFramePr>
        <p:xfrm>
          <a:off x="335280" y="1325563"/>
          <a:ext cx="11277918" cy="4846330"/>
        </p:xfrm>
        <a:graphic>
          <a:graphicData uri="http://schemas.openxmlformats.org/drawingml/2006/table">
            <a:tbl>
              <a:tblPr>
                <a:tableStyleId>{5C22544A-7EE6-4342-B048-85BDC9FD1C3A}</a:tableStyleId>
              </a:tblPr>
              <a:tblGrid>
                <a:gridCol w="1317990"/>
                <a:gridCol w="829994"/>
                <a:gridCol w="829994"/>
                <a:gridCol w="829994"/>
                <a:gridCol w="829994"/>
                <a:gridCol w="829994"/>
                <a:gridCol w="829994"/>
                <a:gridCol w="829994"/>
                <a:gridCol w="829994"/>
                <a:gridCol w="829994"/>
                <a:gridCol w="829994"/>
                <a:gridCol w="829994"/>
                <a:gridCol w="829994"/>
              </a:tblGrid>
              <a:tr h="1244263">
                <a:tc>
                  <a:txBody>
                    <a:bodyPr/>
                    <a:lstStyle/>
                    <a:p>
                      <a:pPr algn="ctr" fontAlgn="ctr"/>
                      <a:r>
                        <a:rPr lang="en-US" sz="1000" b="0" i="0" u="none" strike="noStrike" dirty="0">
                          <a:solidFill>
                            <a:schemeClr val="tx1"/>
                          </a:solidFill>
                          <a:effectLst/>
                          <a:latin typeface="+mn-lt"/>
                        </a:rPr>
                        <a:t> </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Limit what strangers can see on my social networking site</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Take steps to limit the amount of personal </a:t>
                      </a:r>
                      <a:r>
                        <a:rPr lang="en-US" sz="1000" b="0" i="0" u="none" strike="noStrike" dirty="0" smtClean="0">
                          <a:solidFill>
                            <a:schemeClr val="tx1"/>
                          </a:solidFill>
                          <a:effectLst/>
                          <a:latin typeface="+mn-lt"/>
                        </a:rPr>
                        <a:t>info available </a:t>
                      </a:r>
                      <a:r>
                        <a:rPr lang="en-US" sz="1000" b="0" i="0" u="none" strike="noStrike" dirty="0">
                          <a:solidFill>
                            <a:schemeClr val="tx1"/>
                          </a:solidFill>
                          <a:effectLst/>
                          <a:latin typeface="+mn-lt"/>
                        </a:rPr>
                        <a:t>about myself online</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Change my social </a:t>
                      </a:r>
                      <a:r>
                        <a:rPr lang="en-US" sz="1000" b="0" i="0" u="none" strike="noStrike" dirty="0" smtClean="0">
                          <a:solidFill>
                            <a:schemeClr val="tx1"/>
                          </a:solidFill>
                          <a:effectLst/>
                          <a:latin typeface="+mn-lt"/>
                        </a:rPr>
                        <a:t>network </a:t>
                      </a:r>
                      <a:r>
                        <a:rPr lang="en-US" sz="1000" b="0" i="0" u="none" strike="noStrike" dirty="0">
                          <a:solidFill>
                            <a:schemeClr val="tx1"/>
                          </a:solidFill>
                          <a:effectLst/>
                          <a:latin typeface="+mn-lt"/>
                        </a:rPr>
                        <a:t>privacy settings to limit </a:t>
                      </a:r>
                      <a:r>
                        <a:rPr lang="en-US" sz="1000" b="0" i="0" u="none" strike="noStrike" dirty="0" smtClean="0">
                          <a:solidFill>
                            <a:schemeClr val="tx1"/>
                          </a:solidFill>
                          <a:effectLst/>
                          <a:latin typeface="+mn-lt"/>
                        </a:rPr>
                        <a:t>what </a:t>
                      </a:r>
                      <a:r>
                        <a:rPr lang="en-US" sz="1000" b="0" i="0" u="none" strike="noStrike" dirty="0">
                          <a:solidFill>
                            <a:schemeClr val="tx1"/>
                          </a:solidFill>
                          <a:effectLst/>
                          <a:latin typeface="+mn-lt"/>
                        </a:rPr>
                        <a:t>I share</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smtClean="0">
                          <a:solidFill>
                            <a:schemeClr val="tx1"/>
                          </a:solidFill>
                          <a:effectLst/>
                          <a:latin typeface="+mn-lt"/>
                        </a:rPr>
                        <a:t>Use </a:t>
                      </a:r>
                      <a:r>
                        <a:rPr lang="en-US" sz="1000" b="0" i="0" u="none" strike="noStrike" dirty="0">
                          <a:solidFill>
                            <a:schemeClr val="tx1"/>
                          </a:solidFill>
                          <a:effectLst/>
                          <a:latin typeface="+mn-lt"/>
                        </a:rPr>
                        <a:t>a PIN or password to lock </a:t>
                      </a:r>
                      <a:r>
                        <a:rPr lang="en-US" sz="1000" b="0" i="0" u="none" strike="noStrike" dirty="0" smtClean="0">
                          <a:solidFill>
                            <a:schemeClr val="tx1"/>
                          </a:solidFill>
                          <a:effectLst/>
                          <a:latin typeface="+mn-lt"/>
                        </a:rPr>
                        <a:t>my </a:t>
                      </a:r>
                      <a:r>
                        <a:rPr lang="en-US" sz="1000" b="0" i="0" u="none" strike="noStrike" dirty="0">
                          <a:solidFill>
                            <a:schemeClr val="tx1"/>
                          </a:solidFill>
                          <a:effectLst/>
                          <a:latin typeface="+mn-lt"/>
                        </a:rPr>
                        <a:t>mobile </a:t>
                      </a:r>
                      <a:r>
                        <a:rPr lang="en-US" sz="1000" b="0" i="0" u="none" strike="noStrike" dirty="0" smtClean="0">
                          <a:solidFill>
                            <a:schemeClr val="tx1"/>
                          </a:solidFill>
                          <a:effectLst/>
                          <a:latin typeface="+mn-lt"/>
                        </a:rPr>
                        <a:t>device</a:t>
                      </a:r>
                    </a:p>
                    <a:p>
                      <a:pPr algn="ctr" fontAlgn="ctr"/>
                      <a:endParaRPr lang="en-US" sz="1000" b="0" i="0" u="none" strike="noStrike" dirty="0" smtClean="0">
                        <a:solidFill>
                          <a:schemeClr val="tx1"/>
                        </a:solidFill>
                        <a:effectLst/>
                        <a:latin typeface="+mn-lt"/>
                      </a:endParaRPr>
                    </a:p>
                    <a:p>
                      <a:pPr algn="ctr" fontAlgn="ctr"/>
                      <a:endParaRPr lang="en-US" sz="1000" b="0" i="0" u="none" strike="noStrike" dirty="0" smtClean="0">
                        <a:solidFill>
                          <a:schemeClr val="tx1"/>
                        </a:solidFill>
                        <a:effectLst/>
                        <a:latin typeface="+mn-lt"/>
                      </a:endParaRPr>
                    </a:p>
                    <a:p>
                      <a:pPr algn="l" fontAlgn="ctr"/>
                      <a:endParaRPr lang="en-US" sz="1000" b="0" i="0" u="none" strike="noStrike" dirty="0">
                        <a:solidFill>
                          <a:schemeClr val="tx1"/>
                        </a:solidFill>
                        <a:effectLst/>
                        <a:latin typeface="+mn-lt"/>
                      </a:endParaRP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Limit what friends can see on my social networking site</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Create screen names and/or gamer tags that are not my real name</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Use phishing </a:t>
                      </a:r>
                      <a:r>
                        <a:rPr lang="en-US" sz="1000" b="0" i="0" u="none" strike="noStrike" dirty="0" smtClean="0">
                          <a:solidFill>
                            <a:schemeClr val="tx1"/>
                          </a:solidFill>
                          <a:effectLst/>
                          <a:latin typeface="+mn-lt"/>
                        </a:rPr>
                        <a:t>and </a:t>
                      </a:r>
                      <a:r>
                        <a:rPr lang="en-US" sz="1000" b="0" i="0" u="none" strike="noStrike" dirty="0">
                          <a:solidFill>
                            <a:schemeClr val="tx1"/>
                          </a:solidFill>
                          <a:effectLst/>
                          <a:latin typeface="+mn-lt"/>
                        </a:rPr>
                        <a:t>web browser filters</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Take steps to hide my computer's identity from </a:t>
                      </a:r>
                      <a:r>
                        <a:rPr lang="en-US" sz="1000" b="0" i="0" u="none" strike="noStrike" dirty="0" smtClean="0">
                          <a:solidFill>
                            <a:schemeClr val="tx1"/>
                          </a:solidFill>
                          <a:effectLst/>
                          <a:latin typeface="+mn-lt"/>
                        </a:rPr>
                        <a:t>websites </a:t>
                      </a:r>
                      <a:endParaRPr lang="en-US" sz="1000" b="0" i="0" u="none" strike="noStrike" dirty="0">
                        <a:solidFill>
                          <a:schemeClr val="tx1"/>
                        </a:solidFill>
                        <a:effectLst/>
                        <a:latin typeface="+mn-lt"/>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Edit or delete information about me </a:t>
                      </a:r>
                      <a:r>
                        <a:rPr lang="en-US" sz="1000" b="0" i="0" u="none" strike="noStrike" dirty="0" smtClean="0">
                          <a:solidFill>
                            <a:schemeClr val="tx1"/>
                          </a:solidFill>
                          <a:effectLst/>
                          <a:latin typeface="+mn-lt"/>
                        </a:rPr>
                        <a:t>that </a:t>
                      </a:r>
                      <a:r>
                        <a:rPr lang="en-US" sz="1000" b="0" i="0" u="none" strike="noStrike" dirty="0">
                          <a:solidFill>
                            <a:schemeClr val="tx1"/>
                          </a:solidFill>
                          <a:effectLst/>
                          <a:latin typeface="+mn-lt"/>
                        </a:rPr>
                        <a:t>might impact my online </a:t>
                      </a:r>
                      <a:r>
                        <a:rPr lang="en-US" sz="1000" b="0" i="0" u="none" strike="noStrike" dirty="0" smtClean="0">
                          <a:solidFill>
                            <a:schemeClr val="tx1"/>
                          </a:solidFill>
                          <a:effectLst/>
                          <a:latin typeface="+mn-lt"/>
                        </a:rPr>
                        <a:t>reputation</a:t>
                      </a:r>
                      <a:endParaRPr lang="en-US" sz="1000" b="0" i="0" u="none" strike="noStrike" dirty="0">
                        <a:solidFill>
                          <a:schemeClr val="tx1"/>
                        </a:solidFill>
                        <a:effectLst/>
                        <a:latin typeface="+mn-lt"/>
                      </a:endParaRP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Use a </a:t>
                      </a:r>
                      <a:r>
                        <a:rPr lang="en-US" sz="1000" b="0" i="0" u="none" strike="noStrike" dirty="0" smtClean="0">
                          <a:solidFill>
                            <a:schemeClr val="tx1"/>
                          </a:solidFill>
                          <a:effectLst/>
                          <a:latin typeface="+mn-lt"/>
                        </a:rPr>
                        <a:t>mobile </a:t>
                      </a:r>
                      <a:r>
                        <a:rPr lang="en-US" sz="1000" b="0" i="0" u="none" strike="noStrike" dirty="0">
                          <a:solidFill>
                            <a:schemeClr val="tx1"/>
                          </a:solidFill>
                          <a:effectLst/>
                          <a:latin typeface="+mn-lt"/>
                        </a:rPr>
                        <a:t>security </a:t>
                      </a:r>
                      <a:r>
                        <a:rPr lang="en-US" sz="1000" b="0" i="0" u="none" strike="noStrike" dirty="0" smtClean="0">
                          <a:solidFill>
                            <a:schemeClr val="tx1"/>
                          </a:solidFill>
                          <a:effectLst/>
                          <a:latin typeface="+mn-lt"/>
                        </a:rPr>
                        <a:t>application</a:t>
                      </a:r>
                    </a:p>
                    <a:p>
                      <a:pPr algn="ctr" fontAlgn="ctr"/>
                      <a:endParaRPr lang="en-US" sz="1000" b="0" i="0" u="none" strike="noStrike" dirty="0" smtClean="0">
                        <a:solidFill>
                          <a:schemeClr val="tx1"/>
                        </a:solidFill>
                        <a:effectLst/>
                        <a:latin typeface="+mn-lt"/>
                      </a:endParaRPr>
                    </a:p>
                    <a:p>
                      <a:pPr algn="ctr" fontAlgn="ctr"/>
                      <a:endParaRPr lang="en-US" sz="1000" b="0" i="0" u="none" strike="noStrike" dirty="0" smtClean="0">
                        <a:solidFill>
                          <a:schemeClr val="tx1"/>
                        </a:solidFill>
                        <a:effectLst/>
                        <a:latin typeface="+mn-lt"/>
                      </a:endParaRPr>
                    </a:p>
                    <a:p>
                      <a:pPr algn="ctr" fontAlgn="ctr"/>
                      <a:endParaRPr lang="en-US" sz="1000" b="0" i="0" u="none" strike="noStrike" dirty="0" smtClean="0">
                        <a:solidFill>
                          <a:schemeClr val="tx1"/>
                        </a:solidFill>
                        <a:effectLst/>
                        <a:latin typeface="+mn-lt"/>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Use search engines to monitor and manage my personal information online</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000" b="0" i="0" u="none" strike="noStrike" dirty="0">
                          <a:solidFill>
                            <a:schemeClr val="tx1"/>
                          </a:solidFill>
                          <a:effectLst/>
                          <a:latin typeface="+mn-lt"/>
                        </a:rPr>
                        <a:t>Used a service to edit or delete information about me </a:t>
                      </a:r>
                      <a:r>
                        <a:rPr lang="en-US" sz="1000" b="0" i="0" u="none" strike="noStrike" dirty="0" smtClean="0">
                          <a:solidFill>
                            <a:schemeClr val="tx1"/>
                          </a:solidFill>
                          <a:effectLst/>
                          <a:latin typeface="+mn-lt"/>
                        </a:rPr>
                        <a:t>online</a:t>
                      </a:r>
                      <a:endParaRPr lang="en-US" sz="1000" b="0" i="0" u="none" strike="noStrike" dirty="0">
                        <a:solidFill>
                          <a:schemeClr val="tx1"/>
                        </a:solidFill>
                        <a:effectLst/>
                        <a:latin typeface="+mn-lt"/>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r>
              <a:tr h="171527">
                <a:tc>
                  <a:txBody>
                    <a:bodyPr/>
                    <a:lstStyle/>
                    <a:p>
                      <a:pPr algn="l" fontAlgn="ctr"/>
                      <a:r>
                        <a:rPr lang="en-US" sz="1000" b="1" i="0" u="none" strike="noStrike" dirty="0" smtClean="0">
                          <a:solidFill>
                            <a:schemeClr val="bg1"/>
                          </a:solidFill>
                          <a:effectLst/>
                          <a:latin typeface="+mn-lt"/>
                        </a:rPr>
                        <a:t>20</a:t>
                      </a:r>
                      <a:r>
                        <a:rPr lang="en-US" sz="1000" b="1" i="0" u="none" strike="noStrike" baseline="0" dirty="0" smtClean="0">
                          <a:solidFill>
                            <a:schemeClr val="bg1"/>
                          </a:solidFill>
                          <a:effectLst/>
                          <a:latin typeface="+mn-lt"/>
                        </a:rPr>
                        <a:t>-Country/Region</a:t>
                      </a:r>
                      <a:endParaRPr lang="en-US" sz="1000" b="1" i="0" u="none" strike="noStrike" dirty="0">
                        <a:solidFill>
                          <a:schemeClr val="bg1"/>
                        </a:solidFill>
                        <a:effectLst/>
                        <a:latin typeface="+mn-lt"/>
                      </a:endParaRP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36%</a:t>
                      </a: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36%</a:t>
                      </a: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33%</a:t>
                      </a: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1" i="0" u="none" strike="noStrike" dirty="0" smtClean="0">
                          <a:solidFill>
                            <a:schemeClr val="bg1"/>
                          </a:solidFill>
                          <a:effectLst/>
                          <a:latin typeface="Segoe UI" panose="020B0502040204020203" pitchFamily="34" charset="0"/>
                        </a:rPr>
                        <a:t>33%</a:t>
                      </a:r>
                      <a:endParaRPr lang="en-US" sz="1000" b="1"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1" i="0" u="none" strike="noStrike" dirty="0">
                          <a:solidFill>
                            <a:schemeClr val="bg1"/>
                          </a:solidFill>
                          <a:effectLst/>
                          <a:latin typeface="+mn-lt"/>
                        </a:rPr>
                        <a:t>29%</a:t>
                      </a: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1" i="0" u="none" strike="noStrike" dirty="0">
                          <a:solidFill>
                            <a:schemeClr val="bg1"/>
                          </a:solidFill>
                          <a:effectLst/>
                          <a:latin typeface="+mn-lt"/>
                        </a:rPr>
                        <a:t>23%</a:t>
                      </a: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1" i="0" u="none" strike="noStrike" dirty="0">
                          <a:solidFill>
                            <a:schemeClr val="bg1"/>
                          </a:solidFill>
                          <a:effectLst/>
                          <a:latin typeface="+mn-lt"/>
                        </a:rPr>
                        <a:t>21%</a:t>
                      </a: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1" i="0" u="none" strike="noStrike" dirty="0">
                          <a:solidFill>
                            <a:schemeClr val="bg1"/>
                          </a:solidFill>
                          <a:effectLst/>
                          <a:latin typeface="+mn-lt"/>
                        </a:rPr>
                        <a:t>21%</a:t>
                      </a:r>
                    </a:p>
                  </a:txBody>
                  <a:tcPr marL="7620" marR="7620" marT="7620" marB="0" anchor="ctr">
                    <a:lnT w="12700" cmpd="sng">
                      <a:noFill/>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1" i="0" u="none" strike="noStrike" dirty="0">
                          <a:solidFill>
                            <a:schemeClr val="bg1"/>
                          </a:solidFill>
                          <a:effectLst/>
                          <a:latin typeface="+mn-lt"/>
                        </a:rPr>
                        <a:t>19%</a:t>
                      </a: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1" i="0" u="none" strike="noStrike" dirty="0" smtClean="0">
                          <a:solidFill>
                            <a:schemeClr val="bg1"/>
                          </a:solidFill>
                          <a:effectLst/>
                          <a:latin typeface="Segoe UI" panose="020B0502040204020203" pitchFamily="34" charset="0"/>
                        </a:rPr>
                        <a:t>21%</a:t>
                      </a:r>
                      <a:endParaRPr lang="en-US" sz="1000" b="1" i="0" u="none" strike="noStrike" dirty="0">
                        <a:solidFill>
                          <a:schemeClr val="bg1"/>
                        </a:solidFill>
                        <a:effectLst/>
                        <a:latin typeface="Segoe UI" panose="020B0502040204020203" pitchFamily="34" charset="0"/>
                      </a:endParaRPr>
                    </a:p>
                  </a:txBody>
                  <a:tcPr marL="9525" marR="9525" marT="9525" marB="0" anchor="ctr">
                    <a:lnT w="12700" cmpd="sng">
                      <a:noFill/>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1" i="0" u="none" strike="noStrike" dirty="0">
                          <a:solidFill>
                            <a:schemeClr val="bg1"/>
                          </a:solidFill>
                          <a:effectLst/>
                          <a:latin typeface="+mn-lt"/>
                        </a:rPr>
                        <a:t>15%</a:t>
                      </a: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1" i="0" u="none" strike="noStrike" dirty="0">
                          <a:solidFill>
                            <a:schemeClr val="bg1"/>
                          </a:solidFill>
                          <a:effectLst/>
                          <a:latin typeface="+mn-lt"/>
                        </a:rPr>
                        <a:t>10%</a:t>
                      </a:r>
                    </a:p>
                  </a:txBody>
                  <a:tcPr marL="7620" marR="7620" marT="7620" marB="0" anchor="ctr">
                    <a:lnT w="12700" cmpd="sng">
                      <a:noFill/>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Australia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bg1"/>
                          </a:solidFill>
                          <a:effectLst/>
                          <a:latin typeface="Segoe UI" panose="020B0502040204020203" pitchFamily="34" charset="0"/>
                        </a:rPr>
                        <a:t>39%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Belgium</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43%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Brazil</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bg1"/>
                          </a:solidFill>
                          <a:effectLst/>
                          <a:latin typeface="Segoe UI" panose="020B0502040204020203" pitchFamily="34" charset="0"/>
                        </a:rPr>
                        <a:t>18%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24%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Canada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bg1"/>
                          </a:solidFill>
                          <a:effectLst/>
                          <a:latin typeface="Segoe UI" panose="020B0502040204020203" pitchFamily="34" charset="0"/>
                        </a:rPr>
                        <a:t>34%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China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20%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Egypt</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42%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28%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France</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41%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Germany</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22%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India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Indonesia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44%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Japan</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Korea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26%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22%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Malaysia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51%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Mexico</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Russia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28%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Singapore</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41%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22%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Spain</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17%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a:solidFill>
                            <a:schemeClr val="bg1"/>
                          </a:solidFill>
                          <a:effectLst/>
                          <a:latin typeface="+mn-lt"/>
                        </a:rPr>
                        <a:t>Turkey</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bg1"/>
                          </a:solidFill>
                          <a:effectLst/>
                          <a:latin typeface="Segoe UI" panose="020B0502040204020203" pitchFamily="34" charset="0"/>
                        </a:rPr>
                        <a:t>25%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smtClean="0">
                          <a:solidFill>
                            <a:schemeClr val="bg1"/>
                          </a:solidFill>
                          <a:effectLst/>
                          <a:latin typeface="+mn-lt"/>
                        </a:rPr>
                        <a:t>United Kingdom</a:t>
                      </a:r>
                      <a:endParaRPr lang="en-US" sz="10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a:solidFill>
                            <a:schemeClr val="bg1"/>
                          </a:solidFill>
                          <a:effectLst/>
                          <a:latin typeface="Segoe UI" panose="020B0502040204020203" pitchFamily="34" charset="0"/>
                        </a:rPr>
                        <a:t>33%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a:solidFill>
                            <a:schemeClr val="bg1"/>
                          </a:solidFill>
                          <a:effectLst/>
                          <a:latin typeface="+mn-lt"/>
                        </a:rPr>
                        <a:t>10%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ctr"/>
                      <a:r>
                        <a:rPr lang="en-US" sz="1000" b="0" i="0" u="none" strike="noStrike" dirty="0">
                          <a:solidFill>
                            <a:schemeClr val="bg1"/>
                          </a:solidFill>
                          <a:effectLst/>
                          <a:latin typeface="+mn-lt"/>
                        </a:rPr>
                        <a:t>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1000" b="0" i="0" u="none" strike="noStrike" dirty="0" smtClean="0">
                          <a:solidFill>
                            <a:schemeClr val="bg1"/>
                          </a:solidFill>
                          <a:effectLst/>
                          <a:latin typeface="+mn-lt"/>
                        </a:rPr>
                        <a:t>United States</a:t>
                      </a:r>
                      <a:endParaRPr lang="en-US" sz="10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bg1"/>
                          </a:solidFill>
                          <a:effectLst/>
                          <a:latin typeface="Segoe UI" panose="020B0502040204020203" pitchFamily="34" charset="0"/>
                        </a:rPr>
                        <a:t>27%</a:t>
                      </a:r>
                    </a:p>
                  </a:txBody>
                  <a:tcPr marL="9525" marR="9525" marT="9525" marB="0" anchor="ctr">
                    <a:lnT w="12700" cap="flat" cmpd="sng" algn="ctr">
                      <a:solidFill>
                        <a:schemeClr val="tx1">
                          <a:lumMod val="65000"/>
                        </a:schemeClr>
                      </a:solidFill>
                      <a:prstDash val="solid"/>
                      <a:round/>
                      <a:headEnd type="none" w="med" len="med"/>
                      <a:tailEnd type="none" w="med" len="med"/>
                    </a:lnT>
                    <a:noFill/>
                  </a:tcPr>
                </a:tc>
                <a:tc>
                  <a:txBody>
                    <a:bodyPr/>
                    <a:lstStyle/>
                    <a:p>
                      <a:pPr algn="ctr" fontAlgn="ctr"/>
                      <a:r>
                        <a:rPr lang="en-US" sz="10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noFill/>
                  </a:tcPr>
                </a:tc>
                <a:tc>
                  <a:txBody>
                    <a:bodyPr/>
                    <a:lstStyle/>
                    <a:p>
                      <a:pPr algn="ctr" fontAlgn="ctr"/>
                      <a:r>
                        <a:rPr lang="en-US" sz="10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noFill/>
                  </a:tcPr>
                </a:tc>
                <a:tc>
                  <a:txBody>
                    <a:bodyPr/>
                    <a:lstStyle/>
                    <a:p>
                      <a:pPr algn="ctr" fontAlgn="ctr"/>
                      <a:r>
                        <a:rPr lang="en-US" sz="10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no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noFill/>
                  </a:tcPr>
                </a:tc>
                <a:tc>
                  <a:txBody>
                    <a:bodyPr/>
                    <a:lstStyle/>
                    <a:p>
                      <a:pPr algn="ctr" fontAlgn="ctr"/>
                      <a:r>
                        <a:rPr lang="en-US" sz="1000" b="0" i="0" u="none" strike="noStrike">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bg1"/>
                          </a:solidFill>
                          <a:effectLst/>
                          <a:latin typeface="Segoe UI" panose="020B0502040204020203" pitchFamily="34" charset="0"/>
                        </a:rPr>
                        <a:t>18%</a:t>
                      </a:r>
                    </a:p>
                  </a:txBody>
                  <a:tcPr marL="9525" marR="9525" marT="9525" marB="0" anchor="ctr">
                    <a:lnT w="12700" cap="flat" cmpd="sng" algn="ctr">
                      <a:solidFill>
                        <a:schemeClr val="tx1">
                          <a:lumMod val="65000"/>
                        </a:schemeClr>
                      </a:solidFill>
                      <a:prstDash val="solid"/>
                      <a:round/>
                      <a:headEnd type="none" w="med" len="med"/>
                      <a:tailEnd type="none" w="med" len="med"/>
                    </a:lnT>
                    <a:noFill/>
                  </a:tcPr>
                </a:tc>
                <a:tc>
                  <a:txBody>
                    <a:bodyPr/>
                    <a:lstStyle/>
                    <a:p>
                      <a:pPr algn="ctr" fontAlgn="ctr"/>
                      <a:r>
                        <a:rPr lang="en-US" sz="1000" b="0" i="0" u="none" strike="noStrike" dirty="0">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noFill/>
                  </a:tcPr>
                </a:tc>
                <a:tc>
                  <a:txBody>
                    <a:bodyPr/>
                    <a:lstStyle/>
                    <a:p>
                      <a:pPr algn="ctr" fontAlgn="ctr"/>
                      <a:r>
                        <a:rPr lang="en-US" sz="1000" b="0" i="0" u="none" strike="noStrike" dirty="0">
                          <a:solidFill>
                            <a:schemeClr val="bg1"/>
                          </a:solidFill>
                          <a:effectLst/>
                          <a:latin typeface="+mn-lt"/>
                        </a:rPr>
                        <a:t>6%</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r>
            </a:tbl>
          </a:graphicData>
        </a:graphic>
      </p:graphicFrame>
      <p:sp>
        <p:nvSpPr>
          <p:cNvPr id="5" name="Freeform 279"/>
          <p:cNvSpPr>
            <a:spLocks noChangeAspect="1" noEditPoints="1"/>
          </p:cNvSpPr>
          <p:nvPr/>
        </p:nvSpPr>
        <p:spPr bwMode="auto">
          <a:xfrm>
            <a:off x="4298172" y="2076558"/>
            <a:ext cx="214202" cy="414028"/>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279"/>
          <p:cNvSpPr>
            <a:spLocks noChangeAspect="1" noEditPoints="1"/>
          </p:cNvSpPr>
          <p:nvPr/>
        </p:nvSpPr>
        <p:spPr bwMode="auto">
          <a:xfrm>
            <a:off x="9311537" y="2076558"/>
            <a:ext cx="214202" cy="414028"/>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4"/>
          </p:nvPr>
        </p:nvSpPr>
        <p:spPr/>
        <p:txBody>
          <a:bodyPr/>
          <a:lstStyle/>
          <a:p>
            <a:fld id="{7EFC24D6-DB8F-6B44-BA5A-9BEC68C15CAA}" type="slidenum">
              <a:rPr lang="en-US" smtClean="0"/>
              <a:pPr/>
              <a:t>16</a:t>
            </a:fld>
            <a:endParaRPr lang="en-US"/>
          </a:p>
        </p:txBody>
      </p:sp>
      <p:sp>
        <p:nvSpPr>
          <p:cNvPr id="8" name="TextBox 7"/>
          <p:cNvSpPr txBox="1"/>
          <p:nvPr/>
        </p:nvSpPr>
        <p:spPr>
          <a:xfrm>
            <a:off x="9424138" y="2166096"/>
            <a:ext cx="1086915" cy="440890"/>
          </a:xfrm>
          <a:prstGeom prst="rect">
            <a:avLst/>
          </a:prstGeom>
          <a:noFill/>
        </p:spPr>
        <p:txBody>
          <a:bodyPr wrap="square" lIns="182880" tIns="146304" rIns="182880" bIns="146304" rtlCol="0">
            <a:spAutoFit/>
          </a:bodyPr>
          <a:lstStyle/>
          <a:p>
            <a:pPr>
              <a:lnSpc>
                <a:spcPct val="90000"/>
              </a:lnSpc>
            </a:pPr>
            <a:r>
              <a:rPr lang="en-US" sz="1000" dirty="0" smtClean="0"/>
              <a:t>only</a:t>
            </a:r>
          </a:p>
        </p:txBody>
      </p:sp>
      <p:sp>
        <p:nvSpPr>
          <p:cNvPr id="9" name="TextBox 8"/>
          <p:cNvSpPr txBox="1"/>
          <p:nvPr/>
        </p:nvSpPr>
        <p:spPr>
          <a:xfrm>
            <a:off x="4399627" y="2166096"/>
            <a:ext cx="1086915" cy="440890"/>
          </a:xfrm>
          <a:prstGeom prst="rect">
            <a:avLst/>
          </a:prstGeom>
          <a:noFill/>
        </p:spPr>
        <p:txBody>
          <a:bodyPr wrap="square" lIns="182880" tIns="146304" rIns="182880" bIns="146304" rtlCol="0">
            <a:spAutoFit/>
          </a:bodyPr>
          <a:lstStyle/>
          <a:p>
            <a:pPr>
              <a:lnSpc>
                <a:spcPct val="90000"/>
              </a:lnSpc>
            </a:pPr>
            <a:r>
              <a:rPr lang="en-US" sz="1000" dirty="0" smtClean="0"/>
              <a:t>only</a:t>
            </a:r>
          </a:p>
        </p:txBody>
      </p:sp>
    </p:spTree>
    <p:extLst>
      <p:ext uri="{BB962C8B-B14F-4D97-AF65-F5344CB8AC3E}">
        <p14:creationId xmlns:p14="http://schemas.microsoft.com/office/powerpoint/2010/main" val="36045251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555535476"/>
              </p:ext>
            </p:extLst>
          </p:nvPr>
        </p:nvGraphicFramePr>
        <p:xfrm>
          <a:off x="3352724" y="2204714"/>
          <a:ext cx="7696690" cy="4122056"/>
        </p:xfrm>
        <a:graphic>
          <a:graphicData uri="http://schemas.openxmlformats.org/drawingml/2006/chart">
            <c:chart xmlns:c="http://schemas.openxmlformats.org/drawingml/2006/chart" xmlns:r="http://schemas.openxmlformats.org/officeDocument/2006/relationships" r:id="rId3"/>
          </a:graphicData>
        </a:graphic>
      </p:graphicFrame>
      <p:sp>
        <p:nvSpPr>
          <p:cNvPr id="14" name="Freeform 13"/>
          <p:cNvSpPr/>
          <p:nvPr/>
        </p:nvSpPr>
        <p:spPr>
          <a:xfrm>
            <a:off x="8813701" y="2608270"/>
            <a:ext cx="2698750" cy="3351908"/>
          </a:xfrm>
          <a:custGeom>
            <a:avLst/>
            <a:gdLst>
              <a:gd name="connsiteX0" fmla="*/ 1041400 w 1676400"/>
              <a:gd name="connsiteY0" fmla="*/ 0 h 3390900"/>
              <a:gd name="connsiteX1" fmla="*/ 1676400 w 1676400"/>
              <a:gd name="connsiteY1" fmla="*/ 25400 h 3390900"/>
              <a:gd name="connsiteX2" fmla="*/ 1676400 w 1676400"/>
              <a:gd name="connsiteY2" fmla="*/ 3390900 h 3390900"/>
              <a:gd name="connsiteX3" fmla="*/ 0 w 1676400"/>
              <a:gd name="connsiteY3" fmla="*/ 3390900 h 3390900"/>
              <a:gd name="connsiteX0" fmla="*/ 1041400 w 1676400"/>
              <a:gd name="connsiteY0" fmla="*/ 0 h 3390900"/>
              <a:gd name="connsiteX1" fmla="*/ 1668780 w 1676400"/>
              <a:gd name="connsiteY1" fmla="*/ 10160 h 3390900"/>
              <a:gd name="connsiteX2" fmla="*/ 1676400 w 1676400"/>
              <a:gd name="connsiteY2" fmla="*/ 3390900 h 3390900"/>
              <a:gd name="connsiteX3" fmla="*/ 0 w 1676400"/>
              <a:gd name="connsiteY3" fmla="*/ 3390900 h 3390900"/>
              <a:gd name="connsiteX0" fmla="*/ 879475 w 1514475"/>
              <a:gd name="connsiteY0" fmla="*/ 0 h 3390900"/>
              <a:gd name="connsiteX1" fmla="*/ 1506855 w 1514475"/>
              <a:gd name="connsiteY1" fmla="*/ 10160 h 3390900"/>
              <a:gd name="connsiteX2" fmla="*/ 1514475 w 1514475"/>
              <a:gd name="connsiteY2" fmla="*/ 3390900 h 3390900"/>
              <a:gd name="connsiteX3" fmla="*/ 0 w 1514475"/>
              <a:gd name="connsiteY3" fmla="*/ 3386137 h 3390900"/>
              <a:gd name="connsiteX0" fmla="*/ 570522 w 1514475"/>
              <a:gd name="connsiteY0" fmla="*/ 5551 h 3380740"/>
              <a:gd name="connsiteX1" fmla="*/ 1506855 w 1514475"/>
              <a:gd name="connsiteY1" fmla="*/ 0 h 3380740"/>
              <a:gd name="connsiteX2" fmla="*/ 1514475 w 1514475"/>
              <a:gd name="connsiteY2" fmla="*/ 3380740 h 3380740"/>
              <a:gd name="connsiteX3" fmla="*/ 0 w 1514475"/>
              <a:gd name="connsiteY3" fmla="*/ 3375977 h 3380740"/>
              <a:gd name="connsiteX0" fmla="*/ 552348 w 1514475"/>
              <a:gd name="connsiteY0" fmla="*/ 5551 h 3380740"/>
              <a:gd name="connsiteX1" fmla="*/ 1506855 w 1514475"/>
              <a:gd name="connsiteY1" fmla="*/ 0 h 3380740"/>
              <a:gd name="connsiteX2" fmla="*/ 1514475 w 1514475"/>
              <a:gd name="connsiteY2" fmla="*/ 3380740 h 3380740"/>
              <a:gd name="connsiteX3" fmla="*/ 0 w 1514475"/>
              <a:gd name="connsiteY3" fmla="*/ 3375977 h 3380740"/>
              <a:gd name="connsiteX0" fmla="*/ 2256132 w 3218259"/>
              <a:gd name="connsiteY0" fmla="*/ 5551 h 3380740"/>
              <a:gd name="connsiteX1" fmla="*/ 3210639 w 3218259"/>
              <a:gd name="connsiteY1" fmla="*/ 0 h 3380740"/>
              <a:gd name="connsiteX2" fmla="*/ 3218259 w 3218259"/>
              <a:gd name="connsiteY2" fmla="*/ 3380740 h 3380740"/>
              <a:gd name="connsiteX3" fmla="*/ 0 w 3218259"/>
              <a:gd name="connsiteY3" fmla="*/ 3375977 h 3380740"/>
              <a:gd name="connsiteX0" fmla="*/ 2256132 w 3218259"/>
              <a:gd name="connsiteY0" fmla="*/ 5551 h 3395274"/>
              <a:gd name="connsiteX1" fmla="*/ 3210639 w 3218259"/>
              <a:gd name="connsiteY1" fmla="*/ 0 h 3395274"/>
              <a:gd name="connsiteX2" fmla="*/ 3218259 w 3218259"/>
              <a:gd name="connsiteY2" fmla="*/ 3380740 h 3395274"/>
              <a:gd name="connsiteX3" fmla="*/ 0 w 3218259"/>
              <a:gd name="connsiteY3" fmla="*/ 3395274 h 3395274"/>
            </a:gdLst>
            <a:ahLst/>
            <a:cxnLst>
              <a:cxn ang="0">
                <a:pos x="connsiteX0" y="connsiteY0"/>
              </a:cxn>
              <a:cxn ang="0">
                <a:pos x="connsiteX1" y="connsiteY1"/>
              </a:cxn>
              <a:cxn ang="0">
                <a:pos x="connsiteX2" y="connsiteY2"/>
              </a:cxn>
              <a:cxn ang="0">
                <a:pos x="connsiteX3" y="connsiteY3"/>
              </a:cxn>
            </a:cxnLst>
            <a:rect l="l" t="t" r="r" b="b"/>
            <a:pathLst>
              <a:path w="3218259" h="3395274">
                <a:moveTo>
                  <a:pt x="2256132" y="5551"/>
                </a:moveTo>
                <a:lnTo>
                  <a:pt x="3210639" y="0"/>
                </a:lnTo>
                <a:lnTo>
                  <a:pt x="3218259" y="3380740"/>
                </a:lnTo>
                <a:lnTo>
                  <a:pt x="0" y="3395274"/>
                </a:lnTo>
              </a:path>
            </a:pathLst>
          </a:custGeom>
          <a:ln w="28575">
            <a:solidFill>
              <a:srgbClr val="000C5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761598349"/>
              </p:ext>
            </p:extLst>
          </p:nvPr>
        </p:nvGraphicFramePr>
        <p:xfrm>
          <a:off x="0" y="2376343"/>
          <a:ext cx="3441700" cy="3893820"/>
        </p:xfrm>
        <a:graphic>
          <a:graphicData uri="http://schemas.openxmlformats.org/drawingml/2006/table">
            <a:tbl>
              <a:tblPr/>
              <a:tblGrid>
                <a:gridCol w="3441700"/>
              </a:tblGrid>
              <a:tr h="556260">
                <a:tc>
                  <a:txBody>
                    <a:bodyPr/>
                    <a:lstStyle/>
                    <a:p>
                      <a:pPr algn="r" fontAlgn="b"/>
                      <a:r>
                        <a:rPr lang="en-US" sz="1200" b="0" i="0" u="none" strike="noStrike" dirty="0">
                          <a:solidFill>
                            <a:srgbClr val="000000"/>
                          </a:solidFill>
                          <a:effectLst/>
                          <a:latin typeface="+mn-lt"/>
                        </a:rPr>
                        <a:t>Conduct transactions </a:t>
                      </a:r>
                      <a:r>
                        <a:rPr lang="en-US" sz="1200" b="0" i="0" u="none" strike="noStrike" dirty="0" smtClean="0">
                          <a:solidFill>
                            <a:srgbClr val="000000"/>
                          </a:solidFill>
                          <a:effectLst/>
                          <a:latin typeface="+mn-lt"/>
                        </a:rPr>
                        <a:t>on </a:t>
                      </a:r>
                      <a:r>
                        <a:rPr lang="en-US" sz="1200" b="0" i="0" u="none" strike="noStrike" dirty="0">
                          <a:solidFill>
                            <a:srgbClr val="000000"/>
                          </a:solidFill>
                          <a:effectLst/>
                          <a:latin typeface="+mn-lt"/>
                        </a:rPr>
                        <a:t>reputable sites ONLY</a:t>
                      </a:r>
                    </a:p>
                  </a:txBody>
                  <a:tcPr marL="3179" marR="3179" marT="3179" marB="0" anchor="ctr">
                    <a:lnL>
                      <a:noFill/>
                    </a:lnL>
                    <a:lnR>
                      <a:noFill/>
                    </a:lnR>
                    <a:lnT>
                      <a:noFill/>
                    </a:lnT>
                    <a:lnB>
                      <a:noFill/>
                    </a:lnB>
                  </a:tcPr>
                </a:tc>
              </a:tr>
              <a:tr h="556260">
                <a:tc>
                  <a:txBody>
                    <a:bodyPr/>
                    <a:lstStyle/>
                    <a:p>
                      <a:pPr algn="r" fontAlgn="b"/>
                      <a:r>
                        <a:rPr lang="en-US" sz="1200" b="0" i="0" u="none" strike="noStrike" dirty="0" smtClean="0">
                          <a:solidFill>
                            <a:srgbClr val="000000"/>
                          </a:solidFill>
                          <a:effectLst/>
                          <a:latin typeface="+mn-lt"/>
                        </a:rPr>
                        <a:t>Create</a:t>
                      </a:r>
                      <a:r>
                        <a:rPr lang="en-US" sz="1200" b="0" i="0" u="none" strike="noStrike" baseline="0" dirty="0" smtClean="0">
                          <a:solidFill>
                            <a:srgbClr val="000000"/>
                          </a:solidFill>
                          <a:effectLst/>
                          <a:latin typeface="+mn-lt"/>
                        </a:rPr>
                        <a:t> p</a:t>
                      </a:r>
                      <a:r>
                        <a:rPr lang="en-US" sz="1200" b="0" i="0" u="none" strike="noStrike" dirty="0" smtClean="0">
                          <a:solidFill>
                            <a:srgbClr val="000000"/>
                          </a:solidFill>
                          <a:effectLst/>
                          <a:latin typeface="+mn-lt"/>
                        </a:rPr>
                        <a:t>asswords using uppercase </a:t>
                      </a:r>
                      <a:r>
                        <a:rPr lang="en-US" sz="1200" b="0" i="0" u="none" strike="noStrike" dirty="0">
                          <a:solidFill>
                            <a:srgbClr val="000000"/>
                          </a:solidFill>
                          <a:effectLst/>
                          <a:latin typeface="+mn-lt"/>
                        </a:rPr>
                        <a:t>and </a:t>
                      </a:r>
                      <a:r>
                        <a:rPr lang="en-US" sz="1200" b="0" i="0" u="none" strike="noStrike" dirty="0" smtClean="0">
                          <a:solidFill>
                            <a:srgbClr val="000000"/>
                          </a:solidFill>
                          <a:effectLst/>
                          <a:latin typeface="+mn-lt"/>
                        </a:rPr>
                        <a:t/>
                      </a:r>
                      <a:br>
                        <a:rPr lang="en-US" sz="1200" b="0" i="0" u="none" strike="noStrike" dirty="0" smtClean="0">
                          <a:solidFill>
                            <a:srgbClr val="000000"/>
                          </a:solidFill>
                          <a:effectLst/>
                          <a:latin typeface="+mn-lt"/>
                        </a:rPr>
                      </a:br>
                      <a:r>
                        <a:rPr lang="en-US" sz="1200" b="0" i="0" u="none" strike="noStrike" dirty="0" smtClean="0">
                          <a:solidFill>
                            <a:srgbClr val="000000"/>
                          </a:solidFill>
                          <a:effectLst/>
                          <a:latin typeface="+mn-lt"/>
                        </a:rPr>
                        <a:t>lowercase letters</a:t>
                      </a:r>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numbers, and </a:t>
                      </a:r>
                      <a:r>
                        <a:rPr lang="en-US" sz="1200" b="0" i="0" u="none" strike="noStrike" dirty="0">
                          <a:solidFill>
                            <a:srgbClr val="000000"/>
                          </a:solidFill>
                          <a:effectLst/>
                          <a:latin typeface="+mn-lt"/>
                        </a:rPr>
                        <a:t>symbols</a:t>
                      </a:r>
                    </a:p>
                  </a:txBody>
                  <a:tcPr marL="3179" marR="3179" marT="3179" marB="0" anchor="ctr">
                    <a:lnL>
                      <a:noFill/>
                    </a:lnL>
                    <a:lnR>
                      <a:noFill/>
                    </a:lnR>
                    <a:lnT>
                      <a:noFill/>
                    </a:lnT>
                    <a:lnB>
                      <a:noFill/>
                    </a:lnB>
                  </a:tcPr>
                </a:tc>
              </a:tr>
              <a:tr h="556260">
                <a:tc>
                  <a:txBody>
                    <a:bodyPr/>
                    <a:lstStyle/>
                    <a:p>
                      <a:pPr algn="r" fontAlgn="b"/>
                      <a:r>
                        <a:rPr lang="en-US" sz="1200" b="0" i="0" u="none" strike="noStrike" dirty="0">
                          <a:solidFill>
                            <a:srgbClr val="000000"/>
                          </a:solidFill>
                          <a:effectLst/>
                          <a:latin typeface="+mn-lt"/>
                        </a:rPr>
                        <a:t>Educate </a:t>
                      </a:r>
                      <a:r>
                        <a:rPr lang="en-US" sz="1200" b="0" i="0" u="none" strike="noStrike" dirty="0" smtClean="0">
                          <a:solidFill>
                            <a:srgbClr val="000000"/>
                          </a:solidFill>
                          <a:effectLst/>
                          <a:latin typeface="+mn-lt"/>
                        </a:rPr>
                        <a:t>myself</a:t>
                      </a:r>
                      <a:r>
                        <a:rPr lang="en-US" sz="1200" b="0" i="0" u="none" strike="noStrike" baseline="0" dirty="0" smtClean="0">
                          <a:solidFill>
                            <a:srgbClr val="000000"/>
                          </a:solidFill>
                          <a:effectLst/>
                          <a:latin typeface="+mn-lt"/>
                        </a:rPr>
                        <a:t> about the latest steps </a:t>
                      </a:r>
                      <a:br>
                        <a:rPr lang="en-US" sz="1200" b="0" i="0" u="none" strike="noStrike" baseline="0" dirty="0" smtClean="0">
                          <a:solidFill>
                            <a:srgbClr val="000000"/>
                          </a:solidFill>
                          <a:effectLst/>
                          <a:latin typeface="+mn-lt"/>
                        </a:rPr>
                      </a:br>
                      <a:r>
                        <a:rPr lang="en-US" sz="1200" b="0" i="0" u="none" strike="noStrike" baseline="0" dirty="0" smtClean="0">
                          <a:solidFill>
                            <a:srgbClr val="000000"/>
                          </a:solidFill>
                          <a:effectLst/>
                          <a:latin typeface="+mn-lt"/>
                        </a:rPr>
                        <a:t>to protect against </a:t>
                      </a:r>
                      <a:r>
                        <a:rPr lang="en-US" sz="1200" b="0" i="0" u="none" strike="noStrike" dirty="0" smtClean="0">
                          <a:solidFill>
                            <a:srgbClr val="000000"/>
                          </a:solidFill>
                          <a:effectLst/>
                          <a:latin typeface="+mn-lt"/>
                        </a:rPr>
                        <a:t>identity </a:t>
                      </a:r>
                      <a:r>
                        <a:rPr lang="en-US" sz="1200" b="0" i="0" u="none" strike="noStrike" dirty="0">
                          <a:solidFill>
                            <a:srgbClr val="000000"/>
                          </a:solidFill>
                          <a:effectLst/>
                          <a:latin typeface="+mn-lt"/>
                        </a:rPr>
                        <a:t>theft</a:t>
                      </a:r>
                    </a:p>
                  </a:txBody>
                  <a:tcPr marL="3179" marR="3179" marT="3179" marB="0" anchor="ctr">
                    <a:lnL>
                      <a:noFill/>
                    </a:lnL>
                    <a:lnR>
                      <a:noFill/>
                    </a:lnR>
                    <a:lnT>
                      <a:noFill/>
                    </a:lnT>
                    <a:lnB>
                      <a:noFill/>
                    </a:lnB>
                  </a:tcPr>
                </a:tc>
              </a:tr>
              <a:tr h="556260">
                <a:tc>
                  <a:txBody>
                    <a:bodyPr/>
                    <a:lstStyle/>
                    <a:p>
                      <a:pPr algn="r" fontAlgn="b"/>
                      <a:r>
                        <a:rPr lang="en-US" sz="1200" b="0" i="0" u="none" strike="noStrike" dirty="0" smtClean="0">
                          <a:solidFill>
                            <a:srgbClr val="000000"/>
                          </a:solidFill>
                          <a:effectLst/>
                          <a:latin typeface="+mn-lt"/>
                        </a:rPr>
                        <a:t>Use unique </a:t>
                      </a:r>
                      <a:r>
                        <a:rPr lang="en-US" sz="1200" b="0" i="0" u="none" strike="noStrike" dirty="0">
                          <a:solidFill>
                            <a:srgbClr val="000000"/>
                          </a:solidFill>
                          <a:effectLst/>
                          <a:latin typeface="+mn-lt"/>
                        </a:rPr>
                        <a:t>passwords for each account </a:t>
                      </a:r>
                      <a:r>
                        <a:rPr lang="en-US" sz="1200" b="0" i="0" u="none" strike="noStrike" dirty="0" smtClean="0">
                          <a:solidFill>
                            <a:srgbClr val="000000"/>
                          </a:solidFill>
                          <a:effectLst/>
                          <a:latin typeface="+mn-lt"/>
                        </a:rPr>
                        <a:t/>
                      </a:r>
                      <a:br>
                        <a:rPr lang="en-US" sz="1200" b="0" i="0" u="none" strike="noStrike" dirty="0" smtClean="0">
                          <a:solidFill>
                            <a:srgbClr val="000000"/>
                          </a:solidFill>
                          <a:effectLst/>
                          <a:latin typeface="+mn-lt"/>
                        </a:rPr>
                      </a:br>
                      <a:r>
                        <a:rPr lang="en-US" sz="1200" b="0" i="0" u="none" strike="noStrike" dirty="0" smtClean="0">
                          <a:solidFill>
                            <a:srgbClr val="000000"/>
                          </a:solidFill>
                          <a:effectLst/>
                          <a:latin typeface="+mn-lt"/>
                        </a:rPr>
                        <a:t>or website</a:t>
                      </a:r>
                      <a:endParaRPr lang="en-US" sz="1200" b="0" i="0" u="none" strike="noStrike" dirty="0">
                        <a:solidFill>
                          <a:srgbClr val="000000"/>
                        </a:solidFill>
                        <a:effectLst/>
                        <a:latin typeface="+mn-lt"/>
                      </a:endParaRPr>
                    </a:p>
                  </a:txBody>
                  <a:tcPr marL="3179" marR="3179" marT="3179" marB="0" anchor="ctr">
                    <a:lnL>
                      <a:noFill/>
                    </a:lnL>
                    <a:lnR>
                      <a:noFill/>
                    </a:lnR>
                    <a:lnT>
                      <a:noFill/>
                    </a:lnT>
                    <a:lnB>
                      <a:noFill/>
                    </a:lnB>
                  </a:tcPr>
                </a:tc>
              </a:tr>
              <a:tr h="556260">
                <a:tc>
                  <a:txBody>
                    <a:bodyPr/>
                    <a:lstStyle/>
                    <a:p>
                      <a:pPr algn="r" fontAlgn="b"/>
                      <a:r>
                        <a:rPr lang="en-US" sz="1200" b="0" i="0" u="none" strike="noStrike" dirty="0">
                          <a:solidFill>
                            <a:srgbClr val="000000"/>
                          </a:solidFill>
                          <a:effectLst/>
                          <a:latin typeface="+mn-lt"/>
                        </a:rPr>
                        <a:t>Educate </a:t>
                      </a:r>
                      <a:r>
                        <a:rPr lang="en-US" sz="1200" b="0" i="0" u="none" strike="noStrike" dirty="0" smtClean="0">
                          <a:solidFill>
                            <a:srgbClr val="000000"/>
                          </a:solidFill>
                          <a:effectLst/>
                          <a:latin typeface="+mn-lt"/>
                        </a:rPr>
                        <a:t>myself</a:t>
                      </a:r>
                      <a:r>
                        <a:rPr lang="en-US" sz="1200" b="0" i="0" u="none" strike="noStrike" baseline="0" dirty="0" smtClean="0">
                          <a:solidFill>
                            <a:srgbClr val="000000"/>
                          </a:solidFill>
                          <a:effectLst/>
                          <a:latin typeface="+mn-lt"/>
                        </a:rPr>
                        <a:t> about the latest steps for </a:t>
                      </a:r>
                      <a:r>
                        <a:rPr lang="en-US" sz="1200" b="0" i="0" u="none" strike="noStrike" baseline="0" smtClean="0">
                          <a:solidFill>
                            <a:srgbClr val="000000"/>
                          </a:solidFill>
                          <a:effectLst/>
                          <a:latin typeface="+mn-lt"/>
                        </a:rPr>
                        <a:t>protecting my </a:t>
                      </a:r>
                      <a:r>
                        <a:rPr lang="en-US" sz="1200" b="0" i="0" u="none" strike="noStrike" smtClean="0">
                          <a:solidFill>
                            <a:srgbClr val="000000"/>
                          </a:solidFill>
                          <a:effectLst/>
                          <a:latin typeface="+mn-lt"/>
                        </a:rPr>
                        <a:t>online </a:t>
                      </a:r>
                      <a:r>
                        <a:rPr lang="en-US" sz="1200" b="0" i="0" u="none" strike="noStrike" dirty="0">
                          <a:solidFill>
                            <a:srgbClr val="000000"/>
                          </a:solidFill>
                          <a:effectLst/>
                          <a:latin typeface="+mn-lt"/>
                        </a:rPr>
                        <a:t>reputation</a:t>
                      </a:r>
                    </a:p>
                  </a:txBody>
                  <a:tcPr marL="3179" marR="3179" marT="3179" marB="0" anchor="ctr">
                    <a:lnL>
                      <a:noFill/>
                    </a:lnL>
                    <a:lnR>
                      <a:noFill/>
                    </a:lnR>
                    <a:lnT>
                      <a:noFill/>
                    </a:lnT>
                    <a:lnB>
                      <a:noFill/>
                    </a:lnB>
                  </a:tcPr>
                </a:tc>
              </a:tr>
              <a:tr h="556260">
                <a:tc>
                  <a:txBody>
                    <a:bodyPr/>
                    <a:lstStyle/>
                    <a:p>
                      <a:pPr algn="r" fontAlgn="b"/>
                      <a:r>
                        <a:rPr lang="en-US" sz="1200" b="0" i="0" u="none" strike="noStrike" dirty="0" smtClean="0">
                          <a:solidFill>
                            <a:srgbClr val="000000"/>
                          </a:solidFill>
                          <a:effectLst/>
                          <a:latin typeface="+mn-lt"/>
                        </a:rPr>
                        <a:t>Am selective when texting</a:t>
                      </a:r>
                      <a:endParaRPr lang="en-US" sz="1200" b="0" i="0" u="none" strike="noStrike" dirty="0">
                        <a:solidFill>
                          <a:srgbClr val="000000"/>
                        </a:solidFill>
                        <a:effectLst/>
                        <a:latin typeface="+mn-lt"/>
                      </a:endParaRPr>
                    </a:p>
                  </a:txBody>
                  <a:tcPr marL="3179" marR="3179" marT="3179" marB="0" anchor="ctr">
                    <a:lnL>
                      <a:noFill/>
                    </a:lnL>
                    <a:lnR>
                      <a:noFill/>
                    </a:lnR>
                    <a:lnT>
                      <a:noFill/>
                    </a:lnT>
                    <a:lnB>
                      <a:noFill/>
                    </a:lnB>
                  </a:tcPr>
                </a:tc>
              </a:tr>
              <a:tr h="556260">
                <a:tc>
                  <a:txBody>
                    <a:bodyPr/>
                    <a:lstStyle/>
                    <a:p>
                      <a:pPr algn="r" fontAlgn="b"/>
                      <a:r>
                        <a:rPr lang="en-US" sz="1200" b="0" i="0" u="none" strike="noStrike" dirty="0">
                          <a:solidFill>
                            <a:srgbClr val="000000"/>
                          </a:solidFill>
                          <a:effectLst/>
                          <a:latin typeface="+mn-lt"/>
                        </a:rPr>
                        <a:t>Use websites with </a:t>
                      </a:r>
                      <a:r>
                        <a:rPr lang="en-US" sz="1200" b="0" i="0" u="none" strike="noStrike" dirty="0" smtClean="0">
                          <a:solidFill>
                            <a:srgbClr val="000000"/>
                          </a:solidFill>
                          <a:effectLst/>
                          <a:latin typeface="+mn-lt"/>
                        </a:rPr>
                        <a:t>https://</a:t>
                      </a:r>
                      <a:endParaRPr lang="en-US" sz="1200" b="0" i="0" u="none" strike="noStrike" dirty="0">
                        <a:solidFill>
                          <a:srgbClr val="000000"/>
                        </a:solidFill>
                        <a:effectLst/>
                        <a:latin typeface="+mn-lt"/>
                      </a:endParaRPr>
                    </a:p>
                  </a:txBody>
                  <a:tcPr marL="3179" marR="3179" marT="3179" marB="0" anchor="ctr">
                    <a:lnL>
                      <a:noFill/>
                    </a:lnL>
                    <a:lnR>
                      <a:noFill/>
                    </a:lnR>
                    <a:lnT>
                      <a:noFill/>
                    </a:lnT>
                    <a:lnB>
                      <a:noFill/>
                    </a:lnB>
                  </a:tcPr>
                </a:tc>
              </a:tr>
            </a:tbl>
          </a:graphicData>
        </a:graphic>
      </p:graphicFrame>
      <p:sp>
        <p:nvSpPr>
          <p:cNvPr id="2" name="Title 1"/>
          <p:cNvSpPr>
            <a:spLocks noGrp="1"/>
          </p:cNvSpPr>
          <p:nvPr>
            <p:ph type="title"/>
          </p:nvPr>
        </p:nvSpPr>
        <p:spPr>
          <a:xfrm>
            <a:off x="44810" y="259607"/>
            <a:ext cx="12536860" cy="917575"/>
          </a:xfrm>
        </p:spPr>
        <p:txBody>
          <a:bodyPr/>
          <a:lstStyle/>
          <a:p>
            <a:r>
              <a:rPr lang="en-US" dirty="0" smtClean="0"/>
              <a:t>Some respondents behave cautiously, but are not proactive</a:t>
            </a:r>
            <a:endParaRPr lang="en-US" dirty="0"/>
          </a:p>
        </p:txBody>
      </p:sp>
      <p:sp>
        <p:nvSpPr>
          <p:cNvPr id="12" name="Rectangle 11"/>
          <p:cNvSpPr/>
          <p:nvPr/>
        </p:nvSpPr>
        <p:spPr>
          <a:xfrm>
            <a:off x="190005" y="1862157"/>
            <a:ext cx="12246470" cy="430887"/>
          </a:xfrm>
          <a:prstGeom prst="rect">
            <a:avLst/>
          </a:prstGeom>
        </p:spPr>
        <p:txBody>
          <a:bodyPr wrap="square">
            <a:spAutoFit/>
          </a:bodyPr>
          <a:lstStyle/>
          <a:p>
            <a:r>
              <a:rPr lang="en-US" sz="2200" dirty="0" smtClean="0">
                <a:solidFill>
                  <a:srgbClr val="3C3C3C"/>
                </a:solidFill>
              </a:rPr>
              <a:t>Users report </a:t>
            </a:r>
            <a:r>
              <a:rPr lang="en-US" sz="2200" b="1" dirty="0" smtClean="0">
                <a:solidFill>
                  <a:srgbClr val="3C3C3C"/>
                </a:solidFill>
              </a:rPr>
              <a:t>not</a:t>
            </a:r>
            <a:r>
              <a:rPr lang="en-US" sz="2200" dirty="0" smtClean="0">
                <a:solidFill>
                  <a:srgbClr val="3C3C3C"/>
                </a:solidFill>
              </a:rPr>
              <a:t> behaving in risky ways, but miss taking active steps to protect themselves </a:t>
            </a:r>
            <a:endParaRPr lang="en-US" sz="2200" dirty="0">
              <a:solidFill>
                <a:srgbClr val="3C3C3C"/>
              </a:solidFill>
            </a:endParaRPr>
          </a:p>
        </p:txBody>
      </p:sp>
      <p:sp>
        <p:nvSpPr>
          <p:cNvPr id="4" name="Slide Number Placeholder 3"/>
          <p:cNvSpPr>
            <a:spLocks noGrp="1"/>
          </p:cNvSpPr>
          <p:nvPr>
            <p:ph type="sldNum" sz="quarter" idx="4"/>
          </p:nvPr>
        </p:nvSpPr>
        <p:spPr/>
        <p:txBody>
          <a:bodyPr/>
          <a:lstStyle/>
          <a:p>
            <a:fld id="{7EFC24D6-DB8F-6B44-BA5A-9BEC68C15CAA}" type="slidenum">
              <a:rPr lang="en-US" smtClean="0"/>
              <a:pPr/>
              <a:t>17</a:t>
            </a:fld>
            <a:endParaRPr lang="en-US"/>
          </a:p>
        </p:txBody>
      </p:sp>
    </p:spTree>
    <p:extLst>
      <p:ext uri="{BB962C8B-B14F-4D97-AF65-F5344CB8AC3E}">
        <p14:creationId xmlns:p14="http://schemas.microsoft.com/office/powerpoint/2010/main" val="34435098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steps by country/region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22693994"/>
              </p:ext>
            </p:extLst>
          </p:nvPr>
        </p:nvGraphicFramePr>
        <p:xfrm>
          <a:off x="823277" y="1325563"/>
          <a:ext cx="10789920" cy="4968545"/>
        </p:xfrm>
        <a:graphic>
          <a:graphicData uri="http://schemas.openxmlformats.org/drawingml/2006/table">
            <a:tbl>
              <a:tblPr>
                <a:tableStyleId>{5C22544A-7EE6-4342-B048-85BDC9FD1C3A}</a:tableStyleId>
              </a:tblPr>
              <a:tblGrid>
                <a:gridCol w="1348740"/>
                <a:gridCol w="1348740"/>
                <a:gridCol w="1348740"/>
                <a:gridCol w="1348740"/>
                <a:gridCol w="1348740"/>
                <a:gridCol w="1348740"/>
                <a:gridCol w="1348740"/>
                <a:gridCol w="1348740"/>
              </a:tblGrid>
              <a:tr h="1158557">
                <a:tc>
                  <a:txBody>
                    <a:bodyPr/>
                    <a:lstStyle/>
                    <a:p>
                      <a:pPr algn="ctr" fontAlgn="ctr"/>
                      <a:r>
                        <a:rPr lang="en-US" sz="1100" u="none" strike="noStrike" dirty="0">
                          <a:solidFill>
                            <a:schemeClr val="tx1"/>
                          </a:solidFill>
                          <a:effectLst/>
                        </a:rPr>
                        <a:t> </a:t>
                      </a:r>
                      <a:endParaRPr lang="en-US" sz="1100" b="1" i="0" u="none" strike="noStrike" dirty="0">
                        <a:solidFill>
                          <a:schemeClr val="tx1"/>
                        </a:solidFill>
                        <a:effectLst/>
                        <a:latin typeface="Calibri" panose="020F0502020204030204" pitchFamily="34" charset="0"/>
                      </a:endParaRPr>
                    </a:p>
                  </a:txBody>
                  <a:tcPr marL="2503" marR="2503" marT="2503"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200" b="0" i="0" u="none" strike="noStrike" dirty="0">
                          <a:solidFill>
                            <a:schemeClr val="tx1"/>
                          </a:solidFill>
                          <a:effectLst/>
                          <a:latin typeface="+mj-lt"/>
                        </a:rPr>
                        <a:t>Conduct transactions on reputable sites ONLY</a:t>
                      </a:r>
                    </a:p>
                  </a:txBody>
                  <a:tcPr marR="7620" marT="7620"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200" b="0" i="0" u="none" strike="noStrike" dirty="0">
                          <a:solidFill>
                            <a:schemeClr val="tx1"/>
                          </a:solidFill>
                          <a:effectLst/>
                          <a:latin typeface="+mj-lt"/>
                        </a:rPr>
                        <a:t>Create passwords using upper and lower case letters, numbers </a:t>
                      </a:r>
                      <a:r>
                        <a:rPr lang="en-US" sz="1200" b="0" i="0" u="none" strike="noStrike" dirty="0" smtClean="0">
                          <a:solidFill>
                            <a:schemeClr val="tx1"/>
                          </a:solidFill>
                          <a:effectLst/>
                          <a:latin typeface="+mj-lt"/>
                        </a:rPr>
                        <a:t>and </a:t>
                      </a:r>
                      <a:r>
                        <a:rPr lang="en-US" sz="1200" b="0" i="0" u="none" strike="noStrike" dirty="0">
                          <a:solidFill>
                            <a:schemeClr val="tx1"/>
                          </a:solidFill>
                          <a:effectLst/>
                          <a:latin typeface="+mj-lt"/>
                        </a:rPr>
                        <a:t>symbols</a:t>
                      </a:r>
                    </a:p>
                  </a:txBody>
                  <a:tcPr marR="7620" marT="7620"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200" b="0" i="0" u="none" strike="noStrike" dirty="0">
                          <a:solidFill>
                            <a:schemeClr val="tx1"/>
                          </a:solidFill>
                          <a:effectLst/>
                          <a:latin typeface="+mj-lt"/>
                        </a:rPr>
                        <a:t>Educate myself about the latest steps to </a:t>
                      </a:r>
                      <a:r>
                        <a:rPr lang="en-US" sz="1200" b="0" i="0" u="none" strike="noStrike" dirty="0" smtClean="0">
                          <a:solidFill>
                            <a:schemeClr val="tx1"/>
                          </a:solidFill>
                          <a:effectLst/>
                          <a:latin typeface="+mj-lt"/>
                        </a:rPr>
                        <a:t>help </a:t>
                      </a:r>
                      <a:r>
                        <a:rPr lang="en-US" sz="1200" b="0" i="0" u="none" strike="noStrike" dirty="0">
                          <a:solidFill>
                            <a:schemeClr val="tx1"/>
                          </a:solidFill>
                          <a:effectLst/>
                          <a:latin typeface="+mj-lt"/>
                        </a:rPr>
                        <a:t>prevent identity theft</a:t>
                      </a:r>
                    </a:p>
                  </a:txBody>
                  <a:tcPr marR="7620" marT="7620"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rgbClr val="0072C6"/>
                    </a:solidFill>
                  </a:tcPr>
                </a:tc>
                <a:tc>
                  <a:txBody>
                    <a:bodyPr/>
                    <a:lstStyle/>
                    <a:p>
                      <a:pPr algn="ctr" fontAlgn="ctr"/>
                      <a:r>
                        <a:rPr lang="en-US" sz="1200" b="0" i="0" u="none" strike="noStrike" dirty="0">
                          <a:solidFill>
                            <a:schemeClr val="tx1"/>
                          </a:solidFill>
                          <a:effectLst/>
                          <a:latin typeface="+mj-lt"/>
                        </a:rPr>
                        <a:t>Create unique passwords for each account or </a:t>
                      </a:r>
                      <a:r>
                        <a:rPr lang="en-US" sz="1200" b="0" i="0" u="none" strike="noStrike" dirty="0" smtClean="0">
                          <a:solidFill>
                            <a:schemeClr val="tx1"/>
                          </a:solidFill>
                          <a:effectLst/>
                          <a:latin typeface="+mj-lt"/>
                        </a:rPr>
                        <a:t>website </a:t>
                      </a:r>
                      <a:r>
                        <a:rPr lang="en-US" sz="1200" b="0" i="0" u="none" strike="noStrike" dirty="0">
                          <a:solidFill>
                            <a:schemeClr val="tx1"/>
                          </a:solidFill>
                          <a:effectLst/>
                          <a:latin typeface="+mj-lt"/>
                        </a:rPr>
                        <a:t>I use</a:t>
                      </a:r>
                    </a:p>
                  </a:txBody>
                  <a:tcPr marR="7620" marT="7620"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200" b="0" i="0" u="none" strike="noStrike" dirty="0">
                          <a:solidFill>
                            <a:schemeClr val="tx1"/>
                          </a:solidFill>
                          <a:effectLst/>
                          <a:latin typeface="+mj-lt"/>
                        </a:rPr>
                        <a:t>Educate myself about the latest steps to </a:t>
                      </a:r>
                      <a:r>
                        <a:rPr lang="en-US" sz="1200" b="0" i="0" u="none" strike="noStrike" dirty="0" smtClean="0">
                          <a:solidFill>
                            <a:schemeClr val="tx1"/>
                          </a:solidFill>
                          <a:effectLst/>
                          <a:latin typeface="+mj-lt"/>
                        </a:rPr>
                        <a:t>protect </a:t>
                      </a:r>
                      <a:r>
                        <a:rPr lang="en-US" sz="1200" b="0" i="0" u="none" strike="noStrike" dirty="0">
                          <a:solidFill>
                            <a:schemeClr val="tx1"/>
                          </a:solidFill>
                          <a:effectLst/>
                          <a:latin typeface="+mj-lt"/>
                        </a:rPr>
                        <a:t>my online reputation</a:t>
                      </a:r>
                    </a:p>
                  </a:txBody>
                  <a:tcPr marR="7620" marT="7620"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rgbClr val="0072C6"/>
                    </a:solidFill>
                  </a:tcPr>
                </a:tc>
                <a:tc>
                  <a:txBody>
                    <a:bodyPr/>
                    <a:lstStyle/>
                    <a:p>
                      <a:pPr algn="ctr" fontAlgn="ctr"/>
                      <a:r>
                        <a:rPr lang="en-US" sz="1200" b="0" i="0" u="none" strike="noStrike" dirty="0" smtClean="0">
                          <a:solidFill>
                            <a:schemeClr val="tx1"/>
                          </a:solidFill>
                          <a:effectLst/>
                          <a:latin typeface="+mj-lt"/>
                        </a:rPr>
                        <a:t>Am selective </a:t>
                      </a:r>
                      <a:r>
                        <a:rPr lang="en-US" sz="1200" b="0" i="0" u="none" strike="noStrike" dirty="0">
                          <a:solidFill>
                            <a:schemeClr val="tx1"/>
                          </a:solidFill>
                          <a:effectLst/>
                          <a:latin typeface="+mj-lt"/>
                        </a:rPr>
                        <a:t>about </a:t>
                      </a:r>
                      <a:r>
                        <a:rPr lang="en-US" sz="1200" b="0" i="0" u="none" strike="noStrike" dirty="0" smtClean="0">
                          <a:solidFill>
                            <a:schemeClr val="tx1"/>
                          </a:solidFill>
                          <a:effectLst/>
                          <a:latin typeface="+mj-lt"/>
                        </a:rPr>
                        <a:t>what </a:t>
                      </a:r>
                      <a:r>
                        <a:rPr lang="en-US" sz="1200" b="0" i="0" u="none" strike="noStrike" baseline="0" dirty="0" smtClean="0">
                          <a:solidFill>
                            <a:schemeClr val="tx1"/>
                          </a:solidFill>
                          <a:effectLst/>
                          <a:latin typeface="+mj-lt"/>
                        </a:rPr>
                        <a:t>I </a:t>
                      </a:r>
                      <a:r>
                        <a:rPr lang="en-US" sz="1200" b="0" i="0" u="none" strike="noStrike" dirty="0" smtClean="0">
                          <a:solidFill>
                            <a:schemeClr val="tx1"/>
                          </a:solidFill>
                          <a:effectLst/>
                          <a:latin typeface="+mj-lt"/>
                        </a:rPr>
                        <a:t>share in text </a:t>
                      </a:r>
                      <a:r>
                        <a:rPr lang="en-US" sz="1200" b="0" i="0" u="none" strike="noStrike" dirty="0">
                          <a:solidFill>
                            <a:schemeClr val="tx1"/>
                          </a:solidFill>
                          <a:effectLst/>
                          <a:latin typeface="+mj-lt"/>
                        </a:rPr>
                        <a:t>messages </a:t>
                      </a:r>
                    </a:p>
                  </a:txBody>
                  <a:tcPr marR="7620" marT="7620"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ctr"/>
                      <a:r>
                        <a:rPr lang="en-US" sz="1200" b="0" i="0" u="none" strike="noStrike" dirty="0">
                          <a:solidFill>
                            <a:schemeClr val="tx1"/>
                          </a:solidFill>
                          <a:effectLst/>
                          <a:latin typeface="+mj-lt"/>
                        </a:rPr>
                        <a:t>Use </a:t>
                      </a:r>
                      <a:r>
                        <a:rPr lang="en-US" sz="1200" b="0" i="0" u="none" strike="noStrike" dirty="0" smtClean="0">
                          <a:solidFill>
                            <a:schemeClr val="tx1"/>
                          </a:solidFill>
                          <a:effectLst/>
                          <a:latin typeface="+mj-lt"/>
                        </a:rPr>
                        <a:t>secure websites (https://)</a:t>
                      </a:r>
                      <a:endParaRPr lang="en-US" sz="1200" b="0" i="0" u="none" strike="noStrike" dirty="0">
                        <a:solidFill>
                          <a:schemeClr val="tx1"/>
                        </a:solidFill>
                        <a:effectLst/>
                        <a:latin typeface="+mj-lt"/>
                      </a:endParaRPr>
                    </a:p>
                  </a:txBody>
                  <a:tcPr marR="7620" marT="7620"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rgbClr val="0072C6"/>
                    </a:solidFill>
                  </a:tcPr>
                </a:tc>
              </a:tr>
              <a:tr h="181428">
                <a:tc>
                  <a:txBody>
                    <a:bodyPr/>
                    <a:lstStyle/>
                    <a:p>
                      <a:pPr algn="l" fontAlgn="ctr"/>
                      <a:r>
                        <a:rPr lang="en-US" sz="1000" b="1" i="0" u="none" strike="noStrike" dirty="0" smtClean="0">
                          <a:solidFill>
                            <a:schemeClr val="bg1"/>
                          </a:solidFill>
                          <a:effectLst/>
                          <a:latin typeface="+mn-lt"/>
                        </a:rPr>
                        <a:t>20-Country/Region</a:t>
                      </a:r>
                      <a:endParaRPr lang="en-US" sz="1000" b="1" i="0" u="none" strike="noStrike" dirty="0">
                        <a:solidFill>
                          <a:schemeClr val="bg1"/>
                        </a:solidFill>
                        <a:effectLst/>
                        <a:latin typeface="+mn-lt"/>
                      </a:endParaRP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45%</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45%</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37%</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31%</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31%</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31%</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1" i="0" u="none" strike="noStrike" dirty="0">
                          <a:solidFill>
                            <a:schemeClr val="bg1"/>
                          </a:solidFill>
                          <a:effectLst/>
                          <a:latin typeface="+mn-lt"/>
                        </a:rPr>
                        <a:t>30%</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Australia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51%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Belgium</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54%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Brazil</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Canada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China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a:solidFill>
                            <a:schemeClr val="bg1"/>
                          </a:solidFill>
                          <a:effectLst/>
                          <a:latin typeface="+mn-lt"/>
                        </a:rPr>
                        <a:t>Egypt</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a:solidFill>
                            <a:schemeClr val="bg1"/>
                          </a:solidFill>
                          <a:effectLst/>
                          <a:latin typeface="+mn-lt"/>
                        </a:rPr>
                        <a:t>France</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Germany</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India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55%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Indonesia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a:solidFill>
                            <a:schemeClr val="bg1"/>
                          </a:solidFill>
                          <a:effectLst/>
                          <a:latin typeface="+mn-lt"/>
                        </a:rPr>
                        <a:t>Japan</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Korea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15%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Malaysia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58%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a:solidFill>
                            <a:schemeClr val="bg1"/>
                          </a:solidFill>
                          <a:effectLst/>
                          <a:latin typeface="+mn-lt"/>
                        </a:rPr>
                        <a:t>Mexico</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Russia</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55%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a:solidFill>
                            <a:schemeClr val="bg1"/>
                          </a:solidFill>
                          <a:effectLst/>
                          <a:latin typeface="+mn-lt"/>
                        </a:rPr>
                        <a:t>Singapore</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Spain</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a:solidFill>
                            <a:schemeClr val="bg1"/>
                          </a:solidFill>
                          <a:effectLst/>
                          <a:latin typeface="+mn-lt"/>
                        </a:rPr>
                        <a:t>Turkey</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63%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38%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smtClean="0">
                          <a:solidFill>
                            <a:schemeClr val="bg1"/>
                          </a:solidFill>
                          <a:effectLst/>
                          <a:latin typeface="+mn-lt"/>
                        </a:rPr>
                        <a:t>United Kingdom</a:t>
                      </a:r>
                      <a:endParaRPr lang="en-US" sz="10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49%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1000" b="0" i="0" u="none" strike="noStrike" dirty="0">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1428">
                <a:tc>
                  <a:txBody>
                    <a:bodyPr/>
                    <a:lstStyle/>
                    <a:p>
                      <a:pPr algn="l" fontAlgn="ctr"/>
                      <a:r>
                        <a:rPr lang="en-US" sz="1000" b="0" i="0" u="none" strike="noStrike" dirty="0" smtClean="0">
                          <a:solidFill>
                            <a:schemeClr val="bg1"/>
                          </a:solidFill>
                          <a:effectLst/>
                          <a:latin typeface="+mn-lt"/>
                        </a:rPr>
                        <a:t>United States</a:t>
                      </a:r>
                      <a:endParaRPr lang="en-US" sz="10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10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r>
            </a:tbl>
          </a:graphicData>
        </a:graphic>
      </p:graphicFrame>
      <p:sp>
        <p:nvSpPr>
          <p:cNvPr id="3" name="Slide Number Placeholder 2"/>
          <p:cNvSpPr>
            <a:spLocks noGrp="1"/>
          </p:cNvSpPr>
          <p:nvPr>
            <p:ph type="sldNum" sz="quarter" idx="4"/>
          </p:nvPr>
        </p:nvSpPr>
        <p:spPr/>
        <p:txBody>
          <a:bodyPr/>
          <a:lstStyle/>
          <a:p>
            <a:fld id="{7EFC24D6-DB8F-6B44-BA5A-9BEC68C15CAA}" type="slidenum">
              <a:rPr lang="en-US" smtClean="0"/>
              <a:pPr/>
              <a:t>18</a:t>
            </a:fld>
            <a:endParaRPr lang="en-US"/>
          </a:p>
        </p:txBody>
      </p:sp>
    </p:spTree>
    <p:extLst>
      <p:ext uri="{BB962C8B-B14F-4D97-AF65-F5344CB8AC3E}">
        <p14:creationId xmlns:p14="http://schemas.microsoft.com/office/powerpoint/2010/main" val="596724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969" y="2322614"/>
            <a:ext cx="10332402" cy="1831975"/>
          </a:xfrm>
        </p:spPr>
        <p:txBody>
          <a:bodyPr/>
          <a:lstStyle/>
          <a:p>
            <a:r>
              <a:rPr lang="en-US" dirty="0">
                <a:solidFill>
                  <a:schemeClr val="tx1"/>
                </a:solidFill>
              </a:rPr>
              <a:t>2013 MCSI </a:t>
            </a:r>
            <a:r>
              <a:rPr lang="en-US" dirty="0" smtClean="0">
                <a:solidFill>
                  <a:schemeClr val="tx1"/>
                </a:solidFill>
              </a:rPr>
              <a:t/>
            </a:r>
            <a:br>
              <a:rPr lang="en-US" dirty="0" smtClean="0">
                <a:solidFill>
                  <a:schemeClr val="tx1"/>
                </a:solidFill>
              </a:rPr>
            </a:br>
            <a:r>
              <a:rPr lang="en-US" dirty="0" smtClean="0">
                <a:solidFill>
                  <a:schemeClr val="tx1"/>
                </a:solidFill>
              </a:rPr>
              <a:t>Additional Findings</a:t>
            </a:r>
            <a:endParaRPr lang="en-US" dirty="0">
              <a:solidFill>
                <a:schemeClr val="tx1"/>
              </a:solidFill>
            </a:endParaRPr>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19</a:t>
            </a:fld>
            <a:endParaRPr lang="en-US"/>
          </a:p>
        </p:txBody>
      </p:sp>
    </p:spTree>
    <p:extLst>
      <p:ext uri="{BB962C8B-B14F-4D97-AF65-F5344CB8AC3E}">
        <p14:creationId xmlns:p14="http://schemas.microsoft.com/office/powerpoint/2010/main" val="8961398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and Methodology</a:t>
            </a:r>
            <a:endParaRPr lang="en-US" dirty="0"/>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2</a:t>
            </a:fld>
            <a:endParaRPr lang="en-US"/>
          </a:p>
        </p:txBody>
      </p:sp>
    </p:spTree>
    <p:extLst>
      <p:ext uri="{BB962C8B-B14F-4D97-AF65-F5344CB8AC3E}">
        <p14:creationId xmlns:p14="http://schemas.microsoft.com/office/powerpoint/2010/main" val="159548394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378" y="127344"/>
            <a:ext cx="11889564" cy="592841"/>
          </a:xfrm>
        </p:spPr>
        <p:txBody>
          <a:bodyPr/>
          <a:lstStyle/>
          <a:p>
            <a:r>
              <a:rPr lang="en-US" sz="3600" dirty="0" smtClean="0"/>
              <a:t>Average number of safety steps by country/region</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4137061932"/>
              </p:ext>
            </p:extLst>
          </p:nvPr>
        </p:nvGraphicFramePr>
        <p:xfrm>
          <a:off x="414867" y="830896"/>
          <a:ext cx="6588824" cy="5599514"/>
        </p:xfrm>
        <a:graphic>
          <a:graphicData uri="http://schemas.openxmlformats.org/drawingml/2006/table">
            <a:tbl>
              <a:tblPr>
                <a:solidFill>
                  <a:srgbClr val="FFFFFF">
                    <a:alpha val="0"/>
                  </a:srgbClr>
                </a:solidFill>
                <a:tableStyleId>{5C22544A-7EE6-4342-B048-85BDC9FD1C3A}</a:tableStyleId>
              </a:tblPr>
              <a:tblGrid>
                <a:gridCol w="1627689"/>
                <a:gridCol w="1051415"/>
                <a:gridCol w="1303240"/>
                <a:gridCol w="1303240"/>
                <a:gridCol w="1303240"/>
              </a:tblGrid>
              <a:tr h="621238">
                <a:tc>
                  <a:txBody>
                    <a:bodyPr/>
                    <a:lstStyle/>
                    <a:p>
                      <a:pPr marL="0" marR="0" indent="0" algn="l" defTabSz="932742"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mn-lt"/>
                      </a:endParaRPr>
                    </a:p>
                  </a:txBody>
                  <a:tcPr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72C6"/>
                    </a:solidFill>
                  </a:tcPr>
                </a:tc>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mj-lt"/>
                        </a:rPr>
                        <a:t>7 behaviors</a:t>
                      </a:r>
                    </a:p>
                    <a:p>
                      <a:pPr marL="0" marR="0" indent="0" algn="ctr" defTabSz="932742"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chemeClr val="tx1"/>
                        </a:solidFill>
                        <a:effectLst/>
                        <a:latin typeface="+mj-lt"/>
                      </a:endParaRPr>
                    </a:p>
                  </a:txBody>
                  <a:tcPr marL="3940"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2050"/>
                    </a:solidFill>
                  </a:tcPr>
                </a:tc>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mj-lt"/>
                        </a:rPr>
                        <a:t>12 technical</a:t>
                      </a:r>
                      <a:r>
                        <a:rPr lang="en-US" sz="1600" b="1" i="0" u="none" strike="noStrike" baseline="0" dirty="0" smtClean="0">
                          <a:solidFill>
                            <a:schemeClr val="tx1"/>
                          </a:solidFill>
                          <a:effectLst/>
                          <a:latin typeface="+mj-lt"/>
                        </a:rPr>
                        <a:t> t</a:t>
                      </a:r>
                      <a:r>
                        <a:rPr lang="en-US" sz="1600" b="1" i="0" u="none" strike="noStrike" dirty="0" smtClean="0">
                          <a:solidFill>
                            <a:schemeClr val="tx1"/>
                          </a:solidFill>
                          <a:effectLst/>
                          <a:latin typeface="+mj-lt"/>
                        </a:rPr>
                        <a:t>ools</a:t>
                      </a:r>
                    </a:p>
                  </a:txBody>
                  <a:tcPr marL="3940"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72C6"/>
                    </a:solidFill>
                  </a:tcPr>
                </a:tc>
                <a:tc gridSpan="2">
                  <a:txBody>
                    <a:bodyPr/>
                    <a:lstStyle/>
                    <a:p>
                      <a:pPr algn="ctr" fontAlgn="b"/>
                      <a:r>
                        <a:rPr lang="en-US" sz="1600" b="1" i="0" u="none" strike="noStrike" dirty="0" smtClean="0">
                          <a:solidFill>
                            <a:schemeClr val="tx1"/>
                          </a:solidFill>
                          <a:effectLst/>
                          <a:latin typeface="+mj-lt"/>
                        </a:rPr>
                        <a:t>5 foundational settings</a:t>
                      </a:r>
                    </a:p>
                    <a:p>
                      <a:pPr algn="ctr" fontAlgn="b"/>
                      <a:endParaRPr lang="en-US" sz="1600" b="1" i="0" u="none" strike="noStrike" dirty="0">
                        <a:solidFill>
                          <a:schemeClr val="tx1"/>
                        </a:solidFill>
                        <a:effectLst/>
                        <a:latin typeface="+mj-lt"/>
                      </a:endParaRPr>
                    </a:p>
                  </a:txBody>
                  <a:tcPr marL="3940"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9E49"/>
                    </a:solidFill>
                  </a:tcPr>
                </a:tc>
                <a:tc hMerge="1">
                  <a:txBody>
                    <a:bodyPr/>
                    <a:lstStyle/>
                    <a:p>
                      <a:pPr algn="ctr" fontAlgn="b"/>
                      <a:endParaRPr lang="en-US" sz="1200" b="0" i="0" u="none" strike="noStrike" dirty="0">
                        <a:solidFill>
                          <a:schemeClr val="tx1"/>
                        </a:solidFill>
                        <a:effectLst/>
                        <a:latin typeface="+mn-lt"/>
                      </a:endParaRPr>
                    </a:p>
                  </a:txBody>
                  <a:tcPr marL="3940"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72C6"/>
                    </a:solidFill>
                  </a:tcPr>
                </a:tc>
              </a:tr>
              <a:tr h="351336">
                <a:tc>
                  <a:txBody>
                    <a:bodyPr/>
                    <a:lstStyle/>
                    <a:p>
                      <a:pPr algn="l" fontAlgn="ctr"/>
                      <a:endParaRPr lang="en-US" sz="1200" b="1" i="0" u="none" strike="noStrike" dirty="0" smtClean="0">
                        <a:solidFill>
                          <a:schemeClr val="tx1"/>
                        </a:solidFill>
                        <a:effectLst/>
                        <a:latin typeface="+mn-lt"/>
                      </a:endParaRPr>
                    </a:p>
                    <a:p>
                      <a:pPr algn="l" fontAlgn="ctr"/>
                      <a:endParaRPr lang="en-US" sz="1200" b="1" i="0" u="none" strike="noStrike" dirty="0" smtClean="0">
                        <a:solidFill>
                          <a:schemeClr val="tx1"/>
                        </a:solidFill>
                        <a:effectLst/>
                        <a:latin typeface="+mn-lt"/>
                      </a:endParaRPr>
                    </a:p>
                  </a:txBody>
                  <a:tcPr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72C6"/>
                    </a:solidFill>
                  </a:tcPr>
                </a:tc>
                <a:tc>
                  <a:txBody>
                    <a:bodyPr/>
                    <a:lstStyle/>
                    <a:p>
                      <a:pPr marL="0" marR="0" indent="0" algn="ctr" defTabSz="932742"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tx1"/>
                        </a:solidFill>
                        <a:effectLst/>
                        <a:latin typeface="+mn-lt"/>
                      </a:endParaRPr>
                    </a:p>
                  </a:txBody>
                  <a:tcPr marL="3940"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2050"/>
                    </a:solidFill>
                  </a:tcPr>
                </a:tc>
                <a:tc>
                  <a:txBody>
                    <a:bodyPr/>
                    <a:lstStyle/>
                    <a:p>
                      <a:pPr marL="0" marR="0" indent="0" algn="ctr" defTabSz="932742"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tx1"/>
                        </a:solidFill>
                        <a:effectLst/>
                        <a:latin typeface="+mn-lt"/>
                      </a:endParaRPr>
                    </a:p>
                  </a:txBody>
                  <a:tcPr marL="3940"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72C6"/>
                    </a:solidFill>
                  </a:tcPr>
                </a:tc>
                <a:tc>
                  <a:txBody>
                    <a:bodyPr/>
                    <a:lstStyle/>
                    <a:p>
                      <a:pPr algn="ctr" fontAlgn="b"/>
                      <a:r>
                        <a:rPr lang="en-US" sz="1200" b="0" i="0" u="none" strike="noStrike" dirty="0" smtClean="0">
                          <a:solidFill>
                            <a:schemeClr val="tx1"/>
                          </a:solidFill>
                          <a:effectLst/>
                          <a:latin typeface="+mn-lt"/>
                        </a:rPr>
                        <a:t>Before checking</a:t>
                      </a:r>
                      <a:endParaRPr lang="en-US" sz="1200" b="0" i="0" u="none" strike="noStrike" dirty="0">
                        <a:solidFill>
                          <a:schemeClr val="tx1"/>
                        </a:solidFill>
                        <a:effectLst/>
                        <a:latin typeface="+mn-lt"/>
                      </a:endParaRPr>
                    </a:p>
                  </a:txBody>
                  <a:tcPr marL="3940"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9E49"/>
                    </a:solidFill>
                  </a:tcPr>
                </a:tc>
                <a:tc>
                  <a:txBody>
                    <a:bodyPr/>
                    <a:lstStyle/>
                    <a:p>
                      <a:pPr algn="ctr" fontAlgn="b"/>
                      <a:r>
                        <a:rPr lang="en-US" sz="1200" b="0" i="0" u="none" strike="noStrike" dirty="0" smtClean="0">
                          <a:solidFill>
                            <a:schemeClr val="tx1"/>
                          </a:solidFill>
                          <a:effectLst/>
                          <a:latin typeface="+mn-lt"/>
                        </a:rPr>
                        <a:t>After</a:t>
                      </a:r>
                      <a:r>
                        <a:rPr lang="en-US" sz="1200" b="0" i="0" u="none" strike="noStrike" baseline="0" dirty="0" smtClean="0">
                          <a:solidFill>
                            <a:schemeClr val="tx1"/>
                          </a:solidFill>
                          <a:effectLst/>
                          <a:latin typeface="+mn-lt"/>
                        </a:rPr>
                        <a:t> checking</a:t>
                      </a:r>
                      <a:endParaRPr lang="en-US" sz="1200" b="0" i="0" u="none" strike="noStrike" dirty="0">
                        <a:solidFill>
                          <a:schemeClr val="tx1"/>
                        </a:solidFill>
                        <a:effectLst/>
                        <a:latin typeface="+mn-lt"/>
                      </a:endParaRPr>
                    </a:p>
                  </a:txBody>
                  <a:tcPr marL="3940" marR="3940" marT="394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12700" cap="flat" cmpd="sng" algn="ctr">
                      <a:solidFill>
                        <a:srgbClr val="737373">
                          <a:alpha val="0"/>
                        </a:srgbClr>
                      </a:solidFill>
                      <a:prstDash val="solid"/>
                      <a:round/>
                      <a:headEnd type="none" w="med" len="med"/>
                      <a:tailEnd type="none" w="med" len="med"/>
                    </a:lnB>
                    <a:solidFill>
                      <a:srgbClr val="009E49"/>
                    </a:solidFill>
                  </a:tcPr>
                </a:tc>
              </a:tr>
              <a:tr h="208555">
                <a:tc>
                  <a:txBody>
                    <a:bodyPr/>
                    <a:lstStyle/>
                    <a:p>
                      <a:pPr marL="0" indent="0" algn="l" fontAlgn="ctr">
                        <a:lnSpc>
                          <a:spcPct val="100000"/>
                        </a:lnSpc>
                        <a:spcBef>
                          <a:spcPts val="0"/>
                        </a:spcBef>
                        <a:spcAft>
                          <a:spcPts val="0"/>
                        </a:spcAft>
                      </a:pPr>
                      <a:r>
                        <a:rPr lang="en-US" sz="1200" b="1" i="0" u="none" strike="noStrike" spc="0" baseline="0" dirty="0" smtClean="0">
                          <a:solidFill>
                            <a:srgbClr val="333333"/>
                          </a:solidFill>
                          <a:effectLst/>
                          <a:latin typeface="+mn-lt"/>
                        </a:rPr>
                        <a:t>20-Country/Region</a:t>
                      </a:r>
                      <a:endParaRPr lang="en-US" sz="1200" b="1" i="0" u="none" strike="noStrike" spc="0" baseline="0" dirty="0">
                        <a:solidFill>
                          <a:srgbClr val="333333"/>
                        </a:solidFill>
                        <a:effectLst/>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defTabSz="932742" rtl="0" eaLnBrk="1" fontAlgn="t" latinLnBrk="0" hangingPunct="1">
                        <a:lnSpc>
                          <a:spcPct val="100000"/>
                        </a:lnSpc>
                        <a:spcBef>
                          <a:spcPts val="0"/>
                        </a:spcBef>
                        <a:spcAft>
                          <a:spcPts val="0"/>
                        </a:spcAft>
                      </a:pPr>
                      <a:r>
                        <a:rPr lang="en-US" sz="1200" b="1" i="0" u="none" strike="noStrike" kern="1200" spc="0" baseline="0" dirty="0">
                          <a:solidFill>
                            <a:schemeClr val="accent1"/>
                          </a:solidFill>
                          <a:effectLst/>
                          <a:latin typeface="+mn-lt"/>
                          <a:ea typeface="+mn-ea"/>
                          <a:cs typeface="+mn-cs"/>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defTabSz="932742" rtl="0" eaLnBrk="1" fontAlgn="t" latinLnBrk="0" hangingPunct="1">
                        <a:lnSpc>
                          <a:spcPct val="100000"/>
                        </a:lnSpc>
                        <a:spcBef>
                          <a:spcPts val="0"/>
                        </a:spcBef>
                        <a:spcAft>
                          <a:spcPts val="0"/>
                        </a:spcAft>
                      </a:pPr>
                      <a:r>
                        <a:rPr lang="en-US" sz="1200" b="1" i="0" u="none" strike="noStrike" kern="1200" spc="0" baseline="0" dirty="0" smtClean="0">
                          <a:solidFill>
                            <a:schemeClr val="accent1"/>
                          </a:solidFill>
                          <a:effectLst/>
                          <a:latin typeface="+mn-lt"/>
                          <a:ea typeface="+mn-ea"/>
                          <a:cs typeface="+mn-cs"/>
                        </a:rPr>
                        <a:t>2.9</a:t>
                      </a:r>
                      <a:endParaRPr lang="en-US" sz="1200" b="1" i="0" u="none" strike="noStrike" kern="1200" spc="0" baseline="0" dirty="0">
                        <a:solidFill>
                          <a:schemeClr val="accent1"/>
                        </a:solidFill>
                        <a:effectLst/>
                        <a:latin typeface="+mn-lt"/>
                        <a:ea typeface="+mn-ea"/>
                        <a:cs typeface="+mn-cs"/>
                      </a:endParaRPr>
                    </a:p>
                  </a:txBody>
                  <a:tcPr marL="2820"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1" i="0" u="none" strike="noStrike" dirty="0" smtClean="0">
                          <a:solidFill>
                            <a:srgbClr val="000000"/>
                          </a:solidFill>
                          <a:effectLst/>
                          <a:latin typeface="+mn-lt"/>
                        </a:rPr>
                        <a:t>2.4</a:t>
                      </a:r>
                      <a:endParaRPr lang="en-US" sz="1200" b="1"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1" i="0" u="none" strike="noStrike" kern="1200" dirty="0" smtClean="0">
                          <a:solidFill>
                            <a:srgbClr val="000000"/>
                          </a:solidFill>
                          <a:effectLst/>
                          <a:latin typeface="+mn-lt"/>
                          <a:ea typeface="+mn-ea"/>
                          <a:cs typeface="+mn-cs"/>
                        </a:rPr>
                        <a:t>3.4</a:t>
                      </a:r>
                      <a:endParaRPr lang="en-US" sz="1200" b="1" i="0" u="none" strike="noStrike" kern="1200" dirty="0">
                        <a:solidFill>
                          <a:srgbClr val="000000"/>
                        </a:solidFill>
                        <a:effectLst/>
                        <a:latin typeface="+mn-lt"/>
                        <a:ea typeface="+mn-ea"/>
                        <a:cs typeface="+mn-cs"/>
                      </a:endParaRP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737373">
                          <a:alpha val="0"/>
                        </a:srgb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Australia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defTabSz="932742" rtl="0" eaLnBrk="1" fontAlgn="b" latinLnBrk="0" hangingPunct="1">
                        <a:lnSpc>
                          <a:spcPct val="100000"/>
                        </a:lnSpc>
                        <a:spcBef>
                          <a:spcPts val="0"/>
                        </a:spcBef>
                        <a:spcAft>
                          <a:spcPts val="0"/>
                        </a:spcAft>
                      </a:pPr>
                      <a:r>
                        <a:rPr lang="en-US" sz="1200" b="0" i="0" u="none" strike="noStrike" kern="1200" dirty="0">
                          <a:solidFill>
                            <a:srgbClr val="000000"/>
                          </a:solidFill>
                          <a:effectLst/>
                          <a:latin typeface="+mn-lt"/>
                          <a:ea typeface="+mn-ea"/>
                          <a:cs typeface="+mn-cs"/>
                        </a:rPr>
                        <a:t>2.8</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marL="0" indent="0" algn="ctr" defTabSz="932742" rtl="0" eaLnBrk="1" fontAlgn="b" latinLnBrk="0" hangingPunct="1">
                        <a:lnSpc>
                          <a:spcPct val="100000"/>
                        </a:lnSpc>
                        <a:spcBef>
                          <a:spcPts val="0"/>
                        </a:spcBef>
                        <a:spcAft>
                          <a:spcPts val="0"/>
                        </a:spcAft>
                      </a:pPr>
                      <a:r>
                        <a:rPr lang="en-US" sz="1200" b="0" i="0" u="none" strike="noStrike" kern="1200" dirty="0">
                          <a:solidFill>
                            <a:srgbClr val="000000"/>
                          </a:solidFill>
                          <a:effectLst/>
                          <a:latin typeface="+mn-lt"/>
                          <a:ea typeface="+mn-ea"/>
                          <a:cs typeface="+mn-cs"/>
                        </a:rPr>
                        <a:t>3.1</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2.9</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Belgium</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2.7</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3.6</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Brazil</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2.9</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2.3</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3.4</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Canada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2.8</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2.8</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3.6</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China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2.6</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2.3</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Egypt</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2.7</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2.9</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2.1</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2.7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France</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2.0</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2.2</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3.4</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Germany</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2.0</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2.7</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India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3.0</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3.2</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2.1</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3.2</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Indonesia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3.1</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3.9</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1.9</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2.9</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Japan</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1.3</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1.3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2.2</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3.4</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a:solidFill>
                            <a:srgbClr val="333333"/>
                          </a:solidFill>
                          <a:effectLst/>
                          <a:latin typeface="+mn-lt"/>
                        </a:rPr>
                        <a:t>Korea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1.9</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2.2</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2.1</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Malaysia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3.2</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4.3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2.3</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3.1</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Mexico</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2.6</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3.2</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2.4</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Russia</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2.5</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3.0</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2.3</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3.2</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Singapore</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2.6</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3.4</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2.6</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Spain</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2.4</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2.9</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2.4</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a:solidFill>
                            <a:srgbClr val="333333"/>
                          </a:solidFill>
                          <a:effectLst/>
                          <a:latin typeface="+mn-lt"/>
                        </a:rPr>
                        <a:t>Turkey</a:t>
                      </a: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mn-lt"/>
                        </a:rPr>
                        <a:t>3.2</a:t>
                      </a:r>
                      <a:endParaRPr lang="en-US" sz="1100" b="0" i="0" u="none" strike="noStrike" dirty="0">
                        <a:solidFill>
                          <a:srgbClr val="000000"/>
                        </a:solidFill>
                        <a:effectLst/>
                        <a:latin typeface="+mn-lt"/>
                      </a:endParaRP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3.5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2.5</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smtClean="0">
                          <a:solidFill>
                            <a:srgbClr val="333333"/>
                          </a:solidFill>
                          <a:effectLst/>
                          <a:latin typeface="+mn-lt"/>
                        </a:rPr>
                        <a:t>United Kingdom</a:t>
                      </a:r>
                      <a:endParaRPr lang="en-US" sz="1200" b="0" i="0" u="none" strike="noStrike" spc="0" baseline="0" dirty="0">
                        <a:solidFill>
                          <a:srgbClr val="333333"/>
                        </a:solidFill>
                        <a:effectLst/>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2.6</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2.8</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solidFill>
                      <a:srgbClr val="FFFFFF"/>
                    </a:solidFill>
                  </a:tcPr>
                </a:tc>
              </a:tr>
              <a:tr h="208555">
                <a:tc>
                  <a:txBody>
                    <a:bodyPr/>
                    <a:lstStyle/>
                    <a:p>
                      <a:pPr marL="0" indent="0" algn="l" fontAlgn="ctr">
                        <a:lnSpc>
                          <a:spcPct val="100000"/>
                        </a:lnSpc>
                        <a:spcBef>
                          <a:spcPts val="0"/>
                        </a:spcBef>
                        <a:spcAft>
                          <a:spcPts val="0"/>
                        </a:spcAft>
                      </a:pPr>
                      <a:r>
                        <a:rPr lang="en-US" sz="1200" b="0" i="0" u="none" strike="noStrike" spc="0" baseline="0" dirty="0" smtClean="0">
                          <a:solidFill>
                            <a:srgbClr val="333333"/>
                          </a:solidFill>
                          <a:effectLst/>
                          <a:latin typeface="+mn-lt"/>
                        </a:rPr>
                        <a:t>United States</a:t>
                      </a:r>
                      <a:endParaRPr lang="en-US" sz="1200" b="0" i="0" u="none" strike="noStrike" spc="0" baseline="0" dirty="0">
                        <a:solidFill>
                          <a:srgbClr val="333333"/>
                        </a:solidFill>
                        <a:effectLst/>
                        <a:latin typeface="+mn-lt"/>
                      </a:endParaRPr>
                    </a:p>
                  </a:txBody>
                  <a:tcPr marT="18288" marB="18288"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mn-lt"/>
                        </a:rPr>
                        <a:t>2.3</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2.6</a:t>
                      </a:r>
                      <a:endParaRPr lang="en-US" sz="1200" b="0" i="0" u="none" strike="noStrike" dirty="0">
                        <a:solidFill>
                          <a:srgbClr val="000000"/>
                        </a:solidFill>
                        <a:effectLst/>
                        <a:latin typeface="+mn-lt"/>
                      </a:endParaRPr>
                    </a:p>
                  </a:txBody>
                  <a:tcPr marR="2820" marT="28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3.7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8097632" y="2658085"/>
            <a:ext cx="3812644" cy="877163"/>
          </a:xfrm>
          <a:prstGeom prst="rect">
            <a:avLst/>
          </a:prstGeom>
          <a:solidFill>
            <a:schemeClr val="bg2">
              <a:lumMod val="40000"/>
              <a:lumOff val="60000"/>
            </a:schemeClr>
          </a:solidFill>
        </p:spPr>
        <p:txBody>
          <a:bodyPr wrap="square" lIns="91440" tIns="146304" rIns="91440" bIns="146304" rtlCol="0">
            <a:spAutoFit/>
          </a:bodyPr>
          <a:lstStyle/>
          <a:p>
            <a:pPr>
              <a:lnSpc>
                <a:spcPct val="90000"/>
              </a:lnSpc>
            </a:pPr>
            <a:r>
              <a:rPr lang="en-US" sz="1400" dirty="0">
                <a:solidFill>
                  <a:schemeClr val="bg1"/>
                </a:solidFill>
              </a:rPr>
              <a:t>Of the </a:t>
            </a:r>
            <a:r>
              <a:rPr lang="en-US" sz="1400" b="1" dirty="0">
                <a:solidFill>
                  <a:schemeClr val="bg1"/>
                </a:solidFill>
              </a:rPr>
              <a:t>5 foundational settings</a:t>
            </a:r>
            <a:r>
              <a:rPr lang="en-US" sz="1400" dirty="0">
                <a:solidFill>
                  <a:schemeClr val="bg1"/>
                </a:solidFill>
              </a:rPr>
              <a:t>, respondents reported using </a:t>
            </a:r>
            <a:r>
              <a:rPr lang="en-US" sz="1400" b="1" dirty="0">
                <a:solidFill>
                  <a:schemeClr val="bg1"/>
                </a:solidFill>
              </a:rPr>
              <a:t>2.4</a:t>
            </a:r>
            <a:r>
              <a:rPr lang="en-US" sz="1400" dirty="0">
                <a:solidFill>
                  <a:schemeClr val="bg1"/>
                </a:solidFill>
              </a:rPr>
              <a:t>; after checking, it was actually </a:t>
            </a:r>
            <a:r>
              <a:rPr lang="en-US" sz="1400" b="1" dirty="0">
                <a:solidFill>
                  <a:schemeClr val="bg1"/>
                </a:solidFill>
              </a:rPr>
              <a:t>3.4</a:t>
            </a:r>
            <a:r>
              <a:rPr lang="en-US" sz="1400" dirty="0">
                <a:solidFill>
                  <a:schemeClr val="bg1"/>
                </a:solidFill>
              </a:rPr>
              <a:t>.</a:t>
            </a:r>
            <a:endParaRPr lang="en-US" sz="1400" b="1" dirty="0">
              <a:solidFill>
                <a:schemeClr val="bg1"/>
              </a:solidFill>
            </a:endParaRPr>
          </a:p>
        </p:txBody>
      </p:sp>
      <p:grpSp>
        <p:nvGrpSpPr>
          <p:cNvPr id="32" name="Group 31"/>
          <p:cNvGrpSpPr/>
          <p:nvPr/>
        </p:nvGrpSpPr>
        <p:grpSpPr>
          <a:xfrm>
            <a:off x="7677932" y="2658085"/>
            <a:ext cx="472068" cy="877824"/>
            <a:chOff x="7663205" y="2369009"/>
            <a:chExt cx="421553" cy="877824"/>
          </a:xfrm>
        </p:grpSpPr>
        <p:sp>
          <p:nvSpPr>
            <p:cNvPr id="12" name="Rectangle 11"/>
            <p:cNvSpPr/>
            <p:nvPr/>
          </p:nvSpPr>
          <p:spPr bwMode="auto">
            <a:xfrm>
              <a:off x="7663205" y="2369009"/>
              <a:ext cx="421553" cy="87782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9"/>
            <p:cNvSpPr>
              <a:spLocks noEditPoints="1"/>
            </p:cNvSpPr>
            <p:nvPr/>
          </p:nvSpPr>
          <p:spPr bwMode="auto">
            <a:xfrm>
              <a:off x="7688505" y="2616990"/>
              <a:ext cx="370952" cy="381863"/>
            </a:xfrm>
            <a:custGeom>
              <a:avLst/>
              <a:gdLst>
                <a:gd name="T0" fmla="*/ 259 w 301"/>
                <a:gd name="T1" fmla="*/ 95 h 310"/>
                <a:gd name="T2" fmla="*/ 250 w 301"/>
                <a:gd name="T3" fmla="*/ 82 h 310"/>
                <a:gd name="T4" fmla="*/ 252 w 301"/>
                <a:gd name="T5" fmla="*/ 38 h 310"/>
                <a:gd name="T6" fmla="*/ 203 w 301"/>
                <a:gd name="T7" fmla="*/ 42 h 310"/>
                <a:gd name="T8" fmla="*/ 188 w 301"/>
                <a:gd name="T9" fmla="*/ 37 h 310"/>
                <a:gd name="T10" fmla="*/ 163 w 301"/>
                <a:gd name="T11" fmla="*/ 0 h 310"/>
                <a:gd name="T12" fmla="*/ 126 w 301"/>
                <a:gd name="T13" fmla="*/ 33 h 310"/>
                <a:gd name="T14" fmla="*/ 112 w 301"/>
                <a:gd name="T15" fmla="*/ 37 h 310"/>
                <a:gd name="T16" fmla="*/ 71 w 301"/>
                <a:gd name="T17" fmla="*/ 22 h 310"/>
                <a:gd name="T18" fmla="*/ 61 w 301"/>
                <a:gd name="T19" fmla="*/ 70 h 310"/>
                <a:gd name="T20" fmla="*/ 51 w 301"/>
                <a:gd name="T21" fmla="*/ 82 h 310"/>
                <a:gd name="T22" fmla="*/ 8 w 301"/>
                <a:gd name="T23" fmla="*/ 94 h 310"/>
                <a:gd name="T24" fmla="*/ 28 w 301"/>
                <a:gd name="T25" fmla="*/ 140 h 310"/>
                <a:gd name="T26" fmla="*/ 27 w 301"/>
                <a:gd name="T27" fmla="*/ 155 h 310"/>
                <a:gd name="T28" fmla="*/ 0 w 301"/>
                <a:gd name="T29" fmla="*/ 190 h 310"/>
                <a:gd name="T30" fmla="*/ 43 w 301"/>
                <a:gd name="T31" fmla="*/ 215 h 310"/>
                <a:gd name="T32" fmla="*/ 51 w 301"/>
                <a:gd name="T33" fmla="*/ 228 h 310"/>
                <a:gd name="T34" fmla="*/ 49 w 301"/>
                <a:gd name="T35" fmla="*/ 272 h 310"/>
                <a:gd name="T36" fmla="*/ 99 w 301"/>
                <a:gd name="T37" fmla="*/ 268 h 310"/>
                <a:gd name="T38" fmla="*/ 113 w 301"/>
                <a:gd name="T39" fmla="*/ 273 h 310"/>
                <a:gd name="T40" fmla="*/ 138 w 301"/>
                <a:gd name="T41" fmla="*/ 310 h 310"/>
                <a:gd name="T42" fmla="*/ 175 w 301"/>
                <a:gd name="T43" fmla="*/ 277 h 310"/>
                <a:gd name="T44" fmla="*/ 190 w 301"/>
                <a:gd name="T45" fmla="*/ 273 h 310"/>
                <a:gd name="T46" fmla="*/ 230 w 301"/>
                <a:gd name="T47" fmla="*/ 288 h 310"/>
                <a:gd name="T48" fmla="*/ 241 w 301"/>
                <a:gd name="T49" fmla="*/ 240 h 310"/>
                <a:gd name="T50" fmla="*/ 250 w 301"/>
                <a:gd name="T51" fmla="*/ 228 h 310"/>
                <a:gd name="T52" fmla="*/ 293 w 301"/>
                <a:gd name="T53" fmla="*/ 216 h 310"/>
                <a:gd name="T54" fmla="*/ 273 w 301"/>
                <a:gd name="T55" fmla="*/ 170 h 310"/>
                <a:gd name="T56" fmla="*/ 274 w 301"/>
                <a:gd name="T57" fmla="*/ 155 h 310"/>
                <a:gd name="T58" fmla="*/ 301 w 301"/>
                <a:gd name="T59" fmla="*/ 120 h 310"/>
                <a:gd name="T60" fmla="*/ 171 w 301"/>
                <a:gd name="T61" fmla="*/ 155 h 310"/>
                <a:gd name="T62" fmla="*/ 167 w 301"/>
                <a:gd name="T63" fmla="*/ 168 h 310"/>
                <a:gd name="T64" fmla="*/ 157 w 301"/>
                <a:gd name="T65" fmla="*/ 176 h 310"/>
                <a:gd name="T66" fmla="*/ 145 w 301"/>
                <a:gd name="T67" fmla="*/ 176 h 310"/>
                <a:gd name="T68" fmla="*/ 134 w 301"/>
                <a:gd name="T69" fmla="*/ 168 h 310"/>
                <a:gd name="T70" fmla="*/ 130 w 301"/>
                <a:gd name="T71" fmla="*/ 155 h 310"/>
                <a:gd name="T72" fmla="*/ 134 w 301"/>
                <a:gd name="T73" fmla="*/ 142 h 310"/>
                <a:gd name="T74" fmla="*/ 145 w 301"/>
                <a:gd name="T75" fmla="*/ 134 h 310"/>
                <a:gd name="T76" fmla="*/ 157 w 301"/>
                <a:gd name="T77" fmla="*/ 134 h 310"/>
                <a:gd name="T78" fmla="*/ 167 w 301"/>
                <a:gd name="T79" fmla="*/ 142 h 310"/>
                <a:gd name="T80" fmla="*/ 171 w 301"/>
                <a:gd name="T81"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 h="310">
                  <a:moveTo>
                    <a:pt x="294" y="97"/>
                  </a:moveTo>
                  <a:cubicBezTo>
                    <a:pt x="282" y="95"/>
                    <a:pt x="270" y="94"/>
                    <a:pt x="259" y="95"/>
                  </a:cubicBezTo>
                  <a:cubicBezTo>
                    <a:pt x="256" y="90"/>
                    <a:pt x="253" y="86"/>
                    <a:pt x="250" y="82"/>
                  </a:cubicBezTo>
                  <a:cubicBezTo>
                    <a:pt x="250" y="82"/>
                    <a:pt x="250" y="82"/>
                    <a:pt x="250" y="82"/>
                  </a:cubicBezTo>
                  <a:cubicBezTo>
                    <a:pt x="247" y="78"/>
                    <a:pt x="244" y="74"/>
                    <a:pt x="241" y="70"/>
                  </a:cubicBezTo>
                  <a:cubicBezTo>
                    <a:pt x="245" y="60"/>
                    <a:pt x="249" y="49"/>
                    <a:pt x="252" y="38"/>
                  </a:cubicBezTo>
                  <a:cubicBezTo>
                    <a:pt x="246" y="33"/>
                    <a:pt x="239" y="28"/>
                    <a:pt x="232" y="23"/>
                  </a:cubicBezTo>
                  <a:cubicBezTo>
                    <a:pt x="221" y="29"/>
                    <a:pt x="212" y="35"/>
                    <a:pt x="203" y="42"/>
                  </a:cubicBezTo>
                  <a:cubicBezTo>
                    <a:pt x="198" y="40"/>
                    <a:pt x="193" y="39"/>
                    <a:pt x="188" y="37"/>
                  </a:cubicBezTo>
                  <a:cubicBezTo>
                    <a:pt x="188" y="37"/>
                    <a:pt x="188" y="37"/>
                    <a:pt x="188" y="37"/>
                  </a:cubicBezTo>
                  <a:cubicBezTo>
                    <a:pt x="183" y="35"/>
                    <a:pt x="178" y="34"/>
                    <a:pt x="174" y="33"/>
                  </a:cubicBezTo>
                  <a:cubicBezTo>
                    <a:pt x="171" y="22"/>
                    <a:pt x="168" y="11"/>
                    <a:pt x="163" y="0"/>
                  </a:cubicBezTo>
                  <a:cubicBezTo>
                    <a:pt x="155" y="0"/>
                    <a:pt x="147" y="0"/>
                    <a:pt x="139" y="0"/>
                  </a:cubicBezTo>
                  <a:cubicBezTo>
                    <a:pt x="134" y="11"/>
                    <a:pt x="129" y="22"/>
                    <a:pt x="126" y="33"/>
                  </a:cubicBezTo>
                  <a:cubicBezTo>
                    <a:pt x="121" y="34"/>
                    <a:pt x="116" y="35"/>
                    <a:pt x="112" y="37"/>
                  </a:cubicBezTo>
                  <a:cubicBezTo>
                    <a:pt x="112" y="37"/>
                    <a:pt x="112" y="37"/>
                    <a:pt x="112" y="37"/>
                  </a:cubicBezTo>
                  <a:cubicBezTo>
                    <a:pt x="107" y="39"/>
                    <a:pt x="103" y="40"/>
                    <a:pt x="99" y="42"/>
                  </a:cubicBezTo>
                  <a:cubicBezTo>
                    <a:pt x="90" y="35"/>
                    <a:pt x="81" y="28"/>
                    <a:pt x="71" y="22"/>
                  </a:cubicBezTo>
                  <a:cubicBezTo>
                    <a:pt x="64" y="26"/>
                    <a:pt x="58" y="31"/>
                    <a:pt x="52" y="36"/>
                  </a:cubicBezTo>
                  <a:cubicBezTo>
                    <a:pt x="54" y="48"/>
                    <a:pt x="56" y="59"/>
                    <a:pt x="61" y="70"/>
                  </a:cubicBezTo>
                  <a:cubicBezTo>
                    <a:pt x="57" y="74"/>
                    <a:pt x="54" y="78"/>
                    <a:pt x="51" y="82"/>
                  </a:cubicBezTo>
                  <a:cubicBezTo>
                    <a:pt x="51" y="82"/>
                    <a:pt x="51" y="82"/>
                    <a:pt x="51" y="82"/>
                  </a:cubicBezTo>
                  <a:cubicBezTo>
                    <a:pt x="48" y="86"/>
                    <a:pt x="45" y="90"/>
                    <a:pt x="43" y="95"/>
                  </a:cubicBezTo>
                  <a:cubicBezTo>
                    <a:pt x="31" y="93"/>
                    <a:pt x="20" y="93"/>
                    <a:pt x="8" y="94"/>
                  </a:cubicBezTo>
                  <a:cubicBezTo>
                    <a:pt x="5" y="102"/>
                    <a:pt x="3" y="109"/>
                    <a:pt x="1" y="117"/>
                  </a:cubicBezTo>
                  <a:cubicBezTo>
                    <a:pt x="9" y="126"/>
                    <a:pt x="18" y="134"/>
                    <a:pt x="28" y="140"/>
                  </a:cubicBezTo>
                  <a:cubicBezTo>
                    <a:pt x="27" y="145"/>
                    <a:pt x="27" y="150"/>
                    <a:pt x="27" y="155"/>
                  </a:cubicBezTo>
                  <a:cubicBezTo>
                    <a:pt x="27" y="155"/>
                    <a:pt x="27" y="155"/>
                    <a:pt x="27" y="155"/>
                  </a:cubicBezTo>
                  <a:cubicBezTo>
                    <a:pt x="27" y="160"/>
                    <a:pt x="27" y="165"/>
                    <a:pt x="28" y="170"/>
                  </a:cubicBezTo>
                  <a:cubicBezTo>
                    <a:pt x="18" y="176"/>
                    <a:pt x="9" y="182"/>
                    <a:pt x="0" y="190"/>
                  </a:cubicBezTo>
                  <a:cubicBezTo>
                    <a:pt x="2" y="198"/>
                    <a:pt x="4" y="206"/>
                    <a:pt x="7" y="213"/>
                  </a:cubicBezTo>
                  <a:cubicBezTo>
                    <a:pt x="19" y="215"/>
                    <a:pt x="31" y="216"/>
                    <a:pt x="43" y="215"/>
                  </a:cubicBezTo>
                  <a:cubicBezTo>
                    <a:pt x="45" y="220"/>
                    <a:pt x="48" y="224"/>
                    <a:pt x="51" y="228"/>
                  </a:cubicBezTo>
                  <a:cubicBezTo>
                    <a:pt x="51" y="228"/>
                    <a:pt x="51" y="228"/>
                    <a:pt x="51" y="228"/>
                  </a:cubicBezTo>
                  <a:cubicBezTo>
                    <a:pt x="54" y="232"/>
                    <a:pt x="57" y="236"/>
                    <a:pt x="61" y="240"/>
                  </a:cubicBezTo>
                  <a:cubicBezTo>
                    <a:pt x="56" y="250"/>
                    <a:pt x="52" y="261"/>
                    <a:pt x="49" y="272"/>
                  </a:cubicBezTo>
                  <a:cubicBezTo>
                    <a:pt x="56" y="277"/>
                    <a:pt x="62" y="282"/>
                    <a:pt x="69" y="287"/>
                  </a:cubicBezTo>
                  <a:cubicBezTo>
                    <a:pt x="80" y="281"/>
                    <a:pt x="90" y="275"/>
                    <a:pt x="99" y="268"/>
                  </a:cubicBezTo>
                  <a:cubicBezTo>
                    <a:pt x="103" y="270"/>
                    <a:pt x="108" y="271"/>
                    <a:pt x="113" y="273"/>
                  </a:cubicBezTo>
                  <a:cubicBezTo>
                    <a:pt x="113" y="273"/>
                    <a:pt x="113" y="273"/>
                    <a:pt x="113" y="273"/>
                  </a:cubicBezTo>
                  <a:cubicBezTo>
                    <a:pt x="118" y="275"/>
                    <a:pt x="123" y="276"/>
                    <a:pt x="128" y="277"/>
                  </a:cubicBezTo>
                  <a:cubicBezTo>
                    <a:pt x="130" y="288"/>
                    <a:pt x="133" y="299"/>
                    <a:pt x="138" y="310"/>
                  </a:cubicBezTo>
                  <a:cubicBezTo>
                    <a:pt x="146" y="310"/>
                    <a:pt x="154" y="310"/>
                    <a:pt x="162" y="310"/>
                  </a:cubicBezTo>
                  <a:cubicBezTo>
                    <a:pt x="168" y="299"/>
                    <a:pt x="172" y="288"/>
                    <a:pt x="175" y="277"/>
                  </a:cubicBezTo>
                  <a:cubicBezTo>
                    <a:pt x="180" y="276"/>
                    <a:pt x="185" y="275"/>
                    <a:pt x="190" y="273"/>
                  </a:cubicBezTo>
                  <a:cubicBezTo>
                    <a:pt x="190" y="273"/>
                    <a:pt x="190" y="273"/>
                    <a:pt x="190" y="273"/>
                  </a:cubicBezTo>
                  <a:cubicBezTo>
                    <a:pt x="194" y="271"/>
                    <a:pt x="198" y="270"/>
                    <a:pt x="203" y="268"/>
                  </a:cubicBezTo>
                  <a:cubicBezTo>
                    <a:pt x="211" y="275"/>
                    <a:pt x="220" y="282"/>
                    <a:pt x="230" y="288"/>
                  </a:cubicBezTo>
                  <a:cubicBezTo>
                    <a:pt x="237" y="284"/>
                    <a:pt x="243" y="279"/>
                    <a:pt x="250" y="274"/>
                  </a:cubicBezTo>
                  <a:cubicBezTo>
                    <a:pt x="248" y="262"/>
                    <a:pt x="245" y="251"/>
                    <a:pt x="241" y="240"/>
                  </a:cubicBezTo>
                  <a:cubicBezTo>
                    <a:pt x="244" y="236"/>
                    <a:pt x="247" y="232"/>
                    <a:pt x="250" y="228"/>
                  </a:cubicBezTo>
                  <a:cubicBezTo>
                    <a:pt x="250" y="228"/>
                    <a:pt x="250" y="228"/>
                    <a:pt x="250" y="228"/>
                  </a:cubicBezTo>
                  <a:cubicBezTo>
                    <a:pt x="254" y="224"/>
                    <a:pt x="256" y="220"/>
                    <a:pt x="259" y="215"/>
                  </a:cubicBezTo>
                  <a:cubicBezTo>
                    <a:pt x="270" y="216"/>
                    <a:pt x="281" y="217"/>
                    <a:pt x="293" y="216"/>
                  </a:cubicBezTo>
                  <a:cubicBezTo>
                    <a:pt x="296" y="208"/>
                    <a:pt x="299" y="200"/>
                    <a:pt x="300" y="193"/>
                  </a:cubicBezTo>
                  <a:cubicBezTo>
                    <a:pt x="292" y="184"/>
                    <a:pt x="283" y="176"/>
                    <a:pt x="273" y="170"/>
                  </a:cubicBezTo>
                  <a:cubicBezTo>
                    <a:pt x="274" y="165"/>
                    <a:pt x="274" y="160"/>
                    <a:pt x="274" y="155"/>
                  </a:cubicBezTo>
                  <a:cubicBezTo>
                    <a:pt x="274" y="155"/>
                    <a:pt x="274" y="155"/>
                    <a:pt x="274" y="155"/>
                  </a:cubicBezTo>
                  <a:cubicBezTo>
                    <a:pt x="274" y="150"/>
                    <a:pt x="274" y="145"/>
                    <a:pt x="273" y="140"/>
                  </a:cubicBezTo>
                  <a:cubicBezTo>
                    <a:pt x="283" y="134"/>
                    <a:pt x="293" y="128"/>
                    <a:pt x="301" y="120"/>
                  </a:cubicBezTo>
                  <a:cubicBezTo>
                    <a:pt x="299" y="112"/>
                    <a:pt x="297" y="104"/>
                    <a:pt x="294" y="97"/>
                  </a:cubicBezTo>
                  <a:close/>
                  <a:moveTo>
                    <a:pt x="171" y="155"/>
                  </a:moveTo>
                  <a:cubicBezTo>
                    <a:pt x="171" y="160"/>
                    <a:pt x="170" y="164"/>
                    <a:pt x="168" y="168"/>
                  </a:cubicBezTo>
                  <a:cubicBezTo>
                    <a:pt x="167" y="168"/>
                    <a:pt x="167" y="168"/>
                    <a:pt x="167" y="168"/>
                  </a:cubicBezTo>
                  <a:cubicBezTo>
                    <a:pt x="165" y="172"/>
                    <a:pt x="161" y="174"/>
                    <a:pt x="157" y="176"/>
                  </a:cubicBezTo>
                  <a:cubicBezTo>
                    <a:pt x="157" y="176"/>
                    <a:pt x="157" y="176"/>
                    <a:pt x="157" y="176"/>
                  </a:cubicBezTo>
                  <a:cubicBezTo>
                    <a:pt x="153" y="177"/>
                    <a:pt x="148" y="177"/>
                    <a:pt x="145" y="176"/>
                  </a:cubicBezTo>
                  <a:cubicBezTo>
                    <a:pt x="145" y="176"/>
                    <a:pt x="145" y="176"/>
                    <a:pt x="145" y="176"/>
                  </a:cubicBezTo>
                  <a:cubicBezTo>
                    <a:pt x="141" y="174"/>
                    <a:pt x="136" y="172"/>
                    <a:pt x="134" y="168"/>
                  </a:cubicBezTo>
                  <a:cubicBezTo>
                    <a:pt x="134" y="168"/>
                    <a:pt x="134" y="168"/>
                    <a:pt x="134" y="168"/>
                  </a:cubicBezTo>
                  <a:cubicBezTo>
                    <a:pt x="131" y="164"/>
                    <a:pt x="130" y="160"/>
                    <a:pt x="129" y="155"/>
                  </a:cubicBezTo>
                  <a:cubicBezTo>
                    <a:pt x="130" y="155"/>
                    <a:pt x="130" y="155"/>
                    <a:pt x="130" y="155"/>
                  </a:cubicBezTo>
                  <a:cubicBezTo>
                    <a:pt x="130" y="150"/>
                    <a:pt x="131" y="146"/>
                    <a:pt x="134" y="142"/>
                  </a:cubicBezTo>
                  <a:cubicBezTo>
                    <a:pt x="134" y="142"/>
                    <a:pt x="134" y="142"/>
                    <a:pt x="134" y="142"/>
                  </a:cubicBezTo>
                  <a:cubicBezTo>
                    <a:pt x="136" y="138"/>
                    <a:pt x="140" y="136"/>
                    <a:pt x="145" y="134"/>
                  </a:cubicBezTo>
                  <a:cubicBezTo>
                    <a:pt x="145" y="134"/>
                    <a:pt x="145" y="134"/>
                    <a:pt x="145" y="134"/>
                  </a:cubicBezTo>
                  <a:cubicBezTo>
                    <a:pt x="148" y="133"/>
                    <a:pt x="153" y="133"/>
                    <a:pt x="157" y="134"/>
                  </a:cubicBezTo>
                  <a:cubicBezTo>
                    <a:pt x="157" y="134"/>
                    <a:pt x="157" y="134"/>
                    <a:pt x="157" y="134"/>
                  </a:cubicBezTo>
                  <a:cubicBezTo>
                    <a:pt x="161" y="136"/>
                    <a:pt x="165" y="138"/>
                    <a:pt x="168" y="142"/>
                  </a:cubicBezTo>
                  <a:cubicBezTo>
                    <a:pt x="167" y="142"/>
                    <a:pt x="167" y="142"/>
                    <a:pt x="167" y="142"/>
                  </a:cubicBezTo>
                  <a:cubicBezTo>
                    <a:pt x="170" y="146"/>
                    <a:pt x="171" y="150"/>
                    <a:pt x="172" y="155"/>
                  </a:cubicBezTo>
                  <a:lnTo>
                    <a:pt x="171" y="155"/>
                  </a:ln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7656673" y="1644745"/>
            <a:ext cx="4261902" cy="975801"/>
            <a:chOff x="7648562" y="1607233"/>
            <a:chExt cx="3809631" cy="975801"/>
          </a:xfrm>
        </p:grpSpPr>
        <p:sp>
          <p:nvSpPr>
            <p:cNvPr id="11" name="TextBox 10"/>
            <p:cNvSpPr txBox="1"/>
            <p:nvPr/>
          </p:nvSpPr>
          <p:spPr>
            <a:xfrm>
              <a:off x="8061730" y="1705541"/>
              <a:ext cx="3396463" cy="877163"/>
            </a:xfrm>
            <a:prstGeom prst="rect">
              <a:avLst/>
            </a:prstGeom>
            <a:solidFill>
              <a:schemeClr val="bg2">
                <a:lumMod val="40000"/>
                <a:lumOff val="60000"/>
              </a:schemeClr>
            </a:solidFill>
          </p:spPr>
          <p:txBody>
            <a:bodyPr wrap="square" lIns="91440" tIns="146304" rIns="91440" bIns="146304" rtlCol="0">
              <a:spAutoFit/>
            </a:bodyPr>
            <a:lstStyle/>
            <a:p>
              <a:pPr>
                <a:lnSpc>
                  <a:spcPct val="90000"/>
                </a:lnSpc>
              </a:pPr>
              <a:r>
                <a:rPr lang="en-US" sz="1400" dirty="0">
                  <a:solidFill>
                    <a:schemeClr val="bg1"/>
                  </a:solidFill>
                </a:rPr>
                <a:t>Of </a:t>
              </a:r>
              <a:r>
                <a:rPr lang="en-US" sz="1400" b="1" dirty="0" smtClean="0">
                  <a:solidFill>
                    <a:schemeClr val="bg1"/>
                  </a:solidFill>
                </a:rPr>
                <a:t>12</a:t>
              </a:r>
              <a:r>
                <a:rPr lang="en-US" sz="1400" dirty="0" smtClean="0">
                  <a:solidFill>
                    <a:schemeClr val="bg1"/>
                  </a:solidFill>
                </a:rPr>
                <a:t> </a:t>
              </a:r>
              <a:r>
                <a:rPr lang="en-US" sz="1400" b="1" dirty="0" smtClean="0">
                  <a:solidFill>
                    <a:schemeClr val="bg1"/>
                  </a:solidFill>
                </a:rPr>
                <a:t>technical</a:t>
              </a:r>
              <a:r>
                <a:rPr lang="en-US" sz="1400" dirty="0" smtClean="0">
                  <a:solidFill>
                    <a:schemeClr val="bg1"/>
                  </a:solidFill>
                </a:rPr>
                <a:t> </a:t>
              </a:r>
              <a:r>
                <a:rPr lang="en-US" sz="1400" b="1" dirty="0" smtClean="0">
                  <a:solidFill>
                    <a:schemeClr val="bg1"/>
                  </a:solidFill>
                </a:rPr>
                <a:t>tools </a:t>
              </a:r>
              <a:r>
                <a:rPr lang="en-US" sz="1400" dirty="0">
                  <a:solidFill>
                    <a:schemeClr val="bg1"/>
                  </a:solidFill>
                </a:rPr>
                <a:t>to manage online reputation and safety, the average respondent used only about </a:t>
              </a:r>
              <a:r>
                <a:rPr lang="en-US" sz="1400" b="1" dirty="0">
                  <a:solidFill>
                    <a:schemeClr val="bg1"/>
                  </a:solidFill>
                </a:rPr>
                <a:t>3</a:t>
              </a:r>
              <a:r>
                <a:rPr lang="en-US" sz="1400" dirty="0">
                  <a:solidFill>
                    <a:schemeClr val="bg1"/>
                  </a:solidFill>
                </a:rPr>
                <a:t>.</a:t>
              </a:r>
            </a:p>
          </p:txBody>
        </p:sp>
        <p:grpSp>
          <p:nvGrpSpPr>
            <p:cNvPr id="30" name="Group 29"/>
            <p:cNvGrpSpPr/>
            <p:nvPr/>
          </p:nvGrpSpPr>
          <p:grpSpPr>
            <a:xfrm>
              <a:off x="7648562" y="1607233"/>
              <a:ext cx="440975" cy="975801"/>
              <a:chOff x="7648562" y="1611980"/>
              <a:chExt cx="440975" cy="975801"/>
            </a:xfrm>
          </p:grpSpPr>
          <p:sp>
            <p:nvSpPr>
              <p:cNvPr id="13" name="Rectangle 12"/>
              <p:cNvSpPr/>
              <p:nvPr/>
            </p:nvSpPr>
            <p:spPr bwMode="auto">
              <a:xfrm>
                <a:off x="7648562" y="1709957"/>
                <a:ext cx="440975" cy="87782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rot="1800000">
                <a:off x="7730073" y="1611980"/>
                <a:ext cx="278499" cy="727749"/>
                <a:chOff x="1911355" y="1273180"/>
                <a:chExt cx="3165890" cy="8522659"/>
              </a:xfrm>
            </p:grpSpPr>
            <p:sp>
              <p:nvSpPr>
                <p:cNvPr id="17" name="Freeform 5"/>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C42126"/>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797979"/>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797979"/>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2770607" y="5487364"/>
                  <a:ext cx="2306638" cy="4308475"/>
                </a:xfrm>
                <a:custGeom>
                  <a:avLst/>
                  <a:gdLst>
                    <a:gd name="T0" fmla="*/ 538 w 612"/>
                    <a:gd name="T1" fmla="*/ 19 h 1146"/>
                    <a:gd name="T2" fmla="*/ 536 w 612"/>
                    <a:gd name="T3" fmla="*/ 16 h 1146"/>
                    <a:gd name="T4" fmla="*/ 475 w 612"/>
                    <a:gd name="T5" fmla="*/ 17 h 1146"/>
                    <a:gd name="T6" fmla="*/ 463 w 612"/>
                    <a:gd name="T7" fmla="*/ 35 h 1146"/>
                    <a:gd name="T8" fmla="*/ 463 w 612"/>
                    <a:gd name="T9" fmla="*/ 48 h 1146"/>
                    <a:gd name="T10" fmla="*/ 464 w 612"/>
                    <a:gd name="T11" fmla="*/ 48 h 1146"/>
                    <a:gd name="T12" fmla="*/ 464 w 612"/>
                    <a:gd name="T13" fmla="*/ 220 h 1146"/>
                    <a:gd name="T14" fmla="*/ 306 w 612"/>
                    <a:gd name="T15" fmla="*/ 306 h 1146"/>
                    <a:gd name="T16" fmla="*/ 148 w 612"/>
                    <a:gd name="T17" fmla="*/ 220 h 1146"/>
                    <a:gd name="T18" fmla="*/ 148 w 612"/>
                    <a:gd name="T19" fmla="*/ 72 h 1146"/>
                    <a:gd name="T20" fmla="*/ 148 w 612"/>
                    <a:gd name="T21" fmla="*/ 48 h 1146"/>
                    <a:gd name="T22" fmla="*/ 148 w 612"/>
                    <a:gd name="T23" fmla="*/ 35 h 1146"/>
                    <a:gd name="T24" fmla="*/ 137 w 612"/>
                    <a:gd name="T25" fmla="*/ 17 h 1146"/>
                    <a:gd name="T26" fmla="*/ 76 w 612"/>
                    <a:gd name="T27" fmla="*/ 16 h 1146"/>
                    <a:gd name="T28" fmla="*/ 73 w 612"/>
                    <a:gd name="T29" fmla="*/ 19 h 1146"/>
                    <a:gd name="T30" fmla="*/ 0 w 612"/>
                    <a:gd name="T31" fmla="*/ 206 h 1146"/>
                    <a:gd name="T32" fmla="*/ 152 w 612"/>
                    <a:gd name="T33" fmla="*/ 453 h 1146"/>
                    <a:gd name="T34" fmla="*/ 152 w 612"/>
                    <a:gd name="T35" fmla="*/ 988 h 1146"/>
                    <a:gd name="T36" fmla="*/ 198 w 612"/>
                    <a:gd name="T37" fmla="*/ 1090 h 1146"/>
                    <a:gd name="T38" fmla="*/ 413 w 612"/>
                    <a:gd name="T39" fmla="*/ 1090 h 1146"/>
                    <a:gd name="T40" fmla="*/ 459 w 612"/>
                    <a:gd name="T41" fmla="*/ 988 h 1146"/>
                    <a:gd name="T42" fmla="*/ 459 w 612"/>
                    <a:gd name="T43" fmla="*/ 454 h 1146"/>
                    <a:gd name="T44" fmla="*/ 611 w 612"/>
                    <a:gd name="T45" fmla="*/ 206 h 1146"/>
                    <a:gd name="T46" fmla="*/ 538 w 612"/>
                    <a:gd name="T47" fmla="*/ 1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1146">
                      <a:moveTo>
                        <a:pt x="538" y="19"/>
                      </a:moveTo>
                      <a:cubicBezTo>
                        <a:pt x="536" y="16"/>
                        <a:pt x="536" y="16"/>
                        <a:pt x="536" y="16"/>
                      </a:cubicBezTo>
                      <a:cubicBezTo>
                        <a:pt x="519" y="0"/>
                        <a:pt x="492" y="1"/>
                        <a:pt x="475" y="17"/>
                      </a:cubicBezTo>
                      <a:cubicBezTo>
                        <a:pt x="469" y="22"/>
                        <a:pt x="465" y="28"/>
                        <a:pt x="463" y="35"/>
                      </a:cubicBezTo>
                      <a:cubicBezTo>
                        <a:pt x="463" y="48"/>
                        <a:pt x="463" y="48"/>
                        <a:pt x="463" y="48"/>
                      </a:cubicBezTo>
                      <a:cubicBezTo>
                        <a:pt x="464" y="48"/>
                        <a:pt x="464" y="48"/>
                        <a:pt x="464" y="48"/>
                      </a:cubicBezTo>
                      <a:cubicBezTo>
                        <a:pt x="464" y="220"/>
                        <a:pt x="464" y="220"/>
                        <a:pt x="464" y="220"/>
                      </a:cubicBezTo>
                      <a:cubicBezTo>
                        <a:pt x="306" y="306"/>
                        <a:pt x="306" y="306"/>
                        <a:pt x="306" y="306"/>
                      </a:cubicBezTo>
                      <a:cubicBezTo>
                        <a:pt x="148" y="220"/>
                        <a:pt x="148" y="220"/>
                        <a:pt x="148" y="220"/>
                      </a:cubicBezTo>
                      <a:cubicBezTo>
                        <a:pt x="148" y="72"/>
                        <a:pt x="148" y="72"/>
                        <a:pt x="148" y="72"/>
                      </a:cubicBezTo>
                      <a:cubicBezTo>
                        <a:pt x="148" y="48"/>
                        <a:pt x="148" y="48"/>
                        <a:pt x="148" y="48"/>
                      </a:cubicBezTo>
                      <a:cubicBezTo>
                        <a:pt x="148" y="35"/>
                        <a:pt x="148" y="35"/>
                        <a:pt x="148" y="35"/>
                      </a:cubicBezTo>
                      <a:cubicBezTo>
                        <a:pt x="146" y="28"/>
                        <a:pt x="142" y="22"/>
                        <a:pt x="137" y="17"/>
                      </a:cubicBezTo>
                      <a:cubicBezTo>
                        <a:pt x="120" y="1"/>
                        <a:pt x="92" y="0"/>
                        <a:pt x="76" y="16"/>
                      </a:cubicBezTo>
                      <a:cubicBezTo>
                        <a:pt x="73" y="19"/>
                        <a:pt x="73" y="19"/>
                        <a:pt x="73" y="19"/>
                      </a:cubicBezTo>
                      <a:cubicBezTo>
                        <a:pt x="26" y="68"/>
                        <a:pt x="0" y="134"/>
                        <a:pt x="0" y="206"/>
                      </a:cubicBezTo>
                      <a:cubicBezTo>
                        <a:pt x="2" y="310"/>
                        <a:pt x="62" y="403"/>
                        <a:pt x="152" y="453"/>
                      </a:cubicBezTo>
                      <a:cubicBezTo>
                        <a:pt x="152" y="988"/>
                        <a:pt x="152" y="988"/>
                        <a:pt x="152" y="988"/>
                      </a:cubicBezTo>
                      <a:cubicBezTo>
                        <a:pt x="152" y="1025"/>
                        <a:pt x="168" y="1062"/>
                        <a:pt x="198" y="1090"/>
                      </a:cubicBezTo>
                      <a:cubicBezTo>
                        <a:pt x="258" y="1146"/>
                        <a:pt x="354" y="1146"/>
                        <a:pt x="413" y="1090"/>
                      </a:cubicBezTo>
                      <a:cubicBezTo>
                        <a:pt x="443" y="1062"/>
                        <a:pt x="459" y="1025"/>
                        <a:pt x="459" y="988"/>
                      </a:cubicBezTo>
                      <a:cubicBezTo>
                        <a:pt x="459" y="454"/>
                        <a:pt x="459" y="454"/>
                        <a:pt x="459" y="454"/>
                      </a:cubicBezTo>
                      <a:cubicBezTo>
                        <a:pt x="549" y="403"/>
                        <a:pt x="610" y="310"/>
                        <a:pt x="611" y="206"/>
                      </a:cubicBezTo>
                      <a:cubicBezTo>
                        <a:pt x="612" y="134"/>
                        <a:pt x="585" y="68"/>
                        <a:pt x="538" y="19"/>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p:nvSpPr>
              <p:spPr bwMode="auto">
                <a:xfrm>
                  <a:off x="1911355" y="1273180"/>
                  <a:ext cx="844550" cy="793747"/>
                </a:xfrm>
                <a:custGeom>
                  <a:avLst/>
                  <a:gdLst>
                    <a:gd name="T0" fmla="*/ 136 w 224"/>
                    <a:gd name="T1" fmla="*/ 0 h 211"/>
                    <a:gd name="T2" fmla="*/ 0 w 224"/>
                    <a:gd name="T3" fmla="*/ 128 h 211"/>
                    <a:gd name="T4" fmla="*/ 32 w 224"/>
                    <a:gd name="T5" fmla="*/ 211 h 211"/>
                    <a:gd name="T6" fmla="*/ 224 w 224"/>
                    <a:gd name="T7" fmla="*/ 31 h 211"/>
                    <a:gd name="T8" fmla="*/ 136 w 224"/>
                    <a:gd name="T9" fmla="*/ 0 h 211"/>
                  </a:gdLst>
                  <a:ahLst/>
                  <a:cxnLst>
                    <a:cxn ang="0">
                      <a:pos x="T0" y="T1"/>
                    </a:cxn>
                    <a:cxn ang="0">
                      <a:pos x="T2" y="T3"/>
                    </a:cxn>
                    <a:cxn ang="0">
                      <a:pos x="T4" y="T5"/>
                    </a:cxn>
                    <a:cxn ang="0">
                      <a:pos x="T6" y="T7"/>
                    </a:cxn>
                    <a:cxn ang="0">
                      <a:pos x="T8" y="T9"/>
                    </a:cxn>
                  </a:cxnLst>
                  <a:rect l="0" t="0" r="r" b="b"/>
                  <a:pathLst>
                    <a:path w="224" h="211">
                      <a:moveTo>
                        <a:pt x="136" y="0"/>
                      </a:moveTo>
                      <a:cubicBezTo>
                        <a:pt x="61" y="0"/>
                        <a:pt x="0" y="57"/>
                        <a:pt x="0" y="128"/>
                      </a:cubicBezTo>
                      <a:cubicBezTo>
                        <a:pt x="0" y="160"/>
                        <a:pt x="12" y="189"/>
                        <a:pt x="32" y="211"/>
                      </a:cubicBezTo>
                      <a:cubicBezTo>
                        <a:pt x="224" y="31"/>
                        <a:pt x="224" y="31"/>
                        <a:pt x="224" y="31"/>
                      </a:cubicBezTo>
                      <a:cubicBezTo>
                        <a:pt x="200" y="11"/>
                        <a:pt x="169" y="0"/>
                        <a:pt x="136" y="0"/>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2087564" y="1438269"/>
                  <a:ext cx="847722" cy="796921"/>
                </a:xfrm>
                <a:custGeom>
                  <a:avLst/>
                  <a:gdLst>
                    <a:gd name="T0" fmla="*/ 0 w 225"/>
                    <a:gd name="T1" fmla="*/ 181 h 212"/>
                    <a:gd name="T2" fmla="*/ 89 w 225"/>
                    <a:gd name="T3" fmla="*/ 212 h 212"/>
                    <a:gd name="T4" fmla="*/ 225 w 225"/>
                    <a:gd name="T5" fmla="*/ 84 h 212"/>
                    <a:gd name="T6" fmla="*/ 192 w 225"/>
                    <a:gd name="T7" fmla="*/ 0 h 212"/>
                    <a:gd name="T8" fmla="*/ 0 w 225"/>
                    <a:gd name="T9" fmla="*/ 181 h 212"/>
                  </a:gdLst>
                  <a:ahLst/>
                  <a:cxnLst>
                    <a:cxn ang="0">
                      <a:pos x="T0" y="T1"/>
                    </a:cxn>
                    <a:cxn ang="0">
                      <a:pos x="T2" y="T3"/>
                    </a:cxn>
                    <a:cxn ang="0">
                      <a:pos x="T4" y="T5"/>
                    </a:cxn>
                    <a:cxn ang="0">
                      <a:pos x="T6" y="T7"/>
                    </a:cxn>
                    <a:cxn ang="0">
                      <a:pos x="T8" y="T9"/>
                    </a:cxn>
                  </a:cxnLst>
                  <a:rect l="0" t="0" r="r" b="b"/>
                  <a:pathLst>
                    <a:path w="225" h="212">
                      <a:moveTo>
                        <a:pt x="0" y="181"/>
                      </a:moveTo>
                      <a:cubicBezTo>
                        <a:pt x="24" y="201"/>
                        <a:pt x="55" y="212"/>
                        <a:pt x="89" y="212"/>
                      </a:cubicBezTo>
                      <a:cubicBezTo>
                        <a:pt x="164" y="212"/>
                        <a:pt x="225" y="155"/>
                        <a:pt x="225" y="84"/>
                      </a:cubicBezTo>
                      <a:cubicBezTo>
                        <a:pt x="225" y="52"/>
                        <a:pt x="212" y="23"/>
                        <a:pt x="192" y="0"/>
                      </a:cubicBezTo>
                      <a:lnTo>
                        <a:pt x="0" y="181"/>
                      </a:ln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p:nvSpPr>
              <p:spPr bwMode="auto">
                <a:xfrm>
                  <a:off x="2032000" y="1390650"/>
                  <a:ext cx="779463" cy="728663"/>
                </a:xfrm>
                <a:custGeom>
                  <a:avLst/>
                  <a:gdLst>
                    <a:gd name="T0" fmla="*/ 192 w 207"/>
                    <a:gd name="T1" fmla="*/ 0 h 194"/>
                    <a:gd name="T2" fmla="*/ 0 w 207"/>
                    <a:gd name="T3" fmla="*/ 180 h 194"/>
                    <a:gd name="T4" fmla="*/ 15 w 207"/>
                    <a:gd name="T5" fmla="*/ 194 h 194"/>
                    <a:gd name="T6" fmla="*/ 207 w 207"/>
                    <a:gd name="T7" fmla="*/ 13 h 194"/>
                    <a:gd name="T8" fmla="*/ 192 w 207"/>
                    <a:gd name="T9" fmla="*/ 0 h 194"/>
                  </a:gdLst>
                  <a:ahLst/>
                  <a:cxnLst>
                    <a:cxn ang="0">
                      <a:pos x="T0" y="T1"/>
                    </a:cxn>
                    <a:cxn ang="0">
                      <a:pos x="T2" y="T3"/>
                    </a:cxn>
                    <a:cxn ang="0">
                      <a:pos x="T4" y="T5"/>
                    </a:cxn>
                    <a:cxn ang="0">
                      <a:pos x="T6" y="T7"/>
                    </a:cxn>
                    <a:cxn ang="0">
                      <a:pos x="T8" y="T9"/>
                    </a:cxn>
                  </a:cxnLst>
                  <a:rect l="0" t="0" r="r" b="b"/>
                  <a:pathLst>
                    <a:path w="207" h="194">
                      <a:moveTo>
                        <a:pt x="192" y="0"/>
                      </a:moveTo>
                      <a:cubicBezTo>
                        <a:pt x="0" y="180"/>
                        <a:pt x="0" y="180"/>
                        <a:pt x="0" y="180"/>
                      </a:cubicBezTo>
                      <a:cubicBezTo>
                        <a:pt x="5" y="185"/>
                        <a:pt x="10" y="190"/>
                        <a:pt x="15" y="194"/>
                      </a:cubicBezTo>
                      <a:cubicBezTo>
                        <a:pt x="207" y="13"/>
                        <a:pt x="207" y="13"/>
                        <a:pt x="207" y="13"/>
                      </a:cubicBezTo>
                      <a:cubicBezTo>
                        <a:pt x="202" y="8"/>
                        <a:pt x="197" y="4"/>
                        <a:pt x="192" y="0"/>
                      </a:cubicBezTo>
                      <a:close/>
                    </a:path>
                  </a:pathLst>
                </a:custGeom>
                <a:solidFill>
                  <a:schemeClr val="accent4"/>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2193925" y="5510213"/>
                  <a:ext cx="447675" cy="423863"/>
                </a:xfrm>
                <a:custGeom>
                  <a:avLst/>
                  <a:gdLst>
                    <a:gd name="T0" fmla="*/ 98 w 119"/>
                    <a:gd name="T1" fmla="*/ 93 h 113"/>
                    <a:gd name="T2" fmla="*/ 21 w 119"/>
                    <a:gd name="T3" fmla="*/ 93 h 113"/>
                    <a:gd name="T4" fmla="*/ 21 w 119"/>
                    <a:gd name="T5" fmla="*/ 20 h 113"/>
                    <a:gd name="T6" fmla="*/ 98 w 119"/>
                    <a:gd name="T7" fmla="*/ 20 h 113"/>
                    <a:gd name="T8" fmla="*/ 98 w 119"/>
                    <a:gd name="T9" fmla="*/ 93 h 113"/>
                  </a:gdLst>
                  <a:ahLst/>
                  <a:cxnLst>
                    <a:cxn ang="0">
                      <a:pos x="T0" y="T1"/>
                    </a:cxn>
                    <a:cxn ang="0">
                      <a:pos x="T2" y="T3"/>
                    </a:cxn>
                    <a:cxn ang="0">
                      <a:pos x="T4" y="T5"/>
                    </a:cxn>
                    <a:cxn ang="0">
                      <a:pos x="T6" y="T7"/>
                    </a:cxn>
                    <a:cxn ang="0">
                      <a:pos x="T8" y="T9"/>
                    </a:cxn>
                  </a:cxnLst>
                  <a:rect l="0" t="0" r="r" b="b"/>
                  <a:pathLst>
                    <a:path w="119" h="113">
                      <a:moveTo>
                        <a:pt x="98" y="93"/>
                      </a:moveTo>
                      <a:cubicBezTo>
                        <a:pt x="77" y="113"/>
                        <a:pt x="42" y="113"/>
                        <a:pt x="21" y="93"/>
                      </a:cubicBezTo>
                      <a:cubicBezTo>
                        <a:pt x="0" y="73"/>
                        <a:pt x="0" y="40"/>
                        <a:pt x="21" y="20"/>
                      </a:cubicBezTo>
                      <a:cubicBezTo>
                        <a:pt x="42" y="0"/>
                        <a:pt x="77" y="0"/>
                        <a:pt x="98" y="20"/>
                      </a:cubicBezTo>
                      <a:cubicBezTo>
                        <a:pt x="119" y="40"/>
                        <a:pt x="119" y="73"/>
                        <a:pt x="98" y="93"/>
                      </a:cubicBezTo>
                      <a:close/>
                    </a:path>
                  </a:pathLst>
                </a:custGeom>
                <a:solidFill>
                  <a:schemeClr val="accent4"/>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10" name="Group 9"/>
          <p:cNvGrpSpPr/>
          <p:nvPr/>
        </p:nvGrpSpPr>
        <p:grpSpPr>
          <a:xfrm>
            <a:off x="7656673" y="806118"/>
            <a:ext cx="4253603" cy="877824"/>
            <a:chOff x="7648374" y="386005"/>
            <a:chExt cx="4253603" cy="877824"/>
          </a:xfrm>
        </p:grpSpPr>
        <p:sp>
          <p:nvSpPr>
            <p:cNvPr id="9" name="TextBox 8"/>
            <p:cNvSpPr txBox="1"/>
            <p:nvPr/>
          </p:nvSpPr>
          <p:spPr>
            <a:xfrm>
              <a:off x="8069843" y="386336"/>
              <a:ext cx="3832134" cy="877163"/>
            </a:xfrm>
            <a:prstGeom prst="rect">
              <a:avLst/>
            </a:prstGeom>
            <a:solidFill>
              <a:schemeClr val="bg2">
                <a:lumMod val="40000"/>
                <a:lumOff val="60000"/>
              </a:schemeClr>
            </a:solidFill>
          </p:spPr>
          <p:txBody>
            <a:bodyPr wrap="square" lIns="91440" tIns="146304" rIns="91440" bIns="146304" rtlCol="0" anchor="ctr">
              <a:spAutoFit/>
            </a:bodyPr>
            <a:lstStyle/>
            <a:p>
              <a:pPr>
                <a:lnSpc>
                  <a:spcPct val="90000"/>
                </a:lnSpc>
              </a:pPr>
              <a:r>
                <a:rPr lang="en-US" sz="1400" dirty="0">
                  <a:solidFill>
                    <a:schemeClr val="bg1"/>
                  </a:solidFill>
                </a:rPr>
                <a:t>Of the </a:t>
              </a:r>
              <a:r>
                <a:rPr lang="en-US" sz="1400" b="1" dirty="0">
                  <a:solidFill>
                    <a:schemeClr val="bg1"/>
                  </a:solidFill>
                </a:rPr>
                <a:t>7 behaviors</a:t>
              </a:r>
              <a:r>
                <a:rPr lang="en-US" sz="1400" dirty="0">
                  <a:solidFill>
                    <a:schemeClr val="bg1"/>
                  </a:solidFill>
                </a:rPr>
                <a:t> to improve online safety, the average respondent demonstrated </a:t>
              </a:r>
              <a:r>
                <a:rPr lang="en-US" sz="1400" b="1" dirty="0">
                  <a:solidFill>
                    <a:schemeClr val="bg1"/>
                  </a:solidFill>
                </a:rPr>
                <a:t>2.5</a:t>
              </a:r>
              <a:r>
                <a:rPr lang="en-US" sz="1400" dirty="0" smtClean="0">
                  <a:solidFill>
                    <a:schemeClr val="bg1"/>
                  </a:solidFill>
                </a:rPr>
                <a:t>.</a:t>
              </a:r>
            </a:p>
            <a:p>
              <a:pPr>
                <a:lnSpc>
                  <a:spcPct val="90000"/>
                </a:lnSpc>
              </a:pPr>
              <a:endParaRPr lang="en-US" sz="1400" dirty="0">
                <a:solidFill>
                  <a:schemeClr val="bg1"/>
                </a:solidFill>
              </a:endParaRPr>
            </a:p>
          </p:txBody>
        </p:sp>
        <p:grpSp>
          <p:nvGrpSpPr>
            <p:cNvPr id="8" name="Group 7"/>
            <p:cNvGrpSpPr/>
            <p:nvPr/>
          </p:nvGrpSpPr>
          <p:grpSpPr>
            <a:xfrm>
              <a:off x="7648374" y="386005"/>
              <a:ext cx="485028" cy="877824"/>
              <a:chOff x="7648374" y="381666"/>
              <a:chExt cx="485028" cy="877824"/>
            </a:xfrm>
          </p:grpSpPr>
          <p:sp>
            <p:nvSpPr>
              <p:cNvPr id="14" name="Rectangle 13"/>
              <p:cNvSpPr/>
              <p:nvPr/>
            </p:nvSpPr>
            <p:spPr bwMode="auto">
              <a:xfrm>
                <a:off x="7648374" y="381666"/>
                <a:ext cx="485028" cy="8778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5" name="Group 24"/>
              <p:cNvGrpSpPr>
                <a:grpSpLocks noChangeAspect="1"/>
              </p:cNvGrpSpPr>
              <p:nvPr/>
            </p:nvGrpSpPr>
            <p:grpSpPr>
              <a:xfrm>
                <a:off x="7681551" y="550021"/>
                <a:ext cx="355198" cy="541114"/>
                <a:chOff x="1270000" y="1270000"/>
                <a:chExt cx="576263" cy="877888"/>
              </a:xfrm>
              <a:solidFill>
                <a:schemeClr val="tx1"/>
              </a:solidFill>
            </p:grpSpPr>
            <p:sp>
              <p:nvSpPr>
                <p:cNvPr id="26" name="Freeform 25"/>
                <p:cNvSpPr>
                  <a:spLocks/>
                </p:cNvSpPr>
                <p:nvPr/>
              </p:nvSpPr>
              <p:spPr bwMode="auto">
                <a:xfrm>
                  <a:off x="1549400" y="1581150"/>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noFill/>
                  <a:prstDash val="solid"/>
                  <a:round/>
                  <a:headEnd/>
                  <a:tailEnd/>
                </a:ln>
                <a:extLst>
                  <a:ext uri="{91240B29-F687-4F45-9708-019B960494DF}">
                    <a14:hiddenLine xmlns:a14="http://schemas.microsoft.com/office/drawing/2010/main" w="0" cap="rnd">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270000" y="1270000"/>
                  <a:ext cx="576263" cy="877888"/>
                </a:xfrm>
                <a:custGeom>
                  <a:avLst/>
                  <a:gdLst>
                    <a:gd name="T0" fmla="*/ 135 w 151"/>
                    <a:gd name="T1" fmla="*/ 106 h 231"/>
                    <a:gd name="T2" fmla="*/ 135 w 151"/>
                    <a:gd name="T3" fmla="*/ 60 h 231"/>
                    <a:gd name="T4" fmla="*/ 75 w 151"/>
                    <a:gd name="T5" fmla="*/ 0 h 231"/>
                    <a:gd name="T6" fmla="*/ 16 w 151"/>
                    <a:gd name="T7" fmla="*/ 60 h 231"/>
                    <a:gd name="T8" fmla="*/ 16 w 151"/>
                    <a:gd name="T9" fmla="*/ 106 h 231"/>
                    <a:gd name="T10" fmla="*/ 0 w 151"/>
                    <a:gd name="T11" fmla="*/ 106 h 231"/>
                    <a:gd name="T12" fmla="*/ 0 w 151"/>
                    <a:gd name="T13" fmla="*/ 231 h 231"/>
                    <a:gd name="T14" fmla="*/ 151 w 151"/>
                    <a:gd name="T15" fmla="*/ 231 h 231"/>
                    <a:gd name="T16" fmla="*/ 151 w 151"/>
                    <a:gd name="T17" fmla="*/ 106 h 231"/>
                    <a:gd name="T18" fmla="*/ 135 w 151"/>
                    <a:gd name="T19" fmla="*/ 106 h 231"/>
                    <a:gd name="T20" fmla="*/ 39 w 151"/>
                    <a:gd name="T21" fmla="*/ 60 h 231"/>
                    <a:gd name="T22" fmla="*/ 75 w 151"/>
                    <a:gd name="T23" fmla="*/ 24 h 231"/>
                    <a:gd name="T24" fmla="*/ 111 w 151"/>
                    <a:gd name="T25" fmla="*/ 60 h 231"/>
                    <a:gd name="T26" fmla="*/ 111 w 151"/>
                    <a:gd name="T27" fmla="*/ 106 h 231"/>
                    <a:gd name="T28" fmla="*/ 39 w 151"/>
                    <a:gd name="T29" fmla="*/ 106 h 231"/>
                    <a:gd name="T30" fmla="*/ 39 w 151"/>
                    <a:gd name="T31" fmla="*/ 60 h 231"/>
                    <a:gd name="T32" fmla="*/ 127 w 151"/>
                    <a:gd name="T33" fmla="*/ 208 h 231"/>
                    <a:gd name="T34" fmla="*/ 23 w 151"/>
                    <a:gd name="T35" fmla="*/ 208 h 231"/>
                    <a:gd name="T36" fmla="*/ 23 w 151"/>
                    <a:gd name="T37" fmla="*/ 130 h 231"/>
                    <a:gd name="T38" fmla="*/ 127 w 151"/>
                    <a:gd name="T39" fmla="*/ 130 h 231"/>
                    <a:gd name="T40" fmla="*/ 127 w 151"/>
                    <a:gd name="T41" fmla="*/ 20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231">
                      <a:moveTo>
                        <a:pt x="135" y="106"/>
                      </a:moveTo>
                      <a:cubicBezTo>
                        <a:pt x="135" y="60"/>
                        <a:pt x="135" y="60"/>
                        <a:pt x="135" y="60"/>
                      </a:cubicBezTo>
                      <a:cubicBezTo>
                        <a:pt x="135" y="27"/>
                        <a:pt x="108" y="0"/>
                        <a:pt x="75" y="0"/>
                      </a:cubicBezTo>
                      <a:cubicBezTo>
                        <a:pt x="42" y="0"/>
                        <a:pt x="16" y="27"/>
                        <a:pt x="16" y="60"/>
                      </a:cubicBezTo>
                      <a:cubicBezTo>
                        <a:pt x="16" y="106"/>
                        <a:pt x="16" y="106"/>
                        <a:pt x="16" y="106"/>
                      </a:cubicBezTo>
                      <a:cubicBezTo>
                        <a:pt x="0" y="106"/>
                        <a:pt x="0" y="106"/>
                        <a:pt x="0" y="106"/>
                      </a:cubicBezTo>
                      <a:cubicBezTo>
                        <a:pt x="0" y="231"/>
                        <a:pt x="0" y="231"/>
                        <a:pt x="0" y="231"/>
                      </a:cubicBezTo>
                      <a:cubicBezTo>
                        <a:pt x="151" y="231"/>
                        <a:pt x="151" y="231"/>
                        <a:pt x="151" y="231"/>
                      </a:cubicBezTo>
                      <a:cubicBezTo>
                        <a:pt x="151" y="106"/>
                        <a:pt x="151" y="106"/>
                        <a:pt x="151" y="106"/>
                      </a:cubicBezTo>
                      <a:lnTo>
                        <a:pt x="135" y="106"/>
                      </a:lnTo>
                      <a:close/>
                      <a:moveTo>
                        <a:pt x="39" y="60"/>
                      </a:moveTo>
                      <a:cubicBezTo>
                        <a:pt x="39" y="40"/>
                        <a:pt x="55" y="24"/>
                        <a:pt x="75" y="24"/>
                      </a:cubicBezTo>
                      <a:cubicBezTo>
                        <a:pt x="95" y="24"/>
                        <a:pt x="111" y="40"/>
                        <a:pt x="111" y="60"/>
                      </a:cubicBezTo>
                      <a:cubicBezTo>
                        <a:pt x="111" y="106"/>
                        <a:pt x="111" y="106"/>
                        <a:pt x="111" y="106"/>
                      </a:cubicBezTo>
                      <a:cubicBezTo>
                        <a:pt x="39" y="106"/>
                        <a:pt x="39" y="106"/>
                        <a:pt x="39" y="106"/>
                      </a:cubicBezTo>
                      <a:lnTo>
                        <a:pt x="39" y="60"/>
                      </a:lnTo>
                      <a:close/>
                      <a:moveTo>
                        <a:pt x="127" y="208"/>
                      </a:moveTo>
                      <a:cubicBezTo>
                        <a:pt x="23" y="208"/>
                        <a:pt x="23" y="208"/>
                        <a:pt x="23" y="208"/>
                      </a:cubicBezTo>
                      <a:cubicBezTo>
                        <a:pt x="23" y="130"/>
                        <a:pt x="23" y="130"/>
                        <a:pt x="23" y="130"/>
                      </a:cubicBezTo>
                      <a:cubicBezTo>
                        <a:pt x="127" y="130"/>
                        <a:pt x="127" y="130"/>
                        <a:pt x="127" y="130"/>
                      </a:cubicBezTo>
                      <a:lnTo>
                        <a:pt x="127" y="208"/>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503363" y="1798638"/>
                  <a:ext cx="111125" cy="223838"/>
                </a:xfrm>
                <a:custGeom>
                  <a:avLst/>
                  <a:gdLst>
                    <a:gd name="T0" fmla="*/ 29 w 29"/>
                    <a:gd name="T1" fmla="*/ 14 h 59"/>
                    <a:gd name="T2" fmla="*/ 14 w 29"/>
                    <a:gd name="T3" fmla="*/ 0 h 59"/>
                    <a:gd name="T4" fmla="*/ 0 w 29"/>
                    <a:gd name="T5" fmla="*/ 14 h 59"/>
                    <a:gd name="T6" fmla="*/ 9 w 29"/>
                    <a:gd name="T7" fmla="*/ 27 h 59"/>
                    <a:gd name="T8" fmla="*/ 0 w 29"/>
                    <a:gd name="T9" fmla="*/ 59 h 59"/>
                    <a:gd name="T10" fmla="*/ 14 w 29"/>
                    <a:gd name="T11" fmla="*/ 59 h 59"/>
                    <a:gd name="T12" fmla="*/ 29 w 29"/>
                    <a:gd name="T13" fmla="*/ 59 h 59"/>
                    <a:gd name="T14" fmla="*/ 20 w 29"/>
                    <a:gd name="T15" fmla="*/ 27 h 59"/>
                    <a:gd name="T16" fmla="*/ 29 w 29"/>
                    <a:gd name="T1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9">
                      <a:moveTo>
                        <a:pt x="29" y="14"/>
                      </a:moveTo>
                      <a:cubicBezTo>
                        <a:pt x="29" y="6"/>
                        <a:pt x="22" y="0"/>
                        <a:pt x="14" y="0"/>
                      </a:cubicBezTo>
                      <a:cubicBezTo>
                        <a:pt x="7" y="0"/>
                        <a:pt x="0" y="6"/>
                        <a:pt x="0" y="14"/>
                      </a:cubicBezTo>
                      <a:cubicBezTo>
                        <a:pt x="0" y="20"/>
                        <a:pt x="4" y="25"/>
                        <a:pt x="9" y="27"/>
                      </a:cubicBezTo>
                      <a:cubicBezTo>
                        <a:pt x="0" y="59"/>
                        <a:pt x="0" y="59"/>
                        <a:pt x="0" y="59"/>
                      </a:cubicBezTo>
                      <a:cubicBezTo>
                        <a:pt x="14" y="59"/>
                        <a:pt x="14" y="59"/>
                        <a:pt x="14" y="59"/>
                      </a:cubicBezTo>
                      <a:cubicBezTo>
                        <a:pt x="29" y="59"/>
                        <a:pt x="29" y="59"/>
                        <a:pt x="29" y="59"/>
                      </a:cubicBezTo>
                      <a:cubicBezTo>
                        <a:pt x="20" y="27"/>
                        <a:pt x="20" y="27"/>
                        <a:pt x="20" y="27"/>
                      </a:cubicBezTo>
                      <a:cubicBezTo>
                        <a:pt x="25" y="25"/>
                        <a:pt x="29" y="20"/>
                        <a:pt x="29" y="14"/>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9" name="TextBox 28"/>
          <p:cNvSpPr txBox="1"/>
          <p:nvPr/>
        </p:nvSpPr>
        <p:spPr>
          <a:xfrm>
            <a:off x="7656673" y="3567395"/>
            <a:ext cx="4253603" cy="3203954"/>
          </a:xfrm>
          <a:prstGeom prst="rect">
            <a:avLst/>
          </a:prstGeom>
          <a:solidFill>
            <a:schemeClr val="bg2">
              <a:lumMod val="40000"/>
              <a:lumOff val="60000"/>
            </a:schemeClr>
          </a:solidFill>
        </p:spPr>
        <p:txBody>
          <a:bodyPr wrap="square" lIns="91440" tIns="146304" rIns="91440" bIns="146304" rtlCol="0">
            <a:spAutoFit/>
          </a:bodyPr>
          <a:lstStyle/>
          <a:p>
            <a:pPr>
              <a:lnSpc>
                <a:spcPct val="90000"/>
              </a:lnSpc>
            </a:pPr>
            <a:r>
              <a:rPr lang="en-US" sz="1400" b="1" dirty="0">
                <a:solidFill>
                  <a:schemeClr val="bg1"/>
                </a:solidFill>
              </a:rPr>
              <a:t>Checking for foundational settings</a:t>
            </a:r>
          </a:p>
          <a:p>
            <a:pPr>
              <a:lnSpc>
                <a:spcPct val="90000"/>
              </a:lnSpc>
            </a:pPr>
            <a:r>
              <a:rPr lang="en-US" sz="1400" dirty="0">
                <a:solidFill>
                  <a:schemeClr val="bg1"/>
                </a:solidFill>
              </a:rPr>
              <a:t>During the survey, respondents were asked about five foundational elements of their PC’s safety:</a:t>
            </a:r>
          </a:p>
          <a:p>
            <a:pPr marL="285750" indent="-285750">
              <a:lnSpc>
                <a:spcPct val="90000"/>
              </a:lnSpc>
              <a:buFont typeface="Arial" panose="020B0604020202020204" pitchFamily="34" charset="0"/>
              <a:buChar char="•"/>
            </a:pPr>
            <a:r>
              <a:rPr lang="en-US" sz="1400" dirty="0">
                <a:solidFill>
                  <a:schemeClr val="bg1"/>
                </a:solidFill>
              </a:rPr>
              <a:t>Up-to-date Windows (Vista or newer) </a:t>
            </a:r>
          </a:p>
          <a:p>
            <a:pPr marL="285750" indent="-285750">
              <a:lnSpc>
                <a:spcPct val="90000"/>
              </a:lnSpc>
              <a:buFont typeface="Arial" panose="020B0604020202020204" pitchFamily="34" charset="0"/>
              <a:buChar char="•"/>
            </a:pPr>
            <a:r>
              <a:rPr lang="en-US" sz="1400" dirty="0">
                <a:solidFill>
                  <a:schemeClr val="bg1"/>
                </a:solidFill>
              </a:rPr>
              <a:t>Antimalware software installed</a:t>
            </a:r>
          </a:p>
          <a:p>
            <a:pPr marL="285750" indent="-285750">
              <a:lnSpc>
                <a:spcPct val="90000"/>
              </a:lnSpc>
              <a:buFont typeface="Arial" panose="020B0604020202020204" pitchFamily="34" charset="0"/>
              <a:buChar char="•"/>
            </a:pPr>
            <a:r>
              <a:rPr lang="en-US" sz="1400" dirty="0">
                <a:solidFill>
                  <a:schemeClr val="bg1"/>
                </a:solidFill>
              </a:rPr>
              <a:t>Firewall protection</a:t>
            </a:r>
          </a:p>
          <a:p>
            <a:pPr marL="285750" indent="-285750">
              <a:lnSpc>
                <a:spcPct val="90000"/>
              </a:lnSpc>
              <a:buFont typeface="Arial" panose="020B0604020202020204" pitchFamily="34" charset="0"/>
              <a:buChar char="•"/>
            </a:pPr>
            <a:r>
              <a:rPr lang="en-US" sz="1400" dirty="0">
                <a:solidFill>
                  <a:schemeClr val="bg1"/>
                </a:solidFill>
              </a:rPr>
              <a:t>Automatic software updates</a:t>
            </a:r>
          </a:p>
          <a:p>
            <a:pPr marL="285750" indent="-285750">
              <a:lnSpc>
                <a:spcPct val="90000"/>
              </a:lnSpc>
              <a:buFont typeface="Arial" panose="020B0604020202020204" pitchFamily="34" charset="0"/>
              <a:buChar char="•"/>
            </a:pPr>
            <a:r>
              <a:rPr lang="en-US" sz="1400" dirty="0">
                <a:solidFill>
                  <a:schemeClr val="bg1"/>
                </a:solidFill>
              </a:rPr>
              <a:t>Use of secure wireless connections</a:t>
            </a:r>
            <a:br>
              <a:rPr lang="en-US" sz="1400" dirty="0">
                <a:solidFill>
                  <a:schemeClr val="bg1"/>
                </a:solidFill>
              </a:rPr>
            </a:br>
            <a:r>
              <a:rPr lang="en-US" sz="1400" dirty="0">
                <a:solidFill>
                  <a:schemeClr val="bg1"/>
                </a:solidFill>
              </a:rPr>
              <a:t> </a:t>
            </a:r>
          </a:p>
          <a:p>
            <a:pPr>
              <a:lnSpc>
                <a:spcPct val="90000"/>
              </a:lnSpc>
            </a:pPr>
            <a:r>
              <a:rPr lang="en-US" sz="1400" dirty="0">
                <a:solidFill>
                  <a:schemeClr val="bg1"/>
                </a:solidFill>
              </a:rPr>
              <a:t>At the end of the survey, they were guided to verify their answers on the three that are prone to confusion and easy </a:t>
            </a:r>
            <a:r>
              <a:rPr lang="en-US" sz="1400" dirty="0" smtClean="0">
                <a:solidFill>
                  <a:schemeClr val="bg1"/>
                </a:solidFill>
              </a:rPr>
              <a:t>to </a:t>
            </a:r>
            <a:r>
              <a:rPr lang="en-US" sz="1400" dirty="0">
                <a:solidFill>
                  <a:schemeClr val="bg1"/>
                </a:solidFill>
              </a:rPr>
              <a:t>check: antimalware software, firewall protection, and automatic updates. Many respondents reported discovering that they were better protected than they had known.</a:t>
            </a:r>
            <a:endParaRPr lang="en-US" sz="1400" b="1" dirty="0">
              <a:solidFill>
                <a:schemeClr val="bg1"/>
              </a:solidFill>
            </a:endParaRPr>
          </a:p>
        </p:txBody>
      </p:sp>
      <p:sp>
        <p:nvSpPr>
          <p:cNvPr id="5" name="Slide Number Placeholder 4"/>
          <p:cNvSpPr>
            <a:spLocks noGrp="1"/>
          </p:cNvSpPr>
          <p:nvPr>
            <p:ph type="sldNum" sz="quarter" idx="4"/>
          </p:nvPr>
        </p:nvSpPr>
        <p:spPr/>
        <p:txBody>
          <a:bodyPr/>
          <a:lstStyle/>
          <a:p>
            <a:fld id="{7EFC24D6-DB8F-6B44-BA5A-9BEC68C15CAA}" type="slidenum">
              <a:rPr lang="en-US" smtClean="0"/>
              <a:pPr/>
              <a:t>20</a:t>
            </a:fld>
            <a:endParaRPr lang="en-US" dirty="0"/>
          </a:p>
        </p:txBody>
      </p:sp>
      <p:sp>
        <p:nvSpPr>
          <p:cNvPr id="33" name="Rectangle 32"/>
          <p:cNvSpPr/>
          <p:nvPr/>
        </p:nvSpPr>
        <p:spPr>
          <a:xfrm>
            <a:off x="82378" y="6617461"/>
            <a:ext cx="10698156" cy="307777"/>
          </a:xfrm>
          <a:prstGeom prst="rect">
            <a:avLst/>
          </a:prstGeom>
        </p:spPr>
        <p:txBody>
          <a:bodyPr wrap="square">
            <a:spAutoFit/>
          </a:bodyPr>
          <a:lstStyle/>
          <a:p>
            <a:r>
              <a:rPr lang="en-US" sz="1400" dirty="0">
                <a:solidFill>
                  <a:schemeClr val="bg1"/>
                </a:solidFill>
                <a:latin typeface="+mj-lt"/>
              </a:rPr>
              <a:t>See Slide </a:t>
            </a:r>
            <a:r>
              <a:rPr lang="en-US" sz="1400" dirty="0" smtClean="0">
                <a:solidFill>
                  <a:schemeClr val="bg1"/>
                </a:solidFill>
                <a:latin typeface="+mj-lt"/>
              </a:rPr>
              <a:t>27 for the % conversion of safety steps by country/region </a:t>
            </a:r>
            <a:endParaRPr lang="en-US" sz="1400" dirty="0">
              <a:solidFill>
                <a:schemeClr val="bg1"/>
              </a:solidFill>
              <a:latin typeface="+mj-lt"/>
            </a:endParaRPr>
          </a:p>
        </p:txBody>
      </p:sp>
    </p:spTree>
    <p:extLst>
      <p:ext uri="{BB962C8B-B14F-4D97-AF65-F5344CB8AC3E}">
        <p14:creationId xmlns:p14="http://schemas.microsoft.com/office/powerpoint/2010/main" val="278901199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969" y="2322614"/>
            <a:ext cx="10332402" cy="1831975"/>
          </a:xfrm>
        </p:spPr>
        <p:txBody>
          <a:bodyPr/>
          <a:lstStyle/>
          <a:p>
            <a:r>
              <a:rPr lang="en-US" dirty="0" smtClean="0">
                <a:solidFill>
                  <a:schemeClr val="tx1"/>
                </a:solidFill>
              </a:rPr>
              <a:t>Proactive Tips for Greater Online Safety</a:t>
            </a:r>
            <a:endParaRPr lang="en-US" dirty="0">
              <a:solidFill>
                <a:schemeClr val="tx1"/>
              </a:solidFill>
            </a:endParaRPr>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solidFill>
                  <a:srgbClr val="FFFFFF"/>
                </a:solidFill>
              </a:rPr>
              <a:pPr/>
              <a:t>21</a:t>
            </a:fld>
            <a:endParaRPr lang="en-US">
              <a:solidFill>
                <a:srgbClr val="FFFFFF"/>
              </a:solidFill>
            </a:endParaRPr>
          </a:p>
        </p:txBody>
      </p:sp>
    </p:spTree>
    <p:extLst>
      <p:ext uri="{BB962C8B-B14F-4D97-AF65-F5344CB8AC3E}">
        <p14:creationId xmlns:p14="http://schemas.microsoft.com/office/powerpoint/2010/main" val="28219974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24935"/>
            <a:ext cx="11889564" cy="917575"/>
          </a:xfrm>
        </p:spPr>
        <p:txBody>
          <a:bodyPr/>
          <a:lstStyle/>
          <a:p>
            <a:r>
              <a:rPr lang="en-US" spc="0" dirty="0">
                <a:solidFill>
                  <a:schemeClr val="tx2"/>
                </a:solidFill>
                <a:cs typeface="+mn-cs"/>
              </a:rPr>
              <a:t>Top tips for online safety*</a:t>
            </a:r>
            <a:br>
              <a:rPr lang="en-US" spc="0" dirty="0">
                <a:solidFill>
                  <a:schemeClr val="tx2"/>
                </a:solidFill>
                <a:cs typeface="+mn-cs"/>
              </a:rPr>
            </a:br>
            <a:r>
              <a:rPr lang="en-US" spc="0" dirty="0">
                <a:solidFill>
                  <a:schemeClr val="tx2"/>
                </a:solidFill>
                <a:cs typeface="+mn-cs"/>
              </a:rPr>
              <a:t/>
            </a:r>
            <a:br>
              <a:rPr lang="en-US" spc="0" dirty="0">
                <a:solidFill>
                  <a:schemeClr val="tx2"/>
                </a:solidFill>
                <a:cs typeface="+mn-cs"/>
              </a:rPr>
            </a:br>
            <a:r>
              <a:rPr lang="en-US" sz="6600" dirty="0" smtClean="0">
                <a:solidFill>
                  <a:srgbClr val="000C50"/>
                </a:solidFill>
              </a:rPr>
              <a:t/>
            </a:r>
            <a:br>
              <a:rPr lang="en-US" sz="6600" dirty="0" smtClean="0">
                <a:solidFill>
                  <a:srgbClr val="000C50"/>
                </a:solidFill>
              </a:rPr>
            </a:br>
            <a:endParaRPr lang="en-US" sz="6600" dirty="0">
              <a:solidFill>
                <a:srgbClr val="000C50"/>
              </a:solidFill>
            </a:endParaRPr>
          </a:p>
        </p:txBody>
      </p:sp>
      <p:sp>
        <p:nvSpPr>
          <p:cNvPr id="4" name="Text Placeholder 3"/>
          <p:cNvSpPr>
            <a:spLocks noGrp="1"/>
          </p:cNvSpPr>
          <p:nvPr>
            <p:ph type="body" sz="quarter" idx="10"/>
          </p:nvPr>
        </p:nvSpPr>
        <p:spPr>
          <a:xfrm>
            <a:off x="274639" y="890795"/>
            <a:ext cx="6090330" cy="6118598"/>
          </a:xfrm>
        </p:spPr>
        <p:txBody>
          <a:bodyPr/>
          <a:lstStyle/>
          <a:p>
            <a:pPr defTabSz="914363">
              <a:lnSpc>
                <a:spcPct val="150000"/>
              </a:lnSpc>
            </a:pPr>
            <a:r>
              <a:rPr lang="en-US" sz="2400" dirty="0">
                <a:solidFill>
                  <a:srgbClr val="0072C6">
                    <a:lumMod val="75000"/>
                  </a:srgbClr>
                </a:solidFill>
                <a:ea typeface="Segoe UI" pitchFamily="34" charset="0"/>
                <a:cs typeface="Segoe UI" pitchFamily="34" charset="0"/>
              </a:rPr>
              <a:t>1: </a:t>
            </a:r>
            <a:r>
              <a:rPr lang="en-US" sz="2000" dirty="0">
                <a:solidFill>
                  <a:srgbClr val="FFFFFF">
                    <a:lumMod val="65000"/>
                    <a:lumOff val="35000"/>
                  </a:srgbClr>
                </a:solidFill>
                <a:ea typeface="Segoe UI" pitchFamily="34" charset="0"/>
                <a:cs typeface="Segoe UI" pitchFamily="34" charset="0"/>
                <a:hlinkClick r:id="rId3"/>
              </a:rPr>
              <a:t>Defend your devices</a:t>
            </a:r>
            <a:endParaRPr lang="en-US" sz="2000" dirty="0">
              <a:solidFill>
                <a:srgbClr val="FFFFFF">
                  <a:lumMod val="65000"/>
                  <a:lumOff val="35000"/>
                </a:srgbClr>
              </a:solidFill>
              <a:ea typeface="Segoe UI" pitchFamily="34" charset="0"/>
              <a:cs typeface="Segoe UI" pitchFamily="34" charset="0"/>
            </a:endParaRPr>
          </a:p>
          <a:p>
            <a:pPr defTabSz="914363">
              <a:lnSpc>
                <a:spcPct val="150000"/>
              </a:lnSpc>
            </a:pPr>
            <a:r>
              <a:rPr lang="en-US" sz="1800" dirty="0">
                <a:solidFill>
                  <a:srgbClr val="000C50"/>
                </a:solidFill>
                <a:ea typeface="Segoe UI" pitchFamily="34" charset="0"/>
                <a:cs typeface="Segoe UI" pitchFamily="34" charset="0"/>
              </a:rPr>
              <a:t>Strengthen your devices’ defenses </a:t>
            </a:r>
          </a:p>
          <a:p>
            <a:pPr defTabSz="914363">
              <a:lnSpc>
                <a:spcPct val="150000"/>
              </a:lnSpc>
            </a:pPr>
            <a:r>
              <a:rPr lang="en-US" sz="1800" dirty="0">
                <a:solidFill>
                  <a:srgbClr val="000C50"/>
                </a:solidFill>
                <a:ea typeface="Segoe UI" pitchFamily="34" charset="0"/>
                <a:cs typeface="Segoe UI" pitchFamily="34" charset="0"/>
              </a:rPr>
              <a:t>Avoid downloading malware</a:t>
            </a:r>
          </a:p>
          <a:p>
            <a:pPr defTabSz="914363">
              <a:lnSpc>
                <a:spcPct val="150000"/>
              </a:lnSpc>
            </a:pPr>
            <a:endParaRPr lang="en-US" sz="200" dirty="0">
              <a:solidFill>
                <a:srgbClr val="FFFFFF">
                  <a:lumMod val="65000"/>
                  <a:lumOff val="35000"/>
                </a:srgbClr>
              </a:solidFill>
              <a:ea typeface="Segoe UI" pitchFamily="34" charset="0"/>
              <a:cs typeface="Segoe UI" pitchFamily="34" charset="0"/>
            </a:endParaRPr>
          </a:p>
          <a:p>
            <a:pPr defTabSz="914363">
              <a:lnSpc>
                <a:spcPct val="150000"/>
              </a:lnSpc>
            </a:pPr>
            <a:r>
              <a:rPr lang="en-US" sz="2400" dirty="0">
                <a:solidFill>
                  <a:srgbClr val="0072C6">
                    <a:lumMod val="75000"/>
                  </a:srgbClr>
                </a:solidFill>
                <a:ea typeface="Segoe UI" pitchFamily="34" charset="0"/>
                <a:cs typeface="Segoe UI" pitchFamily="34" charset="0"/>
              </a:rPr>
              <a:t>2: </a:t>
            </a:r>
            <a:r>
              <a:rPr lang="en-US" sz="2000" dirty="0">
                <a:solidFill>
                  <a:srgbClr val="FFFFFF">
                    <a:lumMod val="65000"/>
                    <a:lumOff val="35000"/>
                  </a:srgbClr>
                </a:solidFill>
                <a:ea typeface="Segoe UI" pitchFamily="34" charset="0"/>
                <a:cs typeface="Segoe UI" pitchFamily="34" charset="0"/>
                <a:hlinkClick r:id="rId4"/>
              </a:rPr>
              <a:t>Protect sensitive personal information</a:t>
            </a:r>
            <a:endParaRPr lang="en-US" sz="2000" dirty="0">
              <a:solidFill>
                <a:srgbClr val="FFFFFF">
                  <a:lumMod val="65000"/>
                  <a:lumOff val="35000"/>
                </a:srgbClr>
              </a:solidFill>
              <a:ea typeface="Segoe UI" pitchFamily="34" charset="0"/>
              <a:cs typeface="Segoe UI" pitchFamily="34" charset="0"/>
            </a:endParaRPr>
          </a:p>
          <a:p>
            <a:pPr defTabSz="457200" eaLnBrk="0" hangingPunct="0">
              <a:lnSpc>
                <a:spcPct val="150000"/>
              </a:lnSpc>
              <a:defRPr/>
            </a:pPr>
            <a:r>
              <a:rPr lang="en-US" sz="1800" dirty="0">
                <a:solidFill>
                  <a:srgbClr val="000C50"/>
                </a:solidFill>
                <a:ea typeface="Segoe UI" pitchFamily="34" charset="0"/>
                <a:cs typeface="Segoe UI" pitchFamily="34" charset="0"/>
              </a:rPr>
              <a:t>Look for signs of a secure webpage (https://)</a:t>
            </a:r>
          </a:p>
          <a:p>
            <a:pPr defTabSz="457200" eaLnBrk="0" hangingPunct="0">
              <a:lnSpc>
                <a:spcPct val="150000"/>
              </a:lnSpc>
              <a:defRPr/>
            </a:pPr>
            <a:r>
              <a:rPr lang="en-US" sz="1800" dirty="0">
                <a:solidFill>
                  <a:srgbClr val="000C50"/>
                </a:solidFill>
                <a:ea typeface="Segoe UI" pitchFamily="34" charset="0"/>
                <a:cs typeface="Segoe UI" pitchFamily="34" charset="0"/>
              </a:rPr>
              <a:t>Save financial transactions for home</a:t>
            </a:r>
          </a:p>
          <a:p>
            <a:pPr defTabSz="457200" eaLnBrk="0" hangingPunct="0">
              <a:lnSpc>
                <a:spcPct val="150000"/>
              </a:lnSpc>
              <a:defRPr/>
            </a:pPr>
            <a:r>
              <a:rPr lang="en-US" sz="1800" dirty="0">
                <a:solidFill>
                  <a:srgbClr val="000C50"/>
                </a:solidFill>
                <a:ea typeface="Segoe UI" pitchFamily="34" charset="0"/>
                <a:cs typeface="Segoe UI" pitchFamily="34" charset="0"/>
              </a:rPr>
              <a:t>Keep sensitive info to yourself</a:t>
            </a:r>
          </a:p>
          <a:p>
            <a:pPr defTabSz="457200" eaLnBrk="0" hangingPunct="0">
              <a:lnSpc>
                <a:spcPct val="150000"/>
              </a:lnSpc>
              <a:defRPr/>
            </a:pPr>
            <a:r>
              <a:rPr lang="en-US" sz="1800" dirty="0">
                <a:solidFill>
                  <a:srgbClr val="000C50"/>
                </a:solidFill>
                <a:ea typeface="Segoe UI" pitchFamily="34" charset="0"/>
                <a:cs typeface="Segoe UI" pitchFamily="34" charset="0"/>
              </a:rPr>
              <a:t>Avoid scams</a:t>
            </a:r>
          </a:p>
          <a:p>
            <a:pPr defTabSz="914363">
              <a:lnSpc>
                <a:spcPct val="150000"/>
              </a:lnSpc>
            </a:pPr>
            <a:r>
              <a:rPr lang="en-US" sz="2400" dirty="0">
                <a:solidFill>
                  <a:srgbClr val="0072C6">
                    <a:lumMod val="75000"/>
                  </a:srgbClr>
                </a:solidFill>
                <a:ea typeface="Segoe UI" pitchFamily="34" charset="0"/>
                <a:cs typeface="Segoe UI" pitchFamily="34" charset="0"/>
              </a:rPr>
              <a:t>3: </a:t>
            </a:r>
            <a:r>
              <a:rPr lang="en-US" sz="2000" dirty="0">
                <a:solidFill>
                  <a:srgbClr val="FFFFFF">
                    <a:lumMod val="65000"/>
                    <a:lumOff val="35000"/>
                  </a:srgbClr>
                </a:solidFill>
                <a:ea typeface="Segoe UI" pitchFamily="34" charset="0"/>
                <a:cs typeface="Segoe UI" pitchFamily="34" charset="0"/>
                <a:hlinkClick r:id="rId5"/>
              </a:rPr>
              <a:t>Create strong passwords</a:t>
            </a:r>
            <a:endParaRPr lang="en-US" sz="2000" dirty="0">
              <a:solidFill>
                <a:srgbClr val="FFFFFF">
                  <a:lumMod val="65000"/>
                  <a:lumOff val="35000"/>
                </a:srgbClr>
              </a:solidFill>
              <a:ea typeface="Segoe UI" pitchFamily="34" charset="0"/>
              <a:cs typeface="Segoe UI" pitchFamily="34" charset="0"/>
            </a:endParaRPr>
          </a:p>
          <a:p>
            <a:pPr defTabSz="914363">
              <a:lnSpc>
                <a:spcPct val="150000"/>
              </a:lnSpc>
            </a:pPr>
            <a:r>
              <a:rPr lang="en-US" sz="1800" dirty="0">
                <a:solidFill>
                  <a:srgbClr val="000C50"/>
                </a:solidFill>
                <a:ea typeface="Segoe UI" pitchFamily="34" charset="0"/>
                <a:cs typeface="Segoe UI" pitchFamily="34" charset="0"/>
              </a:rPr>
              <a:t>Use unique, long, and strong passwords &amp; PINs</a:t>
            </a:r>
          </a:p>
          <a:p>
            <a:pPr defTabSz="914363">
              <a:lnSpc>
                <a:spcPct val="150000"/>
              </a:lnSpc>
            </a:pPr>
            <a:r>
              <a:rPr lang="en-US" sz="1800" dirty="0">
                <a:solidFill>
                  <a:srgbClr val="000C50"/>
                </a:solidFill>
                <a:ea typeface="Segoe UI" pitchFamily="34" charset="0"/>
                <a:cs typeface="Segoe UI" pitchFamily="34" charset="0"/>
              </a:rPr>
              <a:t>Keep them secret</a:t>
            </a:r>
          </a:p>
          <a:p>
            <a:endParaRPr lang="en-US" sz="1800" dirty="0">
              <a:solidFill>
                <a:srgbClr val="000C50"/>
              </a:solidFill>
            </a:endParaRPr>
          </a:p>
        </p:txBody>
      </p:sp>
      <p:sp>
        <p:nvSpPr>
          <p:cNvPr id="3" name="Slide Number Placeholder 2"/>
          <p:cNvSpPr>
            <a:spLocks noGrp="1"/>
          </p:cNvSpPr>
          <p:nvPr>
            <p:ph type="sldNum" sz="quarter" idx="4"/>
          </p:nvPr>
        </p:nvSpPr>
        <p:spPr/>
        <p:txBody>
          <a:bodyPr/>
          <a:lstStyle/>
          <a:p>
            <a:fld id="{7EFC24D6-DB8F-6B44-BA5A-9BEC68C15CAA}" type="slidenum">
              <a:rPr lang="en-US" smtClean="0">
                <a:solidFill>
                  <a:srgbClr val="FFFFFF"/>
                </a:solidFill>
              </a:rPr>
              <a:pPr/>
              <a:t>22</a:t>
            </a:fld>
            <a:endParaRPr lang="en-US">
              <a:solidFill>
                <a:srgbClr val="FFFFFF"/>
              </a:solidFill>
            </a:endParaRPr>
          </a:p>
        </p:txBody>
      </p:sp>
      <p:sp>
        <p:nvSpPr>
          <p:cNvPr id="7" name="TextBox 6"/>
          <p:cNvSpPr txBox="1"/>
          <p:nvPr/>
        </p:nvSpPr>
        <p:spPr>
          <a:xfrm>
            <a:off x="-192116" y="6596292"/>
            <a:ext cx="5066145" cy="517065"/>
          </a:xfrm>
          <a:prstGeom prst="rect">
            <a:avLst/>
          </a:prstGeom>
          <a:noFill/>
        </p:spPr>
        <p:txBody>
          <a:bodyPr wrap="square" lIns="182880" tIns="146304" rIns="182880" bIns="146304" rtlCol="0">
            <a:spAutoFit/>
          </a:bodyPr>
          <a:lstStyle/>
          <a:p>
            <a:pPr algn="r">
              <a:lnSpc>
                <a:spcPct val="90000"/>
              </a:lnSpc>
            </a:pPr>
            <a:r>
              <a:rPr lang="en-US" sz="1600" dirty="0" smtClean="0">
                <a:solidFill>
                  <a:srgbClr val="000C50"/>
                </a:solidFill>
                <a:latin typeface="Segoe UI Light"/>
              </a:rPr>
              <a:t>*Click the links for detailed information on each tip. </a:t>
            </a:r>
          </a:p>
        </p:txBody>
      </p:sp>
      <p:sp>
        <p:nvSpPr>
          <p:cNvPr id="8" name="Text Placeholder 3"/>
          <p:cNvSpPr txBox="1">
            <a:spLocks/>
          </p:cNvSpPr>
          <p:nvPr/>
        </p:nvSpPr>
        <p:spPr>
          <a:xfrm>
            <a:off x="6429879" y="890795"/>
            <a:ext cx="5799234" cy="690342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3">
              <a:lnSpc>
                <a:spcPct val="150000"/>
              </a:lnSpc>
            </a:pPr>
            <a:r>
              <a:rPr lang="en-US" sz="2400" dirty="0" smtClean="0">
                <a:solidFill>
                  <a:srgbClr val="0072C6">
                    <a:lumMod val="75000"/>
                  </a:srgbClr>
                </a:solidFill>
                <a:ea typeface="Segoe UI" pitchFamily="34" charset="0"/>
                <a:cs typeface="Segoe UI" pitchFamily="34" charset="0"/>
              </a:rPr>
              <a:t>4</a:t>
            </a:r>
            <a:r>
              <a:rPr lang="en-US" sz="2400" dirty="0">
                <a:solidFill>
                  <a:srgbClr val="0072C6">
                    <a:lumMod val="75000"/>
                  </a:srgbClr>
                </a:solidFill>
                <a:ea typeface="Segoe UI" pitchFamily="34" charset="0"/>
                <a:cs typeface="Segoe UI" pitchFamily="34" charset="0"/>
              </a:rPr>
              <a:t>: </a:t>
            </a:r>
            <a:r>
              <a:rPr lang="en-US" sz="2000" dirty="0">
                <a:solidFill>
                  <a:srgbClr val="FFFFFF">
                    <a:lumMod val="65000"/>
                    <a:lumOff val="35000"/>
                  </a:srgbClr>
                </a:solidFill>
                <a:ea typeface="Segoe UI" pitchFamily="34" charset="0"/>
                <a:cs typeface="Segoe UI" pitchFamily="34" charset="0"/>
                <a:hlinkClick r:id="rId6"/>
              </a:rPr>
              <a:t>Take charge of your online reputation</a:t>
            </a:r>
            <a:endParaRPr lang="en-US" sz="2000" dirty="0">
              <a:solidFill>
                <a:srgbClr val="FFFFFF">
                  <a:lumMod val="65000"/>
                  <a:lumOff val="35000"/>
                </a:srgbClr>
              </a:solidFill>
              <a:ea typeface="Segoe UI" pitchFamily="34" charset="0"/>
              <a:cs typeface="Segoe UI" pitchFamily="34" charset="0"/>
            </a:endParaRPr>
          </a:p>
          <a:p>
            <a:pPr defTabSz="457200" eaLnBrk="0" hangingPunct="0">
              <a:lnSpc>
                <a:spcPct val="150000"/>
              </a:lnSpc>
            </a:pPr>
            <a:r>
              <a:rPr lang="en-US" sz="1800" dirty="0">
                <a:solidFill>
                  <a:srgbClr val="000C50"/>
                </a:solidFill>
                <a:ea typeface="Segoe UI" pitchFamily="34" charset="0"/>
                <a:cs typeface="Segoe UI" pitchFamily="34" charset="0"/>
              </a:rPr>
              <a:t>Pay attention to what’s online about you</a:t>
            </a:r>
          </a:p>
          <a:p>
            <a:pPr defTabSz="457200" eaLnBrk="0" hangingPunct="0">
              <a:lnSpc>
                <a:spcPct val="150000"/>
              </a:lnSpc>
            </a:pPr>
            <a:r>
              <a:rPr lang="en-US" sz="1800" dirty="0">
                <a:solidFill>
                  <a:srgbClr val="000C50"/>
                </a:solidFill>
                <a:ea typeface="Segoe UI" pitchFamily="34" charset="0"/>
                <a:cs typeface="Segoe UI" pitchFamily="34" charset="0"/>
              </a:rPr>
              <a:t>Cultivate an accurate, positive reputation</a:t>
            </a:r>
          </a:p>
          <a:p>
            <a:pPr defTabSz="914363">
              <a:lnSpc>
                <a:spcPct val="150000"/>
              </a:lnSpc>
            </a:pPr>
            <a:endParaRPr lang="en-US" sz="700" dirty="0">
              <a:solidFill>
                <a:srgbClr val="FFFFFF">
                  <a:lumMod val="65000"/>
                  <a:lumOff val="35000"/>
                </a:srgbClr>
              </a:solidFill>
              <a:ea typeface="Segoe UI" pitchFamily="34" charset="0"/>
              <a:cs typeface="Segoe UI" pitchFamily="34" charset="0"/>
            </a:endParaRPr>
          </a:p>
          <a:p>
            <a:pPr defTabSz="914363">
              <a:lnSpc>
                <a:spcPct val="150000"/>
              </a:lnSpc>
            </a:pPr>
            <a:r>
              <a:rPr lang="en-US" sz="2400" dirty="0">
                <a:solidFill>
                  <a:srgbClr val="0072C6">
                    <a:lumMod val="75000"/>
                  </a:srgbClr>
                </a:solidFill>
                <a:ea typeface="Segoe UI" pitchFamily="34" charset="0"/>
                <a:cs typeface="Segoe UI" pitchFamily="34" charset="0"/>
              </a:rPr>
              <a:t>5: </a:t>
            </a:r>
            <a:r>
              <a:rPr lang="en-US" sz="2000" dirty="0">
                <a:solidFill>
                  <a:srgbClr val="FFFFFF">
                    <a:lumMod val="65000"/>
                    <a:lumOff val="35000"/>
                  </a:srgbClr>
                </a:solidFill>
                <a:ea typeface="Segoe UI" pitchFamily="34" charset="0"/>
                <a:cs typeface="Segoe UI" pitchFamily="34" charset="0"/>
                <a:hlinkClick r:id="rId7"/>
              </a:rPr>
              <a:t>Use social networks more safely</a:t>
            </a:r>
            <a:endParaRPr lang="en-US" sz="2000" dirty="0">
              <a:solidFill>
                <a:srgbClr val="FFFFFF">
                  <a:lumMod val="65000"/>
                  <a:lumOff val="35000"/>
                </a:srgbClr>
              </a:solidFill>
              <a:ea typeface="Segoe UI" pitchFamily="34" charset="0"/>
              <a:cs typeface="Segoe UI" pitchFamily="34" charset="0"/>
            </a:endParaRPr>
          </a:p>
          <a:p>
            <a:pPr defTabSz="914363">
              <a:lnSpc>
                <a:spcPct val="150000"/>
              </a:lnSpc>
            </a:pPr>
            <a:r>
              <a:rPr lang="en-US" sz="1800" dirty="0">
                <a:solidFill>
                  <a:srgbClr val="000C50"/>
                </a:solidFill>
                <a:ea typeface="Segoe UI" pitchFamily="34" charset="0"/>
                <a:cs typeface="Segoe UI" pitchFamily="34" charset="0"/>
              </a:rPr>
              <a:t>Use Settings or Options to manage your privacy</a:t>
            </a:r>
          </a:p>
          <a:p>
            <a:pPr defTabSz="457200" eaLnBrk="0" hangingPunct="0">
              <a:lnSpc>
                <a:spcPct val="150000"/>
              </a:lnSpc>
              <a:defRPr/>
            </a:pPr>
            <a:r>
              <a:rPr lang="en-US" sz="1800" dirty="0">
                <a:solidFill>
                  <a:srgbClr val="000C50"/>
                </a:solidFill>
                <a:ea typeface="Segoe UI" pitchFamily="34" charset="0"/>
                <a:cs typeface="Segoe UI" pitchFamily="34" charset="0"/>
              </a:rPr>
              <a:t>Accept new friends wisely</a:t>
            </a:r>
          </a:p>
          <a:p>
            <a:pPr defTabSz="457200" eaLnBrk="0" hangingPunct="0">
              <a:lnSpc>
                <a:spcPct val="150000"/>
              </a:lnSpc>
              <a:defRPr/>
            </a:pPr>
            <a:r>
              <a:rPr lang="en-US" sz="1800" dirty="0">
                <a:solidFill>
                  <a:srgbClr val="000C50"/>
                </a:solidFill>
                <a:ea typeface="Segoe UI" pitchFamily="34" charset="0"/>
                <a:cs typeface="Segoe UI" pitchFamily="34" charset="0"/>
              </a:rPr>
              <a:t>Be careful what you post</a:t>
            </a:r>
          </a:p>
          <a:p>
            <a:pPr defTabSz="914363">
              <a:lnSpc>
                <a:spcPct val="150000"/>
              </a:lnSpc>
            </a:pPr>
            <a:endParaRPr lang="en-US" sz="700" dirty="0">
              <a:solidFill>
                <a:srgbClr val="FFFFFF">
                  <a:lumMod val="65000"/>
                  <a:lumOff val="35000"/>
                </a:srgbClr>
              </a:solidFill>
              <a:ea typeface="Segoe UI" pitchFamily="34" charset="0"/>
              <a:cs typeface="Segoe UI" pitchFamily="34" charset="0"/>
            </a:endParaRPr>
          </a:p>
          <a:p>
            <a:pPr defTabSz="914363">
              <a:lnSpc>
                <a:spcPct val="150000"/>
              </a:lnSpc>
            </a:pPr>
            <a:r>
              <a:rPr lang="en-US" sz="2400" dirty="0">
                <a:solidFill>
                  <a:srgbClr val="0072C6">
                    <a:lumMod val="75000"/>
                  </a:srgbClr>
                </a:solidFill>
                <a:ea typeface="Segoe UI" pitchFamily="34" charset="0"/>
                <a:cs typeface="Segoe UI" pitchFamily="34" charset="0"/>
              </a:rPr>
              <a:t>6: </a:t>
            </a:r>
            <a:r>
              <a:rPr lang="en-US" sz="2000" dirty="0">
                <a:solidFill>
                  <a:srgbClr val="FFFFFF">
                    <a:lumMod val="65000"/>
                    <a:lumOff val="35000"/>
                  </a:srgbClr>
                </a:solidFill>
                <a:ea typeface="Segoe UI" pitchFamily="34" charset="0"/>
                <a:cs typeface="Segoe UI" pitchFamily="34" charset="0"/>
                <a:hlinkClick r:id="rId8"/>
              </a:rPr>
              <a:t>Take extra steps to help keep kids safer online </a:t>
            </a:r>
            <a:endParaRPr lang="en-US" sz="2000" dirty="0">
              <a:solidFill>
                <a:srgbClr val="FFFFFF">
                  <a:lumMod val="65000"/>
                  <a:lumOff val="35000"/>
                </a:srgbClr>
              </a:solidFill>
              <a:ea typeface="Segoe UI" pitchFamily="34" charset="0"/>
              <a:cs typeface="Segoe UI" pitchFamily="34" charset="0"/>
            </a:endParaRPr>
          </a:p>
          <a:p>
            <a:pPr defTabSz="457200" eaLnBrk="0" hangingPunct="0">
              <a:lnSpc>
                <a:spcPct val="150000"/>
              </a:lnSpc>
              <a:defRPr/>
            </a:pPr>
            <a:r>
              <a:rPr lang="en-US" sz="1800" dirty="0">
                <a:solidFill>
                  <a:srgbClr val="000C50"/>
                </a:solidFill>
                <a:ea typeface="Segoe UI" pitchFamily="34" charset="0"/>
                <a:cs typeface="Segoe UI" pitchFamily="34" charset="0"/>
                <a:sym typeface="Gill Sans" charset="0"/>
              </a:rPr>
              <a:t>Play online with kids</a:t>
            </a:r>
          </a:p>
          <a:p>
            <a:pPr defTabSz="457200" eaLnBrk="0" hangingPunct="0">
              <a:lnSpc>
                <a:spcPct val="150000"/>
              </a:lnSpc>
              <a:defRPr/>
            </a:pPr>
            <a:r>
              <a:rPr lang="en-US" sz="1800" dirty="0">
                <a:solidFill>
                  <a:srgbClr val="000C50"/>
                </a:solidFill>
                <a:ea typeface="Segoe UI" pitchFamily="34" charset="0"/>
                <a:cs typeface="Segoe UI" pitchFamily="34" charset="0"/>
                <a:sym typeface="Gill Sans" charset="0"/>
              </a:rPr>
              <a:t>Manage and monitor kids’ computer use</a:t>
            </a:r>
          </a:p>
          <a:p>
            <a:pPr defTabSz="457200" eaLnBrk="0" hangingPunct="0">
              <a:lnSpc>
                <a:spcPct val="150000"/>
              </a:lnSpc>
              <a:defRPr/>
            </a:pPr>
            <a:r>
              <a:rPr lang="en-US" sz="1800" dirty="0">
                <a:solidFill>
                  <a:srgbClr val="000C50"/>
                </a:solidFill>
                <a:ea typeface="Segoe UI" pitchFamily="34" charset="0"/>
                <a:cs typeface="Segoe UI" pitchFamily="34" charset="0"/>
                <a:sym typeface="Gill Sans" charset="0"/>
              </a:rPr>
              <a:t>Get reports of kids’ computer use</a:t>
            </a:r>
          </a:p>
          <a:p>
            <a:pPr defTabSz="914363">
              <a:lnSpc>
                <a:spcPct val="150000"/>
              </a:lnSpc>
            </a:pPr>
            <a:endParaRPr lang="en-US" sz="1800" dirty="0" smtClean="0">
              <a:solidFill>
                <a:srgbClr val="000C50"/>
              </a:solidFill>
              <a:ea typeface="Segoe UI" pitchFamily="34" charset="0"/>
              <a:cs typeface="Segoe UI" pitchFamily="34" charset="0"/>
            </a:endParaRPr>
          </a:p>
          <a:p>
            <a:endParaRPr lang="en-US" sz="1800" dirty="0">
              <a:solidFill>
                <a:srgbClr val="000C50"/>
              </a:solidFill>
            </a:endParaRPr>
          </a:p>
        </p:txBody>
      </p:sp>
    </p:spTree>
    <p:extLst>
      <p:ext uri="{BB962C8B-B14F-4D97-AF65-F5344CB8AC3E}">
        <p14:creationId xmlns:p14="http://schemas.microsoft.com/office/powerpoint/2010/main" val="49107323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1913" y="310850"/>
            <a:ext cx="11887200" cy="932563"/>
          </a:xfrm>
        </p:spPr>
        <p:txBody>
          <a:bodyPr/>
          <a:lstStyle/>
          <a:p>
            <a:r>
              <a:rPr lang="en-US" sz="5400" dirty="0" smtClean="0"/>
              <a:t>“Do 1 Thing” to stay safer online </a:t>
            </a:r>
            <a:endParaRPr lang="en-US" sz="5400" dirty="0"/>
          </a:p>
        </p:txBody>
      </p:sp>
      <p:sp>
        <p:nvSpPr>
          <p:cNvPr id="3" name="Slide Number Placeholder 2"/>
          <p:cNvSpPr>
            <a:spLocks noGrp="1"/>
          </p:cNvSpPr>
          <p:nvPr>
            <p:ph type="sldNum" sz="quarter" idx="4"/>
          </p:nvPr>
        </p:nvSpPr>
        <p:spPr/>
        <p:txBody>
          <a:bodyPr/>
          <a:lstStyle/>
          <a:p>
            <a:fld id="{7EFC24D6-DB8F-6B44-BA5A-9BEC68C15CAA}" type="slidenum">
              <a:rPr lang="en-US" smtClean="0">
                <a:solidFill>
                  <a:srgbClr val="FFFFFF"/>
                </a:solidFill>
              </a:rPr>
              <a:pPr/>
              <a:t>23</a:t>
            </a:fld>
            <a:endParaRPr lang="en-US">
              <a:solidFill>
                <a:srgbClr val="FFFFFF"/>
              </a:solidFill>
            </a:endParaRPr>
          </a:p>
        </p:txBody>
      </p:sp>
      <p:sp>
        <p:nvSpPr>
          <p:cNvPr id="6" name="Rectangle 5"/>
          <p:cNvSpPr/>
          <p:nvPr/>
        </p:nvSpPr>
        <p:spPr>
          <a:xfrm>
            <a:off x="341913" y="1500604"/>
            <a:ext cx="11592912" cy="5160387"/>
          </a:xfrm>
          <a:prstGeom prst="rect">
            <a:avLst/>
          </a:prstGeom>
        </p:spPr>
        <p:txBody>
          <a:bodyPr wrap="square">
            <a:spAutoFit/>
          </a:bodyPr>
          <a:lstStyle/>
          <a:p>
            <a:pPr defTabSz="914363">
              <a:spcAft>
                <a:spcPts val="800"/>
              </a:spcAft>
            </a:pPr>
            <a:r>
              <a:rPr lang="en-US" sz="2400" dirty="0">
                <a:solidFill>
                  <a:srgbClr val="000C50"/>
                </a:solidFill>
              </a:rPr>
              <a:t>We can take many steps to help protect ourselves and our families online. </a:t>
            </a:r>
            <a:endParaRPr lang="en-US" sz="2400" dirty="0" smtClean="0">
              <a:solidFill>
                <a:srgbClr val="000C50"/>
              </a:solidFill>
            </a:endParaRPr>
          </a:p>
          <a:p>
            <a:pPr defTabSz="914363">
              <a:spcAft>
                <a:spcPts val="800"/>
              </a:spcAft>
            </a:pPr>
            <a:endParaRPr lang="en-US" sz="900" dirty="0" smtClean="0">
              <a:solidFill>
                <a:srgbClr val="000C50"/>
              </a:solidFill>
              <a:latin typeface="+mj-lt"/>
            </a:endParaRPr>
          </a:p>
          <a:p>
            <a:pPr defTabSz="914363">
              <a:spcAft>
                <a:spcPts val="800"/>
              </a:spcAft>
            </a:pPr>
            <a:r>
              <a:rPr lang="en-US" sz="2400" dirty="0" smtClean="0">
                <a:solidFill>
                  <a:srgbClr val="000C50"/>
                </a:solidFill>
                <a:latin typeface="+mj-lt"/>
              </a:rPr>
              <a:t>Microsoft is asking you to “Do 1 Thing” to stay safer online. Take any of the actions below and Microsoft will make a donation </a:t>
            </a:r>
            <a:r>
              <a:rPr lang="en-US" sz="2400" dirty="0" smtClean="0">
                <a:solidFill>
                  <a:srgbClr val="000C50"/>
                </a:solidFill>
                <a:latin typeface="+mj-lt"/>
              </a:rPr>
              <a:t>to </a:t>
            </a:r>
            <a:r>
              <a:rPr lang="en-US" sz="2400" dirty="0" err="1">
                <a:solidFill>
                  <a:srgbClr val="000C50"/>
                </a:solidFill>
                <a:latin typeface="+mj-lt"/>
                <a:hlinkClick r:id="rId2"/>
              </a:rPr>
              <a:t>TechSoup</a:t>
            </a:r>
            <a:r>
              <a:rPr lang="en-US" sz="2400" dirty="0">
                <a:solidFill>
                  <a:srgbClr val="000C50"/>
                </a:solidFill>
                <a:latin typeface="+mj-lt"/>
                <a:hlinkClick r:id="rId2"/>
              </a:rPr>
              <a:t> Global</a:t>
            </a:r>
            <a:r>
              <a:rPr lang="en-US" sz="2400" dirty="0">
                <a:solidFill>
                  <a:srgbClr val="000C50"/>
                </a:solidFill>
                <a:latin typeface="+mj-lt"/>
              </a:rPr>
              <a:t>, a </a:t>
            </a:r>
            <a:r>
              <a:rPr lang="en-US" sz="2400" dirty="0" smtClean="0">
                <a:solidFill>
                  <a:srgbClr val="000C50"/>
                </a:solidFill>
                <a:latin typeface="+mj-lt"/>
              </a:rPr>
              <a:t>nonprofit </a:t>
            </a:r>
            <a:r>
              <a:rPr lang="en-US" sz="2400" dirty="0">
                <a:solidFill>
                  <a:srgbClr val="000C50"/>
                </a:solidFill>
                <a:latin typeface="+mj-lt"/>
              </a:rPr>
              <a:t>organization using technology to solve global problems and foster social change</a:t>
            </a:r>
            <a:r>
              <a:rPr lang="en-US" sz="2400" dirty="0" smtClean="0">
                <a:solidFill>
                  <a:srgbClr val="000C50"/>
                </a:solidFill>
                <a:latin typeface="+mj-lt"/>
              </a:rPr>
              <a:t>!</a:t>
            </a:r>
          </a:p>
          <a:p>
            <a:pPr defTabSz="914363">
              <a:spcAft>
                <a:spcPts val="800"/>
              </a:spcAft>
            </a:pPr>
            <a:endParaRPr lang="en-US" sz="500" dirty="0" smtClean="0">
              <a:solidFill>
                <a:srgbClr val="000C50"/>
              </a:solidFill>
              <a:latin typeface="Segoe UI Light"/>
              <a:ea typeface="Segoe UI" pitchFamily="34" charset="0"/>
              <a:cs typeface="Segoe UI" pitchFamily="34" charset="0"/>
            </a:endParaRPr>
          </a:p>
          <a:p>
            <a:pPr marL="342900" indent="-342900" defTabSz="914363">
              <a:spcAft>
                <a:spcPts val="800"/>
              </a:spcAft>
              <a:buFont typeface="Arial" panose="020B0604020202020204" pitchFamily="34" charset="0"/>
              <a:buChar char="•"/>
            </a:pPr>
            <a:r>
              <a:rPr lang="en-US" sz="2000" dirty="0" smtClean="0">
                <a:solidFill>
                  <a:srgbClr val="000C50"/>
                </a:solidFill>
                <a:latin typeface="Segoe UI Light"/>
                <a:ea typeface="Segoe UI" pitchFamily="34" charset="0"/>
                <a:cs typeface="Segoe UI" pitchFamily="34" charset="0"/>
              </a:rPr>
              <a:t>Share </a:t>
            </a:r>
            <a:r>
              <a:rPr lang="en-US" sz="2000" dirty="0" smtClean="0">
                <a:solidFill>
                  <a:srgbClr val="000C50"/>
                </a:solidFill>
                <a:latin typeface="Segoe UI Light"/>
                <a:ea typeface="Segoe UI" pitchFamily="34" charset="0"/>
                <a:cs typeface="Segoe UI" pitchFamily="34" charset="0"/>
              </a:rPr>
              <a:t>your </a:t>
            </a:r>
            <a:r>
              <a:rPr lang="en-US" sz="2000" dirty="0" smtClean="0">
                <a:solidFill>
                  <a:srgbClr val="000C50"/>
                </a:solidFill>
                <a:latin typeface="Segoe UI Light"/>
                <a:ea typeface="Segoe UI" pitchFamily="34" charset="0"/>
                <a:cs typeface="Segoe UI" pitchFamily="34" charset="0"/>
              </a:rPr>
              <a:t>#Do1Thing story on </a:t>
            </a:r>
            <a:r>
              <a:rPr lang="en-US" sz="2000" dirty="0" smtClean="0">
                <a:solidFill>
                  <a:srgbClr val="000C50"/>
                </a:solidFill>
                <a:latin typeface="Segoe UI Light"/>
                <a:ea typeface="Segoe UI" pitchFamily="34" charset="0"/>
                <a:cs typeface="Segoe UI" pitchFamily="34" charset="0"/>
              </a:rPr>
              <a:t>the new Microsoft Safer Online webpage: </a:t>
            </a:r>
            <a:r>
              <a:rPr lang="en-US" sz="2000" dirty="0" smtClean="0">
                <a:solidFill>
                  <a:srgbClr val="000C50"/>
                </a:solidFill>
                <a:latin typeface="Segoe UI Light"/>
                <a:ea typeface="Segoe UI" pitchFamily="34" charset="0"/>
                <a:cs typeface="Segoe UI" pitchFamily="34" charset="0"/>
                <a:hlinkClick r:id="rId3"/>
              </a:rPr>
              <a:t>Microsoft.com/SaferOnline</a:t>
            </a:r>
            <a:r>
              <a:rPr lang="en-US" sz="2000" dirty="0" smtClean="0">
                <a:solidFill>
                  <a:srgbClr val="000C50"/>
                </a:solidFill>
                <a:latin typeface="Segoe UI Light"/>
                <a:ea typeface="Segoe UI" pitchFamily="34" charset="0"/>
                <a:cs typeface="Segoe UI" pitchFamily="34" charset="0"/>
              </a:rPr>
              <a:t> </a:t>
            </a:r>
            <a:endParaRPr lang="en-US" sz="2000" dirty="0" smtClean="0">
              <a:solidFill>
                <a:srgbClr val="000C50"/>
              </a:solidFill>
              <a:latin typeface="Segoe UI Light"/>
              <a:ea typeface="Segoe UI" pitchFamily="34" charset="0"/>
              <a:cs typeface="Segoe UI" pitchFamily="34" charset="0"/>
            </a:endParaRPr>
          </a:p>
          <a:p>
            <a:pPr marL="342900" indent="-342900" defTabSz="914363">
              <a:lnSpc>
                <a:spcPct val="150000"/>
              </a:lnSpc>
              <a:buFont typeface="Arial" panose="020B0604020202020204" pitchFamily="34" charset="0"/>
              <a:buChar char="•"/>
            </a:pPr>
            <a:r>
              <a:rPr lang="en-US" sz="2000" dirty="0">
                <a:solidFill>
                  <a:srgbClr val="000C50"/>
                </a:solidFill>
                <a:latin typeface="Segoe UI Light"/>
                <a:ea typeface="Segoe UI" pitchFamily="34" charset="0"/>
                <a:cs typeface="Segoe UI" pitchFamily="34" charset="0"/>
              </a:rPr>
              <a:t>Change your </a:t>
            </a:r>
            <a:r>
              <a:rPr lang="en-US" sz="2000" dirty="0" smtClean="0">
                <a:solidFill>
                  <a:srgbClr val="000C50"/>
                </a:solidFill>
                <a:latin typeface="Segoe UI Light"/>
                <a:ea typeface="Segoe UI" pitchFamily="34" charset="0"/>
                <a:cs typeface="Segoe UI" pitchFamily="34" charset="0"/>
              </a:rPr>
              <a:t>profile </a:t>
            </a:r>
            <a:r>
              <a:rPr lang="en-US" sz="2000" dirty="0">
                <a:solidFill>
                  <a:srgbClr val="000C50"/>
                </a:solidFill>
                <a:latin typeface="Segoe UI Light"/>
                <a:ea typeface="Segoe UI" pitchFamily="34" charset="0"/>
                <a:cs typeface="Segoe UI" pitchFamily="34" charset="0"/>
              </a:rPr>
              <a:t>pictures to the #Do1Thing </a:t>
            </a:r>
            <a:r>
              <a:rPr lang="en-US" sz="2000" dirty="0" smtClean="0">
                <a:solidFill>
                  <a:srgbClr val="000C50"/>
                </a:solidFill>
                <a:latin typeface="Segoe UI Light"/>
                <a:ea typeface="Segoe UI" pitchFamily="34" charset="0"/>
                <a:cs typeface="Segoe UI" pitchFamily="34" charset="0"/>
              </a:rPr>
              <a:t>icon (</a:t>
            </a:r>
            <a:r>
              <a:rPr lang="en-US" sz="2000" dirty="0" smtClean="0">
                <a:solidFill>
                  <a:srgbClr val="000C50"/>
                </a:solidFill>
                <a:latin typeface="Segoe UI Light"/>
                <a:ea typeface="Segoe UI" pitchFamily="34" charset="0"/>
                <a:cs typeface="Segoe UI" pitchFamily="34" charset="0"/>
                <a:hlinkClick r:id="rId4"/>
              </a:rPr>
              <a:t>bit.ly/MSFTdo1thing</a:t>
            </a:r>
            <a:r>
              <a:rPr lang="en-US" sz="2000" dirty="0" smtClean="0">
                <a:solidFill>
                  <a:srgbClr val="000C50"/>
                </a:solidFill>
                <a:latin typeface="Segoe UI Light"/>
                <a:ea typeface="Segoe UI" pitchFamily="34" charset="0"/>
                <a:cs typeface="Segoe UI" pitchFamily="34" charset="0"/>
              </a:rPr>
              <a:t>) &amp; tells us on </a:t>
            </a:r>
            <a:r>
              <a:rPr lang="en-US" sz="2000" dirty="0" smtClean="0">
                <a:solidFill>
                  <a:srgbClr val="000C50"/>
                </a:solidFill>
                <a:latin typeface="Segoe UI Light"/>
                <a:ea typeface="Segoe UI" pitchFamily="34" charset="0"/>
                <a:cs typeface="Segoe UI" pitchFamily="34" charset="0"/>
                <a:hlinkClick r:id="rId5"/>
              </a:rPr>
              <a:t>Twitter</a:t>
            </a:r>
            <a:r>
              <a:rPr lang="en-US" sz="2000" dirty="0" smtClean="0">
                <a:solidFill>
                  <a:srgbClr val="000C50"/>
                </a:solidFill>
                <a:latin typeface="Segoe UI Light"/>
                <a:ea typeface="Segoe UI" pitchFamily="34" charset="0"/>
                <a:cs typeface="Segoe UI" pitchFamily="34" charset="0"/>
              </a:rPr>
              <a:t> or </a:t>
            </a:r>
            <a:r>
              <a:rPr lang="en-US" sz="2000" dirty="0" smtClean="0">
                <a:solidFill>
                  <a:srgbClr val="000C50"/>
                </a:solidFill>
                <a:latin typeface="Segoe UI Light"/>
                <a:ea typeface="Segoe UI" pitchFamily="34" charset="0"/>
                <a:cs typeface="Segoe UI" pitchFamily="34" charset="0"/>
                <a:hlinkClick r:id="rId6"/>
              </a:rPr>
              <a:t>Facebook</a:t>
            </a:r>
            <a:r>
              <a:rPr lang="en-US" sz="2000" dirty="0" smtClean="0">
                <a:solidFill>
                  <a:srgbClr val="000C50"/>
                </a:solidFill>
                <a:latin typeface="Segoe UI Light"/>
                <a:ea typeface="Segoe UI" pitchFamily="34" charset="0"/>
                <a:cs typeface="Segoe UI" pitchFamily="34" charset="0"/>
              </a:rPr>
              <a:t>.</a:t>
            </a:r>
            <a:endParaRPr lang="en-US" sz="2000" dirty="0">
              <a:solidFill>
                <a:srgbClr val="000C50"/>
              </a:solidFill>
              <a:latin typeface="Segoe UI Light"/>
              <a:ea typeface="Segoe UI" pitchFamily="34" charset="0"/>
              <a:cs typeface="Segoe UI" pitchFamily="34" charset="0"/>
            </a:endParaRPr>
          </a:p>
          <a:p>
            <a:pPr marL="342900" indent="-342900" defTabSz="914363">
              <a:lnSpc>
                <a:spcPct val="150000"/>
              </a:lnSpc>
              <a:buFont typeface="Arial" panose="020B0604020202020204" pitchFamily="34" charset="0"/>
              <a:buChar char="•"/>
            </a:pPr>
            <a:r>
              <a:rPr lang="en-US" sz="2000" dirty="0" smtClean="0">
                <a:solidFill>
                  <a:srgbClr val="000C50"/>
                </a:solidFill>
                <a:latin typeface="Segoe UI Light"/>
                <a:ea typeface="Segoe UI" pitchFamily="34" charset="0"/>
                <a:cs typeface="Segoe UI" pitchFamily="34" charset="0"/>
              </a:rPr>
              <a:t>Post, tweet, blog, or share the icon or webpage with </a:t>
            </a:r>
            <a:r>
              <a:rPr lang="en-US" sz="2000" dirty="0">
                <a:solidFill>
                  <a:srgbClr val="000C50"/>
                </a:solidFill>
                <a:latin typeface="Segoe UI Light"/>
                <a:ea typeface="Segoe UI" pitchFamily="34" charset="0"/>
                <a:cs typeface="Segoe UI" pitchFamily="34" charset="0"/>
              </a:rPr>
              <a:t>your social </a:t>
            </a:r>
            <a:r>
              <a:rPr lang="en-US" sz="2000" dirty="0" smtClean="0">
                <a:solidFill>
                  <a:srgbClr val="000C50"/>
                </a:solidFill>
                <a:latin typeface="Segoe UI Light"/>
                <a:ea typeface="Segoe UI" pitchFamily="34" charset="0"/>
                <a:cs typeface="Segoe UI" pitchFamily="34" charset="0"/>
              </a:rPr>
              <a:t>circles using the</a:t>
            </a:r>
          </a:p>
          <a:p>
            <a:pPr defTabSz="914363"/>
            <a:r>
              <a:rPr lang="en-US" sz="2000" dirty="0" smtClean="0">
                <a:solidFill>
                  <a:srgbClr val="000C50"/>
                </a:solidFill>
                <a:latin typeface="Segoe UI Light"/>
                <a:ea typeface="Segoe UI" pitchFamily="34" charset="0"/>
                <a:cs typeface="Segoe UI" pitchFamily="34" charset="0"/>
              </a:rPr>
              <a:t>   </a:t>
            </a:r>
            <a:r>
              <a:rPr lang="en-US" sz="2000" dirty="0" smtClean="0">
                <a:solidFill>
                  <a:srgbClr val="000C50"/>
                </a:solidFill>
                <a:latin typeface="Segoe UI Light"/>
                <a:ea typeface="Segoe UI" pitchFamily="34" charset="0"/>
                <a:cs typeface="Segoe UI" pitchFamily="34" charset="0"/>
              </a:rPr>
              <a:t>  hashtag </a:t>
            </a:r>
            <a:r>
              <a:rPr lang="en-US" sz="2000" dirty="0" smtClean="0">
                <a:solidFill>
                  <a:srgbClr val="000C50"/>
                </a:solidFill>
                <a:latin typeface="Segoe UI Light"/>
                <a:ea typeface="Segoe UI" pitchFamily="34" charset="0"/>
                <a:cs typeface="Segoe UI" pitchFamily="34" charset="0"/>
              </a:rPr>
              <a:t>#Do1Thing</a:t>
            </a:r>
            <a:r>
              <a:rPr lang="en-US" sz="2000" dirty="0" smtClean="0">
                <a:solidFill>
                  <a:srgbClr val="000C50"/>
                </a:solidFill>
                <a:latin typeface="Segoe UI Light"/>
                <a:ea typeface="Segoe UI" pitchFamily="34" charset="0"/>
                <a:cs typeface="Segoe UI" pitchFamily="34" charset="0"/>
              </a:rPr>
              <a:t>. </a:t>
            </a:r>
          </a:p>
          <a:p>
            <a:pPr defTabSz="914363"/>
            <a:r>
              <a:rPr lang="en-US" sz="2000" dirty="0" smtClean="0">
                <a:solidFill>
                  <a:srgbClr val="000C50"/>
                </a:solidFill>
                <a:latin typeface="Segoe UI Light"/>
                <a:ea typeface="Segoe UI" pitchFamily="34" charset="0"/>
                <a:cs typeface="Segoe UI" pitchFamily="34" charset="0"/>
              </a:rPr>
              <a:t>	</a:t>
            </a:r>
            <a:r>
              <a:rPr lang="en-US" sz="1600" dirty="0" smtClean="0">
                <a:solidFill>
                  <a:srgbClr val="000C50"/>
                </a:solidFill>
                <a:latin typeface="Segoe UI Light"/>
                <a:ea typeface="Segoe UI" pitchFamily="34" charset="0"/>
                <a:cs typeface="Segoe UI" pitchFamily="34" charset="0"/>
              </a:rPr>
              <a:t>Sample post: </a:t>
            </a:r>
            <a:r>
              <a:rPr lang="en-US" sz="1600" i="1" dirty="0" smtClean="0">
                <a:solidFill>
                  <a:srgbClr val="000C50"/>
                </a:solidFill>
                <a:latin typeface="Segoe UI Light"/>
              </a:rPr>
              <a:t>Tell </a:t>
            </a:r>
            <a:r>
              <a:rPr lang="en-US" sz="1600" i="1" dirty="0">
                <a:solidFill>
                  <a:srgbClr val="000C50"/>
                </a:solidFill>
                <a:latin typeface="Segoe UI Light"/>
              </a:rPr>
              <a:t>@Safer_Online the 1 thing you can do to stay </a:t>
            </a:r>
            <a:r>
              <a:rPr lang="en-US" sz="1600" i="1" dirty="0" smtClean="0">
                <a:solidFill>
                  <a:srgbClr val="000C50"/>
                </a:solidFill>
                <a:latin typeface="Segoe UI Light"/>
              </a:rPr>
              <a:t>safer online</a:t>
            </a:r>
            <a:r>
              <a:rPr lang="en-US" sz="1600" i="1" dirty="0">
                <a:solidFill>
                  <a:srgbClr val="000C50"/>
                </a:solidFill>
                <a:latin typeface="Segoe UI Light"/>
              </a:rPr>
              <a:t>! #Do1Thing #</a:t>
            </a:r>
            <a:r>
              <a:rPr lang="en-US" sz="1600" i="1" dirty="0" smtClean="0">
                <a:solidFill>
                  <a:srgbClr val="000C50"/>
                </a:solidFill>
                <a:latin typeface="Segoe UI Light"/>
              </a:rPr>
              <a:t>SID2014</a:t>
            </a:r>
          </a:p>
          <a:p>
            <a:pPr defTabSz="914363"/>
            <a:r>
              <a:rPr lang="en-US" sz="1600" i="1" dirty="0">
                <a:solidFill>
                  <a:srgbClr val="000C50"/>
                </a:solidFill>
                <a:latin typeface="Segoe UI Light"/>
              </a:rPr>
              <a:t>	</a:t>
            </a:r>
            <a:r>
              <a:rPr lang="en-US" sz="1600" i="1" dirty="0" smtClean="0">
                <a:solidFill>
                  <a:srgbClr val="000C50"/>
                </a:solidFill>
                <a:latin typeface="Segoe UI Light"/>
              </a:rPr>
              <a:t>	    </a:t>
            </a:r>
            <a:r>
              <a:rPr lang="en-US" sz="1600" i="1" dirty="0">
                <a:solidFill>
                  <a:srgbClr val="000C50"/>
                </a:solidFill>
                <a:hlinkClick r:id="rId7"/>
              </a:rPr>
              <a:t>http://bit.ly/1e4XvQM</a:t>
            </a:r>
            <a:endParaRPr lang="en-US" sz="1600" i="1" dirty="0">
              <a:solidFill>
                <a:srgbClr val="000C50"/>
              </a:solidFill>
              <a:latin typeface="Segoe UI Light"/>
            </a:endParaRPr>
          </a:p>
          <a:p>
            <a:pPr defTabSz="914363"/>
            <a:endParaRPr lang="en-US" sz="2000" dirty="0">
              <a:solidFill>
                <a:srgbClr val="000C50"/>
              </a:solidFill>
              <a:latin typeface="Segoe UI Light"/>
              <a:ea typeface="Segoe UI" pitchFamily="34" charset="0"/>
              <a:cs typeface="Segoe UI"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2326" y="4501564"/>
            <a:ext cx="1951623" cy="1951623"/>
          </a:xfrm>
          <a:prstGeom prst="rect">
            <a:avLst/>
          </a:prstGeom>
        </p:spPr>
      </p:pic>
    </p:spTree>
    <p:extLst>
      <p:ext uri="{BB962C8B-B14F-4D97-AF65-F5344CB8AC3E}">
        <p14:creationId xmlns:p14="http://schemas.microsoft.com/office/powerpoint/2010/main" val="926541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childTnLst>
                          </p:cTn>
                        </p:par>
                        <p:par>
                          <p:cTn id="8" fill="hold">
                            <p:stCondLst>
                              <p:cond delay="1100"/>
                            </p:stCondLst>
                            <p:childTnLst>
                              <p:par>
                                <p:cTn id="9" presetID="10" presetClass="entr" presetSubtype="0" fill="hold" grpId="0" nodeType="afterEffect">
                                  <p:stCondLst>
                                    <p:cond delay="4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700"/>
                                        <p:tgtEl>
                                          <p:spTgt spid="6">
                                            <p:txEl>
                                              <p:pRg st="2" end="2"/>
                                            </p:txEl>
                                          </p:spTgt>
                                        </p:tgtEl>
                                      </p:cBhvr>
                                    </p:animEffect>
                                  </p:childTnLst>
                                </p:cTn>
                              </p:par>
                            </p:childTnLst>
                          </p:cTn>
                        </p:par>
                        <p:par>
                          <p:cTn id="12" fill="hold">
                            <p:stCondLst>
                              <p:cond delay="2200"/>
                            </p:stCondLst>
                            <p:childTnLst>
                              <p:par>
                                <p:cTn id="13" presetID="10" presetClass="entr" presetSubtype="0" fill="hold" grpId="0" nodeType="afterEffect">
                                  <p:stCondLst>
                                    <p:cond delay="4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7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40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7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40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7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40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7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40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7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40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7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589" y="3251078"/>
            <a:ext cx="11887200" cy="1831975"/>
          </a:xfrm>
        </p:spPr>
        <p:txBody>
          <a:bodyPr/>
          <a:lstStyle/>
          <a:p>
            <a:r>
              <a:rPr lang="en-US" dirty="0" smtClean="0"/>
              <a:t>Appendix</a:t>
            </a:r>
            <a:endParaRPr lang="en-US" dirty="0"/>
          </a:p>
        </p:txBody>
      </p:sp>
      <p:sp>
        <p:nvSpPr>
          <p:cNvPr id="2" name="Slide Number Placeholder 1"/>
          <p:cNvSpPr>
            <a:spLocks noGrp="1"/>
          </p:cNvSpPr>
          <p:nvPr>
            <p:ph type="sldNum" sz="quarter" idx="4"/>
          </p:nvPr>
        </p:nvSpPr>
        <p:spPr/>
        <p:txBody>
          <a:bodyPr/>
          <a:lstStyle/>
          <a:p>
            <a:fld id="{7EFC24D6-DB8F-6B44-BA5A-9BEC68C15CAA}" type="slidenum">
              <a:rPr lang="en-US" smtClean="0"/>
              <a:pPr/>
              <a:t>24</a:t>
            </a:fld>
            <a:endParaRPr lang="en-US"/>
          </a:p>
        </p:txBody>
      </p:sp>
    </p:spTree>
    <p:extLst>
      <p:ext uri="{BB962C8B-B14F-4D97-AF65-F5344CB8AC3E}">
        <p14:creationId xmlns:p14="http://schemas.microsoft.com/office/powerpoint/2010/main" val="391744987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89694458"/>
              </p:ext>
            </p:extLst>
          </p:nvPr>
        </p:nvGraphicFramePr>
        <p:xfrm>
          <a:off x="-7" y="1093766"/>
          <a:ext cx="11356266" cy="1344434"/>
        </p:xfrm>
        <a:graphic>
          <a:graphicData uri="http://schemas.openxmlformats.org/drawingml/2006/table">
            <a:tbl>
              <a:tblPr firstRow="1" bandRow="1">
                <a:tableStyleId>{5C22544A-7EE6-4342-B048-85BDC9FD1C3A}</a:tableStyleId>
              </a:tblPr>
              <a:tblGrid>
                <a:gridCol w="723338"/>
                <a:gridCol w="734888"/>
                <a:gridCol w="494902"/>
                <a:gridCol w="494902"/>
                <a:gridCol w="494902"/>
                <a:gridCol w="494902"/>
                <a:gridCol w="494902"/>
                <a:gridCol w="494902"/>
                <a:gridCol w="494902"/>
                <a:gridCol w="494902"/>
                <a:gridCol w="494902"/>
                <a:gridCol w="494902"/>
                <a:gridCol w="494902"/>
                <a:gridCol w="494902"/>
                <a:gridCol w="494902"/>
                <a:gridCol w="494902"/>
                <a:gridCol w="494902"/>
                <a:gridCol w="494902"/>
                <a:gridCol w="494902"/>
                <a:gridCol w="494902"/>
                <a:gridCol w="494902"/>
                <a:gridCol w="494902"/>
              </a:tblGrid>
              <a:tr h="454418">
                <a:tc>
                  <a:txBody>
                    <a:bodyPr/>
                    <a:lstStyle/>
                    <a:p>
                      <a:endParaRPr lang="en-US" sz="1000" dirty="0"/>
                    </a:p>
                  </a:txBody>
                  <a:tcPr marT="18288" marB="18288" anchor="ctr">
                    <a:noFill/>
                  </a:tcPr>
                </a:tc>
                <a:tc>
                  <a:txBody>
                    <a:bodyPr/>
                    <a:lstStyle/>
                    <a:p>
                      <a:pPr algn="ctr"/>
                      <a:r>
                        <a:rPr lang="en-US" sz="1000" b="0" dirty="0" smtClean="0"/>
                        <a:t>20</a:t>
                      </a:r>
                      <a:r>
                        <a:rPr lang="en-US" sz="1000" b="0" baseline="0" dirty="0" smtClean="0"/>
                        <a:t> </a:t>
                      </a:r>
                      <a:r>
                        <a:rPr lang="en-US" sz="1000" b="0" dirty="0" smtClean="0"/>
                        <a:t>/Country</a:t>
                      </a:r>
                      <a:br>
                        <a:rPr lang="en-US" sz="1000" b="0" dirty="0" smtClean="0"/>
                      </a:br>
                      <a:r>
                        <a:rPr lang="en-US" sz="1000" b="0" dirty="0" smtClean="0"/>
                        <a:t>Region</a:t>
                      </a:r>
                      <a:endParaRPr lang="en-US" sz="1000" b="0" dirty="0"/>
                    </a:p>
                  </a:txBody>
                  <a:tcPr marL="27432" marR="27432"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AU</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BE</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BR</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CA</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CN</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EG</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FR</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DE</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IN</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ID</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JP</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KR</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MY</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MX</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RU</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SG</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ES</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smtClean="0">
                          <a:solidFill>
                            <a:schemeClr val="tx1"/>
                          </a:solidFill>
                          <a:effectLst/>
                          <a:latin typeface="+mn-lt"/>
                        </a:rPr>
                        <a:t>TR</a:t>
                      </a:r>
                      <a:endParaRPr lang="en-US" sz="1000" b="0" i="0" u="none" strike="noStrike" dirty="0">
                        <a:solidFill>
                          <a:schemeClr val="tx1"/>
                        </a:solidFill>
                        <a:effectLst/>
                        <a:latin typeface="+mn-lt"/>
                      </a:endParaRPr>
                    </a:p>
                  </a:txBody>
                  <a:tcPr marL="7620" marR="7620" marT="18288" marB="18288" anchor="ctr">
                    <a:solidFill>
                      <a:srgbClr val="0070C0"/>
                    </a:solidFill>
                  </a:tcPr>
                </a:tc>
                <a:tc>
                  <a:txBody>
                    <a:bodyPr/>
                    <a:lstStyle/>
                    <a:p>
                      <a:pPr algn="ctr" fontAlgn="t"/>
                      <a:r>
                        <a:rPr lang="en-US" sz="1000" b="0" i="0" u="none" strike="noStrike" dirty="0">
                          <a:solidFill>
                            <a:schemeClr val="tx1"/>
                          </a:solidFill>
                          <a:effectLst/>
                          <a:latin typeface="+mn-lt"/>
                        </a:rPr>
                        <a:t>UK</a:t>
                      </a:r>
                    </a:p>
                  </a:txBody>
                  <a:tcPr marL="7620" marR="7620" marT="18288" marB="18288" anchor="ctr">
                    <a:solidFill>
                      <a:srgbClr val="0070C0"/>
                    </a:solidFill>
                  </a:tcPr>
                </a:tc>
                <a:tc>
                  <a:txBody>
                    <a:bodyPr/>
                    <a:lstStyle/>
                    <a:p>
                      <a:pPr algn="ctr" fontAlgn="t"/>
                      <a:r>
                        <a:rPr lang="en-US" sz="1000" b="0" i="0" u="none" strike="noStrike" dirty="0">
                          <a:solidFill>
                            <a:schemeClr val="tx1"/>
                          </a:solidFill>
                          <a:effectLst/>
                          <a:latin typeface="+mn-lt"/>
                        </a:rPr>
                        <a:t>US</a:t>
                      </a:r>
                    </a:p>
                  </a:txBody>
                  <a:tcPr marL="7620" marR="7620" marT="18288" marB="18288" anchor="ctr">
                    <a:solidFill>
                      <a:srgbClr val="0070C0"/>
                    </a:solidFill>
                  </a:tcPr>
                </a:tc>
              </a:tr>
              <a:tr h="314166">
                <a:tc>
                  <a:txBody>
                    <a:bodyPr/>
                    <a:lstStyle/>
                    <a:p>
                      <a:r>
                        <a:rPr lang="en-US" sz="1000" dirty="0" smtClean="0"/>
                        <a:t>MCSI sample</a:t>
                      </a:r>
                      <a:r>
                        <a:rPr lang="en-US" sz="1000" baseline="0" dirty="0" smtClean="0"/>
                        <a:t> </a:t>
                      </a:r>
                      <a:endParaRPr lang="en-US" sz="1000" dirty="0"/>
                    </a:p>
                  </a:txBody>
                  <a:tcPr marT="18288" marB="18288" anchor="ctr">
                    <a:noFill/>
                  </a:tcPr>
                </a:tc>
                <a:tc>
                  <a:txBody>
                    <a:bodyPr/>
                    <a:lstStyle/>
                    <a:p>
                      <a:pPr algn="ctr"/>
                      <a:r>
                        <a:rPr lang="en-US" sz="1000" dirty="0" smtClean="0"/>
                        <a:t>10,484</a:t>
                      </a:r>
                      <a:endParaRPr lang="en-US" sz="1000" dirty="0"/>
                    </a:p>
                  </a:txBody>
                  <a:tcPr marL="9144" marR="9144"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530</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515</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530</a:t>
                      </a:r>
                    </a:p>
                  </a:txBody>
                  <a:tcPr marL="7620" marR="7620" marT="18288" marB="18288" anchor="ctr">
                    <a:noFill/>
                  </a:tcPr>
                </a:tc>
                <a:tc>
                  <a:txBody>
                    <a:bodyPr/>
                    <a:lstStyle/>
                    <a:p>
                      <a:pPr marL="0" algn="ctr" defTabSz="932742" rtl="0" eaLnBrk="1" fontAlgn="t" latinLnBrk="0" hangingPunct="1"/>
                      <a:r>
                        <a:rPr lang="en-US" sz="1000" kern="1200" dirty="0" smtClean="0">
                          <a:solidFill>
                            <a:schemeClr val="dk1"/>
                          </a:solidFill>
                          <a:latin typeface="+mn-lt"/>
                          <a:ea typeface="+mn-ea"/>
                          <a:cs typeface="+mn-cs"/>
                        </a:rPr>
                        <a:t>527</a:t>
                      </a:r>
                      <a:endParaRPr lang="en-US" sz="1000" kern="1200" dirty="0">
                        <a:solidFill>
                          <a:schemeClr val="dk1"/>
                        </a:solidFill>
                        <a:latin typeface="+mn-lt"/>
                        <a:ea typeface="+mn-ea"/>
                        <a:cs typeface="+mn-cs"/>
                      </a:endParaRP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529</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488</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527</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538</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524</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538</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524</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512</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516</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524</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523</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526</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526</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525</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530</a:t>
                      </a:r>
                    </a:p>
                  </a:txBody>
                  <a:tcPr marL="7620" marR="7620" marT="18288" marB="18288" anchor="ctr">
                    <a:noFill/>
                  </a:tcPr>
                </a:tc>
                <a:tc>
                  <a:txBody>
                    <a:bodyPr/>
                    <a:lstStyle/>
                    <a:p>
                      <a:pPr marL="0" algn="ctr" defTabSz="932742" rtl="0" eaLnBrk="1" fontAlgn="t" latinLnBrk="0" hangingPunct="1"/>
                      <a:r>
                        <a:rPr lang="en-US" sz="1000" kern="1200" dirty="0">
                          <a:solidFill>
                            <a:schemeClr val="dk1"/>
                          </a:solidFill>
                          <a:latin typeface="+mn-lt"/>
                          <a:ea typeface="+mn-ea"/>
                          <a:cs typeface="+mn-cs"/>
                        </a:rPr>
                        <a:t>532</a:t>
                      </a:r>
                    </a:p>
                  </a:txBody>
                  <a:tcPr marL="7620" marR="7620" marT="18288" marB="18288" anchor="ctr">
                    <a:noFill/>
                  </a:tcPr>
                </a:tc>
              </a:tr>
              <a:tr h="364656">
                <a:tc>
                  <a:txBody>
                    <a:bodyPr/>
                    <a:lstStyle/>
                    <a:p>
                      <a:r>
                        <a:rPr lang="en-US" sz="1000" baseline="0" dirty="0" smtClean="0"/>
                        <a:t>I</a:t>
                      </a:r>
                      <a:r>
                        <a:rPr lang="en-US" sz="1000" dirty="0" smtClean="0"/>
                        <a:t>nternet users (millions)</a:t>
                      </a:r>
                      <a:endParaRPr lang="en-US" sz="1000" dirty="0"/>
                    </a:p>
                  </a:txBody>
                  <a:tcPr>
                    <a:noFill/>
                  </a:tcPr>
                </a:tc>
                <a:tc>
                  <a:txBody>
                    <a:bodyPr/>
                    <a:lstStyle/>
                    <a:p>
                      <a:pPr algn="ctr" fontAlgn="b"/>
                      <a:r>
                        <a:rPr lang="en-US" sz="1000" u="none" strike="noStrike" dirty="0" smtClean="0">
                          <a:effectLst/>
                        </a:rPr>
                        <a:t>1.45</a:t>
                      </a:r>
                      <a:r>
                        <a:rPr lang="en-US" sz="1000" u="none" strike="noStrike" baseline="0" dirty="0" smtClean="0">
                          <a:effectLst/>
                        </a:rPr>
                        <a:t> B</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20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8</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80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28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511</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17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51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67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120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55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 102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41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18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43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61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3.9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31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35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52.9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c>
                  <a:txBody>
                    <a:bodyPr/>
                    <a:lstStyle/>
                    <a:p>
                      <a:pPr algn="ctr" fontAlgn="b"/>
                      <a:r>
                        <a:rPr lang="en-US" sz="1000" u="none" strike="noStrike" dirty="0" smtClean="0">
                          <a:effectLst/>
                        </a:rPr>
                        <a:t>245 </a:t>
                      </a:r>
                      <a:endParaRPr lang="en-US" sz="1000" b="0" i="0" u="none" strike="noStrike" dirty="0">
                        <a:solidFill>
                          <a:srgbClr val="000000"/>
                        </a:solidFill>
                        <a:effectLst/>
                        <a:latin typeface="Calibri" panose="020F0502020204030204" pitchFamily="34" charset="0"/>
                      </a:endParaRPr>
                    </a:p>
                  </a:txBody>
                  <a:tcPr marL="5822" marR="5822" marT="0" marB="0" anchor="ctr">
                    <a:noFill/>
                  </a:tcPr>
                </a:tc>
              </a:tr>
            </a:tbl>
          </a:graphicData>
        </a:graphic>
      </p:graphicFrame>
      <p:sp>
        <p:nvSpPr>
          <p:cNvPr id="3" name="Title 2"/>
          <p:cNvSpPr>
            <a:spLocks noGrp="1"/>
          </p:cNvSpPr>
          <p:nvPr>
            <p:ph type="title"/>
          </p:nvPr>
        </p:nvSpPr>
        <p:spPr>
          <a:xfrm>
            <a:off x="213597" y="215387"/>
            <a:ext cx="11889564" cy="917575"/>
          </a:xfrm>
        </p:spPr>
        <p:txBody>
          <a:bodyPr/>
          <a:lstStyle/>
          <a:p>
            <a:r>
              <a:rPr lang="en-US" dirty="0" smtClean="0"/>
              <a:t>2013 MCSI samples</a:t>
            </a:r>
            <a:endParaRPr lang="en-US" dirty="0"/>
          </a:p>
        </p:txBody>
      </p:sp>
      <p:graphicFrame>
        <p:nvGraphicFramePr>
          <p:cNvPr id="6" name="Chart 5"/>
          <p:cNvGraphicFramePr/>
          <p:nvPr>
            <p:extLst>
              <p:ext uri="{D42A27DB-BD31-4B8C-83A1-F6EECF244321}">
                <p14:modId xmlns:p14="http://schemas.microsoft.com/office/powerpoint/2010/main" val="3076894462"/>
              </p:ext>
            </p:extLst>
          </p:nvPr>
        </p:nvGraphicFramePr>
        <p:xfrm>
          <a:off x="726460" y="1661919"/>
          <a:ext cx="1170432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406802069"/>
              </p:ext>
            </p:extLst>
          </p:nvPr>
        </p:nvGraphicFramePr>
        <p:xfrm>
          <a:off x="727095" y="3493894"/>
          <a:ext cx="11703050" cy="24318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2536791392"/>
              </p:ext>
            </p:extLst>
          </p:nvPr>
        </p:nvGraphicFramePr>
        <p:xfrm>
          <a:off x="726460" y="4938735"/>
          <a:ext cx="11704320" cy="205579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4"/>
          </p:nvPr>
        </p:nvSpPr>
        <p:spPr/>
        <p:txBody>
          <a:bodyPr/>
          <a:lstStyle/>
          <a:p>
            <a:fld id="{7EFC24D6-DB8F-6B44-BA5A-9BEC68C15CAA}" type="slidenum">
              <a:rPr lang="en-US" smtClean="0"/>
              <a:pPr/>
              <a:t>25</a:t>
            </a:fld>
            <a:endParaRPr lang="en-US"/>
          </a:p>
        </p:txBody>
      </p:sp>
    </p:spTree>
    <p:extLst>
      <p:ext uri="{BB962C8B-B14F-4D97-AF65-F5344CB8AC3E}">
        <p14:creationId xmlns:p14="http://schemas.microsoft.com/office/powerpoint/2010/main" val="75501662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76" y="122546"/>
            <a:ext cx="11889564" cy="917575"/>
          </a:xfrm>
        </p:spPr>
        <p:txBody>
          <a:bodyPr/>
          <a:lstStyle/>
          <a:p>
            <a:r>
              <a:rPr lang="en-US" dirty="0" smtClean="0"/>
              <a:t>Building the 2013 Index</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69954638"/>
              </p:ext>
            </p:extLst>
          </p:nvPr>
        </p:nvGraphicFramePr>
        <p:xfrm>
          <a:off x="2811160" y="1669269"/>
          <a:ext cx="9302006" cy="5486400"/>
        </p:xfrm>
        <a:graphic>
          <a:graphicData uri="http://schemas.openxmlformats.org/drawingml/2006/table">
            <a:tbl>
              <a:tblPr>
                <a:tableStyleId>{5C22544A-7EE6-4342-B048-85BDC9FD1C3A}</a:tableStyleId>
              </a:tblPr>
              <a:tblGrid>
                <a:gridCol w="9302006"/>
              </a:tblGrid>
              <a:tr h="158383">
                <a:tc>
                  <a:txBody>
                    <a:bodyPr/>
                    <a:lstStyle/>
                    <a:p>
                      <a:pPr algn="l" fontAlgn="b"/>
                      <a:r>
                        <a:rPr lang="en-US" sz="1300" u="none" strike="noStrike" dirty="0" smtClean="0">
                          <a:effectLst/>
                          <a:latin typeface="+mn-lt"/>
                        </a:rPr>
                        <a:t>Conduct </a:t>
                      </a:r>
                      <a:r>
                        <a:rPr lang="en-US" sz="1300" u="none" strike="noStrike" dirty="0">
                          <a:effectLst/>
                          <a:latin typeface="+mn-lt"/>
                        </a:rPr>
                        <a:t>transactions on reputable sites ONLY</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smtClean="0">
                          <a:effectLst/>
                          <a:latin typeface="+mn-lt"/>
                        </a:rPr>
                        <a:t>Use </a:t>
                      </a:r>
                      <a:r>
                        <a:rPr lang="en-US" sz="1300" u="none" strike="noStrike" dirty="0">
                          <a:effectLst/>
                          <a:latin typeface="+mn-lt"/>
                        </a:rPr>
                        <a:t>websites with an </a:t>
                      </a:r>
                      <a:r>
                        <a:rPr lang="en-US" sz="1300" u="none" strike="noStrike" dirty="0" smtClean="0">
                          <a:effectLst/>
                          <a:latin typeface="+mn-lt"/>
                        </a:rPr>
                        <a:t>https:// </a:t>
                      </a:r>
                      <a:r>
                        <a:rPr lang="en-US" sz="1300" u="none" strike="noStrike" dirty="0">
                          <a:effectLst/>
                          <a:latin typeface="+mn-lt"/>
                        </a:rPr>
                        <a:t>connection for highly sensitive </a:t>
                      </a:r>
                      <a:r>
                        <a:rPr lang="en-US" sz="1300" u="none" strike="noStrike" dirty="0" smtClean="0">
                          <a:effectLst/>
                          <a:latin typeface="+mn-lt"/>
                        </a:rPr>
                        <a:t>transactions</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smtClean="0">
                          <a:effectLst/>
                          <a:latin typeface="+mn-lt"/>
                        </a:rPr>
                        <a:t>Create </a:t>
                      </a:r>
                      <a:r>
                        <a:rPr lang="en-US" sz="1300" u="none" strike="noStrike" dirty="0">
                          <a:effectLst/>
                          <a:latin typeface="+mn-lt"/>
                        </a:rPr>
                        <a:t>unique passwords for each account or </a:t>
                      </a:r>
                      <a:r>
                        <a:rPr lang="en-US" sz="1300" u="none" strike="noStrike" dirty="0" smtClean="0">
                          <a:effectLst/>
                          <a:latin typeface="+mn-lt"/>
                        </a:rPr>
                        <a:t>website </a:t>
                      </a:r>
                      <a:r>
                        <a:rPr lang="en-US" sz="1300" u="none" strike="noStrike" dirty="0">
                          <a:effectLst/>
                          <a:latin typeface="+mn-lt"/>
                        </a:rPr>
                        <a:t>I use</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smtClean="0">
                          <a:effectLst/>
                          <a:latin typeface="+mn-lt"/>
                        </a:rPr>
                        <a:t>Create </a:t>
                      </a:r>
                      <a:r>
                        <a:rPr lang="en-US" sz="1300" u="none" strike="noStrike" dirty="0">
                          <a:effectLst/>
                          <a:latin typeface="+mn-lt"/>
                        </a:rPr>
                        <a:t>passwords using </a:t>
                      </a:r>
                      <a:r>
                        <a:rPr lang="en-US" sz="1300" u="none" strike="noStrike" dirty="0" smtClean="0">
                          <a:effectLst/>
                          <a:latin typeface="+mn-lt"/>
                        </a:rPr>
                        <a:t>uppercase </a:t>
                      </a:r>
                      <a:r>
                        <a:rPr lang="en-US" sz="1300" u="none" strike="noStrike" dirty="0">
                          <a:effectLst/>
                          <a:latin typeface="+mn-lt"/>
                        </a:rPr>
                        <a:t>and </a:t>
                      </a:r>
                      <a:r>
                        <a:rPr lang="en-US" sz="1300" u="none" strike="noStrike" dirty="0" smtClean="0">
                          <a:effectLst/>
                          <a:latin typeface="+mn-lt"/>
                        </a:rPr>
                        <a:t>lowercase </a:t>
                      </a:r>
                      <a:r>
                        <a:rPr lang="en-US" sz="1300" u="none" strike="noStrike" dirty="0">
                          <a:effectLst/>
                          <a:latin typeface="+mn-lt"/>
                        </a:rPr>
                        <a:t>letters, </a:t>
                      </a:r>
                      <a:r>
                        <a:rPr lang="en-US" sz="1300" u="none" strike="noStrike" dirty="0" smtClean="0">
                          <a:effectLst/>
                          <a:latin typeface="+mn-lt"/>
                        </a:rPr>
                        <a:t>numbers, and </a:t>
                      </a:r>
                      <a:r>
                        <a:rPr lang="en-US" sz="1300" u="none" strike="noStrike" dirty="0">
                          <a:effectLst/>
                          <a:latin typeface="+mn-lt"/>
                        </a:rPr>
                        <a:t>symbols</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smtClean="0">
                          <a:effectLst/>
                          <a:latin typeface="+mn-lt"/>
                        </a:rPr>
                        <a:t>Educate </a:t>
                      </a:r>
                      <a:r>
                        <a:rPr lang="en-US" sz="1300" u="none" strike="noStrike" dirty="0">
                          <a:effectLst/>
                          <a:latin typeface="+mn-lt"/>
                        </a:rPr>
                        <a:t>myself about the latest steps to </a:t>
                      </a:r>
                      <a:r>
                        <a:rPr lang="en-US" sz="1300" u="none" strike="noStrike" dirty="0" smtClean="0">
                          <a:effectLst/>
                          <a:latin typeface="+mn-lt"/>
                        </a:rPr>
                        <a:t>help prevent </a:t>
                      </a:r>
                      <a:r>
                        <a:rPr lang="en-US" sz="1300" u="none" strike="noStrike" dirty="0">
                          <a:effectLst/>
                          <a:latin typeface="+mn-lt"/>
                        </a:rPr>
                        <a:t>identity theft</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smtClean="0">
                          <a:effectLst/>
                          <a:latin typeface="+mn-lt"/>
                        </a:rPr>
                        <a:t>Educate </a:t>
                      </a:r>
                      <a:r>
                        <a:rPr lang="en-US" sz="1300" u="none" strike="noStrike" dirty="0">
                          <a:effectLst/>
                          <a:latin typeface="+mn-lt"/>
                        </a:rPr>
                        <a:t>myself about the latest steps to </a:t>
                      </a:r>
                      <a:r>
                        <a:rPr lang="en-US" sz="1300" u="none" strike="noStrike" dirty="0" smtClean="0">
                          <a:effectLst/>
                          <a:latin typeface="+mn-lt"/>
                        </a:rPr>
                        <a:t>protect </a:t>
                      </a:r>
                      <a:r>
                        <a:rPr lang="en-US" sz="1300" u="none" strike="noStrike" dirty="0">
                          <a:effectLst/>
                          <a:latin typeface="+mn-lt"/>
                        </a:rPr>
                        <a:t>my online reputation</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2037">
                <a:tc>
                  <a:txBody>
                    <a:bodyPr/>
                    <a:lstStyle/>
                    <a:p>
                      <a:pPr marL="0" marR="0" indent="0" algn="l" defTabSz="932742" rtl="0" eaLnBrk="1" fontAlgn="b" latinLnBrk="0" hangingPunct="1">
                        <a:lnSpc>
                          <a:spcPct val="100000"/>
                        </a:lnSpc>
                        <a:spcBef>
                          <a:spcPts val="0"/>
                        </a:spcBef>
                        <a:spcAft>
                          <a:spcPts val="0"/>
                        </a:spcAft>
                        <a:buClrTx/>
                        <a:buSzTx/>
                        <a:buFontTx/>
                        <a:buNone/>
                        <a:tabLst/>
                        <a:defRPr/>
                      </a:pPr>
                      <a:r>
                        <a:rPr lang="en-US" sz="1300" i="1" u="none" strike="noStrike" dirty="0" smtClean="0">
                          <a:effectLst/>
                          <a:latin typeface="+mn-lt"/>
                        </a:rPr>
                        <a:t>NEW:</a:t>
                      </a:r>
                      <a:r>
                        <a:rPr lang="en-US" sz="1300" u="none" strike="noStrike" dirty="0" smtClean="0">
                          <a:effectLst/>
                          <a:latin typeface="+mn-lt"/>
                        </a:rPr>
                        <a:t> Being selective about what I share through text messages </a:t>
                      </a:r>
                      <a:endParaRPr lang="en-US" sz="1300" b="0" i="0" u="none" strike="noStrike" dirty="0" smtClean="0">
                        <a:solidFill>
                          <a:srgbClr val="000000"/>
                        </a:solidFill>
                        <a:effectLst/>
                        <a:latin typeface="+mn-lt"/>
                      </a:endParaRPr>
                    </a:p>
                    <a:p>
                      <a:pPr algn="l" fontAlgn="b"/>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Create screen names </a:t>
                      </a:r>
                      <a:r>
                        <a:rPr lang="en-US" sz="1300" u="none" strike="noStrike" dirty="0" smtClean="0">
                          <a:effectLst/>
                          <a:latin typeface="+mn-lt"/>
                        </a:rPr>
                        <a:t>and </a:t>
                      </a:r>
                      <a:r>
                        <a:rPr lang="en-US" sz="1300" u="none" strike="noStrike" dirty="0">
                          <a:effectLst/>
                          <a:latin typeface="+mn-lt"/>
                        </a:rPr>
                        <a:t>gamer tags that are not my real name</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smtClean="0">
                          <a:effectLst/>
                          <a:latin typeface="+mn-lt"/>
                        </a:rPr>
                        <a:t>Change </a:t>
                      </a:r>
                      <a:r>
                        <a:rPr lang="en-US" sz="1300" u="none" strike="noStrike" dirty="0">
                          <a:effectLst/>
                          <a:latin typeface="+mn-lt"/>
                        </a:rPr>
                        <a:t>my social </a:t>
                      </a:r>
                      <a:r>
                        <a:rPr lang="en-US" sz="1300" u="none" strike="noStrike" dirty="0" smtClean="0">
                          <a:effectLst/>
                          <a:latin typeface="+mn-lt"/>
                        </a:rPr>
                        <a:t>network </a:t>
                      </a:r>
                      <a:r>
                        <a:rPr lang="en-US" sz="1300" u="none" strike="noStrike" dirty="0">
                          <a:effectLst/>
                          <a:latin typeface="+mn-lt"/>
                        </a:rPr>
                        <a:t>privacy settings to limit what information I share</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Take steps to limit the amount of personal information available about myself online</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marL="0" marR="0" indent="0" algn="l" defTabSz="932742" rtl="0" eaLnBrk="1" fontAlgn="b" latinLnBrk="0" hangingPunct="1">
                        <a:lnSpc>
                          <a:spcPct val="100000"/>
                        </a:lnSpc>
                        <a:spcBef>
                          <a:spcPts val="0"/>
                        </a:spcBef>
                        <a:spcAft>
                          <a:spcPts val="0"/>
                        </a:spcAft>
                        <a:buClrTx/>
                        <a:buSzTx/>
                        <a:buFontTx/>
                        <a:buNone/>
                        <a:tabLst/>
                        <a:defRPr/>
                      </a:pPr>
                      <a:r>
                        <a:rPr lang="en-US" sz="1300" u="none" strike="noStrike" kern="1200" dirty="0" smtClean="0">
                          <a:solidFill>
                            <a:schemeClr val="dk1"/>
                          </a:solidFill>
                          <a:effectLst/>
                          <a:latin typeface="+mn-lt"/>
                          <a:ea typeface="+mn-ea"/>
                          <a:cs typeface="+mn-cs"/>
                        </a:rPr>
                        <a:t>Use phishing and web browser filters</a:t>
                      </a: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Take steps to hide my computer`s identity from the </a:t>
                      </a:r>
                      <a:r>
                        <a:rPr lang="en-US" sz="1300" u="none" strike="noStrike" dirty="0" smtClean="0">
                          <a:effectLst/>
                          <a:latin typeface="+mn-lt"/>
                        </a:rPr>
                        <a:t>websites </a:t>
                      </a:r>
                      <a:r>
                        <a:rPr lang="en-US" sz="1300" u="none" strike="noStrike" dirty="0">
                          <a:effectLst/>
                          <a:latin typeface="+mn-lt"/>
                        </a:rPr>
                        <a:t>I visit</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Use search engines to monitor and manage my personal information online</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Edit or delete information about me online that might impact my online reputation </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Used a service to edit or delete information about me online </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t"/>
                      <a:r>
                        <a:rPr lang="en-US" sz="1300" i="1" u="none" strike="noStrike" dirty="0" smtClean="0">
                          <a:effectLst/>
                          <a:latin typeface="+mn-lt"/>
                        </a:rPr>
                        <a:t>NEW: </a:t>
                      </a:r>
                      <a:r>
                        <a:rPr lang="en-US" sz="1300" u="none" strike="noStrike" dirty="0" smtClean="0">
                          <a:effectLst/>
                          <a:latin typeface="+mn-lt"/>
                        </a:rPr>
                        <a:t>Use </a:t>
                      </a:r>
                      <a:r>
                        <a:rPr lang="en-US" sz="1300" u="none" strike="noStrike" dirty="0">
                          <a:effectLst/>
                          <a:latin typeface="+mn-lt"/>
                        </a:rPr>
                        <a:t>a </a:t>
                      </a:r>
                      <a:r>
                        <a:rPr lang="en-US" sz="1300" u="none" strike="noStrike" dirty="0" smtClean="0">
                          <a:effectLst/>
                          <a:latin typeface="+mn-lt"/>
                        </a:rPr>
                        <a:t>mobile </a:t>
                      </a:r>
                      <a:r>
                        <a:rPr lang="en-US" sz="1300" u="none" strike="noStrike" dirty="0">
                          <a:effectLst/>
                          <a:latin typeface="+mn-lt"/>
                        </a:rPr>
                        <a:t>security </a:t>
                      </a:r>
                      <a:r>
                        <a:rPr lang="en-US" sz="1300" u="none" strike="noStrike" dirty="0" smtClean="0">
                          <a:effectLst/>
                          <a:latin typeface="+mn-lt"/>
                        </a:rPr>
                        <a:t>application</a:t>
                      </a:r>
                      <a:r>
                        <a:rPr lang="en-US" sz="1300" u="none" strike="noStrike" baseline="0" dirty="0" smtClean="0">
                          <a:effectLst/>
                          <a:latin typeface="+mn-lt"/>
                        </a:rPr>
                        <a:t> or </a:t>
                      </a:r>
                      <a:r>
                        <a:rPr lang="en-US" sz="1300" u="none" strike="noStrike" dirty="0" smtClean="0">
                          <a:effectLst/>
                          <a:latin typeface="+mn-lt"/>
                        </a:rPr>
                        <a:t>feature (Smartphone</a:t>
                      </a:r>
                      <a:r>
                        <a:rPr lang="en-US" sz="1300" u="none" strike="noStrike" baseline="0" dirty="0" smtClean="0">
                          <a:effectLst/>
                          <a:latin typeface="+mn-lt"/>
                        </a:rPr>
                        <a:t> users only)</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t"/>
                      <a:r>
                        <a:rPr lang="en-US" sz="1300" i="1" u="none" strike="noStrike" dirty="0" smtClean="0">
                          <a:effectLst/>
                          <a:latin typeface="+mn-lt"/>
                        </a:rPr>
                        <a:t>NEW:</a:t>
                      </a:r>
                      <a:r>
                        <a:rPr lang="en-US" sz="1300" u="none" strike="noStrike" dirty="0" smtClean="0">
                          <a:effectLst/>
                          <a:latin typeface="+mn-lt"/>
                        </a:rPr>
                        <a:t> Use </a:t>
                      </a:r>
                      <a:r>
                        <a:rPr lang="en-US" sz="1300" u="none" strike="noStrike" dirty="0">
                          <a:effectLst/>
                          <a:latin typeface="+mn-lt"/>
                        </a:rPr>
                        <a:t>a PIN or password to lock </a:t>
                      </a:r>
                      <a:r>
                        <a:rPr lang="en-US" sz="1300" u="none" strike="noStrike" dirty="0" smtClean="0">
                          <a:effectLst/>
                          <a:latin typeface="+mn-lt"/>
                        </a:rPr>
                        <a:t>my </a:t>
                      </a:r>
                      <a:r>
                        <a:rPr lang="en-US" sz="1300" u="none" strike="noStrike" dirty="0">
                          <a:effectLst/>
                          <a:latin typeface="+mn-lt"/>
                        </a:rPr>
                        <a:t>mobile </a:t>
                      </a:r>
                      <a:r>
                        <a:rPr lang="en-US" sz="1300" u="none" strike="noStrike" dirty="0" smtClean="0">
                          <a:effectLst/>
                          <a:latin typeface="+mn-lt"/>
                        </a:rPr>
                        <a:t>device (Smartphone</a:t>
                      </a:r>
                      <a:r>
                        <a:rPr lang="en-US" sz="1300" u="none" strike="noStrike" baseline="0" dirty="0" smtClean="0">
                          <a:effectLst/>
                          <a:latin typeface="+mn-lt"/>
                        </a:rPr>
                        <a:t> users only)</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t"/>
                      <a:r>
                        <a:rPr lang="en-US" sz="1300" i="1" u="none" strike="noStrike" dirty="0" smtClean="0">
                          <a:effectLst/>
                          <a:latin typeface="+mn-lt"/>
                        </a:rPr>
                        <a:t>NEW:</a:t>
                      </a:r>
                      <a:r>
                        <a:rPr lang="en-US" sz="1300" u="none" strike="noStrike" dirty="0" smtClean="0">
                          <a:effectLst/>
                          <a:latin typeface="+mn-lt"/>
                        </a:rPr>
                        <a:t> Limit </a:t>
                      </a:r>
                      <a:r>
                        <a:rPr lang="en-US" sz="1300" u="none" strike="noStrike" dirty="0">
                          <a:effectLst/>
                          <a:latin typeface="+mn-lt"/>
                        </a:rPr>
                        <a:t>what friends can see on my social </a:t>
                      </a:r>
                      <a:r>
                        <a:rPr lang="en-US" sz="1300" u="none" strike="noStrike" dirty="0" smtClean="0">
                          <a:effectLst/>
                          <a:latin typeface="+mn-lt"/>
                        </a:rPr>
                        <a:t>network</a:t>
                      </a:r>
                      <a:r>
                        <a:rPr lang="en-US" sz="1300" u="none" strike="noStrike" baseline="0" dirty="0" smtClean="0">
                          <a:effectLst/>
                          <a:latin typeface="+mn-lt"/>
                        </a:rPr>
                        <a:t> </a:t>
                      </a:r>
                      <a:r>
                        <a:rPr lang="en-US" sz="1300" u="none" strike="noStrike" dirty="0" smtClean="0">
                          <a:effectLst/>
                          <a:latin typeface="+mn-lt"/>
                        </a:rPr>
                        <a:t>site</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marL="0" marR="0" indent="0" algn="l" defTabSz="932742" rtl="0" eaLnBrk="1" fontAlgn="t" latinLnBrk="0" hangingPunct="1">
                        <a:lnSpc>
                          <a:spcPct val="100000"/>
                        </a:lnSpc>
                        <a:spcBef>
                          <a:spcPts val="0"/>
                        </a:spcBef>
                        <a:spcAft>
                          <a:spcPts val="0"/>
                        </a:spcAft>
                        <a:buClrTx/>
                        <a:buSzTx/>
                        <a:buFontTx/>
                        <a:buNone/>
                        <a:tabLst/>
                        <a:defRPr/>
                      </a:pPr>
                      <a:r>
                        <a:rPr lang="en-US" sz="1300" i="1" u="none" strike="noStrike" kern="1200" dirty="0" smtClean="0">
                          <a:solidFill>
                            <a:schemeClr val="dk1"/>
                          </a:solidFill>
                          <a:effectLst/>
                          <a:latin typeface="+mn-lt"/>
                          <a:ea typeface="+mn-ea"/>
                          <a:cs typeface="+mn-cs"/>
                        </a:rPr>
                        <a:t>NEW:</a:t>
                      </a:r>
                      <a:r>
                        <a:rPr lang="en-US" sz="1300" u="none" strike="noStrike" kern="1200" dirty="0" smtClean="0">
                          <a:solidFill>
                            <a:schemeClr val="dk1"/>
                          </a:solidFill>
                          <a:effectLst/>
                          <a:latin typeface="+mn-lt"/>
                          <a:ea typeface="+mn-ea"/>
                          <a:cs typeface="+mn-cs"/>
                        </a:rPr>
                        <a:t> Limit what strangers can see on my social network site</a:t>
                      </a: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Up to date </a:t>
                      </a:r>
                      <a:r>
                        <a:rPr lang="en-US" sz="1300" u="none" strike="noStrike" dirty="0" smtClean="0">
                          <a:effectLst/>
                          <a:latin typeface="+mn-lt"/>
                        </a:rPr>
                        <a:t>operating</a:t>
                      </a:r>
                      <a:r>
                        <a:rPr lang="en-US" sz="1300" u="none" strike="noStrike" baseline="0" dirty="0" smtClean="0">
                          <a:effectLst/>
                          <a:latin typeface="+mn-lt"/>
                        </a:rPr>
                        <a:t> system (</a:t>
                      </a:r>
                      <a:r>
                        <a:rPr lang="en-US" sz="1300" u="none" strike="noStrike" dirty="0" smtClean="0">
                          <a:effectLst/>
                          <a:latin typeface="+mn-lt"/>
                        </a:rPr>
                        <a:t>Vista </a:t>
                      </a:r>
                      <a:r>
                        <a:rPr lang="en-US" sz="1300" u="none" strike="noStrike" dirty="0">
                          <a:effectLst/>
                          <a:latin typeface="+mn-lt"/>
                        </a:rPr>
                        <a:t>or </a:t>
                      </a:r>
                      <a:r>
                        <a:rPr lang="en-US" sz="1300" u="none" strike="noStrike" dirty="0" smtClean="0">
                          <a:effectLst/>
                          <a:latin typeface="+mn-lt"/>
                        </a:rPr>
                        <a:t>newer)</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Turn on and leave on my computer firewall</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8383">
                <a:tc>
                  <a:txBody>
                    <a:bodyPr/>
                    <a:lstStyle/>
                    <a:p>
                      <a:pPr algn="l" fontAlgn="b"/>
                      <a:r>
                        <a:rPr lang="en-US" sz="1300" u="none" strike="noStrike" dirty="0" smtClean="0">
                          <a:effectLst/>
                          <a:latin typeface="+mn-lt"/>
                        </a:rPr>
                        <a:t>Install</a:t>
                      </a:r>
                      <a:r>
                        <a:rPr lang="en-US" sz="1300" u="none" strike="noStrike" baseline="0" dirty="0" smtClean="0">
                          <a:effectLst/>
                          <a:latin typeface="+mn-lt"/>
                        </a:rPr>
                        <a:t> or </a:t>
                      </a:r>
                      <a:r>
                        <a:rPr lang="en-US" sz="1300" u="none" strike="noStrike" dirty="0" smtClean="0">
                          <a:effectLst/>
                          <a:latin typeface="+mn-lt"/>
                        </a:rPr>
                        <a:t>update antimalware software </a:t>
                      </a:r>
                      <a:r>
                        <a:rPr lang="en-US" sz="1300" u="none" strike="noStrike" dirty="0">
                          <a:effectLst/>
                          <a:latin typeface="+mn-lt"/>
                        </a:rPr>
                        <a:t>on my PC </a:t>
                      </a:r>
                      <a:r>
                        <a:rPr lang="en-US" sz="1300" u="none" strike="noStrike" dirty="0" smtClean="0">
                          <a:effectLst/>
                          <a:latin typeface="+mn-lt"/>
                        </a:rPr>
                        <a:t>or </a:t>
                      </a:r>
                      <a:r>
                        <a:rPr lang="en-US" sz="1300" u="none" strike="noStrike" dirty="0">
                          <a:effectLst/>
                          <a:latin typeface="+mn-lt"/>
                        </a:rPr>
                        <a:t>laptop</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7263">
                <a:tc>
                  <a:txBody>
                    <a:bodyPr/>
                    <a:lstStyle/>
                    <a:p>
                      <a:pPr algn="l" fontAlgn="b"/>
                      <a:r>
                        <a:rPr lang="en-US" sz="1300" u="none" strike="noStrike" dirty="0">
                          <a:effectLst/>
                          <a:latin typeface="+mn-lt"/>
                        </a:rPr>
                        <a:t>Run software updates </a:t>
                      </a:r>
                      <a:r>
                        <a:rPr lang="en-US" sz="1300" u="none" strike="noStrike" dirty="0" smtClean="0">
                          <a:effectLst/>
                          <a:latin typeface="+mn-lt"/>
                        </a:rPr>
                        <a:t>or </a:t>
                      </a:r>
                      <a:r>
                        <a:rPr lang="en-US" sz="1300" u="none" strike="noStrike" dirty="0">
                          <a:effectLst/>
                          <a:latin typeface="+mn-lt"/>
                        </a:rPr>
                        <a:t>turn on automatic updates</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8383">
                <a:tc>
                  <a:txBody>
                    <a:bodyPr/>
                    <a:lstStyle/>
                    <a:p>
                      <a:pPr algn="l" fontAlgn="b"/>
                      <a:r>
                        <a:rPr lang="en-US" sz="1300" u="none" strike="noStrike" dirty="0">
                          <a:effectLst/>
                          <a:latin typeface="+mn-lt"/>
                        </a:rPr>
                        <a:t>Use secured wireless networks</a:t>
                      </a:r>
                      <a:endParaRPr lang="en-US" sz="13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8383">
                <a:tc>
                  <a:txBody>
                    <a:bodyPr/>
                    <a:lstStyle/>
                    <a:p>
                      <a:pPr algn="l" fontAlgn="b"/>
                      <a:endParaRPr lang="en-US" sz="11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8383">
                <a:tc>
                  <a:txBody>
                    <a:bodyPr/>
                    <a:lstStyle/>
                    <a:p>
                      <a:pPr algn="l" fontAlgn="b"/>
                      <a:endParaRPr lang="en-US" sz="1100" b="0" i="0" u="none" strike="noStrike" dirty="0">
                        <a:solidFill>
                          <a:srgbClr val="000000"/>
                        </a:solidFill>
                        <a:effectLst/>
                        <a:latin typeface="+mn-lt"/>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11" name="Group 10"/>
          <p:cNvGrpSpPr/>
          <p:nvPr/>
        </p:nvGrpSpPr>
        <p:grpSpPr>
          <a:xfrm>
            <a:off x="436831" y="1726956"/>
            <a:ext cx="2185075" cy="1090364"/>
            <a:chOff x="5114925" y="1719687"/>
            <a:chExt cx="2185075" cy="1090364"/>
          </a:xfrm>
        </p:grpSpPr>
        <p:sp>
          <p:nvSpPr>
            <p:cNvPr id="12" name="Rectangle 11"/>
            <p:cNvSpPr/>
            <p:nvPr/>
          </p:nvSpPr>
          <p:spPr bwMode="gray">
            <a:xfrm>
              <a:off x="5114925" y="1719687"/>
              <a:ext cx="2054265" cy="1090364"/>
            </a:xfrm>
            <a:prstGeom prst="rect">
              <a:avLst/>
            </a:prstGeom>
            <a:solidFill>
              <a:schemeClr val="accent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r>
                <a:rPr lang="en-US" sz="1400" b="0" dirty="0">
                  <a:solidFill>
                    <a:schemeClr val="tx1"/>
                  </a:solidFill>
                </a:rPr>
                <a:t>Behavioral</a:t>
              </a:r>
            </a:p>
            <a:p>
              <a:pPr algn="r"/>
              <a:r>
                <a:rPr lang="en-US" sz="1400" dirty="0" smtClean="0">
                  <a:solidFill>
                    <a:schemeClr val="tx1"/>
                  </a:solidFill>
                </a:rPr>
                <a:t>30</a:t>
              </a:r>
              <a:r>
                <a:rPr lang="en-US" sz="1400" b="0" dirty="0" smtClean="0">
                  <a:solidFill>
                    <a:schemeClr val="tx1"/>
                  </a:solidFill>
                </a:rPr>
                <a:t> </a:t>
              </a:r>
              <a:r>
                <a:rPr lang="en-US" sz="1400" b="0" dirty="0">
                  <a:solidFill>
                    <a:schemeClr val="tx1"/>
                  </a:solidFill>
                </a:rPr>
                <a:t>points</a:t>
              </a:r>
            </a:p>
          </p:txBody>
        </p:sp>
        <p:sp>
          <p:nvSpPr>
            <p:cNvPr id="13" name="Isosceles Triangle 12"/>
            <p:cNvSpPr>
              <a:spLocks noChangeAspect="1"/>
            </p:cNvSpPr>
            <p:nvPr/>
          </p:nvSpPr>
          <p:spPr>
            <a:xfrm rot="5400000">
              <a:off x="7131959" y="2184618"/>
              <a:ext cx="198922" cy="13716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000" b="0" dirty="0" err="1" smtClean="0">
                <a:solidFill>
                  <a:schemeClr val="tx1"/>
                </a:solidFill>
              </a:endParaRPr>
            </a:p>
          </p:txBody>
        </p:sp>
        <p:grpSp>
          <p:nvGrpSpPr>
            <p:cNvPr id="14" name="Group 13"/>
            <p:cNvGrpSpPr>
              <a:grpSpLocks noChangeAspect="1"/>
            </p:cNvGrpSpPr>
            <p:nvPr/>
          </p:nvGrpSpPr>
          <p:grpSpPr>
            <a:xfrm>
              <a:off x="5379616" y="1953144"/>
              <a:ext cx="420161" cy="640080"/>
              <a:chOff x="1270000" y="1270000"/>
              <a:chExt cx="576263" cy="877888"/>
            </a:xfrm>
            <a:solidFill>
              <a:schemeClr val="tx1"/>
            </a:solidFill>
          </p:grpSpPr>
          <p:sp>
            <p:nvSpPr>
              <p:cNvPr id="15" name="Freeform 14"/>
              <p:cNvSpPr>
                <a:spLocks/>
              </p:cNvSpPr>
              <p:nvPr/>
            </p:nvSpPr>
            <p:spPr bwMode="auto">
              <a:xfrm>
                <a:off x="1549400" y="1581150"/>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noFill/>
                <a:prstDash val="solid"/>
                <a:round/>
                <a:headEnd/>
                <a:tailEnd/>
              </a:ln>
              <a:extLst>
                <a:ext uri="{91240B29-F687-4F45-9708-019B960494DF}">
                  <a14:hiddenLine xmlns:a14="http://schemas.microsoft.com/office/drawing/2010/main" w="0" cap="rnd">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1270000" y="1270000"/>
                <a:ext cx="576263" cy="877888"/>
              </a:xfrm>
              <a:custGeom>
                <a:avLst/>
                <a:gdLst>
                  <a:gd name="T0" fmla="*/ 135 w 151"/>
                  <a:gd name="T1" fmla="*/ 106 h 231"/>
                  <a:gd name="T2" fmla="*/ 135 w 151"/>
                  <a:gd name="T3" fmla="*/ 60 h 231"/>
                  <a:gd name="T4" fmla="*/ 75 w 151"/>
                  <a:gd name="T5" fmla="*/ 0 h 231"/>
                  <a:gd name="T6" fmla="*/ 16 w 151"/>
                  <a:gd name="T7" fmla="*/ 60 h 231"/>
                  <a:gd name="T8" fmla="*/ 16 w 151"/>
                  <a:gd name="T9" fmla="*/ 106 h 231"/>
                  <a:gd name="T10" fmla="*/ 0 w 151"/>
                  <a:gd name="T11" fmla="*/ 106 h 231"/>
                  <a:gd name="T12" fmla="*/ 0 w 151"/>
                  <a:gd name="T13" fmla="*/ 231 h 231"/>
                  <a:gd name="T14" fmla="*/ 151 w 151"/>
                  <a:gd name="T15" fmla="*/ 231 h 231"/>
                  <a:gd name="T16" fmla="*/ 151 w 151"/>
                  <a:gd name="T17" fmla="*/ 106 h 231"/>
                  <a:gd name="T18" fmla="*/ 135 w 151"/>
                  <a:gd name="T19" fmla="*/ 106 h 231"/>
                  <a:gd name="T20" fmla="*/ 39 w 151"/>
                  <a:gd name="T21" fmla="*/ 60 h 231"/>
                  <a:gd name="T22" fmla="*/ 75 w 151"/>
                  <a:gd name="T23" fmla="*/ 24 h 231"/>
                  <a:gd name="T24" fmla="*/ 111 w 151"/>
                  <a:gd name="T25" fmla="*/ 60 h 231"/>
                  <a:gd name="T26" fmla="*/ 111 w 151"/>
                  <a:gd name="T27" fmla="*/ 106 h 231"/>
                  <a:gd name="T28" fmla="*/ 39 w 151"/>
                  <a:gd name="T29" fmla="*/ 106 h 231"/>
                  <a:gd name="T30" fmla="*/ 39 w 151"/>
                  <a:gd name="T31" fmla="*/ 60 h 231"/>
                  <a:gd name="T32" fmla="*/ 127 w 151"/>
                  <a:gd name="T33" fmla="*/ 208 h 231"/>
                  <a:gd name="T34" fmla="*/ 23 w 151"/>
                  <a:gd name="T35" fmla="*/ 208 h 231"/>
                  <a:gd name="T36" fmla="*/ 23 w 151"/>
                  <a:gd name="T37" fmla="*/ 130 h 231"/>
                  <a:gd name="T38" fmla="*/ 127 w 151"/>
                  <a:gd name="T39" fmla="*/ 130 h 231"/>
                  <a:gd name="T40" fmla="*/ 127 w 151"/>
                  <a:gd name="T41" fmla="*/ 20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231">
                    <a:moveTo>
                      <a:pt x="135" y="106"/>
                    </a:moveTo>
                    <a:cubicBezTo>
                      <a:pt x="135" y="60"/>
                      <a:pt x="135" y="60"/>
                      <a:pt x="135" y="60"/>
                    </a:cubicBezTo>
                    <a:cubicBezTo>
                      <a:pt x="135" y="27"/>
                      <a:pt x="108" y="0"/>
                      <a:pt x="75" y="0"/>
                    </a:cubicBezTo>
                    <a:cubicBezTo>
                      <a:pt x="42" y="0"/>
                      <a:pt x="16" y="27"/>
                      <a:pt x="16" y="60"/>
                    </a:cubicBezTo>
                    <a:cubicBezTo>
                      <a:pt x="16" y="106"/>
                      <a:pt x="16" y="106"/>
                      <a:pt x="16" y="106"/>
                    </a:cubicBezTo>
                    <a:cubicBezTo>
                      <a:pt x="0" y="106"/>
                      <a:pt x="0" y="106"/>
                      <a:pt x="0" y="106"/>
                    </a:cubicBezTo>
                    <a:cubicBezTo>
                      <a:pt x="0" y="231"/>
                      <a:pt x="0" y="231"/>
                      <a:pt x="0" y="231"/>
                    </a:cubicBezTo>
                    <a:cubicBezTo>
                      <a:pt x="151" y="231"/>
                      <a:pt x="151" y="231"/>
                      <a:pt x="151" y="231"/>
                    </a:cubicBezTo>
                    <a:cubicBezTo>
                      <a:pt x="151" y="106"/>
                      <a:pt x="151" y="106"/>
                      <a:pt x="151" y="106"/>
                    </a:cubicBezTo>
                    <a:lnTo>
                      <a:pt x="135" y="106"/>
                    </a:lnTo>
                    <a:close/>
                    <a:moveTo>
                      <a:pt x="39" y="60"/>
                    </a:moveTo>
                    <a:cubicBezTo>
                      <a:pt x="39" y="40"/>
                      <a:pt x="55" y="24"/>
                      <a:pt x="75" y="24"/>
                    </a:cubicBezTo>
                    <a:cubicBezTo>
                      <a:pt x="95" y="24"/>
                      <a:pt x="111" y="40"/>
                      <a:pt x="111" y="60"/>
                    </a:cubicBezTo>
                    <a:cubicBezTo>
                      <a:pt x="111" y="106"/>
                      <a:pt x="111" y="106"/>
                      <a:pt x="111" y="106"/>
                    </a:cubicBezTo>
                    <a:cubicBezTo>
                      <a:pt x="39" y="106"/>
                      <a:pt x="39" y="106"/>
                      <a:pt x="39" y="106"/>
                    </a:cubicBezTo>
                    <a:lnTo>
                      <a:pt x="39" y="60"/>
                    </a:lnTo>
                    <a:close/>
                    <a:moveTo>
                      <a:pt x="127" y="208"/>
                    </a:moveTo>
                    <a:cubicBezTo>
                      <a:pt x="23" y="208"/>
                      <a:pt x="23" y="208"/>
                      <a:pt x="23" y="208"/>
                    </a:cubicBezTo>
                    <a:cubicBezTo>
                      <a:pt x="23" y="130"/>
                      <a:pt x="23" y="130"/>
                      <a:pt x="23" y="130"/>
                    </a:cubicBezTo>
                    <a:cubicBezTo>
                      <a:pt x="127" y="130"/>
                      <a:pt x="127" y="130"/>
                      <a:pt x="127" y="130"/>
                    </a:cubicBezTo>
                    <a:lnTo>
                      <a:pt x="127" y="208"/>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503363" y="1798638"/>
                <a:ext cx="111125" cy="223838"/>
              </a:xfrm>
              <a:custGeom>
                <a:avLst/>
                <a:gdLst>
                  <a:gd name="T0" fmla="*/ 29 w 29"/>
                  <a:gd name="T1" fmla="*/ 14 h 59"/>
                  <a:gd name="T2" fmla="*/ 14 w 29"/>
                  <a:gd name="T3" fmla="*/ 0 h 59"/>
                  <a:gd name="T4" fmla="*/ 0 w 29"/>
                  <a:gd name="T5" fmla="*/ 14 h 59"/>
                  <a:gd name="T6" fmla="*/ 9 w 29"/>
                  <a:gd name="T7" fmla="*/ 27 h 59"/>
                  <a:gd name="T8" fmla="*/ 0 w 29"/>
                  <a:gd name="T9" fmla="*/ 59 h 59"/>
                  <a:gd name="T10" fmla="*/ 14 w 29"/>
                  <a:gd name="T11" fmla="*/ 59 h 59"/>
                  <a:gd name="T12" fmla="*/ 29 w 29"/>
                  <a:gd name="T13" fmla="*/ 59 h 59"/>
                  <a:gd name="T14" fmla="*/ 20 w 29"/>
                  <a:gd name="T15" fmla="*/ 27 h 59"/>
                  <a:gd name="T16" fmla="*/ 29 w 29"/>
                  <a:gd name="T1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9">
                    <a:moveTo>
                      <a:pt x="29" y="14"/>
                    </a:moveTo>
                    <a:cubicBezTo>
                      <a:pt x="29" y="6"/>
                      <a:pt x="22" y="0"/>
                      <a:pt x="14" y="0"/>
                    </a:cubicBezTo>
                    <a:cubicBezTo>
                      <a:pt x="7" y="0"/>
                      <a:pt x="0" y="6"/>
                      <a:pt x="0" y="14"/>
                    </a:cubicBezTo>
                    <a:cubicBezTo>
                      <a:pt x="0" y="20"/>
                      <a:pt x="4" y="25"/>
                      <a:pt x="9" y="27"/>
                    </a:cubicBezTo>
                    <a:cubicBezTo>
                      <a:pt x="0" y="59"/>
                      <a:pt x="0" y="59"/>
                      <a:pt x="0" y="59"/>
                    </a:cubicBezTo>
                    <a:cubicBezTo>
                      <a:pt x="14" y="59"/>
                      <a:pt x="14" y="59"/>
                      <a:pt x="14" y="59"/>
                    </a:cubicBezTo>
                    <a:cubicBezTo>
                      <a:pt x="29" y="59"/>
                      <a:pt x="29" y="59"/>
                      <a:pt x="29" y="59"/>
                    </a:cubicBezTo>
                    <a:cubicBezTo>
                      <a:pt x="20" y="27"/>
                      <a:pt x="20" y="27"/>
                      <a:pt x="20" y="27"/>
                    </a:cubicBezTo>
                    <a:cubicBezTo>
                      <a:pt x="25" y="25"/>
                      <a:pt x="29" y="20"/>
                      <a:pt x="29" y="14"/>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 name="Group 21"/>
          <p:cNvGrpSpPr/>
          <p:nvPr/>
        </p:nvGrpSpPr>
        <p:grpSpPr>
          <a:xfrm>
            <a:off x="473213" y="3662201"/>
            <a:ext cx="2183085" cy="1090364"/>
            <a:chOff x="5114925" y="2857684"/>
            <a:chExt cx="2183085" cy="1090364"/>
          </a:xfrm>
        </p:grpSpPr>
        <p:sp>
          <p:nvSpPr>
            <p:cNvPr id="23" name="Rectangle 22"/>
            <p:cNvSpPr/>
            <p:nvPr/>
          </p:nvSpPr>
          <p:spPr bwMode="gray">
            <a:xfrm>
              <a:off x="5114925" y="2857684"/>
              <a:ext cx="2054265" cy="10903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r>
                <a:rPr lang="en-US" sz="1400" b="0" dirty="0">
                  <a:solidFill>
                    <a:schemeClr val="tx1"/>
                  </a:solidFill>
                </a:rPr>
                <a:t>Technical </a:t>
              </a:r>
              <a:r>
                <a:rPr lang="en-US" sz="1400" b="0" dirty="0" smtClean="0">
                  <a:solidFill>
                    <a:schemeClr val="tx1"/>
                  </a:solidFill>
                </a:rPr>
                <a:t/>
              </a:r>
              <a:br>
                <a:rPr lang="en-US" sz="1400" b="0" dirty="0" smtClean="0">
                  <a:solidFill>
                    <a:schemeClr val="tx1"/>
                  </a:solidFill>
                </a:rPr>
              </a:br>
              <a:r>
                <a:rPr lang="en-US" sz="1400" dirty="0" smtClean="0">
                  <a:solidFill>
                    <a:schemeClr val="tx1"/>
                  </a:solidFill>
                </a:rPr>
                <a:t>40</a:t>
              </a:r>
              <a:r>
                <a:rPr lang="en-US" sz="1400" b="0" dirty="0" smtClean="0">
                  <a:solidFill>
                    <a:schemeClr val="tx1"/>
                  </a:solidFill>
                </a:rPr>
                <a:t> </a:t>
              </a:r>
              <a:r>
                <a:rPr lang="en-US" sz="1400" b="0" dirty="0">
                  <a:solidFill>
                    <a:schemeClr val="tx1"/>
                  </a:solidFill>
                </a:rPr>
                <a:t>points</a:t>
              </a:r>
            </a:p>
          </p:txBody>
        </p:sp>
        <p:sp>
          <p:nvSpPr>
            <p:cNvPr id="24" name="Isosceles Triangle 23"/>
            <p:cNvSpPr>
              <a:spLocks noChangeAspect="1"/>
            </p:cNvSpPr>
            <p:nvPr/>
          </p:nvSpPr>
          <p:spPr>
            <a:xfrm rot="5400000">
              <a:off x="7129969" y="3322615"/>
              <a:ext cx="198922" cy="137160"/>
            </a:xfrm>
            <a:prstGeom prst="triangl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000" b="0" dirty="0" err="1" smtClean="0">
                <a:solidFill>
                  <a:schemeClr val="tx1"/>
                </a:solidFill>
              </a:endParaRPr>
            </a:p>
          </p:txBody>
        </p:sp>
        <p:grpSp>
          <p:nvGrpSpPr>
            <p:cNvPr id="25" name="Group 24"/>
            <p:cNvGrpSpPr/>
            <p:nvPr/>
          </p:nvGrpSpPr>
          <p:grpSpPr>
            <a:xfrm rot="1800000">
              <a:off x="5457605" y="3028849"/>
              <a:ext cx="346364" cy="764957"/>
              <a:chOff x="1270000" y="1273175"/>
              <a:chExt cx="2306638" cy="5094288"/>
            </a:xfrm>
          </p:grpSpPr>
          <p:sp>
            <p:nvSpPr>
              <p:cNvPr id="26" name="Freeform 5"/>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C42126"/>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797979"/>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797979"/>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p:cNvSpPr>
              <p:nvPr/>
            </p:nvSpPr>
            <p:spPr bwMode="auto">
              <a:xfrm>
                <a:off x="1270000" y="2058988"/>
                <a:ext cx="2306638" cy="4308475"/>
              </a:xfrm>
              <a:custGeom>
                <a:avLst/>
                <a:gdLst>
                  <a:gd name="T0" fmla="*/ 538 w 612"/>
                  <a:gd name="T1" fmla="*/ 19 h 1146"/>
                  <a:gd name="T2" fmla="*/ 536 w 612"/>
                  <a:gd name="T3" fmla="*/ 16 h 1146"/>
                  <a:gd name="T4" fmla="*/ 475 w 612"/>
                  <a:gd name="T5" fmla="*/ 17 h 1146"/>
                  <a:gd name="T6" fmla="*/ 463 w 612"/>
                  <a:gd name="T7" fmla="*/ 35 h 1146"/>
                  <a:gd name="T8" fmla="*/ 463 w 612"/>
                  <a:gd name="T9" fmla="*/ 48 h 1146"/>
                  <a:gd name="T10" fmla="*/ 464 w 612"/>
                  <a:gd name="T11" fmla="*/ 48 h 1146"/>
                  <a:gd name="T12" fmla="*/ 464 w 612"/>
                  <a:gd name="T13" fmla="*/ 220 h 1146"/>
                  <a:gd name="T14" fmla="*/ 306 w 612"/>
                  <a:gd name="T15" fmla="*/ 306 h 1146"/>
                  <a:gd name="T16" fmla="*/ 148 w 612"/>
                  <a:gd name="T17" fmla="*/ 220 h 1146"/>
                  <a:gd name="T18" fmla="*/ 148 w 612"/>
                  <a:gd name="T19" fmla="*/ 72 h 1146"/>
                  <a:gd name="T20" fmla="*/ 148 w 612"/>
                  <a:gd name="T21" fmla="*/ 48 h 1146"/>
                  <a:gd name="T22" fmla="*/ 148 w 612"/>
                  <a:gd name="T23" fmla="*/ 35 h 1146"/>
                  <a:gd name="T24" fmla="*/ 137 w 612"/>
                  <a:gd name="T25" fmla="*/ 17 h 1146"/>
                  <a:gd name="T26" fmla="*/ 76 w 612"/>
                  <a:gd name="T27" fmla="*/ 16 h 1146"/>
                  <a:gd name="T28" fmla="*/ 73 w 612"/>
                  <a:gd name="T29" fmla="*/ 19 h 1146"/>
                  <a:gd name="T30" fmla="*/ 0 w 612"/>
                  <a:gd name="T31" fmla="*/ 206 h 1146"/>
                  <a:gd name="T32" fmla="*/ 152 w 612"/>
                  <a:gd name="T33" fmla="*/ 453 h 1146"/>
                  <a:gd name="T34" fmla="*/ 152 w 612"/>
                  <a:gd name="T35" fmla="*/ 988 h 1146"/>
                  <a:gd name="T36" fmla="*/ 198 w 612"/>
                  <a:gd name="T37" fmla="*/ 1090 h 1146"/>
                  <a:gd name="T38" fmla="*/ 413 w 612"/>
                  <a:gd name="T39" fmla="*/ 1090 h 1146"/>
                  <a:gd name="T40" fmla="*/ 459 w 612"/>
                  <a:gd name="T41" fmla="*/ 988 h 1146"/>
                  <a:gd name="T42" fmla="*/ 459 w 612"/>
                  <a:gd name="T43" fmla="*/ 454 h 1146"/>
                  <a:gd name="T44" fmla="*/ 611 w 612"/>
                  <a:gd name="T45" fmla="*/ 206 h 1146"/>
                  <a:gd name="T46" fmla="*/ 538 w 612"/>
                  <a:gd name="T47" fmla="*/ 1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1146">
                    <a:moveTo>
                      <a:pt x="538" y="19"/>
                    </a:moveTo>
                    <a:cubicBezTo>
                      <a:pt x="536" y="16"/>
                      <a:pt x="536" y="16"/>
                      <a:pt x="536" y="16"/>
                    </a:cubicBezTo>
                    <a:cubicBezTo>
                      <a:pt x="519" y="0"/>
                      <a:pt x="492" y="1"/>
                      <a:pt x="475" y="17"/>
                    </a:cubicBezTo>
                    <a:cubicBezTo>
                      <a:pt x="469" y="22"/>
                      <a:pt x="465" y="28"/>
                      <a:pt x="463" y="35"/>
                    </a:cubicBezTo>
                    <a:cubicBezTo>
                      <a:pt x="463" y="48"/>
                      <a:pt x="463" y="48"/>
                      <a:pt x="463" y="48"/>
                    </a:cubicBezTo>
                    <a:cubicBezTo>
                      <a:pt x="464" y="48"/>
                      <a:pt x="464" y="48"/>
                      <a:pt x="464" y="48"/>
                    </a:cubicBezTo>
                    <a:cubicBezTo>
                      <a:pt x="464" y="220"/>
                      <a:pt x="464" y="220"/>
                      <a:pt x="464" y="220"/>
                    </a:cubicBezTo>
                    <a:cubicBezTo>
                      <a:pt x="306" y="306"/>
                      <a:pt x="306" y="306"/>
                      <a:pt x="306" y="306"/>
                    </a:cubicBezTo>
                    <a:cubicBezTo>
                      <a:pt x="148" y="220"/>
                      <a:pt x="148" y="220"/>
                      <a:pt x="148" y="220"/>
                    </a:cubicBezTo>
                    <a:cubicBezTo>
                      <a:pt x="148" y="72"/>
                      <a:pt x="148" y="72"/>
                      <a:pt x="148" y="72"/>
                    </a:cubicBezTo>
                    <a:cubicBezTo>
                      <a:pt x="148" y="48"/>
                      <a:pt x="148" y="48"/>
                      <a:pt x="148" y="48"/>
                    </a:cubicBezTo>
                    <a:cubicBezTo>
                      <a:pt x="148" y="35"/>
                      <a:pt x="148" y="35"/>
                      <a:pt x="148" y="35"/>
                    </a:cubicBezTo>
                    <a:cubicBezTo>
                      <a:pt x="146" y="28"/>
                      <a:pt x="142" y="22"/>
                      <a:pt x="137" y="17"/>
                    </a:cubicBezTo>
                    <a:cubicBezTo>
                      <a:pt x="120" y="1"/>
                      <a:pt x="92" y="0"/>
                      <a:pt x="76" y="16"/>
                    </a:cubicBezTo>
                    <a:cubicBezTo>
                      <a:pt x="73" y="19"/>
                      <a:pt x="73" y="19"/>
                      <a:pt x="73" y="19"/>
                    </a:cubicBezTo>
                    <a:cubicBezTo>
                      <a:pt x="26" y="68"/>
                      <a:pt x="0" y="134"/>
                      <a:pt x="0" y="206"/>
                    </a:cubicBezTo>
                    <a:cubicBezTo>
                      <a:pt x="2" y="310"/>
                      <a:pt x="62" y="403"/>
                      <a:pt x="152" y="453"/>
                    </a:cubicBezTo>
                    <a:cubicBezTo>
                      <a:pt x="152" y="988"/>
                      <a:pt x="152" y="988"/>
                      <a:pt x="152" y="988"/>
                    </a:cubicBezTo>
                    <a:cubicBezTo>
                      <a:pt x="152" y="1025"/>
                      <a:pt x="168" y="1062"/>
                      <a:pt x="198" y="1090"/>
                    </a:cubicBezTo>
                    <a:cubicBezTo>
                      <a:pt x="258" y="1146"/>
                      <a:pt x="354" y="1146"/>
                      <a:pt x="413" y="1090"/>
                    </a:cubicBezTo>
                    <a:cubicBezTo>
                      <a:pt x="443" y="1062"/>
                      <a:pt x="459" y="1025"/>
                      <a:pt x="459" y="988"/>
                    </a:cubicBezTo>
                    <a:cubicBezTo>
                      <a:pt x="459" y="454"/>
                      <a:pt x="459" y="454"/>
                      <a:pt x="459" y="454"/>
                    </a:cubicBezTo>
                    <a:cubicBezTo>
                      <a:pt x="549" y="403"/>
                      <a:pt x="610" y="310"/>
                      <a:pt x="611" y="206"/>
                    </a:cubicBezTo>
                    <a:cubicBezTo>
                      <a:pt x="612" y="134"/>
                      <a:pt x="585" y="68"/>
                      <a:pt x="538" y="19"/>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p:cNvSpPr>
              <p:nvPr/>
            </p:nvSpPr>
            <p:spPr bwMode="auto">
              <a:xfrm>
                <a:off x="1911350" y="1273175"/>
                <a:ext cx="844550" cy="793750"/>
              </a:xfrm>
              <a:custGeom>
                <a:avLst/>
                <a:gdLst>
                  <a:gd name="T0" fmla="*/ 136 w 224"/>
                  <a:gd name="T1" fmla="*/ 0 h 211"/>
                  <a:gd name="T2" fmla="*/ 0 w 224"/>
                  <a:gd name="T3" fmla="*/ 128 h 211"/>
                  <a:gd name="T4" fmla="*/ 32 w 224"/>
                  <a:gd name="T5" fmla="*/ 211 h 211"/>
                  <a:gd name="T6" fmla="*/ 224 w 224"/>
                  <a:gd name="T7" fmla="*/ 31 h 211"/>
                  <a:gd name="T8" fmla="*/ 136 w 224"/>
                  <a:gd name="T9" fmla="*/ 0 h 211"/>
                </a:gdLst>
                <a:ahLst/>
                <a:cxnLst>
                  <a:cxn ang="0">
                    <a:pos x="T0" y="T1"/>
                  </a:cxn>
                  <a:cxn ang="0">
                    <a:pos x="T2" y="T3"/>
                  </a:cxn>
                  <a:cxn ang="0">
                    <a:pos x="T4" y="T5"/>
                  </a:cxn>
                  <a:cxn ang="0">
                    <a:pos x="T6" y="T7"/>
                  </a:cxn>
                  <a:cxn ang="0">
                    <a:pos x="T8" y="T9"/>
                  </a:cxn>
                </a:cxnLst>
                <a:rect l="0" t="0" r="r" b="b"/>
                <a:pathLst>
                  <a:path w="224" h="211">
                    <a:moveTo>
                      <a:pt x="136" y="0"/>
                    </a:moveTo>
                    <a:cubicBezTo>
                      <a:pt x="61" y="0"/>
                      <a:pt x="0" y="57"/>
                      <a:pt x="0" y="128"/>
                    </a:cubicBezTo>
                    <a:cubicBezTo>
                      <a:pt x="0" y="160"/>
                      <a:pt x="12" y="189"/>
                      <a:pt x="32" y="211"/>
                    </a:cubicBezTo>
                    <a:cubicBezTo>
                      <a:pt x="224" y="31"/>
                      <a:pt x="224" y="31"/>
                      <a:pt x="224" y="31"/>
                    </a:cubicBezTo>
                    <a:cubicBezTo>
                      <a:pt x="200" y="11"/>
                      <a:pt x="169" y="0"/>
                      <a:pt x="136" y="0"/>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auto">
              <a:xfrm>
                <a:off x="2087563" y="1438275"/>
                <a:ext cx="847725" cy="796925"/>
              </a:xfrm>
              <a:custGeom>
                <a:avLst/>
                <a:gdLst>
                  <a:gd name="T0" fmla="*/ 0 w 225"/>
                  <a:gd name="T1" fmla="*/ 181 h 212"/>
                  <a:gd name="T2" fmla="*/ 89 w 225"/>
                  <a:gd name="T3" fmla="*/ 212 h 212"/>
                  <a:gd name="T4" fmla="*/ 225 w 225"/>
                  <a:gd name="T5" fmla="*/ 84 h 212"/>
                  <a:gd name="T6" fmla="*/ 192 w 225"/>
                  <a:gd name="T7" fmla="*/ 0 h 212"/>
                  <a:gd name="T8" fmla="*/ 0 w 225"/>
                  <a:gd name="T9" fmla="*/ 181 h 212"/>
                </a:gdLst>
                <a:ahLst/>
                <a:cxnLst>
                  <a:cxn ang="0">
                    <a:pos x="T0" y="T1"/>
                  </a:cxn>
                  <a:cxn ang="0">
                    <a:pos x="T2" y="T3"/>
                  </a:cxn>
                  <a:cxn ang="0">
                    <a:pos x="T4" y="T5"/>
                  </a:cxn>
                  <a:cxn ang="0">
                    <a:pos x="T6" y="T7"/>
                  </a:cxn>
                  <a:cxn ang="0">
                    <a:pos x="T8" y="T9"/>
                  </a:cxn>
                </a:cxnLst>
                <a:rect l="0" t="0" r="r" b="b"/>
                <a:pathLst>
                  <a:path w="225" h="212">
                    <a:moveTo>
                      <a:pt x="0" y="181"/>
                    </a:moveTo>
                    <a:cubicBezTo>
                      <a:pt x="24" y="201"/>
                      <a:pt x="55" y="212"/>
                      <a:pt x="89" y="212"/>
                    </a:cubicBezTo>
                    <a:cubicBezTo>
                      <a:pt x="164" y="212"/>
                      <a:pt x="225" y="155"/>
                      <a:pt x="225" y="84"/>
                    </a:cubicBezTo>
                    <a:cubicBezTo>
                      <a:pt x="225" y="52"/>
                      <a:pt x="212" y="23"/>
                      <a:pt x="192" y="0"/>
                    </a:cubicBezTo>
                    <a:lnTo>
                      <a:pt x="0" y="181"/>
                    </a:ln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p:cNvSpPr>
              <p:nvPr/>
            </p:nvSpPr>
            <p:spPr bwMode="auto">
              <a:xfrm>
                <a:off x="2032000" y="1390650"/>
                <a:ext cx="779463" cy="728663"/>
              </a:xfrm>
              <a:custGeom>
                <a:avLst/>
                <a:gdLst>
                  <a:gd name="T0" fmla="*/ 192 w 207"/>
                  <a:gd name="T1" fmla="*/ 0 h 194"/>
                  <a:gd name="T2" fmla="*/ 0 w 207"/>
                  <a:gd name="T3" fmla="*/ 180 h 194"/>
                  <a:gd name="T4" fmla="*/ 15 w 207"/>
                  <a:gd name="T5" fmla="*/ 194 h 194"/>
                  <a:gd name="T6" fmla="*/ 207 w 207"/>
                  <a:gd name="T7" fmla="*/ 13 h 194"/>
                  <a:gd name="T8" fmla="*/ 192 w 207"/>
                  <a:gd name="T9" fmla="*/ 0 h 194"/>
                </a:gdLst>
                <a:ahLst/>
                <a:cxnLst>
                  <a:cxn ang="0">
                    <a:pos x="T0" y="T1"/>
                  </a:cxn>
                  <a:cxn ang="0">
                    <a:pos x="T2" y="T3"/>
                  </a:cxn>
                  <a:cxn ang="0">
                    <a:pos x="T4" y="T5"/>
                  </a:cxn>
                  <a:cxn ang="0">
                    <a:pos x="T6" y="T7"/>
                  </a:cxn>
                  <a:cxn ang="0">
                    <a:pos x="T8" y="T9"/>
                  </a:cxn>
                </a:cxnLst>
                <a:rect l="0" t="0" r="r" b="b"/>
                <a:pathLst>
                  <a:path w="207" h="194">
                    <a:moveTo>
                      <a:pt x="192" y="0"/>
                    </a:moveTo>
                    <a:cubicBezTo>
                      <a:pt x="0" y="180"/>
                      <a:pt x="0" y="180"/>
                      <a:pt x="0" y="180"/>
                    </a:cubicBezTo>
                    <a:cubicBezTo>
                      <a:pt x="5" y="185"/>
                      <a:pt x="10" y="190"/>
                      <a:pt x="15" y="194"/>
                    </a:cubicBezTo>
                    <a:cubicBezTo>
                      <a:pt x="207" y="13"/>
                      <a:pt x="207" y="13"/>
                      <a:pt x="207" y="13"/>
                    </a:cubicBezTo>
                    <a:cubicBezTo>
                      <a:pt x="202" y="8"/>
                      <a:pt x="197" y="4"/>
                      <a:pt x="192" y="0"/>
                    </a:cubicBezTo>
                    <a:close/>
                  </a:path>
                </a:pathLst>
              </a:custGeom>
              <a:solidFill>
                <a:schemeClr val="accent4"/>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p:cNvSpPr>
              <p:nvPr/>
            </p:nvSpPr>
            <p:spPr bwMode="auto">
              <a:xfrm>
                <a:off x="2193925" y="5510213"/>
                <a:ext cx="447675" cy="423863"/>
              </a:xfrm>
              <a:custGeom>
                <a:avLst/>
                <a:gdLst>
                  <a:gd name="T0" fmla="*/ 98 w 119"/>
                  <a:gd name="T1" fmla="*/ 93 h 113"/>
                  <a:gd name="T2" fmla="*/ 21 w 119"/>
                  <a:gd name="T3" fmla="*/ 93 h 113"/>
                  <a:gd name="T4" fmla="*/ 21 w 119"/>
                  <a:gd name="T5" fmla="*/ 20 h 113"/>
                  <a:gd name="T6" fmla="*/ 98 w 119"/>
                  <a:gd name="T7" fmla="*/ 20 h 113"/>
                  <a:gd name="T8" fmla="*/ 98 w 119"/>
                  <a:gd name="T9" fmla="*/ 93 h 113"/>
                </a:gdLst>
                <a:ahLst/>
                <a:cxnLst>
                  <a:cxn ang="0">
                    <a:pos x="T0" y="T1"/>
                  </a:cxn>
                  <a:cxn ang="0">
                    <a:pos x="T2" y="T3"/>
                  </a:cxn>
                  <a:cxn ang="0">
                    <a:pos x="T4" y="T5"/>
                  </a:cxn>
                  <a:cxn ang="0">
                    <a:pos x="T6" y="T7"/>
                  </a:cxn>
                  <a:cxn ang="0">
                    <a:pos x="T8" y="T9"/>
                  </a:cxn>
                </a:cxnLst>
                <a:rect l="0" t="0" r="r" b="b"/>
                <a:pathLst>
                  <a:path w="119" h="113">
                    <a:moveTo>
                      <a:pt x="98" y="93"/>
                    </a:moveTo>
                    <a:cubicBezTo>
                      <a:pt x="77" y="113"/>
                      <a:pt x="42" y="113"/>
                      <a:pt x="21" y="93"/>
                    </a:cubicBezTo>
                    <a:cubicBezTo>
                      <a:pt x="0" y="73"/>
                      <a:pt x="0" y="40"/>
                      <a:pt x="21" y="20"/>
                    </a:cubicBezTo>
                    <a:cubicBezTo>
                      <a:pt x="42" y="0"/>
                      <a:pt x="77" y="0"/>
                      <a:pt x="98" y="20"/>
                    </a:cubicBezTo>
                    <a:cubicBezTo>
                      <a:pt x="119" y="40"/>
                      <a:pt x="119" y="73"/>
                      <a:pt x="98" y="93"/>
                    </a:cubicBezTo>
                    <a:close/>
                  </a:path>
                </a:pathLst>
              </a:custGeom>
              <a:solidFill>
                <a:schemeClr val="accent4"/>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0" name="Group 39"/>
          <p:cNvGrpSpPr/>
          <p:nvPr/>
        </p:nvGrpSpPr>
        <p:grpSpPr>
          <a:xfrm>
            <a:off x="543783" y="5706109"/>
            <a:ext cx="2181095" cy="1090364"/>
            <a:chOff x="5114925" y="3995681"/>
            <a:chExt cx="2181095" cy="1090364"/>
          </a:xfrm>
        </p:grpSpPr>
        <p:sp>
          <p:nvSpPr>
            <p:cNvPr id="41" name="Rectangle 40"/>
            <p:cNvSpPr/>
            <p:nvPr/>
          </p:nvSpPr>
          <p:spPr bwMode="gray">
            <a:xfrm>
              <a:off x="5114925" y="3995681"/>
              <a:ext cx="2054265" cy="10903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r>
                <a:rPr lang="en-US" sz="1400" b="0" dirty="0" smtClean="0">
                  <a:solidFill>
                    <a:schemeClr val="tx1"/>
                  </a:solidFill>
                </a:rPr>
                <a:t> Foundational</a:t>
              </a:r>
              <a:endParaRPr lang="en-US" sz="1400" b="0" dirty="0">
                <a:solidFill>
                  <a:schemeClr val="tx1"/>
                </a:solidFill>
              </a:endParaRPr>
            </a:p>
            <a:p>
              <a:pPr algn="r"/>
              <a:r>
                <a:rPr lang="en-US" sz="1400" dirty="0" smtClean="0">
                  <a:solidFill>
                    <a:schemeClr val="tx1"/>
                  </a:solidFill>
                </a:rPr>
                <a:t>30</a:t>
              </a:r>
              <a:r>
                <a:rPr lang="en-US" sz="1400" b="0" dirty="0" smtClean="0">
                  <a:solidFill>
                    <a:schemeClr val="tx1"/>
                  </a:solidFill>
                </a:rPr>
                <a:t> </a:t>
              </a:r>
              <a:r>
                <a:rPr lang="en-US" sz="1400" b="0" dirty="0">
                  <a:solidFill>
                    <a:schemeClr val="tx1"/>
                  </a:solidFill>
                </a:rPr>
                <a:t>points</a:t>
              </a:r>
            </a:p>
          </p:txBody>
        </p:sp>
        <p:sp>
          <p:nvSpPr>
            <p:cNvPr id="42" name="Isosceles Triangle 41"/>
            <p:cNvSpPr>
              <a:spLocks noChangeAspect="1"/>
            </p:cNvSpPr>
            <p:nvPr/>
          </p:nvSpPr>
          <p:spPr>
            <a:xfrm rot="5400000">
              <a:off x="7127979" y="4460612"/>
              <a:ext cx="198922" cy="13716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000" b="0" dirty="0" err="1" smtClean="0">
                <a:solidFill>
                  <a:schemeClr val="tx1"/>
                </a:solidFill>
              </a:endParaRPr>
            </a:p>
          </p:txBody>
        </p:sp>
        <p:grpSp>
          <p:nvGrpSpPr>
            <p:cNvPr id="43" name="Group 42"/>
            <p:cNvGrpSpPr/>
            <p:nvPr/>
          </p:nvGrpSpPr>
          <p:grpSpPr>
            <a:xfrm>
              <a:off x="5266198" y="4081829"/>
              <a:ext cx="700341" cy="891572"/>
              <a:chOff x="3273442" y="4105898"/>
              <a:chExt cx="2139949" cy="2724269"/>
            </a:xfrm>
            <a:solidFill>
              <a:schemeClr val="tx1"/>
            </a:solidFill>
          </p:grpSpPr>
          <p:sp>
            <p:nvSpPr>
              <p:cNvPr id="44" name="Freeform 18"/>
              <p:cNvSpPr>
                <a:spLocks noEditPoints="1"/>
              </p:cNvSpPr>
              <p:nvPr/>
            </p:nvSpPr>
            <p:spPr bwMode="auto">
              <a:xfrm>
                <a:off x="3273442" y="5039467"/>
                <a:ext cx="1736725" cy="1790700"/>
              </a:xfrm>
              <a:custGeom>
                <a:avLst/>
                <a:gdLst>
                  <a:gd name="T0" fmla="*/ 396 w 461"/>
                  <a:gd name="T1" fmla="*/ 145 h 476"/>
                  <a:gd name="T2" fmla="*/ 384 w 461"/>
                  <a:gd name="T3" fmla="*/ 126 h 476"/>
                  <a:gd name="T4" fmla="*/ 386 w 461"/>
                  <a:gd name="T5" fmla="*/ 58 h 476"/>
                  <a:gd name="T6" fmla="*/ 310 w 461"/>
                  <a:gd name="T7" fmla="*/ 65 h 476"/>
                  <a:gd name="T8" fmla="*/ 288 w 461"/>
                  <a:gd name="T9" fmla="*/ 57 h 476"/>
                  <a:gd name="T10" fmla="*/ 250 w 461"/>
                  <a:gd name="T11" fmla="*/ 1 h 476"/>
                  <a:gd name="T12" fmla="*/ 193 w 461"/>
                  <a:gd name="T13" fmla="*/ 51 h 476"/>
                  <a:gd name="T14" fmla="*/ 171 w 461"/>
                  <a:gd name="T15" fmla="*/ 57 h 476"/>
                  <a:gd name="T16" fmla="*/ 109 w 461"/>
                  <a:gd name="T17" fmla="*/ 34 h 476"/>
                  <a:gd name="T18" fmla="*/ 92 w 461"/>
                  <a:gd name="T19" fmla="*/ 108 h 476"/>
                  <a:gd name="T20" fmla="*/ 78 w 461"/>
                  <a:gd name="T21" fmla="*/ 126 h 476"/>
                  <a:gd name="T22" fmla="*/ 13 w 461"/>
                  <a:gd name="T23" fmla="*/ 145 h 476"/>
                  <a:gd name="T24" fmla="*/ 43 w 461"/>
                  <a:gd name="T25" fmla="*/ 215 h 476"/>
                  <a:gd name="T26" fmla="*/ 41 w 461"/>
                  <a:gd name="T27" fmla="*/ 238 h 476"/>
                  <a:gd name="T28" fmla="*/ 0 w 461"/>
                  <a:gd name="T29" fmla="*/ 291 h 476"/>
                  <a:gd name="T30" fmla="*/ 65 w 461"/>
                  <a:gd name="T31" fmla="*/ 330 h 476"/>
                  <a:gd name="T32" fmla="*/ 78 w 461"/>
                  <a:gd name="T33" fmla="*/ 350 h 476"/>
                  <a:gd name="T34" fmla="*/ 76 w 461"/>
                  <a:gd name="T35" fmla="*/ 417 h 476"/>
                  <a:gd name="T36" fmla="*/ 151 w 461"/>
                  <a:gd name="T37" fmla="*/ 410 h 476"/>
                  <a:gd name="T38" fmla="*/ 173 w 461"/>
                  <a:gd name="T39" fmla="*/ 419 h 476"/>
                  <a:gd name="T40" fmla="*/ 211 w 461"/>
                  <a:gd name="T41" fmla="*/ 475 h 476"/>
                  <a:gd name="T42" fmla="*/ 268 w 461"/>
                  <a:gd name="T43" fmla="*/ 425 h 476"/>
                  <a:gd name="T44" fmla="*/ 290 w 461"/>
                  <a:gd name="T45" fmla="*/ 418 h 476"/>
                  <a:gd name="T46" fmla="*/ 352 w 461"/>
                  <a:gd name="T47" fmla="*/ 442 h 476"/>
                  <a:gd name="T48" fmla="*/ 369 w 461"/>
                  <a:gd name="T49" fmla="*/ 368 h 476"/>
                  <a:gd name="T50" fmla="*/ 384 w 461"/>
                  <a:gd name="T51" fmla="*/ 350 h 476"/>
                  <a:gd name="T52" fmla="*/ 449 w 461"/>
                  <a:gd name="T53" fmla="*/ 331 h 476"/>
                  <a:gd name="T54" fmla="*/ 419 w 461"/>
                  <a:gd name="T55" fmla="*/ 261 h 476"/>
                  <a:gd name="T56" fmla="*/ 420 w 461"/>
                  <a:gd name="T57" fmla="*/ 238 h 476"/>
                  <a:gd name="T58" fmla="*/ 461 w 461"/>
                  <a:gd name="T59" fmla="*/ 184 h 476"/>
                  <a:gd name="T60" fmla="*/ 263 w 461"/>
                  <a:gd name="T61" fmla="*/ 238 h 476"/>
                  <a:gd name="T62" fmla="*/ 256 w 461"/>
                  <a:gd name="T63" fmla="*/ 257 h 476"/>
                  <a:gd name="T64" fmla="*/ 240 w 461"/>
                  <a:gd name="T65" fmla="*/ 270 h 476"/>
                  <a:gd name="T66" fmla="*/ 221 w 461"/>
                  <a:gd name="T67" fmla="*/ 269 h 476"/>
                  <a:gd name="T68" fmla="*/ 205 w 461"/>
                  <a:gd name="T69" fmla="*/ 257 h 476"/>
                  <a:gd name="T70" fmla="*/ 199 w 461"/>
                  <a:gd name="T71" fmla="*/ 238 h 476"/>
                  <a:gd name="T72" fmla="*/ 205 w 461"/>
                  <a:gd name="T73" fmla="*/ 218 h 476"/>
                  <a:gd name="T74" fmla="*/ 221 w 461"/>
                  <a:gd name="T75" fmla="*/ 206 h 476"/>
                  <a:gd name="T76" fmla="*/ 240 w 461"/>
                  <a:gd name="T77" fmla="*/ 206 h 476"/>
                  <a:gd name="T78" fmla="*/ 256 w 461"/>
                  <a:gd name="T79" fmla="*/ 21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1" h="476">
                    <a:moveTo>
                      <a:pt x="450" y="149"/>
                    </a:moveTo>
                    <a:cubicBezTo>
                      <a:pt x="432" y="146"/>
                      <a:pt x="414" y="145"/>
                      <a:pt x="396" y="145"/>
                    </a:cubicBezTo>
                    <a:cubicBezTo>
                      <a:pt x="392" y="139"/>
                      <a:pt x="388" y="132"/>
                      <a:pt x="383" y="126"/>
                    </a:cubicBezTo>
                    <a:cubicBezTo>
                      <a:pt x="384" y="126"/>
                      <a:pt x="384" y="126"/>
                      <a:pt x="384" y="126"/>
                    </a:cubicBezTo>
                    <a:cubicBezTo>
                      <a:pt x="379" y="119"/>
                      <a:pt x="374" y="113"/>
                      <a:pt x="369" y="108"/>
                    </a:cubicBezTo>
                    <a:cubicBezTo>
                      <a:pt x="376" y="92"/>
                      <a:pt x="381" y="76"/>
                      <a:pt x="386" y="58"/>
                    </a:cubicBezTo>
                    <a:cubicBezTo>
                      <a:pt x="376" y="50"/>
                      <a:pt x="366" y="43"/>
                      <a:pt x="356" y="36"/>
                    </a:cubicBezTo>
                    <a:cubicBezTo>
                      <a:pt x="339" y="44"/>
                      <a:pt x="324" y="54"/>
                      <a:pt x="310" y="65"/>
                    </a:cubicBezTo>
                    <a:cubicBezTo>
                      <a:pt x="303" y="62"/>
                      <a:pt x="296" y="60"/>
                      <a:pt x="288" y="57"/>
                    </a:cubicBezTo>
                    <a:cubicBezTo>
                      <a:pt x="288" y="57"/>
                      <a:pt x="288" y="57"/>
                      <a:pt x="288" y="57"/>
                    </a:cubicBezTo>
                    <a:cubicBezTo>
                      <a:pt x="281" y="54"/>
                      <a:pt x="273" y="52"/>
                      <a:pt x="266" y="51"/>
                    </a:cubicBezTo>
                    <a:cubicBezTo>
                      <a:pt x="262" y="34"/>
                      <a:pt x="257" y="17"/>
                      <a:pt x="250" y="1"/>
                    </a:cubicBezTo>
                    <a:cubicBezTo>
                      <a:pt x="238" y="0"/>
                      <a:pt x="225" y="0"/>
                      <a:pt x="213" y="1"/>
                    </a:cubicBezTo>
                    <a:cubicBezTo>
                      <a:pt x="205" y="17"/>
                      <a:pt x="198" y="34"/>
                      <a:pt x="193" y="51"/>
                    </a:cubicBezTo>
                    <a:cubicBezTo>
                      <a:pt x="186" y="52"/>
                      <a:pt x="178" y="55"/>
                      <a:pt x="171" y="57"/>
                    </a:cubicBezTo>
                    <a:cubicBezTo>
                      <a:pt x="171" y="57"/>
                      <a:pt x="171" y="57"/>
                      <a:pt x="171" y="57"/>
                    </a:cubicBezTo>
                    <a:cubicBezTo>
                      <a:pt x="164" y="60"/>
                      <a:pt x="157" y="62"/>
                      <a:pt x="151" y="65"/>
                    </a:cubicBezTo>
                    <a:cubicBezTo>
                      <a:pt x="138" y="54"/>
                      <a:pt x="124" y="43"/>
                      <a:pt x="109" y="34"/>
                    </a:cubicBezTo>
                    <a:cubicBezTo>
                      <a:pt x="98" y="40"/>
                      <a:pt x="88" y="48"/>
                      <a:pt x="79" y="55"/>
                    </a:cubicBezTo>
                    <a:cubicBezTo>
                      <a:pt x="82" y="74"/>
                      <a:pt x="86" y="91"/>
                      <a:pt x="92" y="108"/>
                    </a:cubicBezTo>
                    <a:cubicBezTo>
                      <a:pt x="87" y="114"/>
                      <a:pt x="82" y="120"/>
                      <a:pt x="78" y="126"/>
                    </a:cubicBezTo>
                    <a:cubicBezTo>
                      <a:pt x="78" y="126"/>
                      <a:pt x="78" y="126"/>
                      <a:pt x="78" y="126"/>
                    </a:cubicBezTo>
                    <a:cubicBezTo>
                      <a:pt x="73" y="132"/>
                      <a:pt x="69" y="139"/>
                      <a:pt x="65" y="145"/>
                    </a:cubicBezTo>
                    <a:cubicBezTo>
                      <a:pt x="48" y="144"/>
                      <a:pt x="31" y="143"/>
                      <a:pt x="13" y="145"/>
                    </a:cubicBezTo>
                    <a:cubicBezTo>
                      <a:pt x="8" y="156"/>
                      <a:pt x="4" y="168"/>
                      <a:pt x="1" y="180"/>
                    </a:cubicBezTo>
                    <a:cubicBezTo>
                      <a:pt x="14" y="193"/>
                      <a:pt x="28" y="205"/>
                      <a:pt x="43" y="215"/>
                    </a:cubicBezTo>
                    <a:cubicBezTo>
                      <a:pt x="42" y="222"/>
                      <a:pt x="42" y="230"/>
                      <a:pt x="42" y="238"/>
                    </a:cubicBezTo>
                    <a:cubicBezTo>
                      <a:pt x="41" y="238"/>
                      <a:pt x="41" y="238"/>
                      <a:pt x="41" y="238"/>
                    </a:cubicBezTo>
                    <a:cubicBezTo>
                      <a:pt x="41" y="246"/>
                      <a:pt x="41" y="253"/>
                      <a:pt x="43" y="261"/>
                    </a:cubicBezTo>
                    <a:cubicBezTo>
                      <a:pt x="28" y="270"/>
                      <a:pt x="13" y="280"/>
                      <a:pt x="0" y="291"/>
                    </a:cubicBezTo>
                    <a:cubicBezTo>
                      <a:pt x="3" y="303"/>
                      <a:pt x="6" y="315"/>
                      <a:pt x="11" y="327"/>
                    </a:cubicBezTo>
                    <a:cubicBezTo>
                      <a:pt x="29" y="330"/>
                      <a:pt x="48" y="331"/>
                      <a:pt x="65" y="330"/>
                    </a:cubicBezTo>
                    <a:cubicBezTo>
                      <a:pt x="69" y="337"/>
                      <a:pt x="73" y="344"/>
                      <a:pt x="78" y="350"/>
                    </a:cubicBezTo>
                    <a:cubicBezTo>
                      <a:pt x="78" y="350"/>
                      <a:pt x="78" y="350"/>
                      <a:pt x="78" y="350"/>
                    </a:cubicBezTo>
                    <a:cubicBezTo>
                      <a:pt x="82" y="356"/>
                      <a:pt x="87" y="362"/>
                      <a:pt x="92" y="368"/>
                    </a:cubicBezTo>
                    <a:cubicBezTo>
                      <a:pt x="85" y="384"/>
                      <a:pt x="80" y="400"/>
                      <a:pt x="76" y="417"/>
                    </a:cubicBezTo>
                    <a:cubicBezTo>
                      <a:pt x="85" y="425"/>
                      <a:pt x="95" y="433"/>
                      <a:pt x="105" y="439"/>
                    </a:cubicBezTo>
                    <a:cubicBezTo>
                      <a:pt x="122" y="431"/>
                      <a:pt x="137" y="422"/>
                      <a:pt x="151" y="410"/>
                    </a:cubicBezTo>
                    <a:cubicBezTo>
                      <a:pt x="158" y="414"/>
                      <a:pt x="166" y="416"/>
                      <a:pt x="173" y="419"/>
                    </a:cubicBezTo>
                    <a:cubicBezTo>
                      <a:pt x="173" y="419"/>
                      <a:pt x="173" y="419"/>
                      <a:pt x="173" y="419"/>
                    </a:cubicBezTo>
                    <a:cubicBezTo>
                      <a:pt x="180" y="421"/>
                      <a:pt x="188" y="423"/>
                      <a:pt x="195" y="425"/>
                    </a:cubicBezTo>
                    <a:cubicBezTo>
                      <a:pt x="199" y="441"/>
                      <a:pt x="204" y="459"/>
                      <a:pt x="211" y="475"/>
                    </a:cubicBezTo>
                    <a:cubicBezTo>
                      <a:pt x="223" y="476"/>
                      <a:pt x="236" y="476"/>
                      <a:pt x="248" y="475"/>
                    </a:cubicBezTo>
                    <a:cubicBezTo>
                      <a:pt x="257" y="459"/>
                      <a:pt x="263" y="442"/>
                      <a:pt x="268" y="425"/>
                    </a:cubicBezTo>
                    <a:cubicBezTo>
                      <a:pt x="275" y="423"/>
                      <a:pt x="283" y="421"/>
                      <a:pt x="290" y="419"/>
                    </a:cubicBezTo>
                    <a:cubicBezTo>
                      <a:pt x="290" y="418"/>
                      <a:pt x="290" y="418"/>
                      <a:pt x="290" y="418"/>
                    </a:cubicBezTo>
                    <a:cubicBezTo>
                      <a:pt x="297" y="416"/>
                      <a:pt x="304" y="414"/>
                      <a:pt x="310" y="410"/>
                    </a:cubicBezTo>
                    <a:cubicBezTo>
                      <a:pt x="323" y="422"/>
                      <a:pt x="337" y="433"/>
                      <a:pt x="352" y="442"/>
                    </a:cubicBezTo>
                    <a:cubicBezTo>
                      <a:pt x="363" y="435"/>
                      <a:pt x="373" y="428"/>
                      <a:pt x="382" y="420"/>
                    </a:cubicBezTo>
                    <a:cubicBezTo>
                      <a:pt x="379" y="402"/>
                      <a:pt x="375" y="385"/>
                      <a:pt x="369" y="368"/>
                    </a:cubicBezTo>
                    <a:cubicBezTo>
                      <a:pt x="374" y="362"/>
                      <a:pt x="379" y="356"/>
                      <a:pt x="383" y="350"/>
                    </a:cubicBezTo>
                    <a:cubicBezTo>
                      <a:pt x="384" y="350"/>
                      <a:pt x="384" y="350"/>
                      <a:pt x="384" y="350"/>
                    </a:cubicBezTo>
                    <a:cubicBezTo>
                      <a:pt x="388" y="344"/>
                      <a:pt x="392" y="337"/>
                      <a:pt x="396" y="330"/>
                    </a:cubicBezTo>
                    <a:cubicBezTo>
                      <a:pt x="413" y="332"/>
                      <a:pt x="431" y="332"/>
                      <a:pt x="449" y="331"/>
                    </a:cubicBezTo>
                    <a:cubicBezTo>
                      <a:pt x="453" y="319"/>
                      <a:pt x="457" y="308"/>
                      <a:pt x="460" y="295"/>
                    </a:cubicBezTo>
                    <a:cubicBezTo>
                      <a:pt x="448" y="282"/>
                      <a:pt x="433" y="271"/>
                      <a:pt x="419" y="261"/>
                    </a:cubicBezTo>
                    <a:cubicBezTo>
                      <a:pt x="419" y="253"/>
                      <a:pt x="419" y="246"/>
                      <a:pt x="420" y="238"/>
                    </a:cubicBezTo>
                    <a:cubicBezTo>
                      <a:pt x="420" y="238"/>
                      <a:pt x="420" y="238"/>
                      <a:pt x="420" y="238"/>
                    </a:cubicBezTo>
                    <a:cubicBezTo>
                      <a:pt x="420" y="230"/>
                      <a:pt x="420" y="222"/>
                      <a:pt x="419" y="215"/>
                    </a:cubicBezTo>
                    <a:cubicBezTo>
                      <a:pt x="433" y="206"/>
                      <a:pt x="448" y="196"/>
                      <a:pt x="461" y="184"/>
                    </a:cubicBezTo>
                    <a:cubicBezTo>
                      <a:pt x="459" y="172"/>
                      <a:pt x="455" y="160"/>
                      <a:pt x="450" y="149"/>
                    </a:cubicBezTo>
                    <a:close/>
                    <a:moveTo>
                      <a:pt x="263" y="238"/>
                    </a:moveTo>
                    <a:cubicBezTo>
                      <a:pt x="262" y="245"/>
                      <a:pt x="261" y="252"/>
                      <a:pt x="257" y="257"/>
                    </a:cubicBezTo>
                    <a:cubicBezTo>
                      <a:pt x="256" y="257"/>
                      <a:pt x="256" y="257"/>
                      <a:pt x="256" y="257"/>
                    </a:cubicBezTo>
                    <a:cubicBezTo>
                      <a:pt x="252" y="263"/>
                      <a:pt x="246" y="267"/>
                      <a:pt x="240" y="270"/>
                    </a:cubicBezTo>
                    <a:cubicBezTo>
                      <a:pt x="240" y="270"/>
                      <a:pt x="240" y="270"/>
                      <a:pt x="240" y="270"/>
                    </a:cubicBezTo>
                    <a:cubicBezTo>
                      <a:pt x="234" y="272"/>
                      <a:pt x="227" y="272"/>
                      <a:pt x="221" y="270"/>
                    </a:cubicBezTo>
                    <a:cubicBezTo>
                      <a:pt x="221" y="269"/>
                      <a:pt x="221" y="269"/>
                      <a:pt x="221" y="269"/>
                    </a:cubicBezTo>
                    <a:cubicBezTo>
                      <a:pt x="215" y="267"/>
                      <a:pt x="209" y="263"/>
                      <a:pt x="205" y="257"/>
                    </a:cubicBezTo>
                    <a:cubicBezTo>
                      <a:pt x="205" y="257"/>
                      <a:pt x="205" y="257"/>
                      <a:pt x="205" y="257"/>
                    </a:cubicBezTo>
                    <a:cubicBezTo>
                      <a:pt x="201" y="252"/>
                      <a:pt x="199" y="245"/>
                      <a:pt x="198" y="238"/>
                    </a:cubicBezTo>
                    <a:cubicBezTo>
                      <a:pt x="199" y="238"/>
                      <a:pt x="199" y="238"/>
                      <a:pt x="199" y="238"/>
                    </a:cubicBezTo>
                    <a:cubicBezTo>
                      <a:pt x="199" y="231"/>
                      <a:pt x="200" y="224"/>
                      <a:pt x="205" y="218"/>
                    </a:cubicBezTo>
                    <a:cubicBezTo>
                      <a:pt x="205" y="218"/>
                      <a:pt x="205" y="218"/>
                      <a:pt x="205" y="218"/>
                    </a:cubicBezTo>
                    <a:cubicBezTo>
                      <a:pt x="209" y="212"/>
                      <a:pt x="215" y="208"/>
                      <a:pt x="221" y="206"/>
                    </a:cubicBezTo>
                    <a:cubicBezTo>
                      <a:pt x="221" y="206"/>
                      <a:pt x="221" y="206"/>
                      <a:pt x="221" y="206"/>
                    </a:cubicBezTo>
                    <a:cubicBezTo>
                      <a:pt x="227" y="204"/>
                      <a:pt x="234" y="204"/>
                      <a:pt x="240" y="206"/>
                    </a:cubicBezTo>
                    <a:cubicBezTo>
                      <a:pt x="240" y="206"/>
                      <a:pt x="240" y="206"/>
                      <a:pt x="240" y="206"/>
                    </a:cubicBezTo>
                    <a:cubicBezTo>
                      <a:pt x="246" y="208"/>
                      <a:pt x="253" y="212"/>
                      <a:pt x="257" y="218"/>
                    </a:cubicBezTo>
                    <a:cubicBezTo>
                      <a:pt x="256" y="218"/>
                      <a:pt x="256" y="218"/>
                      <a:pt x="256" y="218"/>
                    </a:cubicBezTo>
                    <a:cubicBezTo>
                      <a:pt x="261" y="224"/>
                      <a:pt x="263" y="230"/>
                      <a:pt x="263" y="238"/>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noEditPoints="1"/>
              </p:cNvSpPr>
              <p:nvPr/>
            </p:nvSpPr>
            <p:spPr bwMode="auto">
              <a:xfrm>
                <a:off x="4279916" y="4105898"/>
                <a:ext cx="1133475" cy="1166813"/>
              </a:xfrm>
              <a:custGeom>
                <a:avLst/>
                <a:gdLst>
                  <a:gd name="T0" fmla="*/ 259 w 301"/>
                  <a:gd name="T1" fmla="*/ 95 h 310"/>
                  <a:gd name="T2" fmla="*/ 250 w 301"/>
                  <a:gd name="T3" fmla="*/ 82 h 310"/>
                  <a:gd name="T4" fmla="*/ 252 w 301"/>
                  <a:gd name="T5" fmla="*/ 38 h 310"/>
                  <a:gd name="T6" fmla="*/ 203 w 301"/>
                  <a:gd name="T7" fmla="*/ 42 h 310"/>
                  <a:gd name="T8" fmla="*/ 188 w 301"/>
                  <a:gd name="T9" fmla="*/ 37 h 310"/>
                  <a:gd name="T10" fmla="*/ 163 w 301"/>
                  <a:gd name="T11" fmla="*/ 0 h 310"/>
                  <a:gd name="T12" fmla="*/ 126 w 301"/>
                  <a:gd name="T13" fmla="*/ 33 h 310"/>
                  <a:gd name="T14" fmla="*/ 112 w 301"/>
                  <a:gd name="T15" fmla="*/ 37 h 310"/>
                  <a:gd name="T16" fmla="*/ 71 w 301"/>
                  <a:gd name="T17" fmla="*/ 22 h 310"/>
                  <a:gd name="T18" fmla="*/ 61 w 301"/>
                  <a:gd name="T19" fmla="*/ 70 h 310"/>
                  <a:gd name="T20" fmla="*/ 51 w 301"/>
                  <a:gd name="T21" fmla="*/ 82 h 310"/>
                  <a:gd name="T22" fmla="*/ 8 w 301"/>
                  <a:gd name="T23" fmla="*/ 94 h 310"/>
                  <a:gd name="T24" fmla="*/ 28 w 301"/>
                  <a:gd name="T25" fmla="*/ 140 h 310"/>
                  <a:gd name="T26" fmla="*/ 27 w 301"/>
                  <a:gd name="T27" fmla="*/ 155 h 310"/>
                  <a:gd name="T28" fmla="*/ 0 w 301"/>
                  <a:gd name="T29" fmla="*/ 190 h 310"/>
                  <a:gd name="T30" fmla="*/ 43 w 301"/>
                  <a:gd name="T31" fmla="*/ 215 h 310"/>
                  <a:gd name="T32" fmla="*/ 51 w 301"/>
                  <a:gd name="T33" fmla="*/ 228 h 310"/>
                  <a:gd name="T34" fmla="*/ 49 w 301"/>
                  <a:gd name="T35" fmla="*/ 272 h 310"/>
                  <a:gd name="T36" fmla="*/ 99 w 301"/>
                  <a:gd name="T37" fmla="*/ 268 h 310"/>
                  <a:gd name="T38" fmla="*/ 113 w 301"/>
                  <a:gd name="T39" fmla="*/ 273 h 310"/>
                  <a:gd name="T40" fmla="*/ 138 w 301"/>
                  <a:gd name="T41" fmla="*/ 310 h 310"/>
                  <a:gd name="T42" fmla="*/ 175 w 301"/>
                  <a:gd name="T43" fmla="*/ 277 h 310"/>
                  <a:gd name="T44" fmla="*/ 190 w 301"/>
                  <a:gd name="T45" fmla="*/ 273 h 310"/>
                  <a:gd name="T46" fmla="*/ 230 w 301"/>
                  <a:gd name="T47" fmla="*/ 288 h 310"/>
                  <a:gd name="T48" fmla="*/ 241 w 301"/>
                  <a:gd name="T49" fmla="*/ 240 h 310"/>
                  <a:gd name="T50" fmla="*/ 250 w 301"/>
                  <a:gd name="T51" fmla="*/ 228 h 310"/>
                  <a:gd name="T52" fmla="*/ 293 w 301"/>
                  <a:gd name="T53" fmla="*/ 216 h 310"/>
                  <a:gd name="T54" fmla="*/ 273 w 301"/>
                  <a:gd name="T55" fmla="*/ 170 h 310"/>
                  <a:gd name="T56" fmla="*/ 274 w 301"/>
                  <a:gd name="T57" fmla="*/ 155 h 310"/>
                  <a:gd name="T58" fmla="*/ 301 w 301"/>
                  <a:gd name="T59" fmla="*/ 120 h 310"/>
                  <a:gd name="T60" fmla="*/ 171 w 301"/>
                  <a:gd name="T61" fmla="*/ 155 h 310"/>
                  <a:gd name="T62" fmla="*/ 167 w 301"/>
                  <a:gd name="T63" fmla="*/ 168 h 310"/>
                  <a:gd name="T64" fmla="*/ 157 w 301"/>
                  <a:gd name="T65" fmla="*/ 176 h 310"/>
                  <a:gd name="T66" fmla="*/ 145 w 301"/>
                  <a:gd name="T67" fmla="*/ 176 h 310"/>
                  <a:gd name="T68" fmla="*/ 134 w 301"/>
                  <a:gd name="T69" fmla="*/ 168 h 310"/>
                  <a:gd name="T70" fmla="*/ 130 w 301"/>
                  <a:gd name="T71" fmla="*/ 155 h 310"/>
                  <a:gd name="T72" fmla="*/ 134 w 301"/>
                  <a:gd name="T73" fmla="*/ 142 h 310"/>
                  <a:gd name="T74" fmla="*/ 145 w 301"/>
                  <a:gd name="T75" fmla="*/ 134 h 310"/>
                  <a:gd name="T76" fmla="*/ 157 w 301"/>
                  <a:gd name="T77" fmla="*/ 134 h 310"/>
                  <a:gd name="T78" fmla="*/ 167 w 301"/>
                  <a:gd name="T79" fmla="*/ 142 h 310"/>
                  <a:gd name="T80" fmla="*/ 171 w 301"/>
                  <a:gd name="T81"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 h="310">
                    <a:moveTo>
                      <a:pt x="294" y="97"/>
                    </a:moveTo>
                    <a:cubicBezTo>
                      <a:pt x="282" y="95"/>
                      <a:pt x="270" y="94"/>
                      <a:pt x="259" y="95"/>
                    </a:cubicBezTo>
                    <a:cubicBezTo>
                      <a:pt x="256" y="90"/>
                      <a:pt x="253" y="86"/>
                      <a:pt x="250" y="82"/>
                    </a:cubicBezTo>
                    <a:cubicBezTo>
                      <a:pt x="250" y="82"/>
                      <a:pt x="250" y="82"/>
                      <a:pt x="250" y="82"/>
                    </a:cubicBezTo>
                    <a:cubicBezTo>
                      <a:pt x="247" y="78"/>
                      <a:pt x="244" y="74"/>
                      <a:pt x="241" y="70"/>
                    </a:cubicBezTo>
                    <a:cubicBezTo>
                      <a:pt x="245" y="60"/>
                      <a:pt x="249" y="49"/>
                      <a:pt x="252" y="38"/>
                    </a:cubicBezTo>
                    <a:cubicBezTo>
                      <a:pt x="246" y="33"/>
                      <a:pt x="239" y="28"/>
                      <a:pt x="232" y="23"/>
                    </a:cubicBezTo>
                    <a:cubicBezTo>
                      <a:pt x="221" y="29"/>
                      <a:pt x="212" y="35"/>
                      <a:pt x="203" y="42"/>
                    </a:cubicBezTo>
                    <a:cubicBezTo>
                      <a:pt x="198" y="40"/>
                      <a:pt x="193" y="39"/>
                      <a:pt x="188" y="37"/>
                    </a:cubicBezTo>
                    <a:cubicBezTo>
                      <a:pt x="188" y="37"/>
                      <a:pt x="188" y="37"/>
                      <a:pt x="188" y="37"/>
                    </a:cubicBezTo>
                    <a:cubicBezTo>
                      <a:pt x="183" y="35"/>
                      <a:pt x="178" y="34"/>
                      <a:pt x="174" y="33"/>
                    </a:cubicBezTo>
                    <a:cubicBezTo>
                      <a:pt x="171" y="22"/>
                      <a:pt x="168" y="11"/>
                      <a:pt x="163" y="0"/>
                    </a:cubicBezTo>
                    <a:cubicBezTo>
                      <a:pt x="155" y="0"/>
                      <a:pt x="147" y="0"/>
                      <a:pt x="139" y="0"/>
                    </a:cubicBezTo>
                    <a:cubicBezTo>
                      <a:pt x="134" y="11"/>
                      <a:pt x="129" y="22"/>
                      <a:pt x="126" y="33"/>
                    </a:cubicBezTo>
                    <a:cubicBezTo>
                      <a:pt x="121" y="34"/>
                      <a:pt x="116" y="35"/>
                      <a:pt x="112" y="37"/>
                    </a:cubicBezTo>
                    <a:cubicBezTo>
                      <a:pt x="112" y="37"/>
                      <a:pt x="112" y="37"/>
                      <a:pt x="112" y="37"/>
                    </a:cubicBezTo>
                    <a:cubicBezTo>
                      <a:pt x="107" y="39"/>
                      <a:pt x="103" y="40"/>
                      <a:pt x="99" y="42"/>
                    </a:cubicBezTo>
                    <a:cubicBezTo>
                      <a:pt x="90" y="35"/>
                      <a:pt x="81" y="28"/>
                      <a:pt x="71" y="22"/>
                    </a:cubicBezTo>
                    <a:cubicBezTo>
                      <a:pt x="64" y="26"/>
                      <a:pt x="58" y="31"/>
                      <a:pt x="52" y="36"/>
                    </a:cubicBezTo>
                    <a:cubicBezTo>
                      <a:pt x="54" y="48"/>
                      <a:pt x="56" y="59"/>
                      <a:pt x="61" y="70"/>
                    </a:cubicBezTo>
                    <a:cubicBezTo>
                      <a:pt x="57" y="74"/>
                      <a:pt x="54" y="78"/>
                      <a:pt x="51" y="82"/>
                    </a:cubicBezTo>
                    <a:cubicBezTo>
                      <a:pt x="51" y="82"/>
                      <a:pt x="51" y="82"/>
                      <a:pt x="51" y="82"/>
                    </a:cubicBezTo>
                    <a:cubicBezTo>
                      <a:pt x="48" y="86"/>
                      <a:pt x="45" y="90"/>
                      <a:pt x="43" y="95"/>
                    </a:cubicBezTo>
                    <a:cubicBezTo>
                      <a:pt x="31" y="93"/>
                      <a:pt x="20" y="93"/>
                      <a:pt x="8" y="94"/>
                    </a:cubicBezTo>
                    <a:cubicBezTo>
                      <a:pt x="5" y="102"/>
                      <a:pt x="3" y="109"/>
                      <a:pt x="1" y="117"/>
                    </a:cubicBezTo>
                    <a:cubicBezTo>
                      <a:pt x="9" y="126"/>
                      <a:pt x="18" y="134"/>
                      <a:pt x="28" y="140"/>
                    </a:cubicBezTo>
                    <a:cubicBezTo>
                      <a:pt x="27" y="145"/>
                      <a:pt x="27" y="150"/>
                      <a:pt x="27" y="155"/>
                    </a:cubicBezTo>
                    <a:cubicBezTo>
                      <a:pt x="27" y="155"/>
                      <a:pt x="27" y="155"/>
                      <a:pt x="27" y="155"/>
                    </a:cubicBezTo>
                    <a:cubicBezTo>
                      <a:pt x="27" y="160"/>
                      <a:pt x="27" y="165"/>
                      <a:pt x="28" y="170"/>
                    </a:cubicBezTo>
                    <a:cubicBezTo>
                      <a:pt x="18" y="176"/>
                      <a:pt x="9" y="182"/>
                      <a:pt x="0" y="190"/>
                    </a:cubicBezTo>
                    <a:cubicBezTo>
                      <a:pt x="2" y="198"/>
                      <a:pt x="4" y="206"/>
                      <a:pt x="7" y="213"/>
                    </a:cubicBezTo>
                    <a:cubicBezTo>
                      <a:pt x="19" y="215"/>
                      <a:pt x="31" y="216"/>
                      <a:pt x="43" y="215"/>
                    </a:cubicBezTo>
                    <a:cubicBezTo>
                      <a:pt x="45" y="220"/>
                      <a:pt x="48" y="224"/>
                      <a:pt x="51" y="228"/>
                    </a:cubicBezTo>
                    <a:cubicBezTo>
                      <a:pt x="51" y="228"/>
                      <a:pt x="51" y="228"/>
                      <a:pt x="51" y="228"/>
                    </a:cubicBezTo>
                    <a:cubicBezTo>
                      <a:pt x="54" y="232"/>
                      <a:pt x="57" y="236"/>
                      <a:pt x="61" y="240"/>
                    </a:cubicBezTo>
                    <a:cubicBezTo>
                      <a:pt x="56" y="250"/>
                      <a:pt x="52" y="261"/>
                      <a:pt x="49" y="272"/>
                    </a:cubicBezTo>
                    <a:cubicBezTo>
                      <a:pt x="56" y="277"/>
                      <a:pt x="62" y="282"/>
                      <a:pt x="69" y="287"/>
                    </a:cubicBezTo>
                    <a:cubicBezTo>
                      <a:pt x="80" y="281"/>
                      <a:pt x="90" y="275"/>
                      <a:pt x="99" y="268"/>
                    </a:cubicBezTo>
                    <a:cubicBezTo>
                      <a:pt x="103" y="270"/>
                      <a:pt x="108" y="271"/>
                      <a:pt x="113" y="273"/>
                    </a:cubicBezTo>
                    <a:cubicBezTo>
                      <a:pt x="113" y="273"/>
                      <a:pt x="113" y="273"/>
                      <a:pt x="113" y="273"/>
                    </a:cubicBezTo>
                    <a:cubicBezTo>
                      <a:pt x="118" y="275"/>
                      <a:pt x="123" y="276"/>
                      <a:pt x="128" y="277"/>
                    </a:cubicBezTo>
                    <a:cubicBezTo>
                      <a:pt x="130" y="288"/>
                      <a:pt x="133" y="299"/>
                      <a:pt x="138" y="310"/>
                    </a:cubicBezTo>
                    <a:cubicBezTo>
                      <a:pt x="146" y="310"/>
                      <a:pt x="154" y="310"/>
                      <a:pt x="162" y="310"/>
                    </a:cubicBezTo>
                    <a:cubicBezTo>
                      <a:pt x="168" y="299"/>
                      <a:pt x="172" y="288"/>
                      <a:pt x="175" y="277"/>
                    </a:cubicBezTo>
                    <a:cubicBezTo>
                      <a:pt x="180" y="276"/>
                      <a:pt x="185" y="275"/>
                      <a:pt x="190" y="273"/>
                    </a:cubicBezTo>
                    <a:cubicBezTo>
                      <a:pt x="190" y="273"/>
                      <a:pt x="190" y="273"/>
                      <a:pt x="190" y="273"/>
                    </a:cubicBezTo>
                    <a:cubicBezTo>
                      <a:pt x="194" y="271"/>
                      <a:pt x="198" y="270"/>
                      <a:pt x="203" y="268"/>
                    </a:cubicBezTo>
                    <a:cubicBezTo>
                      <a:pt x="211" y="275"/>
                      <a:pt x="220" y="282"/>
                      <a:pt x="230" y="288"/>
                    </a:cubicBezTo>
                    <a:cubicBezTo>
                      <a:pt x="237" y="284"/>
                      <a:pt x="243" y="279"/>
                      <a:pt x="250" y="274"/>
                    </a:cubicBezTo>
                    <a:cubicBezTo>
                      <a:pt x="248" y="262"/>
                      <a:pt x="245" y="251"/>
                      <a:pt x="241" y="240"/>
                    </a:cubicBezTo>
                    <a:cubicBezTo>
                      <a:pt x="244" y="236"/>
                      <a:pt x="247" y="232"/>
                      <a:pt x="250" y="228"/>
                    </a:cubicBezTo>
                    <a:cubicBezTo>
                      <a:pt x="250" y="228"/>
                      <a:pt x="250" y="228"/>
                      <a:pt x="250" y="228"/>
                    </a:cubicBezTo>
                    <a:cubicBezTo>
                      <a:pt x="254" y="224"/>
                      <a:pt x="256" y="220"/>
                      <a:pt x="259" y="215"/>
                    </a:cubicBezTo>
                    <a:cubicBezTo>
                      <a:pt x="270" y="216"/>
                      <a:pt x="281" y="217"/>
                      <a:pt x="293" y="216"/>
                    </a:cubicBezTo>
                    <a:cubicBezTo>
                      <a:pt x="296" y="208"/>
                      <a:pt x="299" y="200"/>
                      <a:pt x="300" y="193"/>
                    </a:cubicBezTo>
                    <a:cubicBezTo>
                      <a:pt x="292" y="184"/>
                      <a:pt x="283" y="176"/>
                      <a:pt x="273" y="170"/>
                    </a:cubicBezTo>
                    <a:cubicBezTo>
                      <a:pt x="274" y="165"/>
                      <a:pt x="274" y="160"/>
                      <a:pt x="274" y="155"/>
                    </a:cubicBezTo>
                    <a:cubicBezTo>
                      <a:pt x="274" y="155"/>
                      <a:pt x="274" y="155"/>
                      <a:pt x="274" y="155"/>
                    </a:cubicBezTo>
                    <a:cubicBezTo>
                      <a:pt x="274" y="150"/>
                      <a:pt x="274" y="145"/>
                      <a:pt x="273" y="140"/>
                    </a:cubicBezTo>
                    <a:cubicBezTo>
                      <a:pt x="283" y="134"/>
                      <a:pt x="293" y="128"/>
                      <a:pt x="301" y="120"/>
                    </a:cubicBezTo>
                    <a:cubicBezTo>
                      <a:pt x="299" y="112"/>
                      <a:pt x="297" y="104"/>
                      <a:pt x="294" y="97"/>
                    </a:cubicBezTo>
                    <a:close/>
                    <a:moveTo>
                      <a:pt x="171" y="155"/>
                    </a:moveTo>
                    <a:cubicBezTo>
                      <a:pt x="171" y="160"/>
                      <a:pt x="170" y="164"/>
                      <a:pt x="168" y="168"/>
                    </a:cubicBezTo>
                    <a:cubicBezTo>
                      <a:pt x="167" y="168"/>
                      <a:pt x="167" y="168"/>
                      <a:pt x="167" y="168"/>
                    </a:cubicBezTo>
                    <a:cubicBezTo>
                      <a:pt x="165" y="172"/>
                      <a:pt x="161" y="174"/>
                      <a:pt x="157" y="176"/>
                    </a:cubicBezTo>
                    <a:cubicBezTo>
                      <a:pt x="157" y="176"/>
                      <a:pt x="157" y="176"/>
                      <a:pt x="157" y="176"/>
                    </a:cubicBezTo>
                    <a:cubicBezTo>
                      <a:pt x="153" y="177"/>
                      <a:pt x="148" y="177"/>
                      <a:pt x="145" y="176"/>
                    </a:cubicBezTo>
                    <a:cubicBezTo>
                      <a:pt x="145" y="176"/>
                      <a:pt x="145" y="176"/>
                      <a:pt x="145" y="176"/>
                    </a:cubicBezTo>
                    <a:cubicBezTo>
                      <a:pt x="141" y="174"/>
                      <a:pt x="136" y="172"/>
                      <a:pt x="134" y="168"/>
                    </a:cubicBezTo>
                    <a:cubicBezTo>
                      <a:pt x="134" y="168"/>
                      <a:pt x="134" y="168"/>
                      <a:pt x="134" y="168"/>
                    </a:cubicBezTo>
                    <a:cubicBezTo>
                      <a:pt x="131" y="164"/>
                      <a:pt x="130" y="160"/>
                      <a:pt x="129" y="155"/>
                    </a:cubicBezTo>
                    <a:cubicBezTo>
                      <a:pt x="130" y="155"/>
                      <a:pt x="130" y="155"/>
                      <a:pt x="130" y="155"/>
                    </a:cubicBezTo>
                    <a:cubicBezTo>
                      <a:pt x="130" y="150"/>
                      <a:pt x="131" y="146"/>
                      <a:pt x="134" y="142"/>
                    </a:cubicBezTo>
                    <a:cubicBezTo>
                      <a:pt x="134" y="142"/>
                      <a:pt x="134" y="142"/>
                      <a:pt x="134" y="142"/>
                    </a:cubicBezTo>
                    <a:cubicBezTo>
                      <a:pt x="136" y="138"/>
                      <a:pt x="140" y="136"/>
                      <a:pt x="145" y="134"/>
                    </a:cubicBezTo>
                    <a:cubicBezTo>
                      <a:pt x="145" y="134"/>
                      <a:pt x="145" y="134"/>
                      <a:pt x="145" y="134"/>
                    </a:cubicBezTo>
                    <a:cubicBezTo>
                      <a:pt x="148" y="133"/>
                      <a:pt x="153" y="133"/>
                      <a:pt x="157" y="134"/>
                    </a:cubicBezTo>
                    <a:cubicBezTo>
                      <a:pt x="157" y="134"/>
                      <a:pt x="157" y="134"/>
                      <a:pt x="157" y="134"/>
                    </a:cubicBezTo>
                    <a:cubicBezTo>
                      <a:pt x="161" y="136"/>
                      <a:pt x="165" y="138"/>
                      <a:pt x="168" y="142"/>
                    </a:cubicBezTo>
                    <a:cubicBezTo>
                      <a:pt x="167" y="142"/>
                      <a:pt x="167" y="142"/>
                      <a:pt x="167" y="142"/>
                    </a:cubicBezTo>
                    <a:cubicBezTo>
                      <a:pt x="170" y="146"/>
                      <a:pt x="171" y="150"/>
                      <a:pt x="172" y="155"/>
                    </a:cubicBezTo>
                    <a:lnTo>
                      <a:pt x="171" y="155"/>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3375057" y="4254330"/>
                <a:ext cx="841375" cy="869950"/>
              </a:xfrm>
              <a:custGeom>
                <a:avLst/>
                <a:gdLst>
                  <a:gd name="T0" fmla="*/ 192 w 223"/>
                  <a:gd name="T1" fmla="*/ 71 h 231"/>
                  <a:gd name="T2" fmla="*/ 186 w 223"/>
                  <a:gd name="T3" fmla="*/ 61 h 231"/>
                  <a:gd name="T4" fmla="*/ 187 w 223"/>
                  <a:gd name="T5" fmla="*/ 29 h 231"/>
                  <a:gd name="T6" fmla="*/ 150 w 223"/>
                  <a:gd name="T7" fmla="*/ 32 h 231"/>
                  <a:gd name="T8" fmla="*/ 139 w 223"/>
                  <a:gd name="T9" fmla="*/ 28 h 231"/>
                  <a:gd name="T10" fmla="*/ 121 w 223"/>
                  <a:gd name="T11" fmla="*/ 1 h 231"/>
                  <a:gd name="T12" fmla="*/ 93 w 223"/>
                  <a:gd name="T13" fmla="*/ 25 h 231"/>
                  <a:gd name="T14" fmla="*/ 82 w 223"/>
                  <a:gd name="T15" fmla="*/ 28 h 231"/>
                  <a:gd name="T16" fmla="*/ 53 w 223"/>
                  <a:gd name="T17" fmla="*/ 17 h 231"/>
                  <a:gd name="T18" fmla="*/ 44 w 223"/>
                  <a:gd name="T19" fmla="*/ 53 h 231"/>
                  <a:gd name="T20" fmla="*/ 37 w 223"/>
                  <a:gd name="T21" fmla="*/ 61 h 231"/>
                  <a:gd name="T22" fmla="*/ 6 w 223"/>
                  <a:gd name="T23" fmla="*/ 70 h 231"/>
                  <a:gd name="T24" fmla="*/ 20 w 223"/>
                  <a:gd name="T25" fmla="*/ 104 h 231"/>
                  <a:gd name="T26" fmla="*/ 20 w 223"/>
                  <a:gd name="T27" fmla="*/ 116 h 231"/>
                  <a:gd name="T28" fmla="*/ 0 w 223"/>
                  <a:gd name="T29" fmla="*/ 141 h 231"/>
                  <a:gd name="T30" fmla="*/ 31 w 223"/>
                  <a:gd name="T31" fmla="*/ 160 h 231"/>
                  <a:gd name="T32" fmla="*/ 37 w 223"/>
                  <a:gd name="T33" fmla="*/ 170 h 231"/>
                  <a:gd name="T34" fmla="*/ 36 w 223"/>
                  <a:gd name="T35" fmla="*/ 203 h 231"/>
                  <a:gd name="T36" fmla="*/ 73 w 223"/>
                  <a:gd name="T37" fmla="*/ 199 h 231"/>
                  <a:gd name="T38" fmla="*/ 83 w 223"/>
                  <a:gd name="T39" fmla="*/ 203 h 231"/>
                  <a:gd name="T40" fmla="*/ 102 w 223"/>
                  <a:gd name="T41" fmla="*/ 230 h 231"/>
                  <a:gd name="T42" fmla="*/ 130 w 223"/>
                  <a:gd name="T43" fmla="*/ 206 h 231"/>
                  <a:gd name="T44" fmla="*/ 140 w 223"/>
                  <a:gd name="T45" fmla="*/ 203 h 231"/>
                  <a:gd name="T46" fmla="*/ 170 w 223"/>
                  <a:gd name="T47" fmla="*/ 214 h 231"/>
                  <a:gd name="T48" fmla="*/ 178 w 223"/>
                  <a:gd name="T49" fmla="*/ 179 h 231"/>
                  <a:gd name="T50" fmla="*/ 186 w 223"/>
                  <a:gd name="T51" fmla="*/ 170 h 231"/>
                  <a:gd name="T52" fmla="*/ 217 w 223"/>
                  <a:gd name="T53" fmla="*/ 161 h 231"/>
                  <a:gd name="T54" fmla="*/ 203 w 223"/>
                  <a:gd name="T55" fmla="*/ 127 h 231"/>
                  <a:gd name="T56" fmla="*/ 203 w 223"/>
                  <a:gd name="T57" fmla="*/ 116 h 231"/>
                  <a:gd name="T58" fmla="*/ 223 w 223"/>
                  <a:gd name="T59" fmla="*/ 90 h 231"/>
                  <a:gd name="T60" fmla="*/ 127 w 223"/>
                  <a:gd name="T61" fmla="*/ 116 h 231"/>
                  <a:gd name="T62" fmla="*/ 124 w 223"/>
                  <a:gd name="T63" fmla="*/ 125 h 231"/>
                  <a:gd name="T64" fmla="*/ 116 w 223"/>
                  <a:gd name="T65" fmla="*/ 131 h 231"/>
                  <a:gd name="T66" fmla="*/ 107 w 223"/>
                  <a:gd name="T67" fmla="*/ 131 h 231"/>
                  <a:gd name="T68" fmla="*/ 99 w 223"/>
                  <a:gd name="T69" fmla="*/ 125 h 231"/>
                  <a:gd name="T70" fmla="*/ 96 w 223"/>
                  <a:gd name="T71" fmla="*/ 116 h 231"/>
                  <a:gd name="T72" fmla="*/ 99 w 223"/>
                  <a:gd name="T73" fmla="*/ 106 h 231"/>
                  <a:gd name="T74" fmla="*/ 107 w 223"/>
                  <a:gd name="T75" fmla="*/ 100 h 231"/>
                  <a:gd name="T76" fmla="*/ 116 w 223"/>
                  <a:gd name="T77" fmla="*/ 100 h 231"/>
                  <a:gd name="T78" fmla="*/ 124 w 223"/>
                  <a:gd name="T79" fmla="*/ 10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231">
                    <a:moveTo>
                      <a:pt x="218" y="72"/>
                    </a:moveTo>
                    <a:cubicBezTo>
                      <a:pt x="209" y="71"/>
                      <a:pt x="200" y="70"/>
                      <a:pt x="192" y="71"/>
                    </a:cubicBezTo>
                    <a:cubicBezTo>
                      <a:pt x="190" y="68"/>
                      <a:pt x="188" y="64"/>
                      <a:pt x="185" y="61"/>
                    </a:cubicBezTo>
                    <a:cubicBezTo>
                      <a:pt x="186" y="61"/>
                      <a:pt x="186" y="61"/>
                      <a:pt x="186" y="61"/>
                    </a:cubicBezTo>
                    <a:cubicBezTo>
                      <a:pt x="183" y="58"/>
                      <a:pt x="181" y="55"/>
                      <a:pt x="178" y="53"/>
                    </a:cubicBezTo>
                    <a:cubicBezTo>
                      <a:pt x="182" y="45"/>
                      <a:pt x="184" y="37"/>
                      <a:pt x="187" y="29"/>
                    </a:cubicBezTo>
                    <a:cubicBezTo>
                      <a:pt x="182" y="25"/>
                      <a:pt x="177" y="21"/>
                      <a:pt x="172" y="18"/>
                    </a:cubicBezTo>
                    <a:cubicBezTo>
                      <a:pt x="164" y="22"/>
                      <a:pt x="157" y="27"/>
                      <a:pt x="150" y="32"/>
                    </a:cubicBezTo>
                    <a:cubicBezTo>
                      <a:pt x="147" y="30"/>
                      <a:pt x="143" y="29"/>
                      <a:pt x="139" y="28"/>
                    </a:cubicBezTo>
                    <a:cubicBezTo>
                      <a:pt x="139" y="28"/>
                      <a:pt x="139" y="28"/>
                      <a:pt x="139" y="28"/>
                    </a:cubicBezTo>
                    <a:cubicBezTo>
                      <a:pt x="136" y="27"/>
                      <a:pt x="132" y="26"/>
                      <a:pt x="128" y="25"/>
                    </a:cubicBezTo>
                    <a:cubicBezTo>
                      <a:pt x="127" y="17"/>
                      <a:pt x="124" y="9"/>
                      <a:pt x="121" y="1"/>
                    </a:cubicBezTo>
                    <a:cubicBezTo>
                      <a:pt x="115" y="0"/>
                      <a:pt x="109" y="0"/>
                      <a:pt x="103" y="1"/>
                    </a:cubicBezTo>
                    <a:cubicBezTo>
                      <a:pt x="99" y="8"/>
                      <a:pt x="96" y="17"/>
                      <a:pt x="93" y="25"/>
                    </a:cubicBezTo>
                    <a:cubicBezTo>
                      <a:pt x="90" y="26"/>
                      <a:pt x="86" y="27"/>
                      <a:pt x="82" y="28"/>
                    </a:cubicBezTo>
                    <a:cubicBezTo>
                      <a:pt x="82" y="28"/>
                      <a:pt x="82" y="28"/>
                      <a:pt x="82" y="28"/>
                    </a:cubicBezTo>
                    <a:cubicBezTo>
                      <a:pt x="79" y="29"/>
                      <a:pt x="76" y="30"/>
                      <a:pt x="73" y="32"/>
                    </a:cubicBezTo>
                    <a:cubicBezTo>
                      <a:pt x="67" y="26"/>
                      <a:pt x="60" y="21"/>
                      <a:pt x="53" y="17"/>
                    </a:cubicBezTo>
                    <a:cubicBezTo>
                      <a:pt x="47" y="20"/>
                      <a:pt x="43" y="23"/>
                      <a:pt x="38" y="27"/>
                    </a:cubicBezTo>
                    <a:cubicBezTo>
                      <a:pt x="39" y="36"/>
                      <a:pt x="41" y="44"/>
                      <a:pt x="44" y="53"/>
                    </a:cubicBezTo>
                    <a:cubicBezTo>
                      <a:pt x="42" y="55"/>
                      <a:pt x="40" y="58"/>
                      <a:pt x="38" y="61"/>
                    </a:cubicBezTo>
                    <a:cubicBezTo>
                      <a:pt x="37" y="61"/>
                      <a:pt x="37" y="61"/>
                      <a:pt x="37" y="61"/>
                    </a:cubicBezTo>
                    <a:cubicBezTo>
                      <a:pt x="35" y="64"/>
                      <a:pt x="33" y="68"/>
                      <a:pt x="31" y="71"/>
                    </a:cubicBezTo>
                    <a:cubicBezTo>
                      <a:pt x="23" y="70"/>
                      <a:pt x="15" y="70"/>
                      <a:pt x="6" y="70"/>
                    </a:cubicBezTo>
                    <a:cubicBezTo>
                      <a:pt x="4" y="76"/>
                      <a:pt x="1" y="82"/>
                      <a:pt x="0" y="88"/>
                    </a:cubicBezTo>
                    <a:cubicBezTo>
                      <a:pt x="6" y="94"/>
                      <a:pt x="13" y="100"/>
                      <a:pt x="20" y="104"/>
                    </a:cubicBezTo>
                    <a:cubicBezTo>
                      <a:pt x="20" y="108"/>
                      <a:pt x="20" y="112"/>
                      <a:pt x="20" y="116"/>
                    </a:cubicBezTo>
                    <a:cubicBezTo>
                      <a:pt x="20" y="116"/>
                      <a:pt x="20" y="116"/>
                      <a:pt x="20" y="116"/>
                    </a:cubicBezTo>
                    <a:cubicBezTo>
                      <a:pt x="20" y="119"/>
                      <a:pt x="20" y="123"/>
                      <a:pt x="20" y="127"/>
                    </a:cubicBezTo>
                    <a:cubicBezTo>
                      <a:pt x="13" y="131"/>
                      <a:pt x="6" y="136"/>
                      <a:pt x="0" y="141"/>
                    </a:cubicBezTo>
                    <a:cubicBezTo>
                      <a:pt x="1" y="147"/>
                      <a:pt x="3" y="153"/>
                      <a:pt x="5" y="159"/>
                    </a:cubicBezTo>
                    <a:cubicBezTo>
                      <a:pt x="14" y="160"/>
                      <a:pt x="23" y="161"/>
                      <a:pt x="31" y="160"/>
                    </a:cubicBezTo>
                    <a:cubicBezTo>
                      <a:pt x="33" y="163"/>
                      <a:pt x="35" y="167"/>
                      <a:pt x="38" y="170"/>
                    </a:cubicBezTo>
                    <a:cubicBezTo>
                      <a:pt x="37" y="170"/>
                      <a:pt x="37" y="170"/>
                      <a:pt x="37" y="170"/>
                    </a:cubicBezTo>
                    <a:cubicBezTo>
                      <a:pt x="39" y="173"/>
                      <a:pt x="42" y="176"/>
                      <a:pt x="44" y="179"/>
                    </a:cubicBezTo>
                    <a:cubicBezTo>
                      <a:pt x="41" y="186"/>
                      <a:pt x="38" y="194"/>
                      <a:pt x="36" y="203"/>
                    </a:cubicBezTo>
                    <a:cubicBezTo>
                      <a:pt x="41" y="206"/>
                      <a:pt x="46" y="210"/>
                      <a:pt x="51" y="213"/>
                    </a:cubicBezTo>
                    <a:cubicBezTo>
                      <a:pt x="59" y="209"/>
                      <a:pt x="66" y="205"/>
                      <a:pt x="73" y="199"/>
                    </a:cubicBezTo>
                    <a:cubicBezTo>
                      <a:pt x="76" y="201"/>
                      <a:pt x="80" y="202"/>
                      <a:pt x="84" y="203"/>
                    </a:cubicBezTo>
                    <a:cubicBezTo>
                      <a:pt x="83" y="203"/>
                      <a:pt x="83" y="203"/>
                      <a:pt x="83" y="203"/>
                    </a:cubicBezTo>
                    <a:cubicBezTo>
                      <a:pt x="87" y="205"/>
                      <a:pt x="91" y="205"/>
                      <a:pt x="94" y="206"/>
                    </a:cubicBezTo>
                    <a:cubicBezTo>
                      <a:pt x="96" y="214"/>
                      <a:pt x="99" y="222"/>
                      <a:pt x="102" y="230"/>
                    </a:cubicBezTo>
                    <a:cubicBezTo>
                      <a:pt x="108" y="231"/>
                      <a:pt x="114" y="231"/>
                      <a:pt x="120" y="231"/>
                    </a:cubicBezTo>
                    <a:cubicBezTo>
                      <a:pt x="124" y="223"/>
                      <a:pt x="127" y="214"/>
                      <a:pt x="130" y="206"/>
                    </a:cubicBezTo>
                    <a:cubicBezTo>
                      <a:pt x="133" y="205"/>
                      <a:pt x="137" y="204"/>
                      <a:pt x="140" y="203"/>
                    </a:cubicBezTo>
                    <a:cubicBezTo>
                      <a:pt x="140" y="203"/>
                      <a:pt x="140" y="203"/>
                      <a:pt x="140" y="203"/>
                    </a:cubicBezTo>
                    <a:cubicBezTo>
                      <a:pt x="144" y="202"/>
                      <a:pt x="147" y="201"/>
                      <a:pt x="150" y="199"/>
                    </a:cubicBezTo>
                    <a:cubicBezTo>
                      <a:pt x="156" y="205"/>
                      <a:pt x="163" y="210"/>
                      <a:pt x="170" y="214"/>
                    </a:cubicBezTo>
                    <a:cubicBezTo>
                      <a:pt x="176" y="211"/>
                      <a:pt x="180" y="208"/>
                      <a:pt x="185" y="204"/>
                    </a:cubicBezTo>
                    <a:cubicBezTo>
                      <a:pt x="184" y="195"/>
                      <a:pt x="181" y="187"/>
                      <a:pt x="178" y="179"/>
                    </a:cubicBezTo>
                    <a:cubicBezTo>
                      <a:pt x="181" y="176"/>
                      <a:pt x="183" y="173"/>
                      <a:pt x="185" y="170"/>
                    </a:cubicBezTo>
                    <a:cubicBezTo>
                      <a:pt x="186" y="170"/>
                      <a:pt x="186" y="170"/>
                      <a:pt x="186" y="170"/>
                    </a:cubicBezTo>
                    <a:cubicBezTo>
                      <a:pt x="188" y="167"/>
                      <a:pt x="190" y="164"/>
                      <a:pt x="192" y="160"/>
                    </a:cubicBezTo>
                    <a:cubicBezTo>
                      <a:pt x="200" y="161"/>
                      <a:pt x="208" y="161"/>
                      <a:pt x="217" y="161"/>
                    </a:cubicBezTo>
                    <a:cubicBezTo>
                      <a:pt x="219" y="155"/>
                      <a:pt x="221" y="149"/>
                      <a:pt x="223" y="143"/>
                    </a:cubicBezTo>
                    <a:cubicBezTo>
                      <a:pt x="217" y="137"/>
                      <a:pt x="210" y="131"/>
                      <a:pt x="203" y="127"/>
                    </a:cubicBezTo>
                    <a:cubicBezTo>
                      <a:pt x="203" y="123"/>
                      <a:pt x="203" y="119"/>
                      <a:pt x="203" y="116"/>
                    </a:cubicBezTo>
                    <a:cubicBezTo>
                      <a:pt x="203" y="116"/>
                      <a:pt x="203" y="116"/>
                      <a:pt x="203" y="116"/>
                    </a:cubicBezTo>
                    <a:cubicBezTo>
                      <a:pt x="203" y="112"/>
                      <a:pt x="203" y="108"/>
                      <a:pt x="203" y="104"/>
                    </a:cubicBezTo>
                    <a:cubicBezTo>
                      <a:pt x="210" y="100"/>
                      <a:pt x="217" y="95"/>
                      <a:pt x="223" y="90"/>
                    </a:cubicBezTo>
                    <a:cubicBezTo>
                      <a:pt x="222" y="84"/>
                      <a:pt x="220" y="78"/>
                      <a:pt x="218" y="72"/>
                    </a:cubicBezTo>
                    <a:close/>
                    <a:moveTo>
                      <a:pt x="127" y="116"/>
                    </a:moveTo>
                    <a:cubicBezTo>
                      <a:pt x="127" y="119"/>
                      <a:pt x="126" y="122"/>
                      <a:pt x="124" y="125"/>
                    </a:cubicBezTo>
                    <a:cubicBezTo>
                      <a:pt x="124" y="125"/>
                      <a:pt x="124" y="125"/>
                      <a:pt x="124" y="125"/>
                    </a:cubicBezTo>
                    <a:cubicBezTo>
                      <a:pt x="122" y="128"/>
                      <a:pt x="119" y="130"/>
                      <a:pt x="116" y="131"/>
                    </a:cubicBezTo>
                    <a:cubicBezTo>
                      <a:pt x="116" y="131"/>
                      <a:pt x="116" y="131"/>
                      <a:pt x="116" y="131"/>
                    </a:cubicBezTo>
                    <a:cubicBezTo>
                      <a:pt x="113" y="132"/>
                      <a:pt x="110" y="132"/>
                      <a:pt x="107" y="131"/>
                    </a:cubicBezTo>
                    <a:cubicBezTo>
                      <a:pt x="107" y="131"/>
                      <a:pt x="107" y="131"/>
                      <a:pt x="107" y="131"/>
                    </a:cubicBezTo>
                    <a:cubicBezTo>
                      <a:pt x="104" y="130"/>
                      <a:pt x="101" y="128"/>
                      <a:pt x="99" y="125"/>
                    </a:cubicBezTo>
                    <a:cubicBezTo>
                      <a:pt x="99" y="125"/>
                      <a:pt x="99" y="125"/>
                      <a:pt x="99" y="125"/>
                    </a:cubicBezTo>
                    <a:cubicBezTo>
                      <a:pt x="97" y="122"/>
                      <a:pt x="96" y="119"/>
                      <a:pt x="96" y="116"/>
                    </a:cubicBezTo>
                    <a:cubicBezTo>
                      <a:pt x="96" y="116"/>
                      <a:pt x="96" y="116"/>
                      <a:pt x="96" y="116"/>
                    </a:cubicBezTo>
                    <a:cubicBezTo>
                      <a:pt x="96" y="112"/>
                      <a:pt x="97" y="109"/>
                      <a:pt x="99" y="106"/>
                    </a:cubicBezTo>
                    <a:cubicBezTo>
                      <a:pt x="99" y="106"/>
                      <a:pt x="99" y="106"/>
                      <a:pt x="99" y="106"/>
                    </a:cubicBezTo>
                    <a:cubicBezTo>
                      <a:pt x="101" y="103"/>
                      <a:pt x="104" y="101"/>
                      <a:pt x="107" y="100"/>
                    </a:cubicBezTo>
                    <a:cubicBezTo>
                      <a:pt x="107" y="100"/>
                      <a:pt x="107" y="100"/>
                      <a:pt x="107" y="100"/>
                    </a:cubicBezTo>
                    <a:cubicBezTo>
                      <a:pt x="110" y="99"/>
                      <a:pt x="113" y="99"/>
                      <a:pt x="116" y="100"/>
                    </a:cubicBezTo>
                    <a:cubicBezTo>
                      <a:pt x="116" y="100"/>
                      <a:pt x="116" y="100"/>
                      <a:pt x="116" y="100"/>
                    </a:cubicBezTo>
                    <a:cubicBezTo>
                      <a:pt x="119" y="101"/>
                      <a:pt x="122" y="103"/>
                      <a:pt x="124" y="106"/>
                    </a:cubicBezTo>
                    <a:cubicBezTo>
                      <a:pt x="124" y="106"/>
                      <a:pt x="124" y="106"/>
                      <a:pt x="124" y="106"/>
                    </a:cubicBezTo>
                    <a:cubicBezTo>
                      <a:pt x="126" y="109"/>
                      <a:pt x="127" y="112"/>
                      <a:pt x="127" y="116"/>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4" name="Rectangle 33"/>
          <p:cNvSpPr/>
          <p:nvPr/>
        </p:nvSpPr>
        <p:spPr>
          <a:xfrm>
            <a:off x="314944" y="997949"/>
            <a:ext cx="11679206" cy="461665"/>
          </a:xfrm>
          <a:prstGeom prst="rect">
            <a:avLst/>
          </a:prstGeom>
        </p:spPr>
        <p:txBody>
          <a:bodyPr wrap="square">
            <a:spAutoFit/>
          </a:bodyPr>
          <a:lstStyle/>
          <a:p>
            <a:r>
              <a:rPr lang="en-US" sz="2400" dirty="0" smtClean="0">
                <a:solidFill>
                  <a:srgbClr val="3C3C3C"/>
                </a:solidFill>
              </a:rPr>
              <a:t>New questions accommodate evolving technology and greater use of mobile devices</a:t>
            </a:r>
            <a:endParaRPr lang="en-US" sz="2400" dirty="0">
              <a:solidFill>
                <a:srgbClr val="3C3C3C"/>
              </a:solidFill>
            </a:endParaRPr>
          </a:p>
        </p:txBody>
      </p:sp>
    </p:spTree>
    <p:extLst>
      <p:ext uri="{BB962C8B-B14F-4D97-AF65-F5344CB8AC3E}">
        <p14:creationId xmlns:p14="http://schemas.microsoft.com/office/powerpoint/2010/main" val="3666642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 y="219939"/>
            <a:ext cx="11889564" cy="917575"/>
          </a:xfrm>
        </p:spPr>
        <p:txBody>
          <a:bodyPr/>
          <a:lstStyle/>
          <a:p>
            <a:r>
              <a:rPr lang="en-US" dirty="0" smtClean="0"/>
              <a:t>All safety steps by country/region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7462061"/>
              </p:ext>
            </p:extLst>
          </p:nvPr>
        </p:nvGraphicFramePr>
        <p:xfrm>
          <a:off x="45255" y="1153033"/>
          <a:ext cx="12298461" cy="5414408"/>
        </p:xfrm>
        <a:graphic>
          <a:graphicData uri="http://schemas.openxmlformats.org/drawingml/2006/table">
            <a:tbl>
              <a:tblPr>
                <a:tableStyleId>{5C22544A-7EE6-4342-B048-85BDC9FD1C3A}</a:tableStyleId>
              </a:tblPr>
              <a:tblGrid>
                <a:gridCol w="768840"/>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gridCol w="427023"/>
              </a:tblGrid>
              <a:tr h="1002655">
                <a:tc rowSpan="2">
                  <a:txBody>
                    <a:bodyPr/>
                    <a:lstStyle/>
                    <a:p>
                      <a:pPr algn="ctr" fontAlgn="ctr"/>
                      <a:r>
                        <a:rPr lang="en-US" sz="700" u="none" strike="noStrike" dirty="0">
                          <a:solidFill>
                            <a:schemeClr val="tx1"/>
                          </a:solidFill>
                          <a:effectLst/>
                        </a:rPr>
                        <a:t> </a:t>
                      </a:r>
                      <a:endParaRPr lang="en-US" sz="700" b="1" i="0" u="none" strike="noStrike" dirty="0">
                        <a:solidFill>
                          <a:schemeClr val="tx1"/>
                        </a:solidFill>
                        <a:effectLst/>
                        <a:latin typeface="Calibri" panose="020F0502020204030204" pitchFamily="34" charset="0"/>
                      </a:endParaRPr>
                    </a:p>
                    <a:p>
                      <a:pPr algn="ctr" fontAlgn="ctr"/>
                      <a:r>
                        <a:rPr lang="en-US" sz="700" u="none" strike="noStrike" dirty="0">
                          <a:solidFill>
                            <a:schemeClr val="tx1"/>
                          </a:solidFill>
                          <a:effectLst/>
                        </a:rPr>
                        <a:t> </a:t>
                      </a:r>
                      <a:endParaRPr lang="en-US" sz="700" b="1" i="0" u="none" strike="noStrike" dirty="0">
                        <a:solidFill>
                          <a:schemeClr val="tx1"/>
                        </a:solidFill>
                        <a:effectLst/>
                        <a:latin typeface="Calibri" panose="020F0502020204030204" pitchFamily="34" charset="0"/>
                      </a:endParaRPr>
                    </a:p>
                  </a:txBody>
                  <a:tcPr marL="2503" marR="2503" marT="2503"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a:solidFill>
                            <a:srgbClr val="FFFFFF"/>
                          </a:solidFill>
                          <a:effectLst/>
                          <a:latin typeface="Segoe UI Light" panose="020B0502040204020203" pitchFamily="34" charset="0"/>
                        </a:rPr>
                        <a:t>Conduct </a:t>
                      </a:r>
                      <a:r>
                        <a:rPr lang="en-US" sz="800" b="0" i="0" u="none" strike="noStrike" dirty="0" smtClean="0">
                          <a:solidFill>
                            <a:srgbClr val="FFFFFF"/>
                          </a:solidFill>
                          <a:effectLst/>
                          <a:latin typeface="Segoe UI Light" panose="020B0502040204020203" pitchFamily="34" charset="0"/>
                        </a:rPr>
                        <a:t>trans-</a:t>
                      </a:r>
                      <a:br>
                        <a:rPr lang="en-US" sz="800" b="0" i="0" u="none" strike="noStrike" dirty="0" smtClean="0">
                          <a:solidFill>
                            <a:srgbClr val="FFFFFF"/>
                          </a:solidFill>
                          <a:effectLst/>
                          <a:latin typeface="Segoe UI Light" panose="020B0502040204020203" pitchFamily="34" charset="0"/>
                        </a:rPr>
                      </a:br>
                      <a:r>
                        <a:rPr lang="en-US" sz="800" b="0" i="0" u="none" strike="noStrike" dirty="0" smtClean="0">
                          <a:solidFill>
                            <a:srgbClr val="FFFFFF"/>
                          </a:solidFill>
                          <a:effectLst/>
                          <a:latin typeface="Segoe UI Light" panose="020B0502040204020203" pitchFamily="34" charset="0"/>
                        </a:rPr>
                        <a:t>actions on </a:t>
                      </a:r>
                      <a:r>
                        <a:rPr lang="en-US" sz="800" b="0" i="0" u="none" strike="noStrike" dirty="0">
                          <a:solidFill>
                            <a:srgbClr val="FFFFFF"/>
                          </a:solidFill>
                          <a:effectLst/>
                          <a:latin typeface="Segoe UI Light" panose="020B0502040204020203" pitchFamily="34" charset="0"/>
                        </a:rPr>
                        <a:t>reputable sites ONLY</a:t>
                      </a: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2050"/>
                      </a:solidFill>
                      <a:prstDash val="solid"/>
                      <a:round/>
                      <a:headEnd type="none" w="med" len="med"/>
                      <a:tailEnd type="none" w="med" len="med"/>
                    </a:lnR>
                    <a:lnT w="12700" cap="flat" cmpd="sng" algn="ctr">
                      <a:solidFill>
                        <a:srgbClr val="002050"/>
                      </a:solidFill>
                      <a:prstDash val="solid"/>
                      <a:round/>
                      <a:headEnd type="none" w="med" len="med"/>
                      <a:tailEnd type="none" w="med" len="med"/>
                    </a:lnT>
                    <a:lnB w="12700" cap="flat" cmpd="sng" algn="ctr">
                      <a:solidFill>
                        <a:srgbClr val="002050"/>
                      </a:solidFill>
                      <a:prstDash val="solid"/>
                      <a:round/>
                      <a:headEnd type="none" w="med" len="med"/>
                      <a:tailEnd type="none" w="med" len="med"/>
                    </a:lnB>
                    <a:lnTlToBr w="12700" cmpd="sng">
                      <a:noFill/>
                      <a:prstDash val="solid"/>
                    </a:lnTlToBr>
                    <a:lnBlToTr w="12700" cmpd="sng">
                      <a:noFill/>
                      <a:prstDash val="solid"/>
                    </a:lnBlToTr>
                    <a:solidFill>
                      <a:srgbClr val="002050"/>
                    </a:solidFill>
                  </a:tcPr>
                </a:tc>
                <a:tc rowSpan="2">
                  <a:txBody>
                    <a:bodyPr/>
                    <a:lstStyle/>
                    <a:p>
                      <a:pPr algn="ctr" rtl="0" fontAlgn="ctr"/>
                      <a:r>
                        <a:rPr lang="en-US" sz="800" b="0" i="0" u="none" strike="noStrike" dirty="0">
                          <a:solidFill>
                            <a:srgbClr val="FFFFFF"/>
                          </a:solidFill>
                          <a:effectLst/>
                          <a:latin typeface="Segoe UI Light" panose="020B0502040204020203" pitchFamily="34" charset="0"/>
                        </a:rPr>
                        <a:t>Create </a:t>
                      </a:r>
                      <a:r>
                        <a:rPr lang="en-US" sz="800" b="0" i="0" u="none" strike="noStrike" dirty="0" err="1" smtClean="0">
                          <a:solidFill>
                            <a:srgbClr val="FFFFFF"/>
                          </a:solidFill>
                          <a:effectLst/>
                          <a:latin typeface="Segoe UI Light" panose="020B0502040204020203" pitchFamily="34" charset="0"/>
                        </a:rPr>
                        <a:t>passwds</a:t>
                      </a:r>
                      <a:r>
                        <a:rPr lang="en-US" sz="800" b="0" i="0" u="none" strike="noStrike" dirty="0" smtClean="0">
                          <a:solidFill>
                            <a:srgbClr val="FFFFFF"/>
                          </a:solidFill>
                          <a:effectLst/>
                          <a:latin typeface="Segoe UI Light" panose="020B0502040204020203" pitchFamily="34" charset="0"/>
                        </a:rPr>
                        <a:t> </a:t>
                      </a:r>
                      <a:r>
                        <a:rPr lang="en-US" sz="800" b="0" i="0" u="none" strike="noStrike" dirty="0">
                          <a:solidFill>
                            <a:srgbClr val="FFFFFF"/>
                          </a:solidFill>
                          <a:effectLst/>
                          <a:latin typeface="Segoe UI Light" panose="020B0502040204020203" pitchFamily="34" charset="0"/>
                        </a:rPr>
                        <a:t>using </a:t>
                      </a:r>
                      <a:r>
                        <a:rPr lang="en-US" sz="800" b="0" i="0" u="none" strike="noStrike" dirty="0" smtClean="0">
                          <a:solidFill>
                            <a:srgbClr val="FFFFFF"/>
                          </a:solidFill>
                          <a:effectLst/>
                          <a:latin typeface="Segoe UI Light" panose="020B0502040204020203" pitchFamily="34" charset="0"/>
                        </a:rPr>
                        <a:t>upper- </a:t>
                      </a:r>
                      <a:r>
                        <a:rPr lang="en-US" sz="800" b="0" i="0" u="none" strike="noStrike" dirty="0">
                          <a:solidFill>
                            <a:srgbClr val="FFFFFF"/>
                          </a:solidFill>
                          <a:effectLst/>
                          <a:latin typeface="Segoe UI Light" panose="020B0502040204020203" pitchFamily="34" charset="0"/>
                        </a:rPr>
                        <a:t>and </a:t>
                      </a:r>
                      <a:r>
                        <a:rPr lang="en-US" sz="800" b="0" i="0" u="none" strike="noStrike" dirty="0" smtClean="0">
                          <a:solidFill>
                            <a:srgbClr val="FFFFFF"/>
                          </a:solidFill>
                          <a:effectLst/>
                          <a:latin typeface="Segoe UI Light" panose="020B0502040204020203" pitchFamily="34" charset="0"/>
                        </a:rPr>
                        <a:t>lower- </a:t>
                      </a:r>
                      <a:r>
                        <a:rPr lang="en-US" sz="800" b="0" i="0" u="none" strike="noStrike" dirty="0">
                          <a:solidFill>
                            <a:srgbClr val="FFFFFF"/>
                          </a:solidFill>
                          <a:effectLst/>
                          <a:latin typeface="Segoe UI Light" panose="020B0502040204020203" pitchFamily="34" charset="0"/>
                        </a:rPr>
                        <a:t>case letters, </a:t>
                      </a:r>
                      <a:r>
                        <a:rPr lang="en-US" sz="800" b="0" i="0" u="none" strike="noStrike" dirty="0" smtClean="0">
                          <a:solidFill>
                            <a:srgbClr val="FFFFFF"/>
                          </a:solidFill>
                          <a:effectLst/>
                          <a:latin typeface="Segoe UI Light" panose="020B0502040204020203" pitchFamily="34" charset="0"/>
                        </a:rPr>
                        <a:t>numbers and symbols</a:t>
                      </a:r>
                      <a:endParaRPr lang="en-US" sz="800" b="0" i="0" u="none" strike="noStrike" dirty="0">
                        <a:solidFill>
                          <a:srgbClr val="FFFFFF"/>
                        </a:solidFill>
                        <a:effectLst/>
                        <a:latin typeface="Segoe UI Light" panose="020B0502040204020203" pitchFamily="34" charset="0"/>
                      </a:endParaRPr>
                    </a:p>
                  </a:txBody>
                  <a:tcPr marL="9525" marR="9525" marT="9525" marB="0" anchor="ctr">
                    <a:lnL w="12700" cap="flat" cmpd="sng" algn="ctr">
                      <a:solidFill>
                        <a:srgbClr val="002050"/>
                      </a:solidFill>
                      <a:prstDash val="solid"/>
                      <a:round/>
                      <a:headEnd type="none" w="med" len="med"/>
                      <a:tailEnd type="none" w="med" len="med"/>
                    </a:lnL>
                    <a:lnR w="12700" cap="flat" cmpd="sng" algn="ctr">
                      <a:solidFill>
                        <a:srgbClr val="002050"/>
                      </a:solidFill>
                      <a:prstDash val="solid"/>
                      <a:round/>
                      <a:headEnd type="none" w="med" len="med"/>
                      <a:tailEnd type="none" w="med" len="med"/>
                    </a:lnR>
                    <a:lnT w="12700" cap="flat" cmpd="sng" algn="ctr">
                      <a:solidFill>
                        <a:srgbClr val="002050"/>
                      </a:solidFill>
                      <a:prstDash val="solid"/>
                      <a:round/>
                      <a:headEnd type="none" w="med" len="med"/>
                      <a:tailEnd type="none" w="med" len="med"/>
                    </a:lnT>
                    <a:lnB w="12700" cap="flat" cmpd="sng" algn="ctr">
                      <a:solidFill>
                        <a:srgbClr val="002050"/>
                      </a:solidFill>
                      <a:prstDash val="solid"/>
                      <a:round/>
                      <a:headEnd type="none" w="med" len="med"/>
                      <a:tailEnd type="none" w="med" len="med"/>
                    </a:lnB>
                    <a:lnTlToBr w="12700" cmpd="sng">
                      <a:noFill/>
                      <a:prstDash val="solid"/>
                    </a:lnTlToBr>
                    <a:lnBlToTr w="12700" cmpd="sng">
                      <a:noFill/>
                      <a:prstDash val="solid"/>
                    </a:lnBlToTr>
                    <a:solidFill>
                      <a:srgbClr val="002050"/>
                    </a:solidFill>
                  </a:tcPr>
                </a:tc>
                <a:tc rowSpan="2">
                  <a:txBody>
                    <a:bodyPr/>
                    <a:lstStyle/>
                    <a:p>
                      <a:pPr algn="ctr" rtl="0" fontAlgn="ctr"/>
                      <a:r>
                        <a:rPr lang="en-US" sz="800" b="0" i="0" u="none" strike="noStrike" dirty="0">
                          <a:solidFill>
                            <a:srgbClr val="FFFFFF"/>
                          </a:solidFill>
                          <a:effectLst/>
                          <a:latin typeface="Segoe UI Light" panose="020B0502040204020203" pitchFamily="34" charset="0"/>
                        </a:rPr>
                        <a:t>Educate myself about the latest </a:t>
                      </a:r>
                      <a:r>
                        <a:rPr lang="en-US" sz="800" b="0" i="0" u="none" strike="noStrike" dirty="0" smtClean="0">
                          <a:solidFill>
                            <a:srgbClr val="FFFFFF"/>
                          </a:solidFill>
                          <a:effectLst/>
                          <a:latin typeface="Segoe UI Light" panose="020B0502040204020203" pitchFamily="34" charset="0"/>
                        </a:rPr>
                        <a:t>steps to </a:t>
                      </a:r>
                      <a:r>
                        <a:rPr lang="en-US" sz="800" b="0" i="0" u="none" strike="noStrike" dirty="0">
                          <a:solidFill>
                            <a:srgbClr val="FFFFFF"/>
                          </a:solidFill>
                          <a:effectLst/>
                          <a:latin typeface="Segoe UI Light" panose="020B0502040204020203" pitchFamily="34" charset="0"/>
                        </a:rPr>
                        <a:t>prevent identity theft</a:t>
                      </a:r>
                    </a:p>
                  </a:txBody>
                  <a:tcPr marL="9525" marR="9525" marT="9525" marB="0" anchor="ctr">
                    <a:lnL w="12700" cap="flat" cmpd="sng" algn="ctr">
                      <a:solidFill>
                        <a:srgbClr val="002050"/>
                      </a:solidFill>
                      <a:prstDash val="solid"/>
                      <a:round/>
                      <a:headEnd type="none" w="med" len="med"/>
                      <a:tailEnd type="none" w="med" len="med"/>
                    </a:lnL>
                    <a:lnR w="12700" cap="flat" cmpd="sng" algn="ctr">
                      <a:solidFill>
                        <a:srgbClr val="002050"/>
                      </a:solidFill>
                      <a:prstDash val="solid"/>
                      <a:round/>
                      <a:headEnd type="none" w="med" len="med"/>
                      <a:tailEnd type="none" w="med" len="med"/>
                    </a:lnR>
                    <a:lnT w="12700" cap="flat" cmpd="sng" algn="ctr">
                      <a:solidFill>
                        <a:srgbClr val="002050"/>
                      </a:solidFill>
                      <a:prstDash val="solid"/>
                      <a:round/>
                      <a:headEnd type="none" w="med" len="med"/>
                      <a:tailEnd type="none" w="med" len="med"/>
                    </a:lnT>
                    <a:lnB w="12700" cap="flat" cmpd="sng" algn="ctr">
                      <a:solidFill>
                        <a:srgbClr val="002050"/>
                      </a:solidFill>
                      <a:prstDash val="solid"/>
                      <a:round/>
                      <a:headEnd type="none" w="med" len="med"/>
                      <a:tailEnd type="none" w="med" len="med"/>
                    </a:lnB>
                    <a:solidFill>
                      <a:srgbClr val="002050"/>
                    </a:solidFill>
                  </a:tcPr>
                </a:tc>
                <a:tc rowSpan="2">
                  <a:txBody>
                    <a:bodyPr/>
                    <a:lstStyle/>
                    <a:p>
                      <a:pPr algn="ctr" rtl="0" fontAlgn="ctr"/>
                      <a:r>
                        <a:rPr lang="en-US" sz="800" b="0" i="0" u="none" strike="noStrike" dirty="0">
                          <a:solidFill>
                            <a:srgbClr val="FFFFFF"/>
                          </a:solidFill>
                          <a:effectLst/>
                          <a:latin typeface="Segoe UI Light" panose="020B0502040204020203" pitchFamily="34" charset="0"/>
                        </a:rPr>
                        <a:t>Create unique </a:t>
                      </a:r>
                      <a:r>
                        <a:rPr lang="en-US" sz="800" b="0" i="0" u="none" strike="noStrike" dirty="0" err="1" smtClean="0">
                          <a:solidFill>
                            <a:srgbClr val="FFFFFF"/>
                          </a:solidFill>
                          <a:effectLst/>
                          <a:latin typeface="Segoe UI Light" panose="020B0502040204020203" pitchFamily="34" charset="0"/>
                        </a:rPr>
                        <a:t>passwds</a:t>
                      </a:r>
                      <a:r>
                        <a:rPr lang="en-US" sz="800" b="0" i="0" u="none" strike="noStrike" dirty="0" smtClean="0">
                          <a:solidFill>
                            <a:srgbClr val="FFFFFF"/>
                          </a:solidFill>
                          <a:effectLst/>
                          <a:latin typeface="Segoe UI Light" panose="020B0502040204020203" pitchFamily="34" charset="0"/>
                        </a:rPr>
                        <a:t> </a:t>
                      </a:r>
                      <a:r>
                        <a:rPr lang="en-US" sz="800" b="0" i="0" u="none" strike="noStrike" dirty="0">
                          <a:solidFill>
                            <a:srgbClr val="FFFFFF"/>
                          </a:solidFill>
                          <a:effectLst/>
                          <a:latin typeface="Segoe UI Light" panose="020B0502040204020203" pitchFamily="34" charset="0"/>
                        </a:rPr>
                        <a:t>for each account or </a:t>
                      </a:r>
                      <a:r>
                        <a:rPr lang="en-US" sz="800" b="0" i="0" u="none" strike="noStrike" dirty="0" smtClean="0">
                          <a:solidFill>
                            <a:srgbClr val="FFFFFF"/>
                          </a:solidFill>
                          <a:effectLst/>
                          <a:latin typeface="Segoe UI Light" panose="020B0502040204020203" pitchFamily="34" charset="0"/>
                        </a:rPr>
                        <a:t>web- </a:t>
                      </a:r>
                      <a:r>
                        <a:rPr lang="en-US" sz="800" b="0" i="0" u="none" strike="noStrike" dirty="0">
                          <a:solidFill>
                            <a:srgbClr val="FFFFFF"/>
                          </a:solidFill>
                          <a:effectLst/>
                          <a:latin typeface="Segoe UI Light" panose="020B0502040204020203" pitchFamily="34" charset="0"/>
                        </a:rPr>
                        <a:t>site I use</a:t>
                      </a:r>
                    </a:p>
                  </a:txBody>
                  <a:tcPr marL="9525" marR="9525" marT="9525" marB="0" anchor="ctr">
                    <a:lnL w="12700" cap="flat" cmpd="sng" algn="ctr">
                      <a:solidFill>
                        <a:srgbClr val="002050"/>
                      </a:solidFill>
                      <a:prstDash val="solid"/>
                      <a:round/>
                      <a:headEnd type="none" w="med" len="med"/>
                      <a:tailEnd type="none" w="med" len="med"/>
                    </a:lnL>
                    <a:lnR w="12700" cap="flat" cmpd="sng" algn="ctr">
                      <a:solidFill>
                        <a:srgbClr val="002050"/>
                      </a:solidFill>
                      <a:prstDash val="solid"/>
                      <a:round/>
                      <a:headEnd type="none" w="med" len="med"/>
                      <a:tailEnd type="none" w="med" len="med"/>
                    </a:lnR>
                    <a:lnT w="12700" cap="flat" cmpd="sng" algn="ctr">
                      <a:solidFill>
                        <a:srgbClr val="002050"/>
                      </a:solidFill>
                      <a:prstDash val="solid"/>
                      <a:round/>
                      <a:headEnd type="none" w="med" len="med"/>
                      <a:tailEnd type="none" w="med" len="med"/>
                    </a:lnT>
                    <a:lnB w="12700" cap="flat" cmpd="sng" algn="ctr">
                      <a:solidFill>
                        <a:srgbClr val="002050"/>
                      </a:solidFill>
                      <a:prstDash val="solid"/>
                      <a:round/>
                      <a:headEnd type="none" w="med" len="med"/>
                      <a:tailEnd type="none" w="med" len="med"/>
                    </a:lnB>
                    <a:lnTlToBr w="12700" cmpd="sng">
                      <a:noFill/>
                      <a:prstDash val="solid"/>
                    </a:lnTlToBr>
                    <a:lnBlToTr w="12700" cmpd="sng">
                      <a:noFill/>
                      <a:prstDash val="solid"/>
                    </a:lnBlToTr>
                    <a:solidFill>
                      <a:srgbClr val="002050"/>
                    </a:solidFill>
                  </a:tcPr>
                </a:tc>
                <a:tc rowSpan="2">
                  <a:txBody>
                    <a:bodyPr/>
                    <a:lstStyle/>
                    <a:p>
                      <a:pPr algn="ctr" rtl="0" fontAlgn="ctr"/>
                      <a:r>
                        <a:rPr lang="en-US" sz="800" b="0" i="0" u="none" strike="noStrike" dirty="0">
                          <a:solidFill>
                            <a:srgbClr val="FFFFFF"/>
                          </a:solidFill>
                          <a:effectLst/>
                          <a:latin typeface="Segoe UI Light" panose="020B0502040204020203" pitchFamily="34" charset="0"/>
                        </a:rPr>
                        <a:t>Educate myself about the latest </a:t>
                      </a:r>
                      <a:r>
                        <a:rPr lang="en-US" sz="800" b="0" i="0" u="none" strike="noStrike" dirty="0" smtClean="0">
                          <a:solidFill>
                            <a:srgbClr val="FFFFFF"/>
                          </a:solidFill>
                          <a:effectLst/>
                          <a:latin typeface="Segoe UI Light" panose="020B0502040204020203" pitchFamily="34" charset="0"/>
                        </a:rPr>
                        <a:t>steps to </a:t>
                      </a:r>
                      <a:r>
                        <a:rPr lang="en-US" sz="800" b="0" i="0" u="none" strike="noStrike" dirty="0">
                          <a:solidFill>
                            <a:srgbClr val="FFFFFF"/>
                          </a:solidFill>
                          <a:effectLst/>
                          <a:latin typeface="Segoe UI Light" panose="020B0502040204020203" pitchFamily="34" charset="0"/>
                        </a:rPr>
                        <a:t>protect my online reputation</a:t>
                      </a:r>
                    </a:p>
                  </a:txBody>
                  <a:tcPr marL="9525" marR="9525" marT="9525" marB="0" anchor="ctr">
                    <a:lnL w="12700" cap="flat" cmpd="sng" algn="ctr">
                      <a:solidFill>
                        <a:srgbClr val="002050"/>
                      </a:solidFill>
                      <a:prstDash val="solid"/>
                      <a:round/>
                      <a:headEnd type="none" w="med" len="med"/>
                      <a:tailEnd type="none" w="med" len="med"/>
                    </a:lnL>
                    <a:lnR w="12700" cap="flat" cmpd="sng" algn="ctr">
                      <a:solidFill>
                        <a:srgbClr val="002050"/>
                      </a:solidFill>
                      <a:prstDash val="solid"/>
                      <a:round/>
                      <a:headEnd type="none" w="med" len="med"/>
                      <a:tailEnd type="none" w="med" len="med"/>
                    </a:lnR>
                    <a:lnT w="12700" cap="flat" cmpd="sng" algn="ctr">
                      <a:solidFill>
                        <a:srgbClr val="002050"/>
                      </a:solidFill>
                      <a:prstDash val="solid"/>
                      <a:round/>
                      <a:headEnd type="none" w="med" len="med"/>
                      <a:tailEnd type="none" w="med" len="med"/>
                    </a:lnT>
                    <a:lnB w="12700" cap="flat" cmpd="sng" algn="ctr">
                      <a:solidFill>
                        <a:srgbClr val="002050"/>
                      </a:solidFill>
                      <a:prstDash val="solid"/>
                      <a:round/>
                      <a:headEnd type="none" w="med" len="med"/>
                      <a:tailEnd type="none" w="med" len="med"/>
                    </a:lnB>
                    <a:solidFill>
                      <a:srgbClr val="002050"/>
                    </a:solidFill>
                  </a:tcPr>
                </a:tc>
                <a:tc rowSpan="2">
                  <a:txBody>
                    <a:bodyPr/>
                    <a:lstStyle/>
                    <a:p>
                      <a:pPr algn="ctr" rtl="0" fontAlgn="ctr"/>
                      <a:r>
                        <a:rPr lang="en-US" sz="800" b="0" i="0" u="none" strike="noStrike" dirty="0" smtClean="0">
                          <a:solidFill>
                            <a:srgbClr val="FFFFFF"/>
                          </a:solidFill>
                          <a:effectLst/>
                          <a:latin typeface="Segoe UI Light" panose="020B0502040204020203" pitchFamily="34" charset="0"/>
                        </a:rPr>
                        <a:t>Am selective </a:t>
                      </a:r>
                      <a:r>
                        <a:rPr lang="en-US" sz="800" b="0" i="0" u="none" strike="noStrike" dirty="0">
                          <a:solidFill>
                            <a:srgbClr val="FFFFFF"/>
                          </a:solidFill>
                          <a:effectLst/>
                          <a:latin typeface="Segoe UI Light" panose="020B0502040204020203" pitchFamily="34" charset="0"/>
                        </a:rPr>
                        <a:t>about what </a:t>
                      </a:r>
                      <a:r>
                        <a:rPr lang="en-US" sz="800" b="0" i="0" u="none" strike="noStrike" dirty="0" smtClean="0">
                          <a:solidFill>
                            <a:srgbClr val="FFFFFF"/>
                          </a:solidFill>
                          <a:effectLst/>
                          <a:latin typeface="Segoe UI Light" panose="020B0502040204020203" pitchFamily="34" charset="0"/>
                        </a:rPr>
                        <a:t>I share in text </a:t>
                      </a:r>
                      <a:r>
                        <a:rPr lang="en-US" sz="800" b="0" i="0" u="none" strike="noStrike" dirty="0" err="1" smtClean="0">
                          <a:solidFill>
                            <a:srgbClr val="FFFFFF"/>
                          </a:solidFill>
                          <a:effectLst/>
                          <a:latin typeface="Segoe UI Light" panose="020B0502040204020203" pitchFamily="34" charset="0"/>
                        </a:rPr>
                        <a:t>msgs</a:t>
                      </a:r>
                      <a:endParaRPr lang="en-US" sz="800" b="0" i="0" u="none" strike="noStrike" dirty="0">
                        <a:solidFill>
                          <a:srgbClr val="FFFFFF"/>
                        </a:solidFill>
                        <a:effectLst/>
                        <a:latin typeface="Segoe UI Light" panose="020B0502040204020203" pitchFamily="34" charset="0"/>
                      </a:endParaRPr>
                    </a:p>
                  </a:txBody>
                  <a:tcPr marL="9525" marR="9525" marT="9525" marB="0" anchor="ctr">
                    <a:lnL w="12700" cap="flat" cmpd="sng" algn="ctr">
                      <a:solidFill>
                        <a:srgbClr val="002050"/>
                      </a:solidFill>
                      <a:prstDash val="solid"/>
                      <a:round/>
                      <a:headEnd type="none" w="med" len="med"/>
                      <a:tailEnd type="none" w="med" len="med"/>
                    </a:lnL>
                    <a:lnR w="12700" cap="flat" cmpd="sng" algn="ctr">
                      <a:solidFill>
                        <a:srgbClr val="002050"/>
                      </a:solidFill>
                      <a:prstDash val="solid"/>
                      <a:round/>
                      <a:headEnd type="none" w="med" len="med"/>
                      <a:tailEnd type="none" w="med" len="med"/>
                    </a:lnR>
                    <a:lnT w="12700" cap="flat" cmpd="sng" algn="ctr">
                      <a:solidFill>
                        <a:srgbClr val="002050"/>
                      </a:solidFill>
                      <a:prstDash val="solid"/>
                      <a:round/>
                      <a:headEnd type="none" w="med" len="med"/>
                      <a:tailEnd type="none" w="med" len="med"/>
                    </a:lnT>
                    <a:lnB w="12700" cap="flat" cmpd="sng" algn="ctr">
                      <a:solidFill>
                        <a:srgbClr val="002050"/>
                      </a:solidFill>
                      <a:prstDash val="solid"/>
                      <a:round/>
                      <a:headEnd type="none" w="med" len="med"/>
                      <a:tailEnd type="none" w="med" len="med"/>
                    </a:lnB>
                    <a:lnTlToBr w="12700" cmpd="sng">
                      <a:noFill/>
                      <a:prstDash val="solid"/>
                    </a:lnTlToBr>
                    <a:lnBlToTr w="12700" cmpd="sng">
                      <a:noFill/>
                      <a:prstDash val="solid"/>
                    </a:lnBlToTr>
                    <a:solidFill>
                      <a:srgbClr val="002050"/>
                    </a:solidFill>
                  </a:tcPr>
                </a:tc>
                <a:tc rowSpan="2">
                  <a:txBody>
                    <a:bodyPr/>
                    <a:lstStyle/>
                    <a:p>
                      <a:pPr algn="ctr" rtl="0" fontAlgn="ctr"/>
                      <a:r>
                        <a:rPr lang="en-US" sz="800" b="0" i="0" u="none" strike="noStrike" dirty="0">
                          <a:solidFill>
                            <a:srgbClr val="FFFFFF"/>
                          </a:solidFill>
                          <a:effectLst/>
                          <a:latin typeface="Segoe UI Light" panose="020B0502040204020203" pitchFamily="34" charset="0"/>
                        </a:rPr>
                        <a:t>Use websites </a:t>
                      </a:r>
                      <a:r>
                        <a:rPr lang="en-US" sz="800" b="0" i="0" u="none" strike="noStrike" dirty="0" smtClean="0">
                          <a:solidFill>
                            <a:srgbClr val="FFFFFF"/>
                          </a:solidFill>
                          <a:effectLst/>
                          <a:latin typeface="Segoe UI Light" panose="020B0502040204020203" pitchFamily="34" charset="0"/>
                        </a:rPr>
                        <a:t>with https</a:t>
                      </a:r>
                      <a:r>
                        <a:rPr lang="en-US" sz="800" b="0" i="0" u="none" strike="noStrike" dirty="0">
                          <a:solidFill>
                            <a:srgbClr val="FFFFFF"/>
                          </a:solidFill>
                          <a:effectLst/>
                          <a:latin typeface="Segoe UI Light" panose="020B0502040204020203" pitchFamily="34" charset="0"/>
                        </a:rPr>
                        <a:t>://</a:t>
                      </a:r>
                    </a:p>
                  </a:txBody>
                  <a:tcPr marL="9525" marR="9525" marT="9525" marB="0" anchor="ctr">
                    <a:lnL w="12700" cap="flat" cmpd="sng" algn="ctr">
                      <a:solidFill>
                        <a:srgbClr val="002050"/>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2050"/>
                      </a:solidFill>
                      <a:prstDash val="solid"/>
                      <a:round/>
                      <a:headEnd type="none" w="med" len="med"/>
                      <a:tailEnd type="none" w="med" len="med"/>
                    </a:lnT>
                    <a:lnB w="12700" cap="flat" cmpd="sng" algn="ctr">
                      <a:solidFill>
                        <a:srgbClr val="002050"/>
                      </a:solidFill>
                      <a:prstDash val="solid"/>
                      <a:round/>
                      <a:headEnd type="none" w="med" len="med"/>
                      <a:tailEnd type="none" w="med" len="med"/>
                    </a:lnB>
                    <a:solidFill>
                      <a:srgbClr val="002050"/>
                    </a:solidFill>
                  </a:tcPr>
                </a:tc>
                <a:tc rowSpan="2">
                  <a:txBody>
                    <a:bodyPr/>
                    <a:lstStyle/>
                    <a:p>
                      <a:pPr algn="ctr" rtl="0" fontAlgn="ctr"/>
                      <a:r>
                        <a:rPr lang="en-US" sz="800" b="0" i="0" u="none" strike="noStrike" dirty="0">
                          <a:solidFill>
                            <a:srgbClr val="FFFFFF"/>
                          </a:solidFill>
                          <a:effectLst/>
                          <a:latin typeface="Segoe UI" panose="020B0502040204020203" pitchFamily="34" charset="0"/>
                        </a:rPr>
                        <a:t>Limit what strangers can see on my social </a:t>
                      </a:r>
                      <a:r>
                        <a:rPr lang="en-US" sz="800" b="0" i="0" u="none" strike="noStrike" dirty="0" smtClean="0">
                          <a:solidFill>
                            <a:srgbClr val="FFFFFF"/>
                          </a:solidFill>
                          <a:effectLst/>
                          <a:latin typeface="Segoe UI" panose="020B0502040204020203" pitchFamily="34" charset="0"/>
                        </a:rPr>
                        <a:t>network </a:t>
                      </a:r>
                      <a:r>
                        <a:rPr lang="en-US" sz="800" b="0" i="0" u="none" strike="noStrike" dirty="0">
                          <a:solidFill>
                            <a:srgbClr val="FFFFFF"/>
                          </a:solidFill>
                          <a:effectLst/>
                          <a:latin typeface="Segoe UI" panose="020B0502040204020203" pitchFamily="34" charset="0"/>
                        </a:rPr>
                        <a:t>site</a:t>
                      </a: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smtClean="0">
                          <a:solidFill>
                            <a:srgbClr val="FFFFFF"/>
                          </a:solidFill>
                          <a:effectLst/>
                          <a:latin typeface="Segoe UI" panose="020B0502040204020203" pitchFamily="34" charset="0"/>
                        </a:rPr>
                        <a:t>Limit</a:t>
                      </a:r>
                      <a:r>
                        <a:rPr lang="en-US" sz="800" b="0" i="0" u="none" strike="noStrike" baseline="0" dirty="0" smtClean="0">
                          <a:solidFill>
                            <a:srgbClr val="FFFFFF"/>
                          </a:solidFill>
                          <a:effectLst/>
                          <a:latin typeface="Segoe UI" panose="020B0502040204020203" pitchFamily="34" charset="0"/>
                        </a:rPr>
                        <a:t> </a:t>
                      </a:r>
                      <a:r>
                        <a:rPr lang="en-US" sz="800" b="0" i="0" u="none" strike="noStrike" dirty="0" smtClean="0">
                          <a:solidFill>
                            <a:srgbClr val="FFFFFF"/>
                          </a:solidFill>
                          <a:effectLst/>
                          <a:latin typeface="Segoe UI" panose="020B0502040204020203" pitchFamily="34" charset="0"/>
                        </a:rPr>
                        <a:t>the </a:t>
                      </a:r>
                      <a:r>
                        <a:rPr lang="en-US" sz="800" b="0" i="0" u="none" strike="noStrike" dirty="0" err="1" smtClean="0">
                          <a:solidFill>
                            <a:srgbClr val="FFFFFF"/>
                          </a:solidFill>
                          <a:effectLst/>
                          <a:latin typeface="Segoe UI" panose="020B0502040204020203" pitchFamily="34" charset="0"/>
                        </a:rPr>
                        <a:t>amt</a:t>
                      </a:r>
                      <a:r>
                        <a:rPr lang="en-US" sz="800" b="0" i="0" u="none" strike="noStrike" dirty="0" smtClean="0">
                          <a:solidFill>
                            <a:srgbClr val="FFFFFF"/>
                          </a:solidFill>
                          <a:effectLst/>
                          <a:latin typeface="Segoe UI" panose="020B0502040204020203" pitchFamily="34" charset="0"/>
                        </a:rPr>
                        <a:t> of </a:t>
                      </a:r>
                      <a:r>
                        <a:rPr lang="en-US" sz="800" b="0" i="0" u="none" strike="noStrike" dirty="0">
                          <a:solidFill>
                            <a:srgbClr val="FFFFFF"/>
                          </a:solidFill>
                          <a:effectLst/>
                          <a:latin typeface="Segoe UI" panose="020B0502040204020203" pitchFamily="34" charset="0"/>
                        </a:rPr>
                        <a:t>personal </a:t>
                      </a:r>
                      <a:r>
                        <a:rPr lang="en-US" sz="800" b="0" i="0" u="none" strike="noStrike" dirty="0" smtClean="0">
                          <a:solidFill>
                            <a:srgbClr val="FFFFFF"/>
                          </a:solidFill>
                          <a:effectLst/>
                          <a:latin typeface="Segoe UI" panose="020B0502040204020203" pitchFamily="34" charset="0"/>
                        </a:rPr>
                        <a:t>info available </a:t>
                      </a:r>
                      <a:r>
                        <a:rPr lang="en-US" sz="800" b="0" i="0" u="none" strike="noStrike" dirty="0">
                          <a:solidFill>
                            <a:srgbClr val="FFFFFF"/>
                          </a:solidFill>
                          <a:effectLst/>
                          <a:latin typeface="Segoe UI" panose="020B0502040204020203" pitchFamily="34" charset="0"/>
                        </a:rPr>
                        <a:t>about </a:t>
                      </a:r>
                      <a:r>
                        <a:rPr lang="en-US" sz="800" b="0" i="0" u="none" strike="noStrike" dirty="0" smtClean="0">
                          <a:solidFill>
                            <a:srgbClr val="FFFFFF"/>
                          </a:solidFill>
                          <a:effectLst/>
                          <a:latin typeface="Segoe UI" panose="020B0502040204020203" pitchFamily="34" charset="0"/>
                        </a:rPr>
                        <a:t>me online</a:t>
                      </a:r>
                      <a:endParaRPr lang="en-US" sz="800" b="0" i="0" u="none" strike="noStrike" dirty="0">
                        <a:solidFill>
                          <a:srgbClr val="FFFFFF"/>
                        </a:solidFill>
                        <a:effectLst/>
                        <a:latin typeface="Segoe UI" panose="020B0502040204020203" pitchFamily="34" charset="0"/>
                      </a:endParaRP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a:solidFill>
                            <a:srgbClr val="FFFFFF"/>
                          </a:solidFill>
                          <a:effectLst/>
                          <a:latin typeface="Segoe UI" panose="020B0502040204020203" pitchFamily="34" charset="0"/>
                        </a:rPr>
                        <a:t>Change my social </a:t>
                      </a:r>
                      <a:r>
                        <a:rPr lang="en-US" sz="800" b="0" i="0" u="none" strike="noStrike" dirty="0" smtClean="0">
                          <a:solidFill>
                            <a:srgbClr val="FFFFFF"/>
                          </a:solidFill>
                          <a:effectLst/>
                          <a:latin typeface="Segoe UI" panose="020B0502040204020203" pitchFamily="34" charset="0"/>
                        </a:rPr>
                        <a:t>network </a:t>
                      </a:r>
                      <a:r>
                        <a:rPr lang="en-US" sz="800" b="0" i="0" u="none" strike="noStrike" dirty="0">
                          <a:solidFill>
                            <a:srgbClr val="FFFFFF"/>
                          </a:solidFill>
                          <a:effectLst/>
                          <a:latin typeface="Segoe UI" panose="020B0502040204020203" pitchFamily="34" charset="0"/>
                        </a:rPr>
                        <a:t>privacy settings to limit what I share</a:t>
                      </a: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smtClean="0">
                          <a:solidFill>
                            <a:srgbClr val="FFFFFF"/>
                          </a:solidFill>
                          <a:effectLst/>
                          <a:latin typeface="Segoe UI" panose="020B0502040204020203" pitchFamily="34" charset="0"/>
                        </a:rPr>
                        <a:t>Use a PIN or </a:t>
                      </a:r>
                      <a:r>
                        <a:rPr lang="en-US" sz="800" b="0" i="0" u="none" strike="noStrike" dirty="0" err="1" smtClean="0">
                          <a:solidFill>
                            <a:srgbClr val="FFFFFF"/>
                          </a:solidFill>
                          <a:effectLst/>
                          <a:latin typeface="Segoe UI" panose="020B0502040204020203" pitchFamily="34" charset="0"/>
                        </a:rPr>
                        <a:t>passwd</a:t>
                      </a:r>
                      <a:r>
                        <a:rPr lang="en-US" sz="800" b="0" i="0" u="none" strike="noStrike" dirty="0" smtClean="0">
                          <a:solidFill>
                            <a:srgbClr val="FFFFFF"/>
                          </a:solidFill>
                          <a:effectLst/>
                          <a:latin typeface="Segoe UI" panose="020B0502040204020203" pitchFamily="34" charset="0"/>
                        </a:rPr>
                        <a:t> to lock my mobile device</a:t>
                      </a:r>
                      <a:endParaRPr lang="en-US" sz="800" b="0" i="0" u="none" strike="noStrike" dirty="0">
                        <a:solidFill>
                          <a:srgbClr val="FFFFFF"/>
                        </a:solidFill>
                        <a:effectLst/>
                        <a:latin typeface="Segoe UI" panose="020B0502040204020203" pitchFamily="34" charset="0"/>
                      </a:endParaRPr>
                    </a:p>
                  </a:txBody>
                  <a:tcPr marL="9525" marR="9525" marT="9525"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a:solidFill>
                            <a:srgbClr val="FFFFFF"/>
                          </a:solidFill>
                          <a:effectLst/>
                          <a:latin typeface="Segoe UI" panose="020B0502040204020203" pitchFamily="34" charset="0"/>
                        </a:rPr>
                        <a:t>Limit what friends can see on my social </a:t>
                      </a:r>
                      <a:r>
                        <a:rPr lang="en-US" sz="800" b="0" i="0" u="none" strike="noStrike" dirty="0" smtClean="0">
                          <a:solidFill>
                            <a:srgbClr val="FFFFFF"/>
                          </a:solidFill>
                          <a:effectLst/>
                          <a:latin typeface="Segoe UI" panose="020B0502040204020203" pitchFamily="34" charset="0"/>
                        </a:rPr>
                        <a:t>network site</a:t>
                      </a:r>
                      <a:endParaRPr lang="en-US" sz="800" b="0" i="0" u="none" strike="noStrike" dirty="0">
                        <a:solidFill>
                          <a:srgbClr val="FFFFFF"/>
                        </a:solidFill>
                        <a:effectLst/>
                        <a:latin typeface="Segoe UI" panose="020B0502040204020203" pitchFamily="34" charset="0"/>
                      </a:endParaRP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a:solidFill>
                            <a:srgbClr val="FFFFFF"/>
                          </a:solidFill>
                          <a:effectLst/>
                          <a:latin typeface="Segoe UI" panose="020B0502040204020203" pitchFamily="34" charset="0"/>
                        </a:rPr>
                        <a:t>Create screen names </a:t>
                      </a:r>
                      <a:r>
                        <a:rPr lang="en-US" sz="800" b="0" i="0" u="none" strike="noStrike" dirty="0" smtClean="0">
                          <a:solidFill>
                            <a:srgbClr val="FFFFFF"/>
                          </a:solidFill>
                          <a:effectLst/>
                          <a:latin typeface="Segoe UI" panose="020B0502040204020203" pitchFamily="34" charset="0"/>
                        </a:rPr>
                        <a:t>and </a:t>
                      </a:r>
                      <a:r>
                        <a:rPr lang="en-US" sz="800" b="0" i="0" u="none" strike="noStrike" dirty="0">
                          <a:solidFill>
                            <a:srgbClr val="FFFFFF"/>
                          </a:solidFill>
                          <a:effectLst/>
                          <a:latin typeface="Segoe UI" panose="020B0502040204020203" pitchFamily="34" charset="0"/>
                        </a:rPr>
                        <a:t>gamer tags that are not my real name</a:t>
                      </a: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a:solidFill>
                            <a:srgbClr val="FFFFFF"/>
                          </a:solidFill>
                          <a:effectLst/>
                          <a:latin typeface="Segoe UI" panose="020B0502040204020203" pitchFamily="34" charset="0"/>
                        </a:rPr>
                        <a:t>Use phishing &amp; web browser filters</a:t>
                      </a: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a:solidFill>
                            <a:srgbClr val="FFFFFF"/>
                          </a:solidFill>
                          <a:effectLst/>
                          <a:latin typeface="Segoe UI" panose="020B0502040204020203" pitchFamily="34" charset="0"/>
                        </a:rPr>
                        <a:t>Take steps to hide my </a:t>
                      </a:r>
                      <a:r>
                        <a:rPr lang="en-US" sz="800" b="0" i="0" u="none" strike="noStrike" dirty="0" smtClean="0">
                          <a:solidFill>
                            <a:srgbClr val="FFFFFF"/>
                          </a:solidFill>
                          <a:effectLst/>
                          <a:latin typeface="Segoe UI" panose="020B0502040204020203" pitchFamily="34" charset="0"/>
                        </a:rPr>
                        <a:t>PC’s identity </a:t>
                      </a:r>
                      <a:r>
                        <a:rPr lang="en-US" sz="800" b="0" i="0" u="none" strike="noStrike" dirty="0">
                          <a:solidFill>
                            <a:srgbClr val="FFFFFF"/>
                          </a:solidFill>
                          <a:effectLst/>
                          <a:latin typeface="Segoe UI" panose="020B0502040204020203" pitchFamily="34" charset="0"/>
                        </a:rPr>
                        <a:t>from </a:t>
                      </a:r>
                      <a:r>
                        <a:rPr lang="en-US" sz="800" b="0" i="0" u="none" strike="noStrike" dirty="0" smtClean="0">
                          <a:solidFill>
                            <a:srgbClr val="FFFFFF"/>
                          </a:solidFill>
                          <a:effectLst/>
                          <a:latin typeface="Segoe UI" panose="020B0502040204020203" pitchFamily="34" charset="0"/>
                        </a:rPr>
                        <a:t>websites </a:t>
                      </a:r>
                      <a:endParaRPr lang="en-US" sz="800" b="0" i="0" u="none" strike="noStrike" dirty="0">
                        <a:solidFill>
                          <a:srgbClr val="FFFFFF"/>
                        </a:solidFill>
                        <a:effectLst/>
                        <a:latin typeface="Segoe UI" panose="020B0502040204020203" pitchFamily="34" charset="0"/>
                      </a:endParaRP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700" b="0" i="0" u="none" strike="noStrike" dirty="0">
                          <a:solidFill>
                            <a:srgbClr val="FFFFFF"/>
                          </a:solidFill>
                          <a:effectLst/>
                          <a:latin typeface="Segoe UI" panose="020B0502040204020203" pitchFamily="34" charset="0"/>
                        </a:rPr>
                        <a:t>Edit or delete information about me that might impact my online reputation</a:t>
                      </a: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a:solidFill>
                            <a:srgbClr val="FFFFFF"/>
                          </a:solidFill>
                          <a:effectLst/>
                          <a:latin typeface="Segoe UI" panose="020B0502040204020203" pitchFamily="34" charset="0"/>
                        </a:rPr>
                        <a:t>Use a </a:t>
                      </a:r>
                      <a:r>
                        <a:rPr lang="en-US" sz="800" b="0" i="0" u="none" strike="noStrike" dirty="0" smtClean="0">
                          <a:solidFill>
                            <a:srgbClr val="FFFFFF"/>
                          </a:solidFill>
                          <a:effectLst/>
                          <a:latin typeface="Segoe UI" panose="020B0502040204020203" pitchFamily="34" charset="0"/>
                        </a:rPr>
                        <a:t>mobile </a:t>
                      </a:r>
                      <a:r>
                        <a:rPr lang="en-US" sz="800" b="0" i="0" u="none" strike="noStrike" dirty="0">
                          <a:solidFill>
                            <a:srgbClr val="FFFFFF"/>
                          </a:solidFill>
                          <a:effectLst/>
                          <a:latin typeface="Segoe UI" panose="020B0502040204020203" pitchFamily="34" charset="0"/>
                        </a:rPr>
                        <a:t>security </a:t>
                      </a:r>
                      <a:r>
                        <a:rPr lang="en-US" sz="800" b="0" i="0" u="none" strike="noStrike" dirty="0" smtClean="0">
                          <a:solidFill>
                            <a:srgbClr val="FFFFFF"/>
                          </a:solidFill>
                          <a:effectLst/>
                          <a:latin typeface="Segoe UI" panose="020B0502040204020203" pitchFamily="34" charset="0"/>
                        </a:rPr>
                        <a:t>app</a:t>
                      </a:r>
                      <a:endParaRPr lang="en-US" sz="800" b="0" i="0" u="none" strike="noStrike" dirty="0">
                        <a:solidFill>
                          <a:srgbClr val="FFFFFF"/>
                        </a:solidFill>
                        <a:effectLst/>
                        <a:latin typeface="Segoe UI" panose="020B0502040204020203" pitchFamily="34" charset="0"/>
                      </a:endParaRP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a:solidFill>
                            <a:srgbClr val="FFFFFF"/>
                          </a:solidFill>
                          <a:effectLst/>
                          <a:latin typeface="Segoe UI" panose="020B0502040204020203" pitchFamily="34" charset="0"/>
                        </a:rPr>
                        <a:t>Use search engines to monitor and manage my personal </a:t>
                      </a:r>
                      <a:r>
                        <a:rPr lang="en-US" sz="800" b="0" i="0" u="none" strike="noStrike" dirty="0" smtClean="0">
                          <a:solidFill>
                            <a:srgbClr val="FFFFFF"/>
                          </a:solidFill>
                          <a:effectLst/>
                          <a:latin typeface="Segoe UI" panose="020B0502040204020203" pitchFamily="34" charset="0"/>
                        </a:rPr>
                        <a:t>info online</a:t>
                      </a:r>
                      <a:endParaRPr lang="en-US" sz="800" b="0" i="0" u="none" strike="noStrike" dirty="0">
                        <a:solidFill>
                          <a:srgbClr val="FFFFFF"/>
                        </a:solidFill>
                        <a:effectLst/>
                        <a:latin typeface="Segoe UI" panose="020B0502040204020203" pitchFamily="34" charset="0"/>
                      </a:endParaRP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rtl="0" fontAlgn="ctr"/>
                      <a:r>
                        <a:rPr lang="en-US" sz="800" b="0" i="0" u="none" strike="noStrike" dirty="0" smtClean="0">
                          <a:solidFill>
                            <a:srgbClr val="FFFFFF"/>
                          </a:solidFill>
                          <a:effectLst/>
                          <a:latin typeface="Segoe UI" panose="020B0502040204020203" pitchFamily="34" charset="0"/>
                        </a:rPr>
                        <a:t>Use </a:t>
                      </a:r>
                      <a:r>
                        <a:rPr lang="en-US" sz="800" b="0" i="0" u="none" strike="noStrike" dirty="0">
                          <a:solidFill>
                            <a:srgbClr val="FFFFFF"/>
                          </a:solidFill>
                          <a:effectLst/>
                          <a:latin typeface="Segoe UI" panose="020B0502040204020203" pitchFamily="34" charset="0"/>
                        </a:rPr>
                        <a:t>a service to edit or delete </a:t>
                      </a:r>
                      <a:r>
                        <a:rPr lang="en-US" sz="800" b="0" i="0" u="none" strike="noStrike" dirty="0" smtClean="0">
                          <a:solidFill>
                            <a:srgbClr val="FFFFFF"/>
                          </a:solidFill>
                          <a:effectLst/>
                          <a:latin typeface="Segoe UI" panose="020B0502040204020203" pitchFamily="34" charset="0"/>
                        </a:rPr>
                        <a:t>info about </a:t>
                      </a:r>
                      <a:r>
                        <a:rPr lang="en-US" sz="800" b="0" i="0" u="none" strike="noStrike" dirty="0">
                          <a:solidFill>
                            <a:srgbClr val="FFFFFF"/>
                          </a:solidFill>
                          <a:effectLst/>
                          <a:latin typeface="Segoe UI" panose="020B0502040204020203" pitchFamily="34" charset="0"/>
                        </a:rPr>
                        <a:t>me onlin</a:t>
                      </a:r>
                      <a:r>
                        <a:rPr lang="en-US" sz="700" b="0" i="0" u="none" strike="noStrike" dirty="0">
                          <a:solidFill>
                            <a:srgbClr val="FFFFFF"/>
                          </a:solidFill>
                          <a:effectLst/>
                          <a:latin typeface="Segoe UI" panose="020B0502040204020203" pitchFamily="34" charset="0"/>
                        </a:rPr>
                        <a:t>e</a:t>
                      </a:r>
                    </a:p>
                  </a:txBody>
                  <a:tcPr marL="9525" marR="9525" marT="9525" marB="0" anchor="ctr">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fontAlgn="t"/>
                      <a:r>
                        <a:rPr lang="en-US" sz="800" u="none" strike="noStrike" dirty="0" smtClean="0">
                          <a:solidFill>
                            <a:schemeClr val="tx1"/>
                          </a:solidFill>
                          <a:effectLst/>
                        </a:rPr>
                        <a:t>Use up-to-date </a:t>
                      </a:r>
                      <a:r>
                        <a:rPr lang="en-US" sz="800" u="none" strike="noStrike" dirty="0">
                          <a:solidFill>
                            <a:schemeClr val="tx1"/>
                          </a:solidFill>
                          <a:effectLst/>
                        </a:rPr>
                        <a:t>Windows </a:t>
                      </a:r>
                      <a:endParaRPr lang="en-US" sz="800" u="none" strike="noStrike" dirty="0" smtClean="0">
                        <a:solidFill>
                          <a:schemeClr val="tx1"/>
                        </a:solidFill>
                        <a:effectLst/>
                      </a:endParaRPr>
                    </a:p>
                    <a:p>
                      <a:pPr algn="ctr" fontAlgn="t"/>
                      <a:r>
                        <a:rPr lang="en-US" sz="800" u="none" strike="noStrike" dirty="0" smtClean="0">
                          <a:solidFill>
                            <a:schemeClr val="tx1"/>
                          </a:solidFill>
                          <a:effectLst/>
                        </a:rPr>
                        <a:t>(</a:t>
                      </a:r>
                      <a:r>
                        <a:rPr lang="en-US" sz="800" u="none" strike="noStrike" dirty="0">
                          <a:solidFill>
                            <a:schemeClr val="tx1"/>
                          </a:solidFill>
                          <a:effectLst/>
                        </a:rPr>
                        <a:t>Vista or newer</a:t>
                      </a:r>
                      <a:r>
                        <a:rPr lang="en-US" sz="800" u="none" strike="noStrike" dirty="0" smtClean="0">
                          <a:solidFill>
                            <a:schemeClr val="tx1"/>
                          </a:solidFill>
                          <a:effectLst/>
                        </a:rPr>
                        <a:t>)</a:t>
                      </a:r>
                      <a:endParaRPr lang="en-US" sz="800" b="0" i="0" u="none" strike="noStrike" dirty="0">
                        <a:solidFill>
                          <a:schemeClr val="tx1"/>
                        </a:solidFill>
                        <a:effectLst/>
                        <a:latin typeface="Calibri" panose="020F0502020204030204" pitchFamily="34" charset="0"/>
                      </a:endParaRPr>
                    </a:p>
                  </a:txBody>
                  <a:tcPr marL="2503" marR="2503" marT="2503" marB="0" anchor="ctr">
                    <a:lnL w="12700" cap="flat" cmpd="sng" algn="ctr">
                      <a:solidFill>
                        <a:srgbClr val="0072C6"/>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rgbClr val="009E49"/>
                    </a:solidFill>
                  </a:tcPr>
                </a:tc>
                <a:tc gridSpan="2">
                  <a:txBody>
                    <a:bodyPr/>
                    <a:lstStyle/>
                    <a:p>
                      <a:pPr algn="ctr" fontAlgn="ctr"/>
                      <a:r>
                        <a:rPr lang="en-US" sz="800" u="none" strike="noStrike" dirty="0" smtClean="0">
                          <a:solidFill>
                            <a:schemeClr val="tx1"/>
                          </a:solidFill>
                          <a:effectLst/>
                        </a:rPr>
                        <a:t>Installed antimalware </a:t>
                      </a:r>
                      <a:r>
                        <a:rPr lang="en-US" sz="800" u="none" strike="noStrike" dirty="0">
                          <a:solidFill>
                            <a:schemeClr val="tx1"/>
                          </a:solidFill>
                          <a:effectLst/>
                        </a:rPr>
                        <a:t>software on my PC or laptop</a:t>
                      </a:r>
                      <a:endParaRPr lang="en-US" sz="800" b="0" i="0" u="none" strike="noStrike" dirty="0">
                        <a:solidFill>
                          <a:schemeClr val="tx1"/>
                        </a:solidFill>
                        <a:effectLst/>
                        <a:latin typeface="Calibri" panose="020F0502020204030204" pitchFamily="34" charset="0"/>
                      </a:endParaRPr>
                    </a:p>
                  </a:txBody>
                  <a:tcPr marL="250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rgbClr val="009E49"/>
                    </a:solidFill>
                  </a:tcPr>
                </a:tc>
                <a:tc hMerge="1">
                  <a:txBody>
                    <a:bodyPr/>
                    <a:lstStyle/>
                    <a:p>
                      <a:endParaRPr lang="en-US"/>
                    </a:p>
                  </a:txBody>
                  <a:tcPr>
                    <a:lnL w="12700" cmpd="sng">
                      <a:noFill/>
                    </a:lnL>
                    <a:lnR w="12700" cmpd="sng">
                      <a:noFill/>
                    </a:lnR>
                    <a:lnT w="12700" cmpd="sng">
                      <a:noFill/>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2">
                  <a:txBody>
                    <a:bodyPr/>
                    <a:lstStyle/>
                    <a:p>
                      <a:pPr algn="ctr" fontAlgn="ctr"/>
                      <a:r>
                        <a:rPr lang="en-US" sz="800" u="none" strike="noStrike" dirty="0">
                          <a:solidFill>
                            <a:schemeClr val="tx1"/>
                          </a:solidFill>
                          <a:effectLst/>
                        </a:rPr>
                        <a:t>Turn on and leave on </a:t>
                      </a:r>
                      <a:endParaRPr lang="en-US" sz="800" u="none" strike="noStrike" dirty="0" smtClean="0">
                        <a:solidFill>
                          <a:schemeClr val="tx1"/>
                        </a:solidFill>
                        <a:effectLst/>
                      </a:endParaRPr>
                    </a:p>
                    <a:p>
                      <a:pPr algn="ctr" fontAlgn="ctr"/>
                      <a:r>
                        <a:rPr lang="en-US" sz="800" u="none" strike="noStrike" dirty="0" smtClean="0">
                          <a:solidFill>
                            <a:schemeClr val="tx1"/>
                          </a:solidFill>
                          <a:effectLst/>
                        </a:rPr>
                        <a:t>my </a:t>
                      </a:r>
                      <a:r>
                        <a:rPr lang="en-US" sz="800" u="none" strike="noStrike" dirty="0">
                          <a:solidFill>
                            <a:schemeClr val="tx1"/>
                          </a:solidFill>
                          <a:effectLst/>
                        </a:rPr>
                        <a:t>computer firewall</a:t>
                      </a:r>
                      <a:endParaRPr lang="en-US" sz="800" b="0" i="0" u="none" strike="noStrike" dirty="0">
                        <a:solidFill>
                          <a:schemeClr val="tx1"/>
                        </a:solidFill>
                        <a:effectLst/>
                        <a:latin typeface="Calibri" panose="020F0502020204030204" pitchFamily="34" charset="0"/>
                      </a:endParaRPr>
                    </a:p>
                  </a:txBody>
                  <a:tcPr marL="250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rgbClr val="009E49"/>
                    </a:solidFill>
                  </a:tcPr>
                </a:tc>
                <a:tc hMerge="1">
                  <a:txBody>
                    <a:bodyPr/>
                    <a:lstStyle/>
                    <a:p>
                      <a:endParaRPr lang="en-US"/>
                    </a:p>
                  </a:txBody>
                  <a:tcPr>
                    <a:lnL w="12700" cmpd="sng">
                      <a:noFill/>
                    </a:lnL>
                    <a:lnR w="12700" cmpd="sng">
                      <a:noFill/>
                    </a:lnR>
                    <a:lnT w="12700" cmpd="sng">
                      <a:noFill/>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2">
                  <a:txBody>
                    <a:bodyPr/>
                    <a:lstStyle/>
                    <a:p>
                      <a:pPr algn="ctr" fontAlgn="ctr"/>
                      <a:r>
                        <a:rPr lang="en-US" sz="800" u="none" strike="noStrike" dirty="0">
                          <a:solidFill>
                            <a:schemeClr val="tx1"/>
                          </a:solidFill>
                          <a:effectLst/>
                        </a:rPr>
                        <a:t>Run software updates </a:t>
                      </a:r>
                      <a:endParaRPr lang="en-US" sz="800" u="none" strike="noStrike" dirty="0" smtClean="0">
                        <a:solidFill>
                          <a:schemeClr val="tx1"/>
                        </a:solidFill>
                        <a:effectLst/>
                      </a:endParaRPr>
                    </a:p>
                    <a:p>
                      <a:pPr algn="ctr" fontAlgn="ctr"/>
                      <a:r>
                        <a:rPr lang="en-US" sz="800" u="none" strike="noStrike" dirty="0" smtClean="0">
                          <a:solidFill>
                            <a:schemeClr val="tx1"/>
                          </a:solidFill>
                          <a:effectLst/>
                        </a:rPr>
                        <a:t>or </a:t>
                      </a:r>
                      <a:r>
                        <a:rPr lang="en-US" sz="800" u="none" strike="noStrike" dirty="0">
                          <a:solidFill>
                            <a:schemeClr val="tx1"/>
                          </a:solidFill>
                          <a:effectLst/>
                        </a:rPr>
                        <a:t>turn on automatic updates</a:t>
                      </a:r>
                      <a:endParaRPr lang="en-US" sz="800" b="0" i="0" u="none" strike="noStrike" dirty="0">
                        <a:solidFill>
                          <a:schemeClr val="tx1"/>
                        </a:solidFill>
                        <a:effectLst/>
                        <a:latin typeface="Calibri" panose="020F0502020204030204" pitchFamily="34" charset="0"/>
                      </a:endParaRPr>
                    </a:p>
                  </a:txBody>
                  <a:tcPr marL="250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rgbClr val="009E49"/>
                    </a:solidFill>
                  </a:tcPr>
                </a:tc>
                <a:tc hMerge="1">
                  <a:txBody>
                    <a:bodyPr/>
                    <a:lstStyle/>
                    <a:p>
                      <a:endParaRPr lang="en-US"/>
                    </a:p>
                  </a:txBody>
                  <a:tcPr>
                    <a:lnL w="12700" cmpd="sng">
                      <a:noFill/>
                    </a:lnL>
                    <a:lnR w="12700" cmpd="sng">
                      <a:noFill/>
                    </a:lnR>
                    <a:lnT w="12700" cmpd="sng">
                      <a:noFill/>
                    </a:lnT>
                    <a:lnB w="12700" cap="flat" cmpd="sng" algn="ctr">
                      <a:solidFill>
                        <a:srgbClr val="0072C6"/>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rowSpan="2">
                  <a:txBody>
                    <a:bodyPr/>
                    <a:lstStyle/>
                    <a:p>
                      <a:pPr algn="ctr" fontAlgn="ctr"/>
                      <a:r>
                        <a:rPr lang="en-US" sz="800" u="none" strike="noStrike" dirty="0">
                          <a:solidFill>
                            <a:schemeClr val="tx1"/>
                          </a:solidFill>
                          <a:effectLst/>
                        </a:rPr>
                        <a:t>Use secured </a:t>
                      </a:r>
                      <a:endParaRPr lang="en-US" sz="800" u="none" strike="noStrike" dirty="0" smtClean="0">
                        <a:solidFill>
                          <a:schemeClr val="tx1"/>
                        </a:solidFill>
                        <a:effectLst/>
                      </a:endParaRPr>
                    </a:p>
                    <a:p>
                      <a:pPr algn="ctr" fontAlgn="ctr"/>
                      <a:r>
                        <a:rPr lang="en-US" sz="800" u="none" strike="noStrike" dirty="0" smtClean="0">
                          <a:solidFill>
                            <a:schemeClr val="tx1"/>
                          </a:solidFill>
                          <a:effectLst/>
                        </a:rPr>
                        <a:t>wireless networks</a:t>
                      </a:r>
                      <a:r>
                        <a:rPr lang="en-US" sz="700" u="none" strike="noStrike" dirty="0">
                          <a:solidFill>
                            <a:schemeClr val="tx1"/>
                          </a:solidFill>
                          <a:effectLst/>
                        </a:rPr>
                        <a:t> </a:t>
                      </a:r>
                      <a:endParaRPr lang="en-US" sz="700" b="0" i="0" u="none" strike="noStrike" dirty="0">
                        <a:solidFill>
                          <a:schemeClr val="tx1"/>
                        </a:solidFill>
                        <a:effectLst/>
                        <a:latin typeface="Calibri" panose="020F0502020204030204" pitchFamily="34" charset="0"/>
                      </a:endParaRPr>
                    </a:p>
                  </a:txBody>
                  <a:tcPr marL="250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rgbClr val="009E49"/>
                    </a:solidFill>
                  </a:tcPr>
                </a:tc>
              </a:tr>
              <a:tr h="190348">
                <a:tc vMerge="1">
                  <a:txBody>
                    <a:bodyPr/>
                    <a:lstStyle/>
                    <a:p>
                      <a:pPr algn="ctr" fontAlgn="ctr"/>
                      <a:endParaRPr lang="en-US" sz="1100" b="1" i="0" u="none" strike="noStrike" dirty="0">
                        <a:solidFill>
                          <a:schemeClr val="tx1"/>
                        </a:solidFill>
                        <a:effectLst/>
                        <a:latin typeface="Calibri" panose="020F0502020204030204" pitchFamily="34" charset="0"/>
                      </a:endParaRPr>
                    </a:p>
                  </a:txBody>
                  <a:tcPr marL="2503" marR="2503" marT="250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vMerge="1">
                  <a:txBody>
                    <a:bodyPr/>
                    <a:lstStyle/>
                    <a:p>
                      <a:pPr algn="ctr" rtl="0" fontAlgn="ctr"/>
                      <a:endParaRPr lang="en-US" sz="1200" b="0" i="0" u="none" strike="noStrike" dirty="0">
                        <a:solidFill>
                          <a:srgbClr val="FFFFFF"/>
                        </a:solidFill>
                        <a:effectLst/>
                        <a:latin typeface="Segoe UI Light" panose="020B0502040204020203"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vMerge="1">
                  <a:txBody>
                    <a:bodyPr/>
                    <a:lstStyle/>
                    <a:p>
                      <a:pPr algn="ctr" rtl="0" fontAlgn="ctr"/>
                      <a:endParaRPr lang="en-US" sz="1200" b="0" i="0" u="none" strike="noStrike" dirty="0">
                        <a:solidFill>
                          <a:srgbClr val="FFFFFF"/>
                        </a:solidFill>
                        <a:effectLst/>
                        <a:latin typeface="Segoe UI Light" panose="020B0502040204020203"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rtl="0" fontAlgn="ctr"/>
                      <a:endParaRPr lang="en-US" sz="1200" b="0" i="0" u="none" strike="noStrike" dirty="0">
                        <a:solidFill>
                          <a:srgbClr val="FFFFFF"/>
                        </a:solidFill>
                        <a:effectLst/>
                        <a:latin typeface="Segoe UI Light" panose="020B0502040204020203"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rtl="0" fontAlgn="ctr"/>
                      <a:endParaRPr lang="en-US" sz="1200" b="0" i="0" u="none" strike="noStrike" dirty="0">
                        <a:solidFill>
                          <a:srgbClr val="FFFFFF"/>
                        </a:solidFill>
                        <a:effectLst/>
                        <a:latin typeface="Segoe UI Light" panose="020B0502040204020203"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rtl="0" fontAlgn="ctr"/>
                      <a:endParaRPr lang="en-US" sz="1200" b="0" i="0" u="none" strike="noStrike" dirty="0">
                        <a:solidFill>
                          <a:srgbClr val="FFFFFF"/>
                        </a:solidFill>
                        <a:effectLst/>
                        <a:latin typeface="Segoe UI Light" panose="020B0502040204020203"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rtl="0" fontAlgn="ctr"/>
                      <a:endParaRPr lang="en-US" sz="1200" b="0" i="0" u="none" strike="noStrike" dirty="0">
                        <a:solidFill>
                          <a:srgbClr val="FFFFFF"/>
                        </a:solidFill>
                        <a:effectLst/>
                        <a:latin typeface="Segoe UI Light" panose="020B0502040204020203"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rtl="0" fontAlgn="ctr"/>
                      <a:endParaRPr lang="en-US" sz="1200" b="0" i="0" u="none" strike="noStrike" dirty="0">
                        <a:solidFill>
                          <a:srgbClr val="FFFFFF"/>
                        </a:solidFill>
                        <a:effectLst/>
                        <a:latin typeface="Segoe UI Light" panose="020B0502040204020203"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009E49"/>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ctr" rtl="0" fontAlgn="ctr"/>
                      <a:endParaRPr lang="en-US" sz="1000" b="0" i="0" u="none" strike="noStrike" dirty="0">
                        <a:solidFill>
                          <a:srgbClr val="FFFFFF"/>
                        </a:solidFill>
                        <a:effectLst/>
                        <a:latin typeface="Segoe UI" panose="020B0502040204020203" pitchFamily="34" charset="0"/>
                      </a:endParaRPr>
                    </a:p>
                  </a:txBody>
                  <a:tcPr marL="9525" marR="9525" marT="9525" marB="0" anchor="ctr"/>
                </a:tc>
                <a:tc vMerge="1">
                  <a:txBody>
                    <a:bodyPr/>
                    <a:lstStyle/>
                    <a:p>
                      <a:pPr algn="l" fontAlgn="t"/>
                      <a:endParaRPr lang="en-US" sz="1100" b="0" i="0" u="none" strike="noStrike" dirty="0">
                        <a:solidFill>
                          <a:schemeClr val="tx1"/>
                        </a:solidFill>
                        <a:effectLst/>
                        <a:latin typeface="Calibri" panose="020F0502020204030204" pitchFamily="34" charset="0"/>
                      </a:endParaRPr>
                    </a:p>
                  </a:txBody>
                  <a:tcPr marL="30033" marR="2503" marT="2503" marB="0"/>
                </a:tc>
                <a:tc>
                  <a:txBody>
                    <a:bodyPr/>
                    <a:lstStyle/>
                    <a:p>
                      <a:pPr algn="ctr" fontAlgn="ctr"/>
                      <a:r>
                        <a:rPr lang="en-US" sz="700" u="none" strike="noStrike" dirty="0" smtClean="0">
                          <a:solidFill>
                            <a:schemeClr val="tx1"/>
                          </a:solidFill>
                          <a:effectLst/>
                        </a:rPr>
                        <a:t>Before checking</a:t>
                      </a:r>
                      <a:endParaRPr lang="en-US" sz="700" b="0" i="0" u="none" strike="noStrike" dirty="0">
                        <a:solidFill>
                          <a:schemeClr val="tx1"/>
                        </a:solidFill>
                        <a:effectLst/>
                        <a:latin typeface="Calibri" panose="020F0502020204030204" pitchFamily="34" charset="0"/>
                      </a:endParaRPr>
                    </a:p>
                  </a:txBody>
                  <a:tcPr marL="3003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solidFill>
                      <a:srgbClr val="009E49"/>
                    </a:solidFill>
                  </a:tcPr>
                </a:tc>
                <a:tc>
                  <a:txBody>
                    <a:bodyPr/>
                    <a:lstStyle/>
                    <a:p>
                      <a:pPr algn="ctr" fontAlgn="ctr"/>
                      <a:r>
                        <a:rPr lang="en-US" sz="700" u="none" strike="noStrike" dirty="0" smtClean="0">
                          <a:solidFill>
                            <a:schemeClr val="tx1"/>
                          </a:solidFill>
                          <a:effectLst/>
                        </a:rPr>
                        <a:t>After checking</a:t>
                      </a:r>
                      <a:endParaRPr lang="en-US" sz="700" b="0" i="0" u="none" strike="noStrike" dirty="0">
                        <a:solidFill>
                          <a:schemeClr val="tx1"/>
                        </a:solidFill>
                        <a:effectLst/>
                        <a:latin typeface="Calibri" panose="020F0502020204030204" pitchFamily="34" charset="0"/>
                      </a:endParaRPr>
                    </a:p>
                  </a:txBody>
                  <a:tcPr marL="3003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solidFill>
                      <a:srgbClr val="009E49"/>
                    </a:solidFill>
                  </a:tcPr>
                </a:tc>
                <a:tc>
                  <a:txBody>
                    <a:bodyPr/>
                    <a:lstStyle/>
                    <a:p>
                      <a:pPr algn="ctr" fontAlgn="ctr"/>
                      <a:r>
                        <a:rPr lang="en-US" sz="700" u="none" strike="noStrike" dirty="0" smtClean="0">
                          <a:solidFill>
                            <a:schemeClr val="tx1"/>
                          </a:solidFill>
                          <a:effectLst/>
                        </a:rPr>
                        <a:t>Before checking</a:t>
                      </a:r>
                      <a:endParaRPr lang="en-US" sz="700" b="0" i="0" u="none" strike="noStrike" dirty="0">
                        <a:solidFill>
                          <a:schemeClr val="tx1"/>
                        </a:solidFill>
                        <a:effectLst/>
                        <a:latin typeface="Calibri" panose="020F0502020204030204" pitchFamily="34" charset="0"/>
                      </a:endParaRPr>
                    </a:p>
                  </a:txBody>
                  <a:tcPr marL="3003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solidFill>
                      <a:srgbClr val="009E49"/>
                    </a:solidFill>
                  </a:tcPr>
                </a:tc>
                <a:tc>
                  <a:txBody>
                    <a:bodyPr/>
                    <a:lstStyle/>
                    <a:p>
                      <a:pPr algn="ctr" fontAlgn="ctr"/>
                      <a:r>
                        <a:rPr lang="en-US" sz="700" u="none" strike="noStrike" dirty="0" smtClean="0">
                          <a:solidFill>
                            <a:schemeClr val="tx1"/>
                          </a:solidFill>
                          <a:effectLst/>
                        </a:rPr>
                        <a:t>After checking</a:t>
                      </a:r>
                      <a:endParaRPr lang="en-US" sz="700" b="0" i="0" u="none" strike="noStrike" dirty="0">
                        <a:solidFill>
                          <a:schemeClr val="tx1"/>
                        </a:solidFill>
                        <a:effectLst/>
                        <a:latin typeface="Calibri" panose="020F0502020204030204" pitchFamily="34" charset="0"/>
                      </a:endParaRPr>
                    </a:p>
                  </a:txBody>
                  <a:tcPr marL="3003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solidFill>
                      <a:srgbClr val="009E49"/>
                    </a:solidFill>
                  </a:tcPr>
                </a:tc>
                <a:tc>
                  <a:txBody>
                    <a:bodyPr/>
                    <a:lstStyle/>
                    <a:p>
                      <a:pPr algn="ctr" fontAlgn="ctr"/>
                      <a:r>
                        <a:rPr lang="en-US" sz="700" u="none" strike="noStrike" dirty="0" smtClean="0">
                          <a:solidFill>
                            <a:schemeClr val="tx1"/>
                          </a:solidFill>
                          <a:effectLst/>
                        </a:rPr>
                        <a:t>Before checking</a:t>
                      </a:r>
                      <a:endParaRPr lang="en-US" sz="700" b="0" i="0" u="none" strike="noStrike" dirty="0">
                        <a:solidFill>
                          <a:schemeClr val="tx1"/>
                        </a:solidFill>
                        <a:effectLst/>
                        <a:latin typeface="Calibri" panose="020F0502020204030204" pitchFamily="34" charset="0"/>
                      </a:endParaRPr>
                    </a:p>
                  </a:txBody>
                  <a:tcPr marL="3003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solidFill>
                      <a:srgbClr val="009E49"/>
                    </a:solidFill>
                  </a:tcPr>
                </a:tc>
                <a:tc>
                  <a:txBody>
                    <a:bodyPr/>
                    <a:lstStyle/>
                    <a:p>
                      <a:pPr algn="ctr" fontAlgn="ctr"/>
                      <a:r>
                        <a:rPr lang="en-US" sz="700" u="none" strike="noStrike" dirty="0" smtClean="0">
                          <a:solidFill>
                            <a:schemeClr val="tx1"/>
                          </a:solidFill>
                          <a:effectLst/>
                        </a:rPr>
                        <a:t>After checking</a:t>
                      </a:r>
                      <a:endParaRPr lang="en-US" sz="700" b="0" i="0" u="none" strike="noStrike" dirty="0">
                        <a:solidFill>
                          <a:schemeClr val="tx1"/>
                        </a:solidFill>
                        <a:effectLst/>
                        <a:latin typeface="Calibri" panose="020F0502020204030204" pitchFamily="34" charset="0"/>
                      </a:endParaRPr>
                    </a:p>
                  </a:txBody>
                  <a:tcPr marL="30033" marR="2503" marT="2503" marB="0" anchor="ctr">
                    <a:lnL w="12700" cap="flat" cmpd="sng" algn="ctr">
                      <a:solidFill>
                        <a:srgbClr val="009E49"/>
                      </a:solidFill>
                      <a:prstDash val="solid"/>
                      <a:round/>
                      <a:headEnd type="none" w="med" len="med"/>
                      <a:tailEnd type="none" w="med" len="med"/>
                    </a:lnL>
                    <a:lnR w="12700" cap="flat" cmpd="sng" algn="ctr">
                      <a:solidFill>
                        <a:srgbClr val="009E49"/>
                      </a:solidFill>
                      <a:prstDash val="solid"/>
                      <a:round/>
                      <a:headEnd type="none" w="med" len="med"/>
                      <a:tailEnd type="none" w="med" len="med"/>
                    </a:lnR>
                    <a:lnT w="12700" cap="flat" cmpd="sng" algn="ctr">
                      <a:solidFill>
                        <a:srgbClr val="009E49"/>
                      </a:solidFill>
                      <a:prstDash val="solid"/>
                      <a:round/>
                      <a:headEnd type="none" w="med" len="med"/>
                      <a:tailEnd type="none" w="med" len="med"/>
                    </a:lnT>
                    <a:lnB w="12700" cap="flat" cmpd="sng" algn="ctr">
                      <a:solidFill>
                        <a:srgbClr val="009E49"/>
                      </a:solidFill>
                      <a:prstDash val="solid"/>
                      <a:round/>
                      <a:headEnd type="none" w="med" len="med"/>
                      <a:tailEnd type="none" w="med" len="med"/>
                    </a:lnB>
                    <a:solidFill>
                      <a:srgbClr val="009E49"/>
                    </a:solidFill>
                  </a:tcPr>
                </a:tc>
                <a:tc vMerge="1">
                  <a:txBody>
                    <a:bodyPr/>
                    <a:lstStyle/>
                    <a:p>
                      <a:pPr algn="l" fontAlgn="ctr"/>
                      <a:endParaRPr lang="en-US" sz="1100" b="0" i="0" u="none" strike="noStrike" dirty="0">
                        <a:solidFill>
                          <a:schemeClr val="tx1"/>
                        </a:solidFill>
                        <a:effectLst/>
                        <a:latin typeface="Calibri" panose="020F0502020204030204" pitchFamily="34" charset="0"/>
                      </a:endParaRPr>
                    </a:p>
                  </a:txBody>
                  <a:tcPr marL="30033" marR="2503" marT="2503" marB="0" anchor="ctr"/>
                </a:tc>
              </a:tr>
              <a:tr h="184743">
                <a:tc>
                  <a:txBody>
                    <a:bodyPr/>
                    <a:lstStyle/>
                    <a:p>
                      <a:pPr algn="l" fontAlgn="ctr"/>
                      <a:r>
                        <a:rPr lang="en-US" sz="900" b="1" u="none" strike="noStrike" dirty="0" smtClean="0">
                          <a:solidFill>
                            <a:schemeClr val="bg1"/>
                          </a:solidFill>
                          <a:effectLst/>
                        </a:rPr>
                        <a:t>20-Country/</a:t>
                      </a:r>
                      <a:br>
                        <a:rPr lang="en-US" sz="900" b="1" u="none" strike="noStrike" dirty="0" smtClean="0">
                          <a:solidFill>
                            <a:schemeClr val="bg1"/>
                          </a:solidFill>
                          <a:effectLst/>
                        </a:rPr>
                      </a:br>
                      <a:r>
                        <a:rPr lang="en-US" sz="900" b="1" u="none" strike="noStrike" dirty="0" smtClean="0">
                          <a:solidFill>
                            <a:schemeClr val="bg1"/>
                          </a:solidFill>
                          <a:effectLst/>
                        </a:rPr>
                        <a:t>Region</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45%</a:t>
                      </a:r>
                    </a:p>
                  </a:txBody>
                  <a:tcPr marL="7620" marR="7620" marT="7620" marB="0" anchor="ctr">
                    <a:lnT w="12700" cap="flat" cmpd="sng" algn="ctr">
                      <a:solidFill>
                        <a:srgbClr val="002050"/>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45%</a:t>
                      </a:r>
                    </a:p>
                  </a:txBody>
                  <a:tcPr marL="7620" marR="7620" marT="7620" marB="0" anchor="ctr">
                    <a:lnT w="12700" cap="flat" cmpd="sng" algn="ctr">
                      <a:solidFill>
                        <a:srgbClr val="002050"/>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37%</a:t>
                      </a:r>
                    </a:p>
                  </a:txBody>
                  <a:tcPr marL="7620" marR="7620" marT="7620" marB="0" anchor="ctr">
                    <a:lnT w="12700" cap="flat" cmpd="sng" algn="ctr">
                      <a:solidFill>
                        <a:srgbClr val="002050"/>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31%</a:t>
                      </a:r>
                    </a:p>
                  </a:txBody>
                  <a:tcPr marL="7620" marR="7620" marT="7620" marB="0" anchor="ctr">
                    <a:lnT w="12700" cap="flat" cmpd="sng" algn="ctr">
                      <a:solidFill>
                        <a:srgbClr val="002050"/>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31%</a:t>
                      </a:r>
                    </a:p>
                  </a:txBody>
                  <a:tcPr marL="7620" marR="7620" marT="7620" marB="0" anchor="ctr">
                    <a:lnT w="12700" cap="flat" cmpd="sng" algn="ctr">
                      <a:solidFill>
                        <a:srgbClr val="002050"/>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31%</a:t>
                      </a:r>
                    </a:p>
                  </a:txBody>
                  <a:tcPr marL="7620" marR="7620" marT="7620" marB="0" anchor="ctr">
                    <a:lnT w="12700" cap="flat" cmpd="sng" algn="ctr">
                      <a:solidFill>
                        <a:srgbClr val="002050"/>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30%</a:t>
                      </a:r>
                    </a:p>
                  </a:txBody>
                  <a:tcPr marL="7620" marR="7620" marT="7620" marB="0" anchor="ctr">
                    <a:lnT w="12700" cap="flat" cmpd="sng" algn="ctr">
                      <a:solidFill>
                        <a:srgbClr val="002050"/>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36%</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36%</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33%</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1" i="0" u="none" strike="noStrike" dirty="0" smtClean="0">
                          <a:solidFill>
                            <a:schemeClr val="bg1"/>
                          </a:solidFill>
                          <a:effectLst/>
                          <a:latin typeface="Segoe UI" panose="020B0502040204020203" pitchFamily="34" charset="0"/>
                        </a:rPr>
                        <a:t>33%</a:t>
                      </a:r>
                      <a:endParaRPr lang="en-US" sz="900" b="1" i="0" u="none" strike="noStrike" dirty="0">
                        <a:solidFill>
                          <a:schemeClr val="bg1"/>
                        </a:solidFill>
                        <a:effectLst/>
                        <a:latin typeface="Segoe UI" panose="020B0502040204020203" pitchFamily="34" charset="0"/>
                      </a:endParaRPr>
                    </a:p>
                  </a:txBody>
                  <a:tcPr marL="9525" marR="9525" marT="9525"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29%</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23%</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21%</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21%</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19%</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1" i="0" u="none" strike="noStrike" dirty="0" smtClean="0">
                          <a:solidFill>
                            <a:schemeClr val="bg1"/>
                          </a:solidFill>
                          <a:effectLst/>
                          <a:latin typeface="Segoe UI" panose="020B0502040204020203" pitchFamily="34" charset="0"/>
                        </a:rPr>
                        <a:t>21%</a:t>
                      </a:r>
                      <a:endParaRPr lang="en-US" sz="900" b="1" i="0" u="none" strike="noStrike" dirty="0">
                        <a:solidFill>
                          <a:schemeClr val="bg1"/>
                        </a:solidFill>
                        <a:effectLst/>
                        <a:latin typeface="Segoe UI" panose="020B0502040204020203" pitchFamily="34" charset="0"/>
                      </a:endParaRPr>
                    </a:p>
                  </a:txBody>
                  <a:tcPr marL="9525" marR="9525" marT="9525"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15%</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i="0" u="none" strike="noStrike" dirty="0">
                          <a:solidFill>
                            <a:schemeClr val="bg1"/>
                          </a:solidFill>
                          <a:effectLst/>
                          <a:latin typeface="+mn-lt"/>
                        </a:rPr>
                        <a:t>10%</a:t>
                      </a:r>
                    </a:p>
                  </a:txBody>
                  <a:tcPr marL="7620" marR="7620" marT="7620" marB="0" anchor="ctr">
                    <a:lnT w="12700" cap="flat" cmpd="sng" algn="ctr">
                      <a:solidFill>
                        <a:srgbClr val="0072C6"/>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u="none" strike="noStrike" dirty="0">
                          <a:solidFill>
                            <a:schemeClr val="bg1"/>
                          </a:solidFill>
                          <a:effectLst/>
                        </a:rPr>
                        <a:t>72%</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rgbClr val="009E49"/>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u="none" strike="noStrike" dirty="0">
                          <a:solidFill>
                            <a:schemeClr val="bg1"/>
                          </a:solidFill>
                          <a:effectLst/>
                        </a:rPr>
                        <a:t>54%</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rgbClr val="009E49"/>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1" i="0" u="none" strike="noStrike" dirty="0" smtClean="0">
                          <a:solidFill>
                            <a:schemeClr val="bg1"/>
                          </a:solidFill>
                          <a:effectLst/>
                          <a:latin typeface="Segoe UI" panose="020B0502040204020203" pitchFamily="34" charset="0"/>
                        </a:rPr>
                        <a:t>95%</a:t>
                      </a:r>
                      <a:endParaRPr lang="en-US" sz="900" b="1" i="0" u="none" strike="noStrike" dirty="0">
                        <a:solidFill>
                          <a:schemeClr val="bg1"/>
                        </a:solidFill>
                        <a:effectLst/>
                        <a:latin typeface="Segoe UI" panose="020B0502040204020203" pitchFamily="34" charset="0"/>
                      </a:endParaRPr>
                    </a:p>
                  </a:txBody>
                  <a:tcPr marL="9525" marR="9525" marT="9525" marB="0" anchor="ctr">
                    <a:lnT w="12700" cap="flat" cmpd="sng" algn="ctr">
                      <a:solidFill>
                        <a:srgbClr val="009E49"/>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u="none" strike="noStrike" dirty="0">
                          <a:solidFill>
                            <a:schemeClr val="bg1"/>
                          </a:solidFill>
                          <a:effectLst/>
                        </a:rPr>
                        <a:t>40%</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rgbClr val="009E49"/>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1" i="0" u="none" strike="noStrike" dirty="0" smtClean="0">
                          <a:solidFill>
                            <a:schemeClr val="bg1"/>
                          </a:solidFill>
                          <a:effectLst/>
                          <a:latin typeface="Segoe UI" panose="020B0502040204020203" pitchFamily="34" charset="0"/>
                        </a:rPr>
                        <a:t>84%</a:t>
                      </a:r>
                      <a:endParaRPr lang="en-US" sz="900" b="1" i="0" u="none" strike="noStrike" dirty="0">
                        <a:solidFill>
                          <a:schemeClr val="bg1"/>
                        </a:solidFill>
                        <a:effectLst/>
                        <a:latin typeface="Segoe UI" panose="020B0502040204020203" pitchFamily="34" charset="0"/>
                      </a:endParaRPr>
                    </a:p>
                  </a:txBody>
                  <a:tcPr marL="9525" marR="9525" marT="9525" marB="0" anchor="ctr">
                    <a:lnT w="12700" cap="flat" cmpd="sng" algn="ctr">
                      <a:solidFill>
                        <a:srgbClr val="009E49"/>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u="none" strike="noStrike" dirty="0">
                          <a:solidFill>
                            <a:schemeClr val="bg1"/>
                          </a:solidFill>
                          <a:effectLst/>
                        </a:rPr>
                        <a:t>40%</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rgbClr val="009E49"/>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1" i="0" u="none" strike="noStrike" dirty="0" smtClean="0">
                          <a:solidFill>
                            <a:schemeClr val="bg1"/>
                          </a:solidFill>
                          <a:effectLst/>
                          <a:latin typeface="Segoe UI" panose="020B0502040204020203" pitchFamily="34" charset="0"/>
                        </a:rPr>
                        <a:t>82%</a:t>
                      </a:r>
                      <a:endParaRPr lang="en-US" sz="900" b="1" i="0" u="none" strike="noStrike" dirty="0">
                        <a:solidFill>
                          <a:schemeClr val="bg1"/>
                        </a:solidFill>
                        <a:effectLst/>
                        <a:latin typeface="Segoe UI" panose="020B0502040204020203" pitchFamily="34" charset="0"/>
                      </a:endParaRPr>
                    </a:p>
                  </a:txBody>
                  <a:tcPr marL="9525" marR="9525" marT="9525" marB="0" anchor="ctr">
                    <a:lnT w="12700" cap="flat" cmpd="sng" algn="ctr">
                      <a:solidFill>
                        <a:srgbClr val="009E49"/>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1" u="none" strike="noStrike" dirty="0">
                          <a:solidFill>
                            <a:schemeClr val="bg1"/>
                          </a:solidFill>
                          <a:effectLst/>
                        </a:rPr>
                        <a:t>33%</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rgbClr val="009E49"/>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Australia</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51%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39%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83%</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66%</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53%</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37%</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Belgium</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54%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78%</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48%</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49%</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52%</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38%</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Brazil</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75%</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50%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35%</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26%</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Canada</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54%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51%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34%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78%</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60%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51%</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52%</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34%</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China</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47%</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51%</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70%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45%</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Egypt</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51%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42%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63%</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50%</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34%</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64%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21%</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France</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77%</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41%</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42%</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20%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Germany</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74%</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63%</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53%</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49%</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34%</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India</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55%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55%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61%</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49%</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25%</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74%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33%</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71%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36%</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Indonesia</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52%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53%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50%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60%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49%</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34%</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78%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26%</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66%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23%</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Japan</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76%</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56%</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39%</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20%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Korea</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53%</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51%</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48%</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25%</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Malaysia</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59%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58%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35%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74%</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55%</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31%</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32%</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70%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38%</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Mexico</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74%</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48%</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36%</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42%</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Russia</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55%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68%</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60%</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48%</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20%</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Singapore</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22%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83%</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58%</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37%</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43%</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42%</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Spain</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69%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57%</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34%</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38%</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a:solidFill>
                            <a:schemeClr val="bg1"/>
                          </a:solidFill>
                          <a:effectLst/>
                        </a:rPr>
                        <a:t>Turkey</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63%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33%</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47%</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25%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12%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74%</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54%</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35%</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36%</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47%</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smtClean="0">
                          <a:solidFill>
                            <a:schemeClr val="bg1"/>
                          </a:solidFill>
                          <a:effectLst/>
                        </a:rPr>
                        <a:t>United Kingdom</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41%</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22%</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14%</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a:solidFill>
                            <a:schemeClr val="bg1"/>
                          </a:solidFill>
                          <a:effectLst/>
                          <a:latin typeface="+mn-lt"/>
                        </a:rPr>
                        <a:t>10%</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b="0" i="0" u="none" strike="noStrike" dirty="0">
                          <a:solidFill>
                            <a:schemeClr val="bg1"/>
                          </a:solidFill>
                          <a:effectLst/>
                          <a:latin typeface="+mn-lt"/>
                        </a:rPr>
                        <a:t>5%</a:t>
                      </a: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84%</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61%</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a:solidFill>
                            <a:schemeClr val="bg1"/>
                          </a:solidFill>
                          <a:effectLst/>
                        </a:rPr>
                        <a:t>44%</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49%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fontAlgn="ctr"/>
                      <a:r>
                        <a:rPr lang="en-US" sz="900" u="none" strike="noStrike" dirty="0">
                          <a:solidFill>
                            <a:schemeClr val="bg1"/>
                          </a:solidFill>
                          <a:effectLst/>
                        </a:rPr>
                        <a:t>39%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84743">
                <a:tc>
                  <a:txBody>
                    <a:bodyPr/>
                    <a:lstStyle/>
                    <a:p>
                      <a:pPr algn="l" fontAlgn="ctr"/>
                      <a:r>
                        <a:rPr lang="en-US" sz="900" u="none" strike="noStrike" dirty="0" smtClean="0">
                          <a:solidFill>
                            <a:schemeClr val="bg1"/>
                          </a:solidFill>
                          <a:effectLst/>
                        </a:rPr>
                        <a:t>United States</a:t>
                      </a:r>
                      <a:endParaRPr lang="en-US" sz="900" b="1"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39%</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42%</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36%</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34%</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21%</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28%</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30%</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40%</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dirty="0">
                          <a:solidFill>
                            <a:schemeClr val="bg1"/>
                          </a:solidFill>
                          <a:effectLst/>
                          <a:latin typeface="+mn-lt"/>
                        </a:rPr>
                        <a:t>26%</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27%</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19%</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27%</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18%</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23%</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a:solidFill>
                            <a:schemeClr val="bg1"/>
                          </a:solidFill>
                          <a:effectLst/>
                          <a:latin typeface="+mn-lt"/>
                        </a:rPr>
                        <a:t>11%</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18%</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dirty="0">
                          <a:solidFill>
                            <a:schemeClr val="bg1"/>
                          </a:solidFill>
                          <a:effectLst/>
                          <a:latin typeface="+mn-lt"/>
                        </a:rPr>
                        <a:t>7%</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b="0" i="0" u="none" strike="noStrike" dirty="0">
                          <a:solidFill>
                            <a:schemeClr val="bg1"/>
                          </a:solidFill>
                          <a:effectLst/>
                          <a:latin typeface="+mn-lt"/>
                        </a:rPr>
                        <a:t>6%</a:t>
                      </a: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u="none" strike="noStrike" dirty="0">
                          <a:solidFill>
                            <a:schemeClr val="bg1"/>
                          </a:solidFill>
                          <a:effectLst/>
                        </a:rPr>
                        <a:t>83%</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u="none" strike="noStrike">
                          <a:solidFill>
                            <a:schemeClr val="bg1"/>
                          </a:solidFill>
                          <a:effectLst/>
                        </a:rPr>
                        <a:t>59%</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96%</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u="none" strike="noStrike">
                          <a:solidFill>
                            <a:schemeClr val="bg1"/>
                          </a:solidFill>
                          <a:effectLst/>
                        </a:rPr>
                        <a:t>40%</a:t>
                      </a:r>
                      <a:endParaRPr lang="en-US" sz="900" b="0" i="0" u="none" strike="noStrike">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88%</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u="none" strike="noStrike" dirty="0">
                          <a:solidFill>
                            <a:schemeClr val="bg1"/>
                          </a:solidFill>
                          <a:effectLst/>
                        </a:rPr>
                        <a:t>47%</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91%</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fontAlgn="ctr"/>
                      <a:r>
                        <a:rPr lang="en-US" sz="900" u="none" strike="noStrike" dirty="0">
                          <a:solidFill>
                            <a:schemeClr val="bg1"/>
                          </a:solidFill>
                          <a:effectLst/>
                        </a:rPr>
                        <a:t>29%</a:t>
                      </a:r>
                      <a:endParaRPr lang="en-US" sz="900" b="0" i="0" u="none" strike="noStrike" dirty="0">
                        <a:solidFill>
                          <a:schemeClr val="bg1"/>
                        </a:solidFill>
                        <a:effectLst/>
                        <a:latin typeface="Calibri" panose="020F0502020204030204" pitchFamily="34" charset="0"/>
                      </a:endParaRPr>
                    </a:p>
                  </a:txBody>
                  <a:tcPr marL="2503" marR="2503" marT="2503" marB="0" anchor="ctr">
                    <a:lnT w="12700" cap="flat" cmpd="sng" algn="ctr">
                      <a:solidFill>
                        <a:schemeClr val="tx1">
                          <a:lumMod val="65000"/>
                        </a:schemeClr>
                      </a:solidFill>
                      <a:prstDash val="solid"/>
                      <a:round/>
                      <a:headEnd type="none" w="med" len="med"/>
                      <a:tailEnd type="none" w="med" len="med"/>
                    </a:lnT>
                    <a:solidFill>
                      <a:schemeClr val="tx1"/>
                    </a:solidFill>
                  </a:tcPr>
                </a:tc>
              </a:tr>
            </a:tbl>
          </a:graphicData>
        </a:graphic>
      </p:graphicFrame>
      <p:sp>
        <p:nvSpPr>
          <p:cNvPr id="3" name="Slide Number Placeholder 2"/>
          <p:cNvSpPr>
            <a:spLocks noGrp="1"/>
          </p:cNvSpPr>
          <p:nvPr>
            <p:ph type="sldNum" sz="quarter" idx="4"/>
          </p:nvPr>
        </p:nvSpPr>
        <p:spPr/>
        <p:txBody>
          <a:bodyPr/>
          <a:lstStyle/>
          <a:p>
            <a:fld id="{7EFC24D6-DB8F-6B44-BA5A-9BEC68C15CAA}" type="slidenum">
              <a:rPr lang="en-US" smtClean="0"/>
              <a:pPr/>
              <a:t>27</a:t>
            </a:fld>
            <a:endParaRPr lang="en-US"/>
          </a:p>
        </p:txBody>
      </p:sp>
      <p:sp>
        <p:nvSpPr>
          <p:cNvPr id="10" name="Freeform 279"/>
          <p:cNvSpPr>
            <a:spLocks noChangeAspect="1" noEditPoints="1"/>
          </p:cNvSpPr>
          <p:nvPr/>
        </p:nvSpPr>
        <p:spPr bwMode="auto">
          <a:xfrm>
            <a:off x="5123528" y="2176630"/>
            <a:ext cx="115663" cy="223564"/>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5123528" y="2007779"/>
            <a:ext cx="595312" cy="392415"/>
          </a:xfrm>
          <a:prstGeom prst="rect">
            <a:avLst/>
          </a:prstGeom>
          <a:noFill/>
        </p:spPr>
        <p:txBody>
          <a:bodyPr wrap="square" lIns="182880" tIns="146304" rIns="182880" bIns="146304" rtlCol="0" anchor="ctr">
            <a:spAutoFit/>
          </a:bodyPr>
          <a:lstStyle/>
          <a:p>
            <a:pPr>
              <a:lnSpc>
                <a:spcPct val="90000"/>
              </a:lnSpc>
            </a:pPr>
            <a:r>
              <a:rPr lang="en-US" sz="700" dirty="0" smtClean="0"/>
              <a:t>only</a:t>
            </a:r>
          </a:p>
        </p:txBody>
      </p:sp>
      <p:sp>
        <p:nvSpPr>
          <p:cNvPr id="14" name="Freeform 279"/>
          <p:cNvSpPr>
            <a:spLocks noChangeAspect="1" noEditPoints="1"/>
          </p:cNvSpPr>
          <p:nvPr/>
        </p:nvSpPr>
        <p:spPr bwMode="auto">
          <a:xfrm>
            <a:off x="7692111" y="2169497"/>
            <a:ext cx="115663" cy="223564"/>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7705119" y="2085072"/>
            <a:ext cx="595312" cy="392415"/>
          </a:xfrm>
          <a:prstGeom prst="rect">
            <a:avLst/>
          </a:prstGeom>
          <a:noFill/>
        </p:spPr>
        <p:txBody>
          <a:bodyPr wrap="square" lIns="182880" tIns="146304" rIns="182880" bIns="146304" rtlCol="0">
            <a:spAutoFit/>
          </a:bodyPr>
          <a:lstStyle/>
          <a:p>
            <a:pPr>
              <a:lnSpc>
                <a:spcPct val="90000"/>
              </a:lnSpc>
            </a:pPr>
            <a:r>
              <a:rPr lang="en-US" sz="700" dirty="0" smtClean="0"/>
              <a:t>only</a:t>
            </a:r>
          </a:p>
        </p:txBody>
      </p:sp>
    </p:spTree>
    <p:extLst>
      <p:ext uri="{BB962C8B-B14F-4D97-AF65-F5344CB8AC3E}">
        <p14:creationId xmlns:p14="http://schemas.microsoft.com/office/powerpoint/2010/main" val="364370233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208999" y="-1"/>
            <a:ext cx="5224976" cy="2809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7" name="Picture 2" descr="C:\Users\Owner\Desktop\Studio Work\TriFilm\12.018TF\120712_Online_Bullying_Pres\Working_Files\MSC12_Taylor_0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02" y="-1"/>
            <a:ext cx="7206497" cy="69945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205681" y="2809499"/>
            <a:ext cx="1003318" cy="1002116"/>
            <a:chOff x="6082101" y="2754661"/>
            <a:chExt cx="983734" cy="982556"/>
          </a:xfrm>
        </p:grpSpPr>
        <p:sp>
          <p:nvSpPr>
            <p:cNvPr id="14" name="Rectangle 13"/>
            <p:cNvSpPr/>
            <p:nvPr/>
          </p:nvSpPr>
          <p:spPr>
            <a:xfrm>
              <a:off x="6082101" y="2754661"/>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1026"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298616" y="2955677"/>
              <a:ext cx="550703" cy="58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205681" y="3870469"/>
            <a:ext cx="1003318" cy="1002116"/>
            <a:chOff x="6082101" y="3794922"/>
            <a:chExt cx="983734" cy="982556"/>
          </a:xfrm>
        </p:grpSpPr>
        <p:sp>
          <p:nvSpPr>
            <p:cNvPr id="23" name="Rectangle 22"/>
            <p:cNvSpPr/>
            <p:nvPr/>
          </p:nvSpPr>
          <p:spPr>
            <a:xfrm>
              <a:off x="6082101" y="3794922"/>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1027" name="Picture 3"/>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296386" y="4000258"/>
              <a:ext cx="555163" cy="58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205681" y="4931439"/>
            <a:ext cx="1003318" cy="1002116"/>
            <a:chOff x="6082101" y="4835183"/>
            <a:chExt cx="983734" cy="982556"/>
          </a:xfrm>
        </p:grpSpPr>
        <p:sp>
          <p:nvSpPr>
            <p:cNvPr id="24" name="Rectangle 23"/>
            <p:cNvSpPr/>
            <p:nvPr/>
          </p:nvSpPr>
          <p:spPr>
            <a:xfrm>
              <a:off x="6082101" y="4835183"/>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1028" name="Picture 4"/>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300180" y="5049541"/>
              <a:ext cx="547576" cy="56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205681" y="5992408"/>
            <a:ext cx="1003318" cy="1002116"/>
            <a:chOff x="6082101" y="5875444"/>
            <a:chExt cx="983734" cy="982556"/>
          </a:xfrm>
        </p:grpSpPr>
        <p:sp>
          <p:nvSpPr>
            <p:cNvPr id="25" name="Rectangle 24"/>
            <p:cNvSpPr/>
            <p:nvPr/>
          </p:nvSpPr>
          <p:spPr>
            <a:xfrm>
              <a:off x="6082101" y="5875444"/>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1029" name="Picture 5"/>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301002" y="6082917"/>
              <a:ext cx="545932" cy="56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Rectangle 34"/>
          <p:cNvSpPr/>
          <p:nvPr/>
        </p:nvSpPr>
        <p:spPr bwMode="auto">
          <a:xfrm>
            <a:off x="7276823" y="387046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F</a:t>
            </a:r>
            <a:r>
              <a:rPr lang="en-US" sz="2800" dirty="0" smtClean="0">
                <a:solidFill>
                  <a:srgbClr val="FFFFFF">
                    <a:alpha val="99000"/>
                  </a:srgbClr>
                </a:solidFill>
                <a:latin typeface="Segoe UI Light"/>
              </a:rPr>
              <a:t>acebook.com/SaferOnline</a:t>
            </a:r>
            <a:endParaRPr lang="en-US" sz="2800" dirty="0">
              <a:solidFill>
                <a:srgbClr val="FFFFFF">
                  <a:alpha val="99000"/>
                </a:srgbClr>
              </a:solidFill>
              <a:latin typeface="Segoe UI Light"/>
            </a:endParaRPr>
          </a:p>
        </p:txBody>
      </p:sp>
      <p:sp>
        <p:nvSpPr>
          <p:cNvPr id="36" name="Rectangle 35"/>
          <p:cNvSpPr/>
          <p:nvPr/>
        </p:nvSpPr>
        <p:spPr bwMode="auto">
          <a:xfrm>
            <a:off x="7276823" y="280949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smtClean="0">
                <a:solidFill>
                  <a:srgbClr val="FFFFFF">
                    <a:alpha val="99000"/>
                  </a:srgbClr>
                </a:solidFill>
                <a:latin typeface="Segoe UI Light"/>
              </a:rPr>
              <a:t>Microsoft.com/Safety</a:t>
            </a:r>
            <a:endParaRPr lang="en-US" sz="2800" dirty="0">
              <a:solidFill>
                <a:srgbClr val="FFFFFF">
                  <a:alpha val="99000"/>
                </a:srgbClr>
              </a:solidFill>
              <a:latin typeface="Segoe UI Light"/>
            </a:endParaRPr>
          </a:p>
        </p:txBody>
      </p:sp>
      <p:sp>
        <p:nvSpPr>
          <p:cNvPr id="37" name="Rectangle 36"/>
          <p:cNvSpPr/>
          <p:nvPr/>
        </p:nvSpPr>
        <p:spPr bwMode="auto">
          <a:xfrm>
            <a:off x="7276823" y="4931440"/>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T</a:t>
            </a:r>
            <a:r>
              <a:rPr lang="en-US" sz="2800" dirty="0" smtClean="0">
                <a:solidFill>
                  <a:srgbClr val="FFFFFF">
                    <a:alpha val="99000"/>
                  </a:srgbClr>
                </a:solidFill>
                <a:latin typeface="Segoe UI Light"/>
              </a:rPr>
              <a:t>witter.com/Safer_Online</a:t>
            </a:r>
            <a:endParaRPr lang="en-US" sz="2800" dirty="0">
              <a:solidFill>
                <a:srgbClr val="FFFFFF">
                  <a:alpha val="99000"/>
                </a:srgbClr>
              </a:solidFill>
              <a:latin typeface="Segoe UI Light"/>
            </a:endParaRPr>
          </a:p>
        </p:txBody>
      </p:sp>
      <p:sp>
        <p:nvSpPr>
          <p:cNvPr id="38" name="Rectangle 37"/>
          <p:cNvSpPr/>
          <p:nvPr/>
        </p:nvSpPr>
        <p:spPr bwMode="auto">
          <a:xfrm>
            <a:off x="7276823" y="599240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Y</a:t>
            </a:r>
            <a:r>
              <a:rPr lang="en-US" sz="2800" dirty="0" smtClean="0">
                <a:solidFill>
                  <a:srgbClr val="FFFFFF">
                    <a:alpha val="99000"/>
                  </a:srgbClr>
                </a:solidFill>
                <a:latin typeface="Segoe UI Light"/>
              </a:rPr>
              <a:t>outube.com/</a:t>
            </a:r>
            <a:r>
              <a:rPr lang="en-US" sz="2800" dirty="0" err="1" smtClean="0">
                <a:solidFill>
                  <a:srgbClr val="FFFFFF">
                    <a:alpha val="99000"/>
                  </a:srgbClr>
                </a:solidFill>
                <a:latin typeface="Segoe UI Light"/>
              </a:rPr>
              <a:t>MSFTOnlineSafety</a:t>
            </a:r>
            <a:r>
              <a:rPr lang="en-US" sz="2800" dirty="0" smtClean="0">
                <a:solidFill>
                  <a:srgbClr val="FFFFFF">
                    <a:alpha val="99000"/>
                  </a:srgbClr>
                </a:solidFill>
                <a:latin typeface="Segoe UI Light"/>
              </a:rPr>
              <a:t> </a:t>
            </a:r>
            <a:endParaRPr lang="en-US" sz="2800" dirty="0">
              <a:solidFill>
                <a:srgbClr val="FFFFFF">
                  <a:alpha val="99000"/>
                </a:srgbClr>
              </a:solidFill>
              <a:latin typeface="Segoe UI Light"/>
            </a:endParaRPr>
          </a:p>
        </p:txBody>
      </p:sp>
      <p:sp>
        <p:nvSpPr>
          <p:cNvPr id="39" name="Title 1"/>
          <p:cNvSpPr txBox="1">
            <a:spLocks/>
          </p:cNvSpPr>
          <p:nvPr/>
        </p:nvSpPr>
        <p:spPr>
          <a:xfrm>
            <a:off x="7314974" y="1383345"/>
            <a:ext cx="4188224" cy="1466849"/>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sz="4692">
                <a:solidFill>
                  <a:srgbClr val="FFFFFF">
                    <a:alpha val="99000"/>
                  </a:srgbClr>
                </a:solidFill>
              </a:rPr>
              <a:t>Connect with </a:t>
            </a:r>
            <a:br>
              <a:rPr sz="4692">
                <a:solidFill>
                  <a:srgbClr val="FFFFFF">
                    <a:alpha val="99000"/>
                  </a:srgbClr>
                </a:solidFill>
              </a:rPr>
            </a:br>
            <a:r>
              <a:rPr sz="4692">
                <a:solidFill>
                  <a:srgbClr val="FFFFFF">
                    <a:alpha val="99000"/>
                  </a:srgbClr>
                </a:solidFill>
              </a:rPr>
              <a:t>us online!</a:t>
            </a:r>
          </a:p>
        </p:txBody>
      </p:sp>
    </p:spTree>
    <p:extLst>
      <p:ext uri="{BB962C8B-B14F-4D97-AF65-F5344CB8AC3E}">
        <p14:creationId xmlns:p14="http://schemas.microsoft.com/office/powerpoint/2010/main" val="3594815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0-#ppt_w/2"/>
                                          </p:val>
                                        </p:tav>
                                        <p:tav tm="100000">
                                          <p:val>
                                            <p:strVal val="#ppt_x"/>
                                          </p:val>
                                        </p:tav>
                                      </p:tavLst>
                                    </p:anim>
                                    <p:anim calcmode="lin" valueType="num">
                                      <p:cBhvr additive="base">
                                        <p:cTn id="11" dur="75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0-#ppt_h/2"/>
                                          </p:val>
                                        </p:tav>
                                        <p:tav tm="100000">
                                          <p:val>
                                            <p:strVal val="#ppt_y"/>
                                          </p:val>
                                        </p:tav>
                                      </p:tavLst>
                                    </p:anim>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1+#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par>
                          <p:cTn id="36" fill="hold">
                            <p:stCondLst>
                              <p:cond delay="1750"/>
                            </p:stCondLst>
                            <p:childTnLst>
                              <p:par>
                                <p:cTn id="37" presetID="42"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1+#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childTnLst>
                          </p:cTn>
                        </p:par>
                        <p:par>
                          <p:cTn id="46" fill="hold">
                            <p:stCondLst>
                              <p:cond delay="225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5" grpId="0" animBg="1"/>
      <p:bldP spid="36" grpId="0" animBg="1"/>
      <p:bldP spid="37" grpId="0" animBg="1"/>
      <p:bldP spid="38"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3" name="Text Box 3"/>
          <p:cNvSpPr txBox="1">
            <a:spLocks noChangeArrowheads="1"/>
          </p:cNvSpPr>
          <p:nvPr/>
        </p:nvSpPr>
        <p:spPr bwMode="blackWhite">
          <a:xfrm>
            <a:off x="273051" y="6079032"/>
            <a:ext cx="10974388" cy="46474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r>
              <a:rPr lang="en-US" sz="1100" dirty="0"/>
              <a:t>© 2014 Microsoft Corporation. All rights reserved. This material is provided for informational purposes only. Microsoft makes no warranties, express or implied.</a:t>
            </a:r>
          </a:p>
        </p:txBody>
      </p:sp>
      <p:sp>
        <p:nvSpPr>
          <p:cNvPr id="2" name="Slide Number Placeholder 1"/>
          <p:cNvSpPr>
            <a:spLocks noGrp="1"/>
          </p:cNvSpPr>
          <p:nvPr>
            <p:ph type="sldNum" sz="quarter" idx="4"/>
          </p:nvPr>
        </p:nvSpPr>
        <p:spPr/>
        <p:txBody>
          <a:bodyPr/>
          <a:lstStyle/>
          <a:p>
            <a:fld id="{7EFC24D6-DB8F-6B44-BA5A-9BEC68C15CAA}" type="slidenum">
              <a:rPr lang="en-US" smtClean="0"/>
              <a:pPr/>
              <a:t>29</a:t>
            </a:fld>
            <a:endParaRPr lang="en-US"/>
          </a:p>
        </p:txBody>
      </p:sp>
    </p:spTree>
    <p:extLst>
      <p:ext uri="{BB962C8B-B14F-4D97-AF65-F5344CB8AC3E}">
        <p14:creationId xmlns:p14="http://schemas.microsoft.com/office/powerpoint/2010/main" val="3392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9612312" cy="4542782"/>
          </a:xfrm>
          <a:ln>
            <a:noFill/>
          </a:ln>
        </p:spPr>
        <p:txBody>
          <a:bodyPr/>
          <a:lstStyle/>
          <a:p>
            <a:pPr marL="0" indent="0">
              <a:buNone/>
            </a:pPr>
            <a:r>
              <a:rPr lang="en-US" sz="1600" dirty="0"/>
              <a:t>2013 is the third year of the Microsoft Computing Safety Index (MCSI), Microsoft’s key tool for tracking the computing safety behavior of almost 10,500 consumers </a:t>
            </a:r>
            <a:r>
              <a:rPr lang="en-US" sz="1600" dirty="0" smtClean="0"/>
              <a:t>worldwide. The </a:t>
            </a:r>
            <a:r>
              <a:rPr lang="en-US" sz="1600" dirty="0"/>
              <a:t>original 2011 MCSI survey was conducted in Brazil, France, Germany, the United Kingdom, and the United States. The 2012 MCSI was expanded to include 20 countries and regions </a:t>
            </a:r>
            <a:r>
              <a:rPr lang="en-US" sz="1600" dirty="0" smtClean="0"/>
              <a:t>(shown below) where </a:t>
            </a:r>
            <a:r>
              <a:rPr lang="en-US" sz="1600" dirty="0"/>
              <a:t>60 percent of the globe’s 2.4 billion Internet users live. </a:t>
            </a:r>
            <a:r>
              <a:rPr lang="en-US" sz="1600" dirty="0" smtClean="0"/>
              <a:t>The 2013 </a:t>
            </a:r>
            <a:r>
              <a:rPr lang="en-US" sz="1600" dirty="0"/>
              <a:t>survey followed </a:t>
            </a:r>
            <a:r>
              <a:rPr lang="en-US" sz="1600" dirty="0" smtClean="0"/>
              <a:t>suit and was conducted in May, 2013</a:t>
            </a:r>
            <a:r>
              <a:rPr lang="en-US" sz="1600" dirty="0" smtClean="0">
                <a:solidFill>
                  <a:srgbClr val="FF0000"/>
                </a:solidFill>
              </a:rPr>
              <a:t>. </a:t>
            </a:r>
            <a:br>
              <a:rPr lang="en-US" sz="1600" dirty="0" smtClean="0">
                <a:solidFill>
                  <a:srgbClr val="FF0000"/>
                </a:solidFill>
              </a:rPr>
            </a:br>
            <a:endParaRPr lang="en-US" sz="1600" dirty="0" smtClean="0">
              <a:solidFill>
                <a:srgbClr val="FF0000"/>
              </a:solidFill>
            </a:endParaRPr>
          </a:p>
          <a:p>
            <a:pPr marL="0" indent="0">
              <a:buNone/>
            </a:pPr>
            <a:r>
              <a:rPr lang="en-US" sz="1600" dirty="0"/>
              <a:t>The MCSI measures the actions (or steps) that consumers take to help keep themselves and their families safe online based on self-reports of their own experience. The more steps they report taking, the higher their online safety score, with 100 being the highest rating possible. Adults 18 and older were recruited from online research panels in each </a:t>
            </a:r>
            <a:r>
              <a:rPr lang="en-US" sz="1600" dirty="0" smtClean="0"/>
              <a:t>country/region, </a:t>
            </a:r>
            <a:r>
              <a:rPr lang="en-US" sz="1600" dirty="0"/>
              <a:t>with samples </a:t>
            </a:r>
            <a:r>
              <a:rPr lang="en-US" sz="1600" dirty="0" smtClean="0"/>
              <a:t>that </a:t>
            </a:r>
            <a:r>
              <a:rPr lang="en-US" sz="1600" dirty="0"/>
              <a:t>reflect the age and gender mix of those who go online there. This is the most comprehensive picture of which we are aware</a:t>
            </a:r>
            <a:r>
              <a:rPr lang="en-US" sz="1600" dirty="0" smtClean="0"/>
              <a:t>. </a:t>
            </a:r>
            <a:br>
              <a:rPr lang="en-US" sz="1600" dirty="0" smtClean="0"/>
            </a:br>
            <a:endParaRPr lang="en-US" sz="1600" dirty="0"/>
          </a:p>
          <a:p>
            <a:pPr marL="0" indent="0">
              <a:buNone/>
            </a:pPr>
            <a:r>
              <a:rPr lang="en-US" sz="1600" dirty="0"/>
              <a:t>One of the goals of the Index is to measure consumer use of various safety settings built into upgrades of operating systems. Doing this requires guiding respondents to check the settings on their computers. For this reason, survey participants were limited to responding on devices, whether computer, smartphone, or tablet, that use some version of the Windows operating system. </a:t>
            </a:r>
            <a:r>
              <a:rPr lang="en-US" sz="1600" dirty="0" smtClean="0"/>
              <a:t/>
            </a:r>
            <a:br>
              <a:rPr lang="en-US" sz="1600" dirty="0" smtClean="0"/>
            </a:br>
            <a:endParaRPr lang="en-US" sz="1600" dirty="0"/>
          </a:p>
          <a:p>
            <a:pPr marL="0" indent="0">
              <a:buNone/>
            </a:pPr>
            <a:r>
              <a:rPr lang="en-US" sz="1600" dirty="0"/>
              <a:t>Specific changes to questions that accommodate new technology and greater use of mobile access are shown on </a:t>
            </a:r>
            <a:r>
              <a:rPr lang="en-US" sz="1600" dirty="0" smtClean="0"/>
              <a:t>Slide 26</a:t>
            </a:r>
            <a:r>
              <a:rPr lang="en-US" sz="1600" b="1" dirty="0" smtClean="0"/>
              <a:t> </a:t>
            </a:r>
            <a:r>
              <a:rPr lang="en-US" sz="1600" dirty="0" smtClean="0"/>
              <a:t>in </a:t>
            </a:r>
            <a:r>
              <a:rPr lang="en-US" sz="1600" dirty="0"/>
              <a:t>the Appendix of this deck.</a:t>
            </a:r>
          </a:p>
        </p:txBody>
      </p:sp>
      <p:sp>
        <p:nvSpPr>
          <p:cNvPr id="4" name="Title 3"/>
          <p:cNvSpPr>
            <a:spLocks noGrp="1"/>
          </p:cNvSpPr>
          <p:nvPr>
            <p:ph type="title"/>
          </p:nvPr>
        </p:nvSpPr>
        <p:spPr>
          <a:xfrm>
            <a:off x="191512" y="247773"/>
            <a:ext cx="11889564" cy="917575"/>
          </a:xfrm>
        </p:spPr>
        <p:txBody>
          <a:bodyPr/>
          <a:lstStyle/>
          <a:p>
            <a:r>
              <a:rPr lang="en-US" dirty="0" smtClean="0"/>
              <a:t>2013 Microsoft </a:t>
            </a:r>
            <a:r>
              <a:rPr lang="en-US" dirty="0"/>
              <a:t>Computing Safety </a:t>
            </a:r>
            <a:r>
              <a:rPr lang="en-US" dirty="0" smtClean="0"/>
              <a:t>Index</a:t>
            </a:r>
            <a:endParaRPr lang="en-US" dirty="0"/>
          </a:p>
        </p:txBody>
      </p:sp>
      <p:sp>
        <p:nvSpPr>
          <p:cNvPr id="22" name="Rectangle 21"/>
          <p:cNvSpPr/>
          <p:nvPr/>
        </p:nvSpPr>
        <p:spPr>
          <a:xfrm>
            <a:off x="10004425" y="4575547"/>
            <a:ext cx="2164262" cy="2011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1100" dirty="0" smtClean="0">
                <a:solidFill>
                  <a:schemeClr val="tx1"/>
                </a:solidFill>
              </a:rPr>
              <a:t>Since it</a:t>
            </a:r>
            <a:r>
              <a:rPr lang="en-US" sz="1100" dirty="0">
                <a:solidFill>
                  <a:schemeClr val="tx1"/>
                </a:solidFill>
              </a:rPr>
              <a:t>s</a:t>
            </a:r>
            <a:r>
              <a:rPr lang="en-US" sz="1100" dirty="0" smtClean="0">
                <a:solidFill>
                  <a:schemeClr val="tx1"/>
                </a:solidFill>
              </a:rPr>
              <a:t> inception, the research for building the </a:t>
            </a:r>
            <a:r>
              <a:rPr lang="en-US" sz="1100" dirty="0">
                <a:solidFill>
                  <a:schemeClr val="tx1"/>
                </a:solidFill>
              </a:rPr>
              <a:t>MCSI has been conducted for Microsoft by TNS Global </a:t>
            </a:r>
            <a:r>
              <a:rPr lang="en-US" sz="1100" dirty="0" smtClean="0">
                <a:solidFill>
                  <a:schemeClr val="tx1"/>
                </a:solidFill>
              </a:rPr>
              <a:t>Research. </a:t>
            </a:r>
          </a:p>
          <a:p>
            <a:pPr>
              <a:spcAft>
                <a:spcPts val="1200"/>
              </a:spcAft>
            </a:pPr>
            <a:r>
              <a:rPr lang="en-US" sz="1100" dirty="0" smtClean="0">
                <a:solidFill>
                  <a:schemeClr val="tx1"/>
                </a:solidFill>
              </a:rPr>
              <a:t>TNS </a:t>
            </a:r>
            <a:r>
              <a:rPr lang="en-US" sz="1100" dirty="0">
                <a:solidFill>
                  <a:schemeClr val="tx1"/>
                </a:solidFill>
              </a:rPr>
              <a:t>is the world’s largest custom research company providing consumer, </a:t>
            </a:r>
            <a:r>
              <a:rPr lang="en-US" sz="1100" dirty="0" smtClean="0">
                <a:solidFill>
                  <a:schemeClr val="tx1"/>
                </a:solidFill>
              </a:rPr>
              <a:t>employee, </a:t>
            </a:r>
            <a:r>
              <a:rPr lang="en-US" sz="1100" dirty="0">
                <a:solidFill>
                  <a:schemeClr val="tx1"/>
                </a:solidFill>
              </a:rPr>
              <a:t>and business insight to clients and governments from 75 offices worldwide</a:t>
            </a:r>
            <a:r>
              <a:rPr lang="en-US" sz="1100" dirty="0" smtClean="0">
                <a:solidFill>
                  <a:schemeClr val="tx1"/>
                </a:solidFill>
              </a:rPr>
              <a:t>.</a:t>
            </a:r>
            <a:endParaRPr lang="en-US" sz="1100" b="0" dirty="0" smtClean="0">
              <a:solidFill>
                <a:schemeClr val="tx1"/>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3919266280"/>
              </p:ext>
            </p:extLst>
          </p:nvPr>
        </p:nvGraphicFramePr>
        <p:xfrm>
          <a:off x="427037" y="5798502"/>
          <a:ext cx="9370160" cy="966216"/>
        </p:xfrm>
        <a:graphic>
          <a:graphicData uri="http://schemas.openxmlformats.org/drawingml/2006/table">
            <a:tbl>
              <a:tblPr firstRow="1" bandRow="1">
                <a:tableStyleId>{5C22544A-7EE6-4342-B048-85BDC9FD1C3A}</a:tableStyleId>
              </a:tblPr>
              <a:tblGrid>
                <a:gridCol w="1060569"/>
                <a:gridCol w="951111"/>
                <a:gridCol w="367924"/>
                <a:gridCol w="367924"/>
                <a:gridCol w="367924"/>
                <a:gridCol w="367924"/>
                <a:gridCol w="367924"/>
                <a:gridCol w="367924"/>
                <a:gridCol w="367924"/>
                <a:gridCol w="367924"/>
                <a:gridCol w="367924"/>
                <a:gridCol w="367924"/>
                <a:gridCol w="367924"/>
                <a:gridCol w="367924"/>
                <a:gridCol w="367924"/>
                <a:gridCol w="367924"/>
                <a:gridCol w="367924"/>
                <a:gridCol w="367924"/>
                <a:gridCol w="367924"/>
                <a:gridCol w="367924"/>
                <a:gridCol w="367924"/>
                <a:gridCol w="367924"/>
              </a:tblGrid>
              <a:tr h="274320">
                <a:tc>
                  <a:txBody>
                    <a:bodyPr/>
                    <a:lstStyle/>
                    <a:p>
                      <a:endParaRPr lang="en-US" sz="1000" dirty="0"/>
                    </a:p>
                  </a:txBody>
                  <a:tcPr marT="18288" marB="18288" anchor="ctr">
                    <a:solidFill>
                      <a:schemeClr val="bg2"/>
                    </a:solidFill>
                  </a:tcPr>
                </a:tc>
                <a:tc>
                  <a:txBody>
                    <a:bodyPr/>
                    <a:lstStyle/>
                    <a:p>
                      <a:pPr algn="ctr"/>
                      <a:r>
                        <a:rPr lang="en-US" sz="1000" b="0" dirty="0" smtClean="0"/>
                        <a:t>20</a:t>
                      </a:r>
                      <a:r>
                        <a:rPr lang="en-US" sz="1000" b="0" baseline="0" dirty="0" smtClean="0"/>
                        <a:t> </a:t>
                      </a:r>
                      <a:r>
                        <a:rPr lang="en-US" sz="1000" b="0" dirty="0" smtClean="0"/>
                        <a:t>Country/Region</a:t>
                      </a:r>
                      <a:endParaRPr lang="en-US" sz="1000" b="0" dirty="0"/>
                    </a:p>
                  </a:txBody>
                  <a:tcPr marL="27432" marR="27432"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AU</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BE</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BR</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CA</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CN</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EG</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FR</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DE</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IN</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ID</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JP</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KR</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MY</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MX</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RU</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SG</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ES</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smtClean="0">
                          <a:solidFill>
                            <a:schemeClr val="tx1"/>
                          </a:solidFill>
                          <a:effectLst/>
                          <a:latin typeface="+mn-lt"/>
                        </a:rPr>
                        <a:t>TR</a:t>
                      </a:r>
                      <a:endParaRPr lang="en-US" sz="1000" b="0" i="0" u="none" strike="noStrike" dirty="0">
                        <a:solidFill>
                          <a:schemeClr val="tx1"/>
                        </a:solidFill>
                        <a:effectLst/>
                        <a:latin typeface="+mn-lt"/>
                      </a:endParaRPr>
                    </a:p>
                  </a:txBody>
                  <a:tcPr marL="7620" marR="7620" marT="18288" marB="18288" anchor="ctr">
                    <a:solidFill>
                      <a:schemeClr val="bg2"/>
                    </a:solidFill>
                  </a:tcPr>
                </a:tc>
                <a:tc>
                  <a:txBody>
                    <a:bodyPr/>
                    <a:lstStyle/>
                    <a:p>
                      <a:pPr algn="ctr" fontAlgn="t"/>
                      <a:r>
                        <a:rPr lang="en-US" sz="1000" b="0" i="0" u="none" strike="noStrike" dirty="0">
                          <a:solidFill>
                            <a:schemeClr val="tx1"/>
                          </a:solidFill>
                          <a:effectLst/>
                          <a:latin typeface="+mn-lt"/>
                        </a:rPr>
                        <a:t>UK</a:t>
                      </a:r>
                    </a:p>
                  </a:txBody>
                  <a:tcPr marL="7620" marR="7620" marT="18288" marB="18288" anchor="ctr">
                    <a:solidFill>
                      <a:schemeClr val="bg2"/>
                    </a:solidFill>
                  </a:tcPr>
                </a:tc>
                <a:tc>
                  <a:txBody>
                    <a:bodyPr/>
                    <a:lstStyle/>
                    <a:p>
                      <a:pPr algn="ctr" fontAlgn="t"/>
                      <a:r>
                        <a:rPr lang="en-US" sz="1000" b="0" i="0" u="none" strike="noStrike" dirty="0">
                          <a:solidFill>
                            <a:schemeClr val="tx1"/>
                          </a:solidFill>
                          <a:effectLst/>
                          <a:latin typeface="+mn-lt"/>
                        </a:rPr>
                        <a:t>US</a:t>
                      </a:r>
                    </a:p>
                  </a:txBody>
                  <a:tcPr marL="7620" marR="7620" marT="18288" marB="18288" anchor="ctr">
                    <a:solidFill>
                      <a:schemeClr val="bg2"/>
                    </a:solidFill>
                  </a:tcPr>
                </a:tc>
              </a:tr>
              <a:tr h="228600">
                <a:tc>
                  <a:txBody>
                    <a:bodyPr/>
                    <a:lstStyle/>
                    <a:p>
                      <a:r>
                        <a:rPr lang="en-US" sz="1000" dirty="0" smtClean="0"/>
                        <a:t>Sample</a:t>
                      </a:r>
                      <a:r>
                        <a:rPr lang="en-US" sz="1000" baseline="0" dirty="0" smtClean="0"/>
                        <a:t> size</a:t>
                      </a:r>
                      <a:endParaRPr lang="en-US" sz="1000" dirty="0"/>
                    </a:p>
                  </a:txBody>
                  <a:tcPr marT="18288" marB="18288" anchor="ctr"/>
                </a:tc>
                <a:tc>
                  <a:txBody>
                    <a:bodyPr/>
                    <a:lstStyle/>
                    <a:p>
                      <a:pPr algn="ctr"/>
                      <a:r>
                        <a:rPr lang="en-US" sz="1000" dirty="0" smtClean="0"/>
                        <a:t>10,484</a:t>
                      </a:r>
                      <a:endParaRPr lang="en-US" sz="1000" dirty="0"/>
                    </a:p>
                  </a:txBody>
                  <a:tcPr marT="18288" marB="18288" anchor="ctr"/>
                </a:tc>
                <a:tc>
                  <a:txBody>
                    <a:bodyPr/>
                    <a:lstStyle/>
                    <a:p>
                      <a:pPr algn="ctr" fontAlgn="t"/>
                      <a:r>
                        <a:rPr lang="en-US" sz="1000" b="0" i="0" u="none" strike="noStrike" dirty="0">
                          <a:solidFill>
                            <a:srgbClr val="000000"/>
                          </a:solidFill>
                          <a:effectLst/>
                          <a:latin typeface="+mn-lt"/>
                        </a:rPr>
                        <a:t>530</a:t>
                      </a:r>
                    </a:p>
                  </a:txBody>
                  <a:tcPr marL="7620" marR="7620" marT="18288" marB="18288" anchor="ctr"/>
                </a:tc>
                <a:tc>
                  <a:txBody>
                    <a:bodyPr/>
                    <a:lstStyle/>
                    <a:p>
                      <a:pPr algn="ctr" fontAlgn="t"/>
                      <a:r>
                        <a:rPr lang="en-US" sz="1000" b="0" i="0" u="none" strike="noStrike" dirty="0">
                          <a:solidFill>
                            <a:srgbClr val="000000"/>
                          </a:solidFill>
                          <a:effectLst/>
                          <a:latin typeface="+mn-lt"/>
                        </a:rPr>
                        <a:t>515</a:t>
                      </a:r>
                    </a:p>
                  </a:txBody>
                  <a:tcPr marL="7620" marR="7620" marT="18288" marB="18288" anchor="ctr"/>
                </a:tc>
                <a:tc>
                  <a:txBody>
                    <a:bodyPr/>
                    <a:lstStyle/>
                    <a:p>
                      <a:pPr algn="ctr" fontAlgn="t"/>
                      <a:r>
                        <a:rPr lang="en-US" sz="1000" b="0" i="0" u="none" strike="noStrike" dirty="0">
                          <a:solidFill>
                            <a:srgbClr val="000000"/>
                          </a:solidFill>
                          <a:effectLst/>
                          <a:latin typeface="+mn-lt"/>
                        </a:rPr>
                        <a:t>530</a:t>
                      </a:r>
                    </a:p>
                  </a:txBody>
                  <a:tcPr marL="7620" marR="7620" marT="18288" marB="18288" anchor="ctr"/>
                </a:tc>
                <a:tc>
                  <a:txBody>
                    <a:bodyPr/>
                    <a:lstStyle/>
                    <a:p>
                      <a:pPr algn="ctr" fontAlgn="t"/>
                      <a:r>
                        <a:rPr lang="en-US" sz="1000" b="0" i="0" u="none" strike="noStrike" dirty="0">
                          <a:solidFill>
                            <a:srgbClr val="000000"/>
                          </a:solidFill>
                          <a:effectLst/>
                          <a:latin typeface="+mn-lt"/>
                        </a:rPr>
                        <a:t>527</a:t>
                      </a:r>
                    </a:p>
                  </a:txBody>
                  <a:tcPr marL="7620" marR="7620" marT="18288" marB="18288" anchor="ctr"/>
                </a:tc>
                <a:tc>
                  <a:txBody>
                    <a:bodyPr/>
                    <a:lstStyle/>
                    <a:p>
                      <a:pPr algn="ctr" fontAlgn="t"/>
                      <a:r>
                        <a:rPr lang="en-US" sz="1000" b="0" i="0" u="none" strike="noStrike" dirty="0">
                          <a:solidFill>
                            <a:srgbClr val="000000"/>
                          </a:solidFill>
                          <a:effectLst/>
                          <a:latin typeface="+mn-lt"/>
                        </a:rPr>
                        <a:t>529</a:t>
                      </a:r>
                    </a:p>
                  </a:txBody>
                  <a:tcPr marL="7620" marR="7620" marT="18288" marB="18288" anchor="ctr"/>
                </a:tc>
                <a:tc>
                  <a:txBody>
                    <a:bodyPr/>
                    <a:lstStyle/>
                    <a:p>
                      <a:pPr algn="ctr" fontAlgn="t"/>
                      <a:r>
                        <a:rPr lang="en-US" sz="1000" b="0" i="0" u="none" strike="noStrike" dirty="0">
                          <a:solidFill>
                            <a:srgbClr val="000000"/>
                          </a:solidFill>
                          <a:effectLst/>
                          <a:latin typeface="+mn-lt"/>
                        </a:rPr>
                        <a:t>488</a:t>
                      </a:r>
                    </a:p>
                  </a:txBody>
                  <a:tcPr marL="7620" marR="7620" marT="18288" marB="18288" anchor="ctr"/>
                </a:tc>
                <a:tc>
                  <a:txBody>
                    <a:bodyPr/>
                    <a:lstStyle/>
                    <a:p>
                      <a:pPr algn="ctr" fontAlgn="t"/>
                      <a:r>
                        <a:rPr lang="en-US" sz="1000" b="0" i="0" u="none" strike="noStrike" dirty="0">
                          <a:solidFill>
                            <a:srgbClr val="000000"/>
                          </a:solidFill>
                          <a:effectLst/>
                          <a:latin typeface="+mn-lt"/>
                        </a:rPr>
                        <a:t>527</a:t>
                      </a:r>
                    </a:p>
                  </a:txBody>
                  <a:tcPr marL="7620" marR="7620" marT="18288" marB="18288" anchor="ctr"/>
                </a:tc>
                <a:tc>
                  <a:txBody>
                    <a:bodyPr/>
                    <a:lstStyle/>
                    <a:p>
                      <a:pPr algn="ctr" fontAlgn="t"/>
                      <a:r>
                        <a:rPr lang="en-US" sz="1000" b="0" i="0" u="none" strike="noStrike" dirty="0">
                          <a:solidFill>
                            <a:srgbClr val="000000"/>
                          </a:solidFill>
                          <a:effectLst/>
                          <a:latin typeface="+mn-lt"/>
                        </a:rPr>
                        <a:t>538</a:t>
                      </a:r>
                    </a:p>
                  </a:txBody>
                  <a:tcPr marL="7620" marR="7620" marT="18288" marB="18288" anchor="ctr"/>
                </a:tc>
                <a:tc>
                  <a:txBody>
                    <a:bodyPr/>
                    <a:lstStyle/>
                    <a:p>
                      <a:pPr algn="ctr" fontAlgn="t"/>
                      <a:r>
                        <a:rPr lang="en-US" sz="1000" b="0" i="0" u="none" strike="noStrike" dirty="0">
                          <a:solidFill>
                            <a:srgbClr val="000000"/>
                          </a:solidFill>
                          <a:effectLst/>
                          <a:latin typeface="+mn-lt"/>
                        </a:rPr>
                        <a:t>524</a:t>
                      </a:r>
                    </a:p>
                  </a:txBody>
                  <a:tcPr marL="7620" marR="7620" marT="18288" marB="18288" anchor="ctr"/>
                </a:tc>
                <a:tc>
                  <a:txBody>
                    <a:bodyPr/>
                    <a:lstStyle/>
                    <a:p>
                      <a:pPr algn="ctr" fontAlgn="t"/>
                      <a:r>
                        <a:rPr lang="en-US" sz="1000" b="0" i="0" u="none" strike="noStrike" dirty="0">
                          <a:solidFill>
                            <a:srgbClr val="000000"/>
                          </a:solidFill>
                          <a:effectLst/>
                          <a:latin typeface="+mn-lt"/>
                        </a:rPr>
                        <a:t>538</a:t>
                      </a:r>
                    </a:p>
                  </a:txBody>
                  <a:tcPr marL="7620" marR="7620" marT="18288" marB="18288" anchor="ctr"/>
                </a:tc>
                <a:tc>
                  <a:txBody>
                    <a:bodyPr/>
                    <a:lstStyle/>
                    <a:p>
                      <a:pPr algn="ctr" fontAlgn="t"/>
                      <a:r>
                        <a:rPr lang="en-US" sz="1000" b="0" i="0" u="none" strike="noStrike" dirty="0">
                          <a:solidFill>
                            <a:srgbClr val="000000"/>
                          </a:solidFill>
                          <a:effectLst/>
                          <a:latin typeface="+mn-lt"/>
                        </a:rPr>
                        <a:t>524</a:t>
                      </a:r>
                    </a:p>
                  </a:txBody>
                  <a:tcPr marL="7620" marR="7620" marT="18288" marB="18288" anchor="ctr"/>
                </a:tc>
                <a:tc>
                  <a:txBody>
                    <a:bodyPr/>
                    <a:lstStyle/>
                    <a:p>
                      <a:pPr algn="ctr" fontAlgn="t"/>
                      <a:r>
                        <a:rPr lang="en-US" sz="1000" b="0" i="0" u="none" strike="noStrike" dirty="0">
                          <a:solidFill>
                            <a:srgbClr val="000000"/>
                          </a:solidFill>
                          <a:effectLst/>
                          <a:latin typeface="+mn-lt"/>
                        </a:rPr>
                        <a:t>512</a:t>
                      </a:r>
                    </a:p>
                  </a:txBody>
                  <a:tcPr marL="7620" marR="7620" marT="18288" marB="18288" anchor="ctr"/>
                </a:tc>
                <a:tc>
                  <a:txBody>
                    <a:bodyPr/>
                    <a:lstStyle/>
                    <a:p>
                      <a:pPr algn="ctr" fontAlgn="t"/>
                      <a:r>
                        <a:rPr lang="en-US" sz="1000" b="0" i="0" u="none" strike="noStrike" dirty="0">
                          <a:solidFill>
                            <a:srgbClr val="000000"/>
                          </a:solidFill>
                          <a:effectLst/>
                          <a:latin typeface="+mn-lt"/>
                        </a:rPr>
                        <a:t>516</a:t>
                      </a:r>
                    </a:p>
                  </a:txBody>
                  <a:tcPr marL="7620" marR="7620" marT="18288" marB="18288" anchor="ctr"/>
                </a:tc>
                <a:tc>
                  <a:txBody>
                    <a:bodyPr/>
                    <a:lstStyle/>
                    <a:p>
                      <a:pPr algn="ctr" fontAlgn="t"/>
                      <a:r>
                        <a:rPr lang="en-US" sz="1000" b="0" i="0" u="none" strike="noStrike" dirty="0">
                          <a:solidFill>
                            <a:srgbClr val="000000"/>
                          </a:solidFill>
                          <a:effectLst/>
                          <a:latin typeface="+mn-lt"/>
                        </a:rPr>
                        <a:t>524</a:t>
                      </a:r>
                    </a:p>
                  </a:txBody>
                  <a:tcPr marL="7620" marR="7620" marT="18288" marB="18288" anchor="ctr"/>
                </a:tc>
                <a:tc>
                  <a:txBody>
                    <a:bodyPr/>
                    <a:lstStyle/>
                    <a:p>
                      <a:pPr algn="ctr" fontAlgn="t"/>
                      <a:r>
                        <a:rPr lang="en-US" sz="1000" b="0" i="0" u="none" strike="noStrike" dirty="0">
                          <a:solidFill>
                            <a:srgbClr val="000000"/>
                          </a:solidFill>
                          <a:effectLst/>
                          <a:latin typeface="+mn-lt"/>
                        </a:rPr>
                        <a:t>523</a:t>
                      </a:r>
                    </a:p>
                  </a:txBody>
                  <a:tcPr marL="7620" marR="7620" marT="18288" marB="18288" anchor="ctr"/>
                </a:tc>
                <a:tc>
                  <a:txBody>
                    <a:bodyPr/>
                    <a:lstStyle/>
                    <a:p>
                      <a:pPr algn="ctr" fontAlgn="t"/>
                      <a:r>
                        <a:rPr lang="en-US" sz="1000" b="0" i="0" u="none" strike="noStrike" dirty="0">
                          <a:solidFill>
                            <a:srgbClr val="000000"/>
                          </a:solidFill>
                          <a:effectLst/>
                          <a:latin typeface="+mn-lt"/>
                        </a:rPr>
                        <a:t>526</a:t>
                      </a:r>
                    </a:p>
                  </a:txBody>
                  <a:tcPr marL="7620" marR="7620" marT="18288" marB="18288" anchor="ctr"/>
                </a:tc>
                <a:tc>
                  <a:txBody>
                    <a:bodyPr/>
                    <a:lstStyle/>
                    <a:p>
                      <a:pPr algn="ctr" fontAlgn="t"/>
                      <a:r>
                        <a:rPr lang="en-US" sz="1000" b="0" i="0" u="none" strike="noStrike" dirty="0">
                          <a:solidFill>
                            <a:srgbClr val="000000"/>
                          </a:solidFill>
                          <a:effectLst/>
                          <a:latin typeface="+mn-lt"/>
                        </a:rPr>
                        <a:t>526</a:t>
                      </a:r>
                    </a:p>
                  </a:txBody>
                  <a:tcPr marL="7620" marR="7620" marT="18288" marB="18288" anchor="ctr"/>
                </a:tc>
                <a:tc>
                  <a:txBody>
                    <a:bodyPr/>
                    <a:lstStyle/>
                    <a:p>
                      <a:pPr algn="ctr" fontAlgn="t"/>
                      <a:r>
                        <a:rPr lang="en-US" sz="1000" b="0" i="0" u="none" strike="noStrike" dirty="0">
                          <a:solidFill>
                            <a:srgbClr val="000000"/>
                          </a:solidFill>
                          <a:effectLst/>
                          <a:latin typeface="+mn-lt"/>
                        </a:rPr>
                        <a:t>525</a:t>
                      </a:r>
                    </a:p>
                  </a:txBody>
                  <a:tcPr marL="7620" marR="7620" marT="18288" marB="18288" anchor="ctr"/>
                </a:tc>
                <a:tc>
                  <a:txBody>
                    <a:bodyPr/>
                    <a:lstStyle/>
                    <a:p>
                      <a:pPr algn="ctr" fontAlgn="t"/>
                      <a:r>
                        <a:rPr lang="en-US" sz="1000" b="0" i="0" u="none" strike="noStrike" dirty="0">
                          <a:solidFill>
                            <a:srgbClr val="000000"/>
                          </a:solidFill>
                          <a:effectLst/>
                          <a:latin typeface="+mn-lt"/>
                        </a:rPr>
                        <a:t>530</a:t>
                      </a:r>
                    </a:p>
                  </a:txBody>
                  <a:tcPr marL="7620" marR="7620" marT="18288" marB="18288" anchor="ctr"/>
                </a:tc>
                <a:tc>
                  <a:txBody>
                    <a:bodyPr/>
                    <a:lstStyle/>
                    <a:p>
                      <a:pPr algn="ctr" fontAlgn="t"/>
                      <a:r>
                        <a:rPr lang="en-US" sz="1000" b="0" i="0" u="none" strike="noStrike" dirty="0">
                          <a:solidFill>
                            <a:srgbClr val="000000"/>
                          </a:solidFill>
                          <a:effectLst/>
                          <a:latin typeface="+mn-lt"/>
                        </a:rPr>
                        <a:t>532</a:t>
                      </a:r>
                    </a:p>
                  </a:txBody>
                  <a:tcPr marL="7620" marR="7620" marT="18288" marB="18288" anchor="ctr"/>
                </a:tc>
              </a:tr>
              <a:tr h="182880">
                <a:tc>
                  <a:txBody>
                    <a:bodyPr/>
                    <a:lstStyle/>
                    <a:p>
                      <a:r>
                        <a:rPr lang="en-US" sz="1000" baseline="0" dirty="0" smtClean="0"/>
                        <a:t>I</a:t>
                      </a:r>
                      <a:r>
                        <a:rPr lang="en-US" sz="1000" dirty="0" smtClean="0"/>
                        <a:t>nternet users (millions)</a:t>
                      </a:r>
                      <a:endParaRPr lang="en-US" sz="1000" dirty="0"/>
                    </a:p>
                  </a:txBody>
                  <a:tcPr/>
                </a:tc>
                <a:tc>
                  <a:txBody>
                    <a:bodyPr/>
                    <a:lstStyle/>
                    <a:p>
                      <a:pPr algn="ctr" fontAlgn="b"/>
                      <a:r>
                        <a:rPr lang="en-US" sz="1000" u="none" strike="noStrike" dirty="0" smtClean="0">
                          <a:effectLst/>
                        </a:rPr>
                        <a:t>1.45</a:t>
                      </a:r>
                      <a:r>
                        <a:rPr lang="en-US" sz="1000" u="none" strike="noStrike" baseline="0" dirty="0" smtClean="0">
                          <a:effectLst/>
                        </a:rPr>
                        <a:t> B</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20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8</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80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28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511</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17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51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67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120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55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 102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41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18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43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61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3.9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31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35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52.9 </a:t>
                      </a:r>
                      <a:endParaRPr lang="en-US" sz="1000" b="0" i="0" u="none" strike="noStrike" dirty="0">
                        <a:solidFill>
                          <a:srgbClr val="000000"/>
                        </a:solidFill>
                        <a:effectLst/>
                        <a:latin typeface="Calibri" panose="020F0502020204030204" pitchFamily="34" charset="0"/>
                      </a:endParaRPr>
                    </a:p>
                  </a:txBody>
                  <a:tcPr marL="5822" marR="5822" marT="0" marB="0" anchor="ctr"/>
                </a:tc>
                <a:tc>
                  <a:txBody>
                    <a:bodyPr/>
                    <a:lstStyle/>
                    <a:p>
                      <a:pPr algn="ctr" fontAlgn="b"/>
                      <a:r>
                        <a:rPr lang="en-US" sz="1000" u="none" strike="noStrike" dirty="0" smtClean="0">
                          <a:effectLst/>
                        </a:rPr>
                        <a:t>245 </a:t>
                      </a:r>
                      <a:endParaRPr lang="en-US" sz="1000" b="0" i="0" u="none" strike="noStrike" dirty="0">
                        <a:solidFill>
                          <a:srgbClr val="000000"/>
                        </a:solidFill>
                        <a:effectLst/>
                        <a:latin typeface="Calibri" panose="020F0502020204030204" pitchFamily="34" charset="0"/>
                      </a:endParaRPr>
                    </a:p>
                  </a:txBody>
                  <a:tcPr marL="5822" marR="5822" marT="0" marB="0" anchor="ctr"/>
                </a:tc>
              </a:tr>
            </a:tbl>
          </a:graphicData>
        </a:graphic>
      </p:graphicFrame>
      <p:sp>
        <p:nvSpPr>
          <p:cNvPr id="2" name="Slide Number Placeholder 1"/>
          <p:cNvSpPr>
            <a:spLocks noGrp="1"/>
          </p:cNvSpPr>
          <p:nvPr>
            <p:ph type="sldNum" sz="quarter" idx="4"/>
          </p:nvPr>
        </p:nvSpPr>
        <p:spPr/>
        <p:txBody>
          <a:bodyPr/>
          <a:lstStyle/>
          <a:p>
            <a:fld id="{7EFC24D6-DB8F-6B44-BA5A-9BEC68C15CAA}" type="slidenum">
              <a:rPr lang="en-US" smtClean="0"/>
              <a:pPr/>
              <a:t>3</a:t>
            </a:fld>
            <a:endParaRPr lang="en-US" dirty="0"/>
          </a:p>
        </p:txBody>
      </p:sp>
    </p:spTree>
    <p:extLst>
      <p:ext uri="{BB962C8B-B14F-4D97-AF65-F5344CB8AC3E}">
        <p14:creationId xmlns:p14="http://schemas.microsoft.com/office/powerpoint/2010/main" val="35682004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Safer computing is </a:t>
            </a:r>
            <a:r>
              <a:rPr lang="en-US" dirty="0" smtClean="0"/>
              <a:t>built </a:t>
            </a:r>
            <a:r>
              <a:rPr lang="en-US" dirty="0"/>
              <a:t>in three </a:t>
            </a:r>
            <a:r>
              <a:rPr lang="en-US" dirty="0" smtClean="0"/>
              <a:t>levels</a:t>
            </a:r>
            <a:endParaRPr lang="en-US" dirty="0"/>
          </a:p>
        </p:txBody>
      </p:sp>
      <p:sp>
        <p:nvSpPr>
          <p:cNvPr id="14" name="Text Placeholder 13"/>
          <p:cNvSpPr>
            <a:spLocks noGrp="1"/>
          </p:cNvSpPr>
          <p:nvPr>
            <p:ph type="body" sz="quarter" idx="4294967295"/>
          </p:nvPr>
        </p:nvSpPr>
        <p:spPr>
          <a:xfrm>
            <a:off x="457556" y="4358804"/>
            <a:ext cx="4711294" cy="1468094"/>
          </a:xfrm>
        </p:spPr>
        <p:txBody>
          <a:bodyPr lIns="0" rIns="91440"/>
          <a:lstStyle/>
          <a:p>
            <a:pPr marL="0" indent="0">
              <a:spcBef>
                <a:spcPts val="1200"/>
              </a:spcBef>
              <a:spcAft>
                <a:spcPts val="600"/>
              </a:spcAft>
              <a:buNone/>
            </a:pPr>
            <a:r>
              <a:rPr lang="en-US" sz="1400" dirty="0">
                <a:latin typeface="+mn-lt"/>
              </a:rPr>
              <a:t>Through statistical analysis, researchers grouped individual questions and assigned points to each so that each respondent receives a score of 0 to 100</a:t>
            </a:r>
            <a:r>
              <a:rPr lang="en-US" sz="1400" dirty="0" smtClean="0">
                <a:latin typeface="+mn-lt"/>
              </a:rPr>
              <a:t>.</a:t>
            </a:r>
            <a:endParaRPr lang="en-US" sz="1400" dirty="0">
              <a:latin typeface="+mn-lt"/>
            </a:endParaRPr>
          </a:p>
          <a:p>
            <a:pPr marL="0" indent="0">
              <a:buNone/>
            </a:pPr>
            <a:r>
              <a:rPr lang="en-US" sz="1400" dirty="0" smtClean="0">
                <a:latin typeface="+mn-lt"/>
              </a:rPr>
              <a:t>Because the </a:t>
            </a:r>
            <a:r>
              <a:rPr lang="en-US" sz="1400" dirty="0">
                <a:latin typeface="+mn-lt"/>
              </a:rPr>
              <a:t>Index has been designed to reflect the evolving issues consumers face online, specific items are added and deleted from the Index year to year</a:t>
            </a:r>
            <a:r>
              <a:rPr lang="en-US" sz="1400" dirty="0" smtClean="0">
                <a:latin typeface="+mn-lt"/>
              </a:rPr>
              <a:t>.</a:t>
            </a:r>
            <a:endParaRPr lang="en-US" sz="1400" dirty="0">
              <a:latin typeface="+mn-lt"/>
            </a:endParaRPr>
          </a:p>
        </p:txBody>
      </p:sp>
      <p:sp>
        <p:nvSpPr>
          <p:cNvPr id="31" name="Rectangle 30"/>
          <p:cNvSpPr/>
          <p:nvPr/>
        </p:nvSpPr>
        <p:spPr>
          <a:xfrm>
            <a:off x="11549243" y="2933382"/>
            <a:ext cx="383994" cy="338328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vert="vert" wrap="square" rtlCol="0" anchor="ctr"/>
          <a:lstStyle/>
          <a:p>
            <a:pPr algn="ctr" defTabSz="932563"/>
            <a:r>
              <a:rPr lang="en-US" sz="1200" dirty="0">
                <a:solidFill>
                  <a:schemeClr val="tx1"/>
                </a:solidFill>
              </a:rPr>
              <a:t>Proactive involvement in protecting self online </a:t>
            </a:r>
          </a:p>
        </p:txBody>
      </p:sp>
      <p:sp>
        <p:nvSpPr>
          <p:cNvPr id="52" name="Rectangle 51"/>
          <p:cNvSpPr/>
          <p:nvPr/>
        </p:nvSpPr>
        <p:spPr>
          <a:xfrm>
            <a:off x="888925" y="3060215"/>
            <a:ext cx="4297680" cy="548640"/>
          </a:xfrm>
          <a:prstGeom prst="rect">
            <a:avLst/>
          </a:prstGeom>
          <a:solidFill>
            <a:schemeClr val="tx1">
              <a:lumMod val="85000"/>
            </a:schemeClr>
          </a:solidFill>
        </p:spPr>
        <p:txBody>
          <a:bodyPr wrap="square">
            <a:spAutoFit/>
          </a:bodyPr>
          <a:lstStyle/>
          <a:p>
            <a:pPr>
              <a:lnSpc>
                <a:spcPts val="1700"/>
              </a:lnSpc>
            </a:pPr>
            <a:r>
              <a:rPr lang="en-US" sz="1400" b="1" dirty="0">
                <a:solidFill>
                  <a:schemeClr val="accent2"/>
                </a:solidFill>
              </a:rPr>
              <a:t>Foundational</a:t>
            </a:r>
            <a:r>
              <a:rPr lang="en-US" sz="1400" dirty="0">
                <a:solidFill>
                  <a:schemeClr val="accent2"/>
                </a:solidFill>
              </a:rPr>
              <a:t>: </a:t>
            </a:r>
            <a:r>
              <a:rPr lang="en-US" sz="1400" dirty="0" smtClean="0">
                <a:solidFill>
                  <a:schemeClr val="accent2"/>
                </a:solidFill>
              </a:rPr>
              <a:t>Settings </a:t>
            </a:r>
            <a:r>
              <a:rPr lang="en-US" sz="1400" dirty="0">
                <a:solidFill>
                  <a:schemeClr val="accent2"/>
                </a:solidFill>
              </a:rPr>
              <a:t>and characteristics of </a:t>
            </a:r>
            <a:r>
              <a:rPr lang="en-US" sz="1400" dirty="0" smtClean="0">
                <a:solidFill>
                  <a:schemeClr val="accent2"/>
                </a:solidFill>
              </a:rPr>
              <a:t>users’ </a:t>
            </a:r>
            <a:r>
              <a:rPr lang="en-US" sz="1400" dirty="0">
                <a:solidFill>
                  <a:schemeClr val="accent2"/>
                </a:solidFill>
              </a:rPr>
              <a:t>computing </a:t>
            </a:r>
            <a:r>
              <a:rPr lang="en-US" sz="1400" dirty="0" smtClean="0">
                <a:solidFill>
                  <a:schemeClr val="accent2"/>
                </a:solidFill>
              </a:rPr>
              <a:t>environments </a:t>
            </a:r>
            <a:r>
              <a:rPr lang="en-US" sz="1400" dirty="0">
                <a:solidFill>
                  <a:schemeClr val="accent2"/>
                </a:solidFill>
              </a:rPr>
              <a:t>that can keep them safe</a:t>
            </a:r>
          </a:p>
        </p:txBody>
      </p:sp>
      <p:sp>
        <p:nvSpPr>
          <p:cNvPr id="53" name="Rectangle 52"/>
          <p:cNvSpPr/>
          <p:nvPr/>
        </p:nvSpPr>
        <p:spPr>
          <a:xfrm>
            <a:off x="871170" y="2370862"/>
            <a:ext cx="4297680" cy="548640"/>
          </a:xfrm>
          <a:prstGeom prst="rect">
            <a:avLst/>
          </a:prstGeom>
          <a:solidFill>
            <a:schemeClr val="tx1">
              <a:lumMod val="85000"/>
            </a:schemeClr>
          </a:solidFill>
        </p:spPr>
        <p:txBody>
          <a:bodyPr wrap="square">
            <a:spAutoFit/>
          </a:bodyPr>
          <a:lstStyle/>
          <a:p>
            <a:pPr>
              <a:lnSpc>
                <a:spcPct val="90000"/>
              </a:lnSpc>
              <a:spcBef>
                <a:spcPts val="1200"/>
              </a:spcBef>
            </a:pPr>
            <a:r>
              <a:rPr lang="en-US" sz="1400" b="1" dirty="0">
                <a:solidFill>
                  <a:schemeClr val="accent4"/>
                </a:solidFill>
              </a:rPr>
              <a:t>Technical</a:t>
            </a:r>
            <a:r>
              <a:rPr lang="en-US" sz="1400" dirty="0">
                <a:solidFill>
                  <a:schemeClr val="accent4"/>
                </a:solidFill>
              </a:rPr>
              <a:t>: </a:t>
            </a:r>
            <a:r>
              <a:rPr lang="en-US" sz="1400" dirty="0" smtClean="0">
                <a:solidFill>
                  <a:schemeClr val="accent4"/>
                </a:solidFill>
              </a:rPr>
              <a:t>Tools that can help users stay safer online</a:t>
            </a:r>
            <a:br>
              <a:rPr lang="en-US" sz="1400" dirty="0" smtClean="0">
                <a:solidFill>
                  <a:schemeClr val="accent4"/>
                </a:solidFill>
              </a:rPr>
            </a:br>
            <a:endParaRPr lang="en-US" sz="1600" dirty="0">
              <a:solidFill>
                <a:schemeClr val="accent4"/>
              </a:solidFill>
              <a:effectLst/>
            </a:endParaRPr>
          </a:p>
        </p:txBody>
      </p:sp>
      <p:sp>
        <p:nvSpPr>
          <p:cNvPr id="54" name="Rectangle 53"/>
          <p:cNvSpPr/>
          <p:nvPr/>
        </p:nvSpPr>
        <p:spPr>
          <a:xfrm>
            <a:off x="897803" y="1672635"/>
            <a:ext cx="4297680" cy="548640"/>
          </a:xfrm>
          <a:prstGeom prst="rect">
            <a:avLst/>
          </a:prstGeom>
          <a:solidFill>
            <a:schemeClr val="tx1">
              <a:lumMod val="85000"/>
            </a:schemeClr>
          </a:solidFill>
        </p:spPr>
        <p:txBody>
          <a:bodyPr wrap="square">
            <a:spAutoFit/>
          </a:bodyPr>
          <a:lstStyle/>
          <a:p>
            <a:pPr>
              <a:lnSpc>
                <a:spcPct val="90000"/>
              </a:lnSpc>
              <a:spcBef>
                <a:spcPts val="1200"/>
              </a:spcBef>
              <a:spcAft>
                <a:spcPts val="500"/>
              </a:spcAft>
            </a:pPr>
            <a:r>
              <a:rPr lang="en-US" sz="1400" b="1" dirty="0">
                <a:solidFill>
                  <a:schemeClr val="accent1"/>
                </a:solidFill>
              </a:rPr>
              <a:t>Behavioral: </a:t>
            </a:r>
            <a:r>
              <a:rPr lang="en-US" sz="1400" dirty="0">
                <a:solidFill>
                  <a:schemeClr val="accent1"/>
                </a:solidFill>
              </a:rPr>
              <a:t>Actions users </a:t>
            </a:r>
            <a:r>
              <a:rPr lang="en-US" sz="1400" dirty="0" smtClean="0">
                <a:solidFill>
                  <a:schemeClr val="accent1"/>
                </a:solidFill>
              </a:rPr>
              <a:t>take—or </a:t>
            </a:r>
            <a:r>
              <a:rPr lang="en-US" sz="1400" dirty="0">
                <a:solidFill>
                  <a:schemeClr val="accent1"/>
                </a:solidFill>
              </a:rPr>
              <a:t>don’t take—to stay </a:t>
            </a:r>
            <a:r>
              <a:rPr lang="en-US" sz="1400" dirty="0" smtClean="0">
                <a:solidFill>
                  <a:schemeClr val="accent1"/>
                </a:solidFill>
              </a:rPr>
              <a:t>safe and avoid </a:t>
            </a:r>
            <a:r>
              <a:rPr lang="en-US" sz="1400" dirty="0">
                <a:solidFill>
                  <a:schemeClr val="accent1"/>
                </a:solidFill>
              </a:rPr>
              <a:t>or fix </a:t>
            </a:r>
            <a:r>
              <a:rPr lang="en-US" sz="1400" dirty="0" smtClean="0">
                <a:solidFill>
                  <a:schemeClr val="accent1"/>
                </a:solidFill>
              </a:rPr>
              <a:t>problems</a:t>
            </a:r>
            <a:endParaRPr lang="en-US" sz="1400" dirty="0">
              <a:solidFill>
                <a:schemeClr val="accent1"/>
              </a:solidFill>
            </a:endParaRPr>
          </a:p>
        </p:txBody>
      </p:sp>
      <p:sp>
        <p:nvSpPr>
          <p:cNvPr id="22" name="Rectangle 21"/>
          <p:cNvSpPr/>
          <p:nvPr/>
        </p:nvSpPr>
        <p:spPr bwMode="auto">
          <a:xfrm>
            <a:off x="9120548" y="2933382"/>
            <a:ext cx="1143000" cy="1088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fontAlgn="base">
              <a:spcBef>
                <a:spcPct val="0"/>
              </a:spcBef>
              <a:spcAft>
                <a:spcPct val="0"/>
              </a:spcAft>
            </a:pPr>
            <a:r>
              <a:rPr lang="en-US" sz="1200" dirty="0">
                <a:solidFill>
                  <a:schemeClr val="lt1"/>
                </a:solidFill>
              </a:rPr>
              <a:t>Smart </a:t>
            </a:r>
            <a:r>
              <a:rPr lang="en-US" sz="1200" dirty="0" smtClean="0">
                <a:solidFill>
                  <a:schemeClr val="lt1"/>
                </a:solidFill>
              </a:rPr>
              <a:t/>
            </a:r>
            <a:br>
              <a:rPr lang="en-US" sz="1200" dirty="0" smtClean="0">
                <a:solidFill>
                  <a:schemeClr val="lt1"/>
                </a:solidFill>
              </a:rPr>
            </a:br>
            <a:r>
              <a:rPr lang="en-US" sz="1200" dirty="0" smtClean="0">
                <a:solidFill>
                  <a:schemeClr val="lt1"/>
                </a:solidFill>
              </a:rPr>
              <a:t>choices </a:t>
            </a:r>
            <a:br>
              <a:rPr lang="en-US" sz="1200" dirty="0" smtClean="0">
                <a:solidFill>
                  <a:schemeClr val="lt1"/>
                </a:solidFill>
              </a:rPr>
            </a:br>
            <a:r>
              <a:rPr lang="en-US" sz="1200" dirty="0" smtClean="0">
                <a:solidFill>
                  <a:schemeClr val="lt1"/>
                </a:solidFill>
              </a:rPr>
              <a:t>of sites</a:t>
            </a:r>
            <a:endParaRPr lang="en-US" sz="1200" dirty="0">
              <a:solidFill>
                <a:schemeClr val="lt1"/>
              </a:solidFill>
            </a:endParaRPr>
          </a:p>
        </p:txBody>
      </p:sp>
      <p:sp>
        <p:nvSpPr>
          <p:cNvPr id="23" name="Rectangle 22"/>
          <p:cNvSpPr/>
          <p:nvPr/>
        </p:nvSpPr>
        <p:spPr bwMode="auto">
          <a:xfrm>
            <a:off x="7926366" y="2933382"/>
            <a:ext cx="1143000" cy="1088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fontAlgn="base">
              <a:spcBef>
                <a:spcPct val="0"/>
              </a:spcBef>
              <a:spcAft>
                <a:spcPct val="0"/>
              </a:spcAft>
            </a:pPr>
            <a:r>
              <a:rPr lang="en-US" sz="1200" dirty="0">
                <a:solidFill>
                  <a:schemeClr val="lt1"/>
                </a:solidFill>
              </a:rPr>
              <a:t>Strong </a:t>
            </a:r>
            <a:r>
              <a:rPr lang="en-US" sz="1200" dirty="0" smtClean="0">
                <a:solidFill>
                  <a:schemeClr val="lt1"/>
                </a:solidFill>
              </a:rPr>
              <a:t>passwords</a:t>
            </a:r>
            <a:endParaRPr lang="en-US" sz="1200" dirty="0">
              <a:solidFill>
                <a:schemeClr val="lt1"/>
              </a:solidFill>
            </a:endParaRPr>
          </a:p>
        </p:txBody>
      </p:sp>
      <p:sp>
        <p:nvSpPr>
          <p:cNvPr id="24" name="Rectangle 23"/>
          <p:cNvSpPr/>
          <p:nvPr/>
        </p:nvSpPr>
        <p:spPr bwMode="auto">
          <a:xfrm>
            <a:off x="10305302" y="2933382"/>
            <a:ext cx="1143000" cy="1088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fontAlgn="base">
              <a:spcBef>
                <a:spcPct val="0"/>
              </a:spcBef>
              <a:spcAft>
                <a:spcPct val="0"/>
              </a:spcAft>
            </a:pPr>
            <a:r>
              <a:rPr lang="en-US" sz="1200" dirty="0">
                <a:solidFill>
                  <a:schemeClr val="lt1"/>
                </a:solidFill>
              </a:rPr>
              <a:t>Education</a:t>
            </a:r>
          </a:p>
        </p:txBody>
      </p:sp>
      <p:sp>
        <p:nvSpPr>
          <p:cNvPr id="4" name="Rectangle 3"/>
          <p:cNvSpPr/>
          <p:nvPr/>
        </p:nvSpPr>
        <p:spPr bwMode="gray">
          <a:xfrm>
            <a:off x="5684837" y="2933382"/>
            <a:ext cx="2054265" cy="1090364"/>
          </a:xfrm>
          <a:prstGeom prst="rect">
            <a:avLst/>
          </a:prstGeom>
          <a:solidFill>
            <a:schemeClr val="accent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r>
              <a:rPr lang="en-US" sz="1400" b="0" dirty="0">
                <a:solidFill>
                  <a:schemeClr val="tx1"/>
                </a:solidFill>
              </a:rPr>
              <a:t>Behavioral</a:t>
            </a:r>
          </a:p>
          <a:p>
            <a:pPr algn="r"/>
            <a:r>
              <a:rPr lang="en-US" sz="1400" dirty="0" smtClean="0">
                <a:solidFill>
                  <a:schemeClr val="tx1"/>
                </a:solidFill>
              </a:rPr>
              <a:t>30</a:t>
            </a:r>
            <a:r>
              <a:rPr lang="en-US" sz="1400" b="0" dirty="0" smtClean="0">
                <a:solidFill>
                  <a:schemeClr val="tx1"/>
                </a:solidFill>
              </a:rPr>
              <a:t> </a:t>
            </a:r>
            <a:r>
              <a:rPr lang="en-US" sz="1400" b="0" dirty="0">
                <a:solidFill>
                  <a:schemeClr val="tx1"/>
                </a:solidFill>
              </a:rPr>
              <a:t>points</a:t>
            </a:r>
          </a:p>
        </p:txBody>
      </p:sp>
      <p:sp>
        <p:nvSpPr>
          <p:cNvPr id="5" name="Isosceles Triangle 4"/>
          <p:cNvSpPr>
            <a:spLocks noChangeAspect="1"/>
          </p:cNvSpPr>
          <p:nvPr/>
        </p:nvSpPr>
        <p:spPr>
          <a:xfrm rot="5400000">
            <a:off x="7701871" y="3398313"/>
            <a:ext cx="198922" cy="13716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000" b="0" dirty="0" err="1" smtClean="0">
              <a:solidFill>
                <a:schemeClr val="tx1"/>
              </a:solidFill>
            </a:endParaRPr>
          </a:p>
        </p:txBody>
      </p:sp>
      <p:grpSp>
        <p:nvGrpSpPr>
          <p:cNvPr id="32" name="Group 31"/>
          <p:cNvGrpSpPr>
            <a:grpSpLocks noChangeAspect="1"/>
          </p:cNvGrpSpPr>
          <p:nvPr/>
        </p:nvGrpSpPr>
        <p:grpSpPr>
          <a:xfrm>
            <a:off x="5949528" y="3166839"/>
            <a:ext cx="420161" cy="640080"/>
            <a:chOff x="1270000" y="1270000"/>
            <a:chExt cx="576263" cy="877888"/>
          </a:xfrm>
          <a:solidFill>
            <a:schemeClr val="tx1"/>
          </a:solidFill>
        </p:grpSpPr>
        <p:sp>
          <p:nvSpPr>
            <p:cNvPr id="33" name="Freeform 32"/>
            <p:cNvSpPr>
              <a:spLocks/>
            </p:cNvSpPr>
            <p:nvPr/>
          </p:nvSpPr>
          <p:spPr bwMode="auto">
            <a:xfrm>
              <a:off x="1549400" y="1581150"/>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noFill/>
              <a:prstDash val="solid"/>
              <a:round/>
              <a:headEnd/>
              <a:tailEnd/>
            </a:ln>
            <a:extLst>
              <a:ext uri="{91240B29-F687-4F45-9708-019B960494DF}">
                <a14:hiddenLine xmlns:a14="http://schemas.microsoft.com/office/drawing/2010/main" w="0" cap="rnd">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1270000" y="1270000"/>
              <a:ext cx="576263" cy="877888"/>
            </a:xfrm>
            <a:custGeom>
              <a:avLst/>
              <a:gdLst>
                <a:gd name="T0" fmla="*/ 135 w 151"/>
                <a:gd name="T1" fmla="*/ 106 h 231"/>
                <a:gd name="T2" fmla="*/ 135 w 151"/>
                <a:gd name="T3" fmla="*/ 60 h 231"/>
                <a:gd name="T4" fmla="*/ 75 w 151"/>
                <a:gd name="T5" fmla="*/ 0 h 231"/>
                <a:gd name="T6" fmla="*/ 16 w 151"/>
                <a:gd name="T7" fmla="*/ 60 h 231"/>
                <a:gd name="T8" fmla="*/ 16 w 151"/>
                <a:gd name="T9" fmla="*/ 106 h 231"/>
                <a:gd name="T10" fmla="*/ 0 w 151"/>
                <a:gd name="T11" fmla="*/ 106 h 231"/>
                <a:gd name="T12" fmla="*/ 0 w 151"/>
                <a:gd name="T13" fmla="*/ 231 h 231"/>
                <a:gd name="T14" fmla="*/ 151 w 151"/>
                <a:gd name="T15" fmla="*/ 231 h 231"/>
                <a:gd name="T16" fmla="*/ 151 w 151"/>
                <a:gd name="T17" fmla="*/ 106 h 231"/>
                <a:gd name="T18" fmla="*/ 135 w 151"/>
                <a:gd name="T19" fmla="*/ 106 h 231"/>
                <a:gd name="T20" fmla="*/ 39 w 151"/>
                <a:gd name="T21" fmla="*/ 60 h 231"/>
                <a:gd name="T22" fmla="*/ 75 w 151"/>
                <a:gd name="T23" fmla="*/ 24 h 231"/>
                <a:gd name="T24" fmla="*/ 111 w 151"/>
                <a:gd name="T25" fmla="*/ 60 h 231"/>
                <a:gd name="T26" fmla="*/ 111 w 151"/>
                <a:gd name="T27" fmla="*/ 106 h 231"/>
                <a:gd name="T28" fmla="*/ 39 w 151"/>
                <a:gd name="T29" fmla="*/ 106 h 231"/>
                <a:gd name="T30" fmla="*/ 39 w 151"/>
                <a:gd name="T31" fmla="*/ 60 h 231"/>
                <a:gd name="T32" fmla="*/ 127 w 151"/>
                <a:gd name="T33" fmla="*/ 208 h 231"/>
                <a:gd name="T34" fmla="*/ 23 w 151"/>
                <a:gd name="T35" fmla="*/ 208 h 231"/>
                <a:gd name="T36" fmla="*/ 23 w 151"/>
                <a:gd name="T37" fmla="*/ 130 h 231"/>
                <a:gd name="T38" fmla="*/ 127 w 151"/>
                <a:gd name="T39" fmla="*/ 130 h 231"/>
                <a:gd name="T40" fmla="*/ 127 w 151"/>
                <a:gd name="T41" fmla="*/ 20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231">
                  <a:moveTo>
                    <a:pt x="135" y="106"/>
                  </a:moveTo>
                  <a:cubicBezTo>
                    <a:pt x="135" y="60"/>
                    <a:pt x="135" y="60"/>
                    <a:pt x="135" y="60"/>
                  </a:cubicBezTo>
                  <a:cubicBezTo>
                    <a:pt x="135" y="27"/>
                    <a:pt x="108" y="0"/>
                    <a:pt x="75" y="0"/>
                  </a:cubicBezTo>
                  <a:cubicBezTo>
                    <a:pt x="42" y="0"/>
                    <a:pt x="16" y="27"/>
                    <a:pt x="16" y="60"/>
                  </a:cubicBezTo>
                  <a:cubicBezTo>
                    <a:pt x="16" y="106"/>
                    <a:pt x="16" y="106"/>
                    <a:pt x="16" y="106"/>
                  </a:cubicBezTo>
                  <a:cubicBezTo>
                    <a:pt x="0" y="106"/>
                    <a:pt x="0" y="106"/>
                    <a:pt x="0" y="106"/>
                  </a:cubicBezTo>
                  <a:cubicBezTo>
                    <a:pt x="0" y="231"/>
                    <a:pt x="0" y="231"/>
                    <a:pt x="0" y="231"/>
                  </a:cubicBezTo>
                  <a:cubicBezTo>
                    <a:pt x="151" y="231"/>
                    <a:pt x="151" y="231"/>
                    <a:pt x="151" y="231"/>
                  </a:cubicBezTo>
                  <a:cubicBezTo>
                    <a:pt x="151" y="106"/>
                    <a:pt x="151" y="106"/>
                    <a:pt x="151" y="106"/>
                  </a:cubicBezTo>
                  <a:lnTo>
                    <a:pt x="135" y="106"/>
                  </a:lnTo>
                  <a:close/>
                  <a:moveTo>
                    <a:pt x="39" y="60"/>
                  </a:moveTo>
                  <a:cubicBezTo>
                    <a:pt x="39" y="40"/>
                    <a:pt x="55" y="24"/>
                    <a:pt x="75" y="24"/>
                  </a:cubicBezTo>
                  <a:cubicBezTo>
                    <a:pt x="95" y="24"/>
                    <a:pt x="111" y="40"/>
                    <a:pt x="111" y="60"/>
                  </a:cubicBezTo>
                  <a:cubicBezTo>
                    <a:pt x="111" y="106"/>
                    <a:pt x="111" y="106"/>
                    <a:pt x="111" y="106"/>
                  </a:cubicBezTo>
                  <a:cubicBezTo>
                    <a:pt x="39" y="106"/>
                    <a:pt x="39" y="106"/>
                    <a:pt x="39" y="106"/>
                  </a:cubicBezTo>
                  <a:lnTo>
                    <a:pt x="39" y="60"/>
                  </a:lnTo>
                  <a:close/>
                  <a:moveTo>
                    <a:pt x="127" y="208"/>
                  </a:moveTo>
                  <a:cubicBezTo>
                    <a:pt x="23" y="208"/>
                    <a:pt x="23" y="208"/>
                    <a:pt x="23" y="208"/>
                  </a:cubicBezTo>
                  <a:cubicBezTo>
                    <a:pt x="23" y="130"/>
                    <a:pt x="23" y="130"/>
                    <a:pt x="23" y="130"/>
                  </a:cubicBezTo>
                  <a:cubicBezTo>
                    <a:pt x="127" y="130"/>
                    <a:pt x="127" y="130"/>
                    <a:pt x="127" y="130"/>
                  </a:cubicBezTo>
                  <a:lnTo>
                    <a:pt x="127" y="208"/>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503363" y="1798638"/>
              <a:ext cx="111125" cy="223838"/>
            </a:xfrm>
            <a:custGeom>
              <a:avLst/>
              <a:gdLst>
                <a:gd name="T0" fmla="*/ 29 w 29"/>
                <a:gd name="T1" fmla="*/ 14 h 59"/>
                <a:gd name="T2" fmla="*/ 14 w 29"/>
                <a:gd name="T3" fmla="*/ 0 h 59"/>
                <a:gd name="T4" fmla="*/ 0 w 29"/>
                <a:gd name="T5" fmla="*/ 14 h 59"/>
                <a:gd name="T6" fmla="*/ 9 w 29"/>
                <a:gd name="T7" fmla="*/ 27 h 59"/>
                <a:gd name="T8" fmla="*/ 0 w 29"/>
                <a:gd name="T9" fmla="*/ 59 h 59"/>
                <a:gd name="T10" fmla="*/ 14 w 29"/>
                <a:gd name="T11" fmla="*/ 59 h 59"/>
                <a:gd name="T12" fmla="*/ 29 w 29"/>
                <a:gd name="T13" fmla="*/ 59 h 59"/>
                <a:gd name="T14" fmla="*/ 20 w 29"/>
                <a:gd name="T15" fmla="*/ 27 h 59"/>
                <a:gd name="T16" fmla="*/ 29 w 29"/>
                <a:gd name="T1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9">
                  <a:moveTo>
                    <a:pt x="29" y="14"/>
                  </a:moveTo>
                  <a:cubicBezTo>
                    <a:pt x="29" y="6"/>
                    <a:pt x="22" y="0"/>
                    <a:pt x="14" y="0"/>
                  </a:cubicBezTo>
                  <a:cubicBezTo>
                    <a:pt x="7" y="0"/>
                    <a:pt x="0" y="6"/>
                    <a:pt x="0" y="14"/>
                  </a:cubicBezTo>
                  <a:cubicBezTo>
                    <a:pt x="0" y="20"/>
                    <a:pt x="4" y="25"/>
                    <a:pt x="9" y="27"/>
                  </a:cubicBezTo>
                  <a:cubicBezTo>
                    <a:pt x="0" y="59"/>
                    <a:pt x="0" y="59"/>
                    <a:pt x="0" y="59"/>
                  </a:cubicBezTo>
                  <a:cubicBezTo>
                    <a:pt x="14" y="59"/>
                    <a:pt x="14" y="59"/>
                    <a:pt x="14" y="59"/>
                  </a:cubicBezTo>
                  <a:cubicBezTo>
                    <a:pt x="29" y="59"/>
                    <a:pt x="29" y="59"/>
                    <a:pt x="29" y="59"/>
                  </a:cubicBezTo>
                  <a:cubicBezTo>
                    <a:pt x="20" y="27"/>
                    <a:pt x="20" y="27"/>
                    <a:pt x="20" y="27"/>
                  </a:cubicBezTo>
                  <a:cubicBezTo>
                    <a:pt x="25" y="25"/>
                    <a:pt x="29" y="20"/>
                    <a:pt x="29" y="14"/>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Rectangle 20"/>
          <p:cNvSpPr/>
          <p:nvPr/>
        </p:nvSpPr>
        <p:spPr bwMode="auto">
          <a:xfrm>
            <a:off x="10305302" y="4076884"/>
            <a:ext cx="1143000" cy="10881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fontAlgn="base">
              <a:spcBef>
                <a:spcPct val="0"/>
              </a:spcBef>
              <a:spcAft>
                <a:spcPct val="0"/>
              </a:spcAft>
            </a:pPr>
            <a:r>
              <a:rPr lang="en-US" sz="1200" dirty="0">
                <a:solidFill>
                  <a:schemeClr val="lt1"/>
                </a:solidFill>
              </a:rPr>
              <a:t>Social </a:t>
            </a:r>
            <a:r>
              <a:rPr lang="en-US" sz="1200" dirty="0" smtClean="0">
                <a:solidFill>
                  <a:schemeClr val="lt1"/>
                </a:solidFill>
              </a:rPr>
              <a:t/>
            </a:r>
            <a:br>
              <a:rPr lang="en-US" sz="1200" dirty="0" smtClean="0">
                <a:solidFill>
                  <a:schemeClr val="lt1"/>
                </a:solidFill>
              </a:rPr>
            </a:br>
            <a:r>
              <a:rPr lang="en-US" sz="1200" dirty="0" smtClean="0">
                <a:solidFill>
                  <a:schemeClr val="lt1"/>
                </a:solidFill>
              </a:rPr>
              <a:t>network </a:t>
            </a:r>
            <a:r>
              <a:rPr lang="en-US" sz="1200" dirty="0">
                <a:solidFill>
                  <a:schemeClr val="lt1"/>
                </a:solidFill>
              </a:rPr>
              <a:t>settings</a:t>
            </a:r>
          </a:p>
        </p:txBody>
      </p:sp>
      <p:sp>
        <p:nvSpPr>
          <p:cNvPr id="25" name="Rectangle 24"/>
          <p:cNvSpPr/>
          <p:nvPr/>
        </p:nvSpPr>
        <p:spPr bwMode="auto">
          <a:xfrm>
            <a:off x="9120547" y="4076884"/>
            <a:ext cx="1143000" cy="10881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fontAlgn="base">
              <a:spcBef>
                <a:spcPct val="0"/>
              </a:spcBef>
              <a:spcAft>
                <a:spcPct val="0"/>
              </a:spcAft>
            </a:pPr>
            <a:r>
              <a:rPr lang="en-US" sz="1200" dirty="0">
                <a:solidFill>
                  <a:schemeClr val="lt1"/>
                </a:solidFill>
              </a:rPr>
              <a:t>Mobile </a:t>
            </a:r>
            <a:r>
              <a:rPr lang="en-US" sz="1200" dirty="0" smtClean="0">
                <a:solidFill>
                  <a:schemeClr val="lt1"/>
                </a:solidFill>
              </a:rPr>
              <a:t/>
            </a:r>
            <a:br>
              <a:rPr lang="en-US" sz="1200" dirty="0" smtClean="0">
                <a:solidFill>
                  <a:schemeClr val="lt1"/>
                </a:solidFill>
              </a:rPr>
            </a:br>
            <a:r>
              <a:rPr lang="en-US" sz="1200" dirty="0" smtClean="0">
                <a:solidFill>
                  <a:schemeClr val="lt1"/>
                </a:solidFill>
              </a:rPr>
              <a:t>device </a:t>
            </a:r>
            <a:br>
              <a:rPr lang="en-US" sz="1200" dirty="0" smtClean="0">
                <a:solidFill>
                  <a:schemeClr val="lt1"/>
                </a:solidFill>
              </a:rPr>
            </a:br>
            <a:r>
              <a:rPr lang="en-US" sz="1200" dirty="0" smtClean="0">
                <a:solidFill>
                  <a:schemeClr val="lt1"/>
                </a:solidFill>
              </a:rPr>
              <a:t>safety</a:t>
            </a:r>
            <a:endParaRPr lang="en-US" sz="1200" dirty="0">
              <a:solidFill>
                <a:schemeClr val="lt1"/>
              </a:solidFill>
            </a:endParaRPr>
          </a:p>
        </p:txBody>
      </p:sp>
      <p:sp>
        <p:nvSpPr>
          <p:cNvPr id="26" name="Rectangle 25"/>
          <p:cNvSpPr/>
          <p:nvPr/>
        </p:nvSpPr>
        <p:spPr bwMode="auto">
          <a:xfrm>
            <a:off x="7926366" y="4076884"/>
            <a:ext cx="1143000" cy="10881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fontAlgn="base">
              <a:spcBef>
                <a:spcPct val="0"/>
              </a:spcBef>
              <a:spcAft>
                <a:spcPct val="0"/>
              </a:spcAft>
            </a:pPr>
            <a:r>
              <a:rPr lang="en-US" sz="1200" dirty="0">
                <a:solidFill>
                  <a:schemeClr val="lt1"/>
                </a:solidFill>
              </a:rPr>
              <a:t>Browser settings </a:t>
            </a:r>
            <a:r>
              <a:rPr lang="en-US" sz="1200" dirty="0" smtClean="0">
                <a:solidFill>
                  <a:schemeClr val="lt1"/>
                </a:solidFill>
              </a:rPr>
              <a:t>and phishing </a:t>
            </a:r>
            <a:r>
              <a:rPr lang="en-US" sz="1200" dirty="0">
                <a:solidFill>
                  <a:schemeClr val="lt1"/>
                </a:solidFill>
              </a:rPr>
              <a:t>filters</a:t>
            </a:r>
          </a:p>
        </p:txBody>
      </p:sp>
      <p:sp>
        <p:nvSpPr>
          <p:cNvPr id="7" name="Rectangle 6"/>
          <p:cNvSpPr/>
          <p:nvPr/>
        </p:nvSpPr>
        <p:spPr bwMode="gray">
          <a:xfrm>
            <a:off x="5684837" y="4076884"/>
            <a:ext cx="2054265" cy="10903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r>
              <a:rPr lang="en-US" sz="1400" b="0" dirty="0">
                <a:solidFill>
                  <a:schemeClr val="tx1"/>
                </a:solidFill>
              </a:rPr>
              <a:t>Technical </a:t>
            </a:r>
            <a:r>
              <a:rPr lang="en-US" sz="1400" b="0" dirty="0" smtClean="0">
                <a:solidFill>
                  <a:schemeClr val="tx1"/>
                </a:solidFill>
              </a:rPr>
              <a:t/>
            </a:r>
            <a:br>
              <a:rPr lang="en-US" sz="1400" b="0" dirty="0" smtClean="0">
                <a:solidFill>
                  <a:schemeClr val="tx1"/>
                </a:solidFill>
              </a:rPr>
            </a:br>
            <a:r>
              <a:rPr lang="en-US" sz="1400" dirty="0" smtClean="0">
                <a:solidFill>
                  <a:schemeClr val="tx1"/>
                </a:solidFill>
              </a:rPr>
              <a:t>40</a:t>
            </a:r>
            <a:r>
              <a:rPr lang="en-US" sz="1400" b="0" dirty="0" smtClean="0">
                <a:solidFill>
                  <a:schemeClr val="tx1"/>
                </a:solidFill>
              </a:rPr>
              <a:t> </a:t>
            </a:r>
            <a:r>
              <a:rPr lang="en-US" sz="1400" b="0" dirty="0">
                <a:solidFill>
                  <a:schemeClr val="tx1"/>
                </a:solidFill>
              </a:rPr>
              <a:t>points</a:t>
            </a:r>
          </a:p>
        </p:txBody>
      </p:sp>
      <p:sp>
        <p:nvSpPr>
          <p:cNvPr id="8" name="Isosceles Triangle 7"/>
          <p:cNvSpPr>
            <a:spLocks noChangeAspect="1"/>
          </p:cNvSpPr>
          <p:nvPr/>
        </p:nvSpPr>
        <p:spPr>
          <a:xfrm rot="5400000">
            <a:off x="7699881" y="4541815"/>
            <a:ext cx="198922" cy="137160"/>
          </a:xfrm>
          <a:prstGeom prst="triangl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000" b="0" dirty="0" err="1" smtClean="0">
              <a:solidFill>
                <a:schemeClr val="tx1"/>
              </a:solidFill>
            </a:endParaRPr>
          </a:p>
        </p:txBody>
      </p:sp>
      <p:grpSp>
        <p:nvGrpSpPr>
          <p:cNvPr id="45" name="Group 44"/>
          <p:cNvGrpSpPr/>
          <p:nvPr/>
        </p:nvGrpSpPr>
        <p:grpSpPr>
          <a:xfrm rot="1800000">
            <a:off x="6027517" y="4248049"/>
            <a:ext cx="346364" cy="764957"/>
            <a:chOff x="1270000" y="1273175"/>
            <a:chExt cx="2306638" cy="5094288"/>
          </a:xfrm>
        </p:grpSpPr>
        <p:sp>
          <p:nvSpPr>
            <p:cNvPr id="19" name="Freeform 5"/>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C42126"/>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797979"/>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797979"/>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p:nvSpPr>
          <p:spPr bwMode="auto">
            <a:xfrm>
              <a:off x="1270000" y="2058988"/>
              <a:ext cx="2306638" cy="4308475"/>
            </a:xfrm>
            <a:custGeom>
              <a:avLst/>
              <a:gdLst>
                <a:gd name="T0" fmla="*/ 538 w 612"/>
                <a:gd name="T1" fmla="*/ 19 h 1146"/>
                <a:gd name="T2" fmla="*/ 536 w 612"/>
                <a:gd name="T3" fmla="*/ 16 h 1146"/>
                <a:gd name="T4" fmla="*/ 475 w 612"/>
                <a:gd name="T5" fmla="*/ 17 h 1146"/>
                <a:gd name="T6" fmla="*/ 463 w 612"/>
                <a:gd name="T7" fmla="*/ 35 h 1146"/>
                <a:gd name="T8" fmla="*/ 463 w 612"/>
                <a:gd name="T9" fmla="*/ 48 h 1146"/>
                <a:gd name="T10" fmla="*/ 464 w 612"/>
                <a:gd name="T11" fmla="*/ 48 h 1146"/>
                <a:gd name="T12" fmla="*/ 464 w 612"/>
                <a:gd name="T13" fmla="*/ 220 h 1146"/>
                <a:gd name="T14" fmla="*/ 306 w 612"/>
                <a:gd name="T15" fmla="*/ 306 h 1146"/>
                <a:gd name="T16" fmla="*/ 148 w 612"/>
                <a:gd name="T17" fmla="*/ 220 h 1146"/>
                <a:gd name="T18" fmla="*/ 148 w 612"/>
                <a:gd name="T19" fmla="*/ 72 h 1146"/>
                <a:gd name="T20" fmla="*/ 148 w 612"/>
                <a:gd name="T21" fmla="*/ 48 h 1146"/>
                <a:gd name="T22" fmla="*/ 148 w 612"/>
                <a:gd name="T23" fmla="*/ 35 h 1146"/>
                <a:gd name="T24" fmla="*/ 137 w 612"/>
                <a:gd name="T25" fmla="*/ 17 h 1146"/>
                <a:gd name="T26" fmla="*/ 76 w 612"/>
                <a:gd name="T27" fmla="*/ 16 h 1146"/>
                <a:gd name="T28" fmla="*/ 73 w 612"/>
                <a:gd name="T29" fmla="*/ 19 h 1146"/>
                <a:gd name="T30" fmla="*/ 0 w 612"/>
                <a:gd name="T31" fmla="*/ 206 h 1146"/>
                <a:gd name="T32" fmla="*/ 152 w 612"/>
                <a:gd name="T33" fmla="*/ 453 h 1146"/>
                <a:gd name="T34" fmla="*/ 152 w 612"/>
                <a:gd name="T35" fmla="*/ 988 h 1146"/>
                <a:gd name="T36" fmla="*/ 198 w 612"/>
                <a:gd name="T37" fmla="*/ 1090 h 1146"/>
                <a:gd name="T38" fmla="*/ 413 w 612"/>
                <a:gd name="T39" fmla="*/ 1090 h 1146"/>
                <a:gd name="T40" fmla="*/ 459 w 612"/>
                <a:gd name="T41" fmla="*/ 988 h 1146"/>
                <a:gd name="T42" fmla="*/ 459 w 612"/>
                <a:gd name="T43" fmla="*/ 454 h 1146"/>
                <a:gd name="T44" fmla="*/ 611 w 612"/>
                <a:gd name="T45" fmla="*/ 206 h 1146"/>
                <a:gd name="T46" fmla="*/ 538 w 612"/>
                <a:gd name="T47" fmla="*/ 1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1146">
                  <a:moveTo>
                    <a:pt x="538" y="19"/>
                  </a:moveTo>
                  <a:cubicBezTo>
                    <a:pt x="536" y="16"/>
                    <a:pt x="536" y="16"/>
                    <a:pt x="536" y="16"/>
                  </a:cubicBezTo>
                  <a:cubicBezTo>
                    <a:pt x="519" y="0"/>
                    <a:pt x="492" y="1"/>
                    <a:pt x="475" y="17"/>
                  </a:cubicBezTo>
                  <a:cubicBezTo>
                    <a:pt x="469" y="22"/>
                    <a:pt x="465" y="28"/>
                    <a:pt x="463" y="35"/>
                  </a:cubicBezTo>
                  <a:cubicBezTo>
                    <a:pt x="463" y="48"/>
                    <a:pt x="463" y="48"/>
                    <a:pt x="463" y="48"/>
                  </a:cubicBezTo>
                  <a:cubicBezTo>
                    <a:pt x="464" y="48"/>
                    <a:pt x="464" y="48"/>
                    <a:pt x="464" y="48"/>
                  </a:cubicBezTo>
                  <a:cubicBezTo>
                    <a:pt x="464" y="220"/>
                    <a:pt x="464" y="220"/>
                    <a:pt x="464" y="220"/>
                  </a:cubicBezTo>
                  <a:cubicBezTo>
                    <a:pt x="306" y="306"/>
                    <a:pt x="306" y="306"/>
                    <a:pt x="306" y="306"/>
                  </a:cubicBezTo>
                  <a:cubicBezTo>
                    <a:pt x="148" y="220"/>
                    <a:pt x="148" y="220"/>
                    <a:pt x="148" y="220"/>
                  </a:cubicBezTo>
                  <a:cubicBezTo>
                    <a:pt x="148" y="72"/>
                    <a:pt x="148" y="72"/>
                    <a:pt x="148" y="72"/>
                  </a:cubicBezTo>
                  <a:cubicBezTo>
                    <a:pt x="148" y="48"/>
                    <a:pt x="148" y="48"/>
                    <a:pt x="148" y="48"/>
                  </a:cubicBezTo>
                  <a:cubicBezTo>
                    <a:pt x="148" y="35"/>
                    <a:pt x="148" y="35"/>
                    <a:pt x="148" y="35"/>
                  </a:cubicBezTo>
                  <a:cubicBezTo>
                    <a:pt x="146" y="28"/>
                    <a:pt x="142" y="22"/>
                    <a:pt x="137" y="17"/>
                  </a:cubicBezTo>
                  <a:cubicBezTo>
                    <a:pt x="120" y="1"/>
                    <a:pt x="92" y="0"/>
                    <a:pt x="76" y="16"/>
                  </a:cubicBezTo>
                  <a:cubicBezTo>
                    <a:pt x="73" y="19"/>
                    <a:pt x="73" y="19"/>
                    <a:pt x="73" y="19"/>
                  </a:cubicBezTo>
                  <a:cubicBezTo>
                    <a:pt x="26" y="68"/>
                    <a:pt x="0" y="134"/>
                    <a:pt x="0" y="206"/>
                  </a:cubicBezTo>
                  <a:cubicBezTo>
                    <a:pt x="2" y="310"/>
                    <a:pt x="62" y="403"/>
                    <a:pt x="152" y="453"/>
                  </a:cubicBezTo>
                  <a:cubicBezTo>
                    <a:pt x="152" y="988"/>
                    <a:pt x="152" y="988"/>
                    <a:pt x="152" y="988"/>
                  </a:cubicBezTo>
                  <a:cubicBezTo>
                    <a:pt x="152" y="1025"/>
                    <a:pt x="168" y="1062"/>
                    <a:pt x="198" y="1090"/>
                  </a:cubicBezTo>
                  <a:cubicBezTo>
                    <a:pt x="258" y="1146"/>
                    <a:pt x="354" y="1146"/>
                    <a:pt x="413" y="1090"/>
                  </a:cubicBezTo>
                  <a:cubicBezTo>
                    <a:pt x="443" y="1062"/>
                    <a:pt x="459" y="1025"/>
                    <a:pt x="459" y="988"/>
                  </a:cubicBezTo>
                  <a:cubicBezTo>
                    <a:pt x="459" y="454"/>
                    <a:pt x="459" y="454"/>
                    <a:pt x="459" y="454"/>
                  </a:cubicBezTo>
                  <a:cubicBezTo>
                    <a:pt x="549" y="403"/>
                    <a:pt x="610" y="310"/>
                    <a:pt x="611" y="206"/>
                  </a:cubicBezTo>
                  <a:cubicBezTo>
                    <a:pt x="612" y="134"/>
                    <a:pt x="585" y="68"/>
                    <a:pt x="538" y="19"/>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1911350" y="1273175"/>
              <a:ext cx="844550" cy="793750"/>
            </a:xfrm>
            <a:custGeom>
              <a:avLst/>
              <a:gdLst>
                <a:gd name="T0" fmla="*/ 136 w 224"/>
                <a:gd name="T1" fmla="*/ 0 h 211"/>
                <a:gd name="T2" fmla="*/ 0 w 224"/>
                <a:gd name="T3" fmla="*/ 128 h 211"/>
                <a:gd name="T4" fmla="*/ 32 w 224"/>
                <a:gd name="T5" fmla="*/ 211 h 211"/>
                <a:gd name="T6" fmla="*/ 224 w 224"/>
                <a:gd name="T7" fmla="*/ 31 h 211"/>
                <a:gd name="T8" fmla="*/ 136 w 224"/>
                <a:gd name="T9" fmla="*/ 0 h 211"/>
              </a:gdLst>
              <a:ahLst/>
              <a:cxnLst>
                <a:cxn ang="0">
                  <a:pos x="T0" y="T1"/>
                </a:cxn>
                <a:cxn ang="0">
                  <a:pos x="T2" y="T3"/>
                </a:cxn>
                <a:cxn ang="0">
                  <a:pos x="T4" y="T5"/>
                </a:cxn>
                <a:cxn ang="0">
                  <a:pos x="T6" y="T7"/>
                </a:cxn>
                <a:cxn ang="0">
                  <a:pos x="T8" y="T9"/>
                </a:cxn>
              </a:cxnLst>
              <a:rect l="0" t="0" r="r" b="b"/>
              <a:pathLst>
                <a:path w="224" h="211">
                  <a:moveTo>
                    <a:pt x="136" y="0"/>
                  </a:moveTo>
                  <a:cubicBezTo>
                    <a:pt x="61" y="0"/>
                    <a:pt x="0" y="57"/>
                    <a:pt x="0" y="128"/>
                  </a:cubicBezTo>
                  <a:cubicBezTo>
                    <a:pt x="0" y="160"/>
                    <a:pt x="12" y="189"/>
                    <a:pt x="32" y="211"/>
                  </a:cubicBezTo>
                  <a:cubicBezTo>
                    <a:pt x="224" y="31"/>
                    <a:pt x="224" y="31"/>
                    <a:pt x="224" y="31"/>
                  </a:cubicBezTo>
                  <a:cubicBezTo>
                    <a:pt x="200" y="11"/>
                    <a:pt x="169" y="0"/>
                    <a:pt x="136" y="0"/>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2087563" y="1438275"/>
              <a:ext cx="847725" cy="796925"/>
            </a:xfrm>
            <a:custGeom>
              <a:avLst/>
              <a:gdLst>
                <a:gd name="T0" fmla="*/ 0 w 225"/>
                <a:gd name="T1" fmla="*/ 181 h 212"/>
                <a:gd name="T2" fmla="*/ 89 w 225"/>
                <a:gd name="T3" fmla="*/ 212 h 212"/>
                <a:gd name="T4" fmla="*/ 225 w 225"/>
                <a:gd name="T5" fmla="*/ 84 h 212"/>
                <a:gd name="T6" fmla="*/ 192 w 225"/>
                <a:gd name="T7" fmla="*/ 0 h 212"/>
                <a:gd name="T8" fmla="*/ 0 w 225"/>
                <a:gd name="T9" fmla="*/ 181 h 212"/>
              </a:gdLst>
              <a:ahLst/>
              <a:cxnLst>
                <a:cxn ang="0">
                  <a:pos x="T0" y="T1"/>
                </a:cxn>
                <a:cxn ang="0">
                  <a:pos x="T2" y="T3"/>
                </a:cxn>
                <a:cxn ang="0">
                  <a:pos x="T4" y="T5"/>
                </a:cxn>
                <a:cxn ang="0">
                  <a:pos x="T6" y="T7"/>
                </a:cxn>
                <a:cxn ang="0">
                  <a:pos x="T8" y="T9"/>
                </a:cxn>
              </a:cxnLst>
              <a:rect l="0" t="0" r="r" b="b"/>
              <a:pathLst>
                <a:path w="225" h="212">
                  <a:moveTo>
                    <a:pt x="0" y="181"/>
                  </a:moveTo>
                  <a:cubicBezTo>
                    <a:pt x="24" y="201"/>
                    <a:pt x="55" y="212"/>
                    <a:pt x="89" y="212"/>
                  </a:cubicBezTo>
                  <a:cubicBezTo>
                    <a:pt x="164" y="212"/>
                    <a:pt x="225" y="155"/>
                    <a:pt x="225" y="84"/>
                  </a:cubicBezTo>
                  <a:cubicBezTo>
                    <a:pt x="225" y="52"/>
                    <a:pt x="212" y="23"/>
                    <a:pt x="192" y="0"/>
                  </a:cubicBezTo>
                  <a:lnTo>
                    <a:pt x="0" y="181"/>
                  </a:ln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2032000" y="1390650"/>
              <a:ext cx="779463" cy="728663"/>
            </a:xfrm>
            <a:custGeom>
              <a:avLst/>
              <a:gdLst>
                <a:gd name="T0" fmla="*/ 192 w 207"/>
                <a:gd name="T1" fmla="*/ 0 h 194"/>
                <a:gd name="T2" fmla="*/ 0 w 207"/>
                <a:gd name="T3" fmla="*/ 180 h 194"/>
                <a:gd name="T4" fmla="*/ 15 w 207"/>
                <a:gd name="T5" fmla="*/ 194 h 194"/>
                <a:gd name="T6" fmla="*/ 207 w 207"/>
                <a:gd name="T7" fmla="*/ 13 h 194"/>
                <a:gd name="T8" fmla="*/ 192 w 207"/>
                <a:gd name="T9" fmla="*/ 0 h 194"/>
              </a:gdLst>
              <a:ahLst/>
              <a:cxnLst>
                <a:cxn ang="0">
                  <a:pos x="T0" y="T1"/>
                </a:cxn>
                <a:cxn ang="0">
                  <a:pos x="T2" y="T3"/>
                </a:cxn>
                <a:cxn ang="0">
                  <a:pos x="T4" y="T5"/>
                </a:cxn>
                <a:cxn ang="0">
                  <a:pos x="T6" y="T7"/>
                </a:cxn>
                <a:cxn ang="0">
                  <a:pos x="T8" y="T9"/>
                </a:cxn>
              </a:cxnLst>
              <a:rect l="0" t="0" r="r" b="b"/>
              <a:pathLst>
                <a:path w="207" h="194">
                  <a:moveTo>
                    <a:pt x="192" y="0"/>
                  </a:moveTo>
                  <a:cubicBezTo>
                    <a:pt x="0" y="180"/>
                    <a:pt x="0" y="180"/>
                    <a:pt x="0" y="180"/>
                  </a:cubicBezTo>
                  <a:cubicBezTo>
                    <a:pt x="5" y="185"/>
                    <a:pt x="10" y="190"/>
                    <a:pt x="15" y="194"/>
                  </a:cubicBezTo>
                  <a:cubicBezTo>
                    <a:pt x="207" y="13"/>
                    <a:pt x="207" y="13"/>
                    <a:pt x="207" y="13"/>
                  </a:cubicBezTo>
                  <a:cubicBezTo>
                    <a:pt x="202" y="8"/>
                    <a:pt x="197" y="4"/>
                    <a:pt x="192" y="0"/>
                  </a:cubicBezTo>
                  <a:close/>
                </a:path>
              </a:pathLst>
            </a:custGeom>
            <a:solidFill>
              <a:schemeClr val="accent4"/>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2193925" y="5510213"/>
              <a:ext cx="447675" cy="423863"/>
            </a:xfrm>
            <a:custGeom>
              <a:avLst/>
              <a:gdLst>
                <a:gd name="T0" fmla="*/ 98 w 119"/>
                <a:gd name="T1" fmla="*/ 93 h 113"/>
                <a:gd name="T2" fmla="*/ 21 w 119"/>
                <a:gd name="T3" fmla="*/ 93 h 113"/>
                <a:gd name="T4" fmla="*/ 21 w 119"/>
                <a:gd name="T5" fmla="*/ 20 h 113"/>
                <a:gd name="T6" fmla="*/ 98 w 119"/>
                <a:gd name="T7" fmla="*/ 20 h 113"/>
                <a:gd name="T8" fmla="*/ 98 w 119"/>
                <a:gd name="T9" fmla="*/ 93 h 113"/>
              </a:gdLst>
              <a:ahLst/>
              <a:cxnLst>
                <a:cxn ang="0">
                  <a:pos x="T0" y="T1"/>
                </a:cxn>
                <a:cxn ang="0">
                  <a:pos x="T2" y="T3"/>
                </a:cxn>
                <a:cxn ang="0">
                  <a:pos x="T4" y="T5"/>
                </a:cxn>
                <a:cxn ang="0">
                  <a:pos x="T6" y="T7"/>
                </a:cxn>
                <a:cxn ang="0">
                  <a:pos x="T8" y="T9"/>
                </a:cxn>
              </a:cxnLst>
              <a:rect l="0" t="0" r="r" b="b"/>
              <a:pathLst>
                <a:path w="119" h="113">
                  <a:moveTo>
                    <a:pt x="98" y="93"/>
                  </a:moveTo>
                  <a:cubicBezTo>
                    <a:pt x="77" y="113"/>
                    <a:pt x="42" y="113"/>
                    <a:pt x="21" y="93"/>
                  </a:cubicBezTo>
                  <a:cubicBezTo>
                    <a:pt x="0" y="73"/>
                    <a:pt x="0" y="40"/>
                    <a:pt x="21" y="20"/>
                  </a:cubicBezTo>
                  <a:cubicBezTo>
                    <a:pt x="42" y="0"/>
                    <a:pt x="77" y="0"/>
                    <a:pt x="98" y="20"/>
                  </a:cubicBezTo>
                  <a:cubicBezTo>
                    <a:pt x="119" y="40"/>
                    <a:pt x="119" y="73"/>
                    <a:pt x="98" y="93"/>
                  </a:cubicBezTo>
                  <a:close/>
                </a:path>
              </a:pathLst>
            </a:custGeom>
            <a:solidFill>
              <a:schemeClr val="accent4"/>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Rectangle 26"/>
          <p:cNvSpPr/>
          <p:nvPr/>
        </p:nvSpPr>
        <p:spPr bwMode="auto">
          <a:xfrm>
            <a:off x="9707396" y="5249862"/>
            <a:ext cx="850392" cy="658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32563"/>
            <a:r>
              <a:rPr lang="en-US" sz="1200" dirty="0">
                <a:solidFill>
                  <a:schemeClr val="tx1"/>
                </a:solidFill>
              </a:rPr>
              <a:t>Software </a:t>
            </a:r>
            <a:r>
              <a:rPr lang="en-US" sz="1200" dirty="0" smtClean="0">
                <a:solidFill>
                  <a:schemeClr val="tx1"/>
                </a:solidFill>
              </a:rPr>
              <a:t>updates</a:t>
            </a:r>
            <a:endParaRPr lang="en-US" dirty="0">
              <a:solidFill>
                <a:schemeClr val="tx1"/>
              </a:solidFill>
            </a:endParaRPr>
          </a:p>
        </p:txBody>
      </p:sp>
      <p:sp>
        <p:nvSpPr>
          <p:cNvPr id="28" name="Rectangle 27"/>
          <p:cNvSpPr/>
          <p:nvPr/>
        </p:nvSpPr>
        <p:spPr bwMode="auto">
          <a:xfrm>
            <a:off x="8816881" y="5249862"/>
            <a:ext cx="850392" cy="658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32563"/>
            <a:r>
              <a:rPr lang="en-US" sz="1200" dirty="0" smtClean="0">
                <a:solidFill>
                  <a:schemeClr val="tx1"/>
                </a:solidFill>
              </a:rPr>
              <a:t>Antivirus</a:t>
            </a:r>
            <a:endParaRPr lang="en-US" dirty="0">
              <a:solidFill>
                <a:schemeClr val="tx1"/>
              </a:solidFill>
            </a:endParaRPr>
          </a:p>
        </p:txBody>
      </p:sp>
      <p:sp>
        <p:nvSpPr>
          <p:cNvPr id="29" name="Rectangle 28"/>
          <p:cNvSpPr/>
          <p:nvPr/>
        </p:nvSpPr>
        <p:spPr bwMode="auto">
          <a:xfrm>
            <a:off x="7926366" y="5249862"/>
            <a:ext cx="850392" cy="658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32563"/>
            <a:r>
              <a:rPr lang="en-US" sz="1200" dirty="0">
                <a:solidFill>
                  <a:schemeClr val="tx1"/>
                </a:solidFill>
              </a:rPr>
              <a:t>Firewall</a:t>
            </a:r>
          </a:p>
        </p:txBody>
      </p:sp>
      <p:sp>
        <p:nvSpPr>
          <p:cNvPr id="30" name="Rectangle 29"/>
          <p:cNvSpPr/>
          <p:nvPr/>
        </p:nvSpPr>
        <p:spPr bwMode="auto">
          <a:xfrm>
            <a:off x="7926366" y="5943486"/>
            <a:ext cx="3521936" cy="396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932563"/>
            <a:r>
              <a:rPr lang="en-US" sz="1200" dirty="0">
                <a:solidFill>
                  <a:schemeClr val="tx1"/>
                </a:solidFill>
              </a:rPr>
              <a:t>Up-to-date, genuine version of Windows </a:t>
            </a:r>
          </a:p>
          <a:p>
            <a:pPr algn="ctr" defTabSz="932563"/>
            <a:r>
              <a:rPr lang="en-US" sz="1200" dirty="0">
                <a:solidFill>
                  <a:schemeClr val="tx1"/>
                </a:solidFill>
              </a:rPr>
              <a:t>(Vista or newer) </a:t>
            </a:r>
          </a:p>
        </p:txBody>
      </p:sp>
      <p:sp>
        <p:nvSpPr>
          <p:cNvPr id="49" name="Rectangle 48"/>
          <p:cNvSpPr/>
          <p:nvPr/>
        </p:nvSpPr>
        <p:spPr bwMode="auto">
          <a:xfrm>
            <a:off x="10597910" y="5249862"/>
            <a:ext cx="850392" cy="658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32563"/>
            <a:r>
              <a:rPr lang="en-US" sz="1200" dirty="0">
                <a:solidFill>
                  <a:schemeClr val="tx1"/>
                </a:solidFill>
              </a:rPr>
              <a:t>Secure </a:t>
            </a:r>
            <a:r>
              <a:rPr lang="en-US" sz="1200" dirty="0" smtClean="0">
                <a:solidFill>
                  <a:schemeClr val="tx1"/>
                </a:solidFill>
              </a:rPr>
              <a:t>wireless </a:t>
            </a:r>
            <a:r>
              <a:rPr lang="en-US" sz="1200" dirty="0">
                <a:solidFill>
                  <a:schemeClr val="tx1"/>
                </a:solidFill>
              </a:rPr>
              <a:t>n</a:t>
            </a:r>
            <a:r>
              <a:rPr lang="en-US" sz="1200" dirty="0" smtClean="0">
                <a:solidFill>
                  <a:schemeClr val="tx1"/>
                </a:solidFill>
              </a:rPr>
              <a:t>etworks</a:t>
            </a:r>
            <a:endParaRPr lang="en-US" dirty="0">
              <a:solidFill>
                <a:schemeClr val="tx1"/>
              </a:solidFill>
            </a:endParaRPr>
          </a:p>
        </p:txBody>
      </p:sp>
      <p:sp>
        <p:nvSpPr>
          <p:cNvPr id="10" name="Rectangle 9"/>
          <p:cNvSpPr/>
          <p:nvPr/>
        </p:nvSpPr>
        <p:spPr bwMode="gray">
          <a:xfrm>
            <a:off x="5684837" y="5249862"/>
            <a:ext cx="2054265" cy="10903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r>
              <a:rPr lang="en-US" sz="1400" b="0" dirty="0" smtClean="0">
                <a:solidFill>
                  <a:schemeClr val="tx1"/>
                </a:solidFill>
              </a:rPr>
              <a:t> Foundational</a:t>
            </a:r>
            <a:endParaRPr lang="en-US" sz="1400" b="0" dirty="0">
              <a:solidFill>
                <a:schemeClr val="tx1"/>
              </a:solidFill>
            </a:endParaRPr>
          </a:p>
          <a:p>
            <a:pPr algn="r"/>
            <a:r>
              <a:rPr lang="en-US" sz="1400" dirty="0" smtClean="0">
                <a:solidFill>
                  <a:schemeClr val="tx1"/>
                </a:solidFill>
              </a:rPr>
              <a:t>30</a:t>
            </a:r>
            <a:r>
              <a:rPr lang="en-US" sz="1400" b="0" dirty="0" smtClean="0">
                <a:solidFill>
                  <a:schemeClr val="tx1"/>
                </a:solidFill>
              </a:rPr>
              <a:t> </a:t>
            </a:r>
            <a:r>
              <a:rPr lang="en-US" sz="1400" b="0" dirty="0">
                <a:solidFill>
                  <a:schemeClr val="tx1"/>
                </a:solidFill>
              </a:rPr>
              <a:t>points</a:t>
            </a:r>
          </a:p>
        </p:txBody>
      </p:sp>
      <p:sp>
        <p:nvSpPr>
          <p:cNvPr id="11" name="Isosceles Triangle 10"/>
          <p:cNvSpPr>
            <a:spLocks noChangeAspect="1"/>
          </p:cNvSpPr>
          <p:nvPr/>
        </p:nvSpPr>
        <p:spPr>
          <a:xfrm rot="5400000">
            <a:off x="7697891" y="5714793"/>
            <a:ext cx="198922" cy="13716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000" b="0" dirty="0" err="1" smtClean="0">
              <a:solidFill>
                <a:schemeClr val="tx1"/>
              </a:solidFill>
            </a:endParaRPr>
          </a:p>
        </p:txBody>
      </p:sp>
      <p:sp>
        <p:nvSpPr>
          <p:cNvPr id="50" name="Freeform 18"/>
          <p:cNvSpPr>
            <a:spLocks noEditPoints="1"/>
          </p:cNvSpPr>
          <p:nvPr/>
        </p:nvSpPr>
        <p:spPr bwMode="auto">
          <a:xfrm>
            <a:off x="5859479" y="5730619"/>
            <a:ext cx="568378" cy="586043"/>
          </a:xfrm>
          <a:custGeom>
            <a:avLst/>
            <a:gdLst>
              <a:gd name="T0" fmla="*/ 396 w 461"/>
              <a:gd name="T1" fmla="*/ 145 h 476"/>
              <a:gd name="T2" fmla="*/ 384 w 461"/>
              <a:gd name="T3" fmla="*/ 126 h 476"/>
              <a:gd name="T4" fmla="*/ 386 w 461"/>
              <a:gd name="T5" fmla="*/ 58 h 476"/>
              <a:gd name="T6" fmla="*/ 310 w 461"/>
              <a:gd name="T7" fmla="*/ 65 h 476"/>
              <a:gd name="T8" fmla="*/ 288 w 461"/>
              <a:gd name="T9" fmla="*/ 57 h 476"/>
              <a:gd name="T10" fmla="*/ 250 w 461"/>
              <a:gd name="T11" fmla="*/ 1 h 476"/>
              <a:gd name="T12" fmla="*/ 193 w 461"/>
              <a:gd name="T13" fmla="*/ 51 h 476"/>
              <a:gd name="T14" fmla="*/ 171 w 461"/>
              <a:gd name="T15" fmla="*/ 57 h 476"/>
              <a:gd name="T16" fmla="*/ 109 w 461"/>
              <a:gd name="T17" fmla="*/ 34 h 476"/>
              <a:gd name="T18" fmla="*/ 92 w 461"/>
              <a:gd name="T19" fmla="*/ 108 h 476"/>
              <a:gd name="T20" fmla="*/ 78 w 461"/>
              <a:gd name="T21" fmla="*/ 126 h 476"/>
              <a:gd name="T22" fmla="*/ 13 w 461"/>
              <a:gd name="T23" fmla="*/ 145 h 476"/>
              <a:gd name="T24" fmla="*/ 43 w 461"/>
              <a:gd name="T25" fmla="*/ 215 h 476"/>
              <a:gd name="T26" fmla="*/ 41 w 461"/>
              <a:gd name="T27" fmla="*/ 238 h 476"/>
              <a:gd name="T28" fmla="*/ 0 w 461"/>
              <a:gd name="T29" fmla="*/ 291 h 476"/>
              <a:gd name="T30" fmla="*/ 65 w 461"/>
              <a:gd name="T31" fmla="*/ 330 h 476"/>
              <a:gd name="T32" fmla="*/ 78 w 461"/>
              <a:gd name="T33" fmla="*/ 350 h 476"/>
              <a:gd name="T34" fmla="*/ 76 w 461"/>
              <a:gd name="T35" fmla="*/ 417 h 476"/>
              <a:gd name="T36" fmla="*/ 151 w 461"/>
              <a:gd name="T37" fmla="*/ 410 h 476"/>
              <a:gd name="T38" fmla="*/ 173 w 461"/>
              <a:gd name="T39" fmla="*/ 419 h 476"/>
              <a:gd name="T40" fmla="*/ 211 w 461"/>
              <a:gd name="T41" fmla="*/ 475 h 476"/>
              <a:gd name="T42" fmla="*/ 268 w 461"/>
              <a:gd name="T43" fmla="*/ 425 h 476"/>
              <a:gd name="T44" fmla="*/ 290 w 461"/>
              <a:gd name="T45" fmla="*/ 418 h 476"/>
              <a:gd name="T46" fmla="*/ 352 w 461"/>
              <a:gd name="T47" fmla="*/ 442 h 476"/>
              <a:gd name="T48" fmla="*/ 369 w 461"/>
              <a:gd name="T49" fmla="*/ 368 h 476"/>
              <a:gd name="T50" fmla="*/ 384 w 461"/>
              <a:gd name="T51" fmla="*/ 350 h 476"/>
              <a:gd name="T52" fmla="*/ 449 w 461"/>
              <a:gd name="T53" fmla="*/ 331 h 476"/>
              <a:gd name="T54" fmla="*/ 419 w 461"/>
              <a:gd name="T55" fmla="*/ 261 h 476"/>
              <a:gd name="T56" fmla="*/ 420 w 461"/>
              <a:gd name="T57" fmla="*/ 238 h 476"/>
              <a:gd name="T58" fmla="*/ 461 w 461"/>
              <a:gd name="T59" fmla="*/ 184 h 476"/>
              <a:gd name="T60" fmla="*/ 263 w 461"/>
              <a:gd name="T61" fmla="*/ 238 h 476"/>
              <a:gd name="T62" fmla="*/ 256 w 461"/>
              <a:gd name="T63" fmla="*/ 257 h 476"/>
              <a:gd name="T64" fmla="*/ 240 w 461"/>
              <a:gd name="T65" fmla="*/ 270 h 476"/>
              <a:gd name="T66" fmla="*/ 221 w 461"/>
              <a:gd name="T67" fmla="*/ 269 h 476"/>
              <a:gd name="T68" fmla="*/ 205 w 461"/>
              <a:gd name="T69" fmla="*/ 257 h 476"/>
              <a:gd name="T70" fmla="*/ 199 w 461"/>
              <a:gd name="T71" fmla="*/ 238 h 476"/>
              <a:gd name="T72" fmla="*/ 205 w 461"/>
              <a:gd name="T73" fmla="*/ 218 h 476"/>
              <a:gd name="T74" fmla="*/ 221 w 461"/>
              <a:gd name="T75" fmla="*/ 206 h 476"/>
              <a:gd name="T76" fmla="*/ 240 w 461"/>
              <a:gd name="T77" fmla="*/ 206 h 476"/>
              <a:gd name="T78" fmla="*/ 256 w 461"/>
              <a:gd name="T79" fmla="*/ 21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1" h="476">
                <a:moveTo>
                  <a:pt x="450" y="149"/>
                </a:moveTo>
                <a:cubicBezTo>
                  <a:pt x="432" y="146"/>
                  <a:pt x="414" y="145"/>
                  <a:pt x="396" y="145"/>
                </a:cubicBezTo>
                <a:cubicBezTo>
                  <a:pt x="392" y="139"/>
                  <a:pt x="388" y="132"/>
                  <a:pt x="383" y="126"/>
                </a:cubicBezTo>
                <a:cubicBezTo>
                  <a:pt x="384" y="126"/>
                  <a:pt x="384" y="126"/>
                  <a:pt x="384" y="126"/>
                </a:cubicBezTo>
                <a:cubicBezTo>
                  <a:pt x="379" y="119"/>
                  <a:pt x="374" y="113"/>
                  <a:pt x="369" y="108"/>
                </a:cubicBezTo>
                <a:cubicBezTo>
                  <a:pt x="376" y="92"/>
                  <a:pt x="381" y="76"/>
                  <a:pt x="386" y="58"/>
                </a:cubicBezTo>
                <a:cubicBezTo>
                  <a:pt x="376" y="50"/>
                  <a:pt x="366" y="43"/>
                  <a:pt x="356" y="36"/>
                </a:cubicBezTo>
                <a:cubicBezTo>
                  <a:pt x="339" y="44"/>
                  <a:pt x="324" y="54"/>
                  <a:pt x="310" y="65"/>
                </a:cubicBezTo>
                <a:cubicBezTo>
                  <a:pt x="303" y="62"/>
                  <a:pt x="296" y="60"/>
                  <a:pt x="288" y="57"/>
                </a:cubicBezTo>
                <a:cubicBezTo>
                  <a:pt x="288" y="57"/>
                  <a:pt x="288" y="57"/>
                  <a:pt x="288" y="57"/>
                </a:cubicBezTo>
                <a:cubicBezTo>
                  <a:pt x="281" y="54"/>
                  <a:pt x="273" y="52"/>
                  <a:pt x="266" y="51"/>
                </a:cubicBezTo>
                <a:cubicBezTo>
                  <a:pt x="262" y="34"/>
                  <a:pt x="257" y="17"/>
                  <a:pt x="250" y="1"/>
                </a:cubicBezTo>
                <a:cubicBezTo>
                  <a:pt x="238" y="0"/>
                  <a:pt x="225" y="0"/>
                  <a:pt x="213" y="1"/>
                </a:cubicBezTo>
                <a:cubicBezTo>
                  <a:pt x="205" y="17"/>
                  <a:pt x="198" y="34"/>
                  <a:pt x="193" y="51"/>
                </a:cubicBezTo>
                <a:cubicBezTo>
                  <a:pt x="186" y="52"/>
                  <a:pt x="178" y="55"/>
                  <a:pt x="171" y="57"/>
                </a:cubicBezTo>
                <a:cubicBezTo>
                  <a:pt x="171" y="57"/>
                  <a:pt x="171" y="57"/>
                  <a:pt x="171" y="57"/>
                </a:cubicBezTo>
                <a:cubicBezTo>
                  <a:pt x="164" y="60"/>
                  <a:pt x="157" y="62"/>
                  <a:pt x="151" y="65"/>
                </a:cubicBezTo>
                <a:cubicBezTo>
                  <a:pt x="138" y="54"/>
                  <a:pt x="124" y="43"/>
                  <a:pt x="109" y="34"/>
                </a:cubicBezTo>
                <a:cubicBezTo>
                  <a:pt x="98" y="40"/>
                  <a:pt x="88" y="48"/>
                  <a:pt x="79" y="55"/>
                </a:cubicBezTo>
                <a:cubicBezTo>
                  <a:pt x="82" y="74"/>
                  <a:pt x="86" y="91"/>
                  <a:pt x="92" y="108"/>
                </a:cubicBezTo>
                <a:cubicBezTo>
                  <a:pt x="87" y="114"/>
                  <a:pt x="82" y="120"/>
                  <a:pt x="78" y="126"/>
                </a:cubicBezTo>
                <a:cubicBezTo>
                  <a:pt x="78" y="126"/>
                  <a:pt x="78" y="126"/>
                  <a:pt x="78" y="126"/>
                </a:cubicBezTo>
                <a:cubicBezTo>
                  <a:pt x="73" y="132"/>
                  <a:pt x="69" y="139"/>
                  <a:pt x="65" y="145"/>
                </a:cubicBezTo>
                <a:cubicBezTo>
                  <a:pt x="48" y="144"/>
                  <a:pt x="31" y="143"/>
                  <a:pt x="13" y="145"/>
                </a:cubicBezTo>
                <a:cubicBezTo>
                  <a:pt x="8" y="156"/>
                  <a:pt x="4" y="168"/>
                  <a:pt x="1" y="180"/>
                </a:cubicBezTo>
                <a:cubicBezTo>
                  <a:pt x="14" y="193"/>
                  <a:pt x="28" y="205"/>
                  <a:pt x="43" y="215"/>
                </a:cubicBezTo>
                <a:cubicBezTo>
                  <a:pt x="42" y="222"/>
                  <a:pt x="42" y="230"/>
                  <a:pt x="42" y="238"/>
                </a:cubicBezTo>
                <a:cubicBezTo>
                  <a:pt x="41" y="238"/>
                  <a:pt x="41" y="238"/>
                  <a:pt x="41" y="238"/>
                </a:cubicBezTo>
                <a:cubicBezTo>
                  <a:pt x="41" y="246"/>
                  <a:pt x="41" y="253"/>
                  <a:pt x="43" y="261"/>
                </a:cubicBezTo>
                <a:cubicBezTo>
                  <a:pt x="28" y="270"/>
                  <a:pt x="13" y="280"/>
                  <a:pt x="0" y="291"/>
                </a:cubicBezTo>
                <a:cubicBezTo>
                  <a:pt x="3" y="303"/>
                  <a:pt x="6" y="315"/>
                  <a:pt x="11" y="327"/>
                </a:cubicBezTo>
                <a:cubicBezTo>
                  <a:pt x="29" y="330"/>
                  <a:pt x="48" y="331"/>
                  <a:pt x="65" y="330"/>
                </a:cubicBezTo>
                <a:cubicBezTo>
                  <a:pt x="69" y="337"/>
                  <a:pt x="73" y="344"/>
                  <a:pt x="78" y="350"/>
                </a:cubicBezTo>
                <a:cubicBezTo>
                  <a:pt x="78" y="350"/>
                  <a:pt x="78" y="350"/>
                  <a:pt x="78" y="350"/>
                </a:cubicBezTo>
                <a:cubicBezTo>
                  <a:pt x="82" y="356"/>
                  <a:pt x="87" y="362"/>
                  <a:pt x="92" y="368"/>
                </a:cubicBezTo>
                <a:cubicBezTo>
                  <a:pt x="85" y="384"/>
                  <a:pt x="80" y="400"/>
                  <a:pt x="76" y="417"/>
                </a:cubicBezTo>
                <a:cubicBezTo>
                  <a:pt x="85" y="425"/>
                  <a:pt x="95" y="433"/>
                  <a:pt x="105" y="439"/>
                </a:cubicBezTo>
                <a:cubicBezTo>
                  <a:pt x="122" y="431"/>
                  <a:pt x="137" y="422"/>
                  <a:pt x="151" y="410"/>
                </a:cubicBezTo>
                <a:cubicBezTo>
                  <a:pt x="158" y="414"/>
                  <a:pt x="166" y="416"/>
                  <a:pt x="173" y="419"/>
                </a:cubicBezTo>
                <a:cubicBezTo>
                  <a:pt x="173" y="419"/>
                  <a:pt x="173" y="419"/>
                  <a:pt x="173" y="419"/>
                </a:cubicBezTo>
                <a:cubicBezTo>
                  <a:pt x="180" y="421"/>
                  <a:pt x="188" y="423"/>
                  <a:pt x="195" y="425"/>
                </a:cubicBezTo>
                <a:cubicBezTo>
                  <a:pt x="199" y="441"/>
                  <a:pt x="204" y="459"/>
                  <a:pt x="211" y="475"/>
                </a:cubicBezTo>
                <a:cubicBezTo>
                  <a:pt x="223" y="476"/>
                  <a:pt x="236" y="476"/>
                  <a:pt x="248" y="475"/>
                </a:cubicBezTo>
                <a:cubicBezTo>
                  <a:pt x="257" y="459"/>
                  <a:pt x="263" y="442"/>
                  <a:pt x="268" y="425"/>
                </a:cubicBezTo>
                <a:cubicBezTo>
                  <a:pt x="275" y="423"/>
                  <a:pt x="283" y="421"/>
                  <a:pt x="290" y="419"/>
                </a:cubicBezTo>
                <a:cubicBezTo>
                  <a:pt x="290" y="418"/>
                  <a:pt x="290" y="418"/>
                  <a:pt x="290" y="418"/>
                </a:cubicBezTo>
                <a:cubicBezTo>
                  <a:pt x="297" y="416"/>
                  <a:pt x="304" y="414"/>
                  <a:pt x="310" y="410"/>
                </a:cubicBezTo>
                <a:cubicBezTo>
                  <a:pt x="323" y="422"/>
                  <a:pt x="337" y="433"/>
                  <a:pt x="352" y="442"/>
                </a:cubicBezTo>
                <a:cubicBezTo>
                  <a:pt x="363" y="435"/>
                  <a:pt x="373" y="428"/>
                  <a:pt x="382" y="420"/>
                </a:cubicBezTo>
                <a:cubicBezTo>
                  <a:pt x="379" y="402"/>
                  <a:pt x="375" y="385"/>
                  <a:pt x="369" y="368"/>
                </a:cubicBezTo>
                <a:cubicBezTo>
                  <a:pt x="374" y="362"/>
                  <a:pt x="379" y="356"/>
                  <a:pt x="383" y="350"/>
                </a:cubicBezTo>
                <a:cubicBezTo>
                  <a:pt x="384" y="350"/>
                  <a:pt x="384" y="350"/>
                  <a:pt x="384" y="350"/>
                </a:cubicBezTo>
                <a:cubicBezTo>
                  <a:pt x="388" y="344"/>
                  <a:pt x="392" y="337"/>
                  <a:pt x="396" y="330"/>
                </a:cubicBezTo>
                <a:cubicBezTo>
                  <a:pt x="413" y="332"/>
                  <a:pt x="431" y="332"/>
                  <a:pt x="449" y="331"/>
                </a:cubicBezTo>
                <a:cubicBezTo>
                  <a:pt x="453" y="319"/>
                  <a:pt x="457" y="308"/>
                  <a:pt x="460" y="295"/>
                </a:cubicBezTo>
                <a:cubicBezTo>
                  <a:pt x="448" y="282"/>
                  <a:pt x="433" y="271"/>
                  <a:pt x="419" y="261"/>
                </a:cubicBezTo>
                <a:cubicBezTo>
                  <a:pt x="419" y="253"/>
                  <a:pt x="419" y="246"/>
                  <a:pt x="420" y="238"/>
                </a:cubicBezTo>
                <a:cubicBezTo>
                  <a:pt x="420" y="238"/>
                  <a:pt x="420" y="238"/>
                  <a:pt x="420" y="238"/>
                </a:cubicBezTo>
                <a:cubicBezTo>
                  <a:pt x="420" y="230"/>
                  <a:pt x="420" y="222"/>
                  <a:pt x="419" y="215"/>
                </a:cubicBezTo>
                <a:cubicBezTo>
                  <a:pt x="433" y="206"/>
                  <a:pt x="448" y="196"/>
                  <a:pt x="461" y="184"/>
                </a:cubicBezTo>
                <a:cubicBezTo>
                  <a:pt x="459" y="172"/>
                  <a:pt x="455" y="160"/>
                  <a:pt x="450" y="149"/>
                </a:cubicBezTo>
                <a:close/>
                <a:moveTo>
                  <a:pt x="263" y="238"/>
                </a:moveTo>
                <a:cubicBezTo>
                  <a:pt x="262" y="245"/>
                  <a:pt x="261" y="252"/>
                  <a:pt x="257" y="257"/>
                </a:cubicBezTo>
                <a:cubicBezTo>
                  <a:pt x="256" y="257"/>
                  <a:pt x="256" y="257"/>
                  <a:pt x="256" y="257"/>
                </a:cubicBezTo>
                <a:cubicBezTo>
                  <a:pt x="252" y="263"/>
                  <a:pt x="246" y="267"/>
                  <a:pt x="240" y="270"/>
                </a:cubicBezTo>
                <a:cubicBezTo>
                  <a:pt x="240" y="270"/>
                  <a:pt x="240" y="270"/>
                  <a:pt x="240" y="270"/>
                </a:cubicBezTo>
                <a:cubicBezTo>
                  <a:pt x="234" y="272"/>
                  <a:pt x="227" y="272"/>
                  <a:pt x="221" y="270"/>
                </a:cubicBezTo>
                <a:cubicBezTo>
                  <a:pt x="221" y="269"/>
                  <a:pt x="221" y="269"/>
                  <a:pt x="221" y="269"/>
                </a:cubicBezTo>
                <a:cubicBezTo>
                  <a:pt x="215" y="267"/>
                  <a:pt x="209" y="263"/>
                  <a:pt x="205" y="257"/>
                </a:cubicBezTo>
                <a:cubicBezTo>
                  <a:pt x="205" y="257"/>
                  <a:pt x="205" y="257"/>
                  <a:pt x="205" y="257"/>
                </a:cubicBezTo>
                <a:cubicBezTo>
                  <a:pt x="201" y="252"/>
                  <a:pt x="199" y="245"/>
                  <a:pt x="198" y="238"/>
                </a:cubicBezTo>
                <a:cubicBezTo>
                  <a:pt x="199" y="238"/>
                  <a:pt x="199" y="238"/>
                  <a:pt x="199" y="238"/>
                </a:cubicBezTo>
                <a:cubicBezTo>
                  <a:pt x="199" y="231"/>
                  <a:pt x="200" y="224"/>
                  <a:pt x="205" y="218"/>
                </a:cubicBezTo>
                <a:cubicBezTo>
                  <a:pt x="205" y="218"/>
                  <a:pt x="205" y="218"/>
                  <a:pt x="205" y="218"/>
                </a:cubicBezTo>
                <a:cubicBezTo>
                  <a:pt x="209" y="212"/>
                  <a:pt x="215" y="208"/>
                  <a:pt x="221" y="206"/>
                </a:cubicBezTo>
                <a:cubicBezTo>
                  <a:pt x="221" y="206"/>
                  <a:pt x="221" y="206"/>
                  <a:pt x="221" y="206"/>
                </a:cubicBezTo>
                <a:cubicBezTo>
                  <a:pt x="227" y="204"/>
                  <a:pt x="234" y="204"/>
                  <a:pt x="240" y="206"/>
                </a:cubicBezTo>
                <a:cubicBezTo>
                  <a:pt x="240" y="206"/>
                  <a:pt x="240" y="206"/>
                  <a:pt x="240" y="206"/>
                </a:cubicBezTo>
                <a:cubicBezTo>
                  <a:pt x="246" y="208"/>
                  <a:pt x="253" y="212"/>
                  <a:pt x="257" y="218"/>
                </a:cubicBezTo>
                <a:cubicBezTo>
                  <a:pt x="256" y="218"/>
                  <a:pt x="256" y="218"/>
                  <a:pt x="256" y="218"/>
                </a:cubicBezTo>
                <a:cubicBezTo>
                  <a:pt x="261" y="224"/>
                  <a:pt x="263" y="230"/>
                  <a:pt x="263" y="238"/>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p:cNvSpPr>
            <a:spLocks noEditPoints="1"/>
          </p:cNvSpPr>
          <p:nvPr/>
        </p:nvSpPr>
        <p:spPr bwMode="auto">
          <a:xfrm>
            <a:off x="6102208" y="5323540"/>
            <a:ext cx="370952" cy="381863"/>
          </a:xfrm>
          <a:custGeom>
            <a:avLst/>
            <a:gdLst>
              <a:gd name="T0" fmla="*/ 259 w 301"/>
              <a:gd name="T1" fmla="*/ 95 h 310"/>
              <a:gd name="T2" fmla="*/ 250 w 301"/>
              <a:gd name="T3" fmla="*/ 82 h 310"/>
              <a:gd name="T4" fmla="*/ 252 w 301"/>
              <a:gd name="T5" fmla="*/ 38 h 310"/>
              <a:gd name="T6" fmla="*/ 203 w 301"/>
              <a:gd name="T7" fmla="*/ 42 h 310"/>
              <a:gd name="T8" fmla="*/ 188 w 301"/>
              <a:gd name="T9" fmla="*/ 37 h 310"/>
              <a:gd name="T10" fmla="*/ 163 w 301"/>
              <a:gd name="T11" fmla="*/ 0 h 310"/>
              <a:gd name="T12" fmla="*/ 126 w 301"/>
              <a:gd name="T13" fmla="*/ 33 h 310"/>
              <a:gd name="T14" fmla="*/ 112 w 301"/>
              <a:gd name="T15" fmla="*/ 37 h 310"/>
              <a:gd name="T16" fmla="*/ 71 w 301"/>
              <a:gd name="T17" fmla="*/ 22 h 310"/>
              <a:gd name="T18" fmla="*/ 61 w 301"/>
              <a:gd name="T19" fmla="*/ 70 h 310"/>
              <a:gd name="T20" fmla="*/ 51 w 301"/>
              <a:gd name="T21" fmla="*/ 82 h 310"/>
              <a:gd name="T22" fmla="*/ 8 w 301"/>
              <a:gd name="T23" fmla="*/ 94 h 310"/>
              <a:gd name="T24" fmla="*/ 28 w 301"/>
              <a:gd name="T25" fmla="*/ 140 h 310"/>
              <a:gd name="T26" fmla="*/ 27 w 301"/>
              <a:gd name="T27" fmla="*/ 155 h 310"/>
              <a:gd name="T28" fmla="*/ 0 w 301"/>
              <a:gd name="T29" fmla="*/ 190 h 310"/>
              <a:gd name="T30" fmla="*/ 43 w 301"/>
              <a:gd name="T31" fmla="*/ 215 h 310"/>
              <a:gd name="T32" fmla="*/ 51 w 301"/>
              <a:gd name="T33" fmla="*/ 228 h 310"/>
              <a:gd name="T34" fmla="*/ 49 w 301"/>
              <a:gd name="T35" fmla="*/ 272 h 310"/>
              <a:gd name="T36" fmla="*/ 99 w 301"/>
              <a:gd name="T37" fmla="*/ 268 h 310"/>
              <a:gd name="T38" fmla="*/ 113 w 301"/>
              <a:gd name="T39" fmla="*/ 273 h 310"/>
              <a:gd name="T40" fmla="*/ 138 w 301"/>
              <a:gd name="T41" fmla="*/ 310 h 310"/>
              <a:gd name="T42" fmla="*/ 175 w 301"/>
              <a:gd name="T43" fmla="*/ 277 h 310"/>
              <a:gd name="T44" fmla="*/ 190 w 301"/>
              <a:gd name="T45" fmla="*/ 273 h 310"/>
              <a:gd name="T46" fmla="*/ 230 w 301"/>
              <a:gd name="T47" fmla="*/ 288 h 310"/>
              <a:gd name="T48" fmla="*/ 241 w 301"/>
              <a:gd name="T49" fmla="*/ 240 h 310"/>
              <a:gd name="T50" fmla="*/ 250 w 301"/>
              <a:gd name="T51" fmla="*/ 228 h 310"/>
              <a:gd name="T52" fmla="*/ 293 w 301"/>
              <a:gd name="T53" fmla="*/ 216 h 310"/>
              <a:gd name="T54" fmla="*/ 273 w 301"/>
              <a:gd name="T55" fmla="*/ 170 h 310"/>
              <a:gd name="T56" fmla="*/ 274 w 301"/>
              <a:gd name="T57" fmla="*/ 155 h 310"/>
              <a:gd name="T58" fmla="*/ 301 w 301"/>
              <a:gd name="T59" fmla="*/ 120 h 310"/>
              <a:gd name="T60" fmla="*/ 171 w 301"/>
              <a:gd name="T61" fmla="*/ 155 h 310"/>
              <a:gd name="T62" fmla="*/ 167 w 301"/>
              <a:gd name="T63" fmla="*/ 168 h 310"/>
              <a:gd name="T64" fmla="*/ 157 w 301"/>
              <a:gd name="T65" fmla="*/ 176 h 310"/>
              <a:gd name="T66" fmla="*/ 145 w 301"/>
              <a:gd name="T67" fmla="*/ 176 h 310"/>
              <a:gd name="T68" fmla="*/ 134 w 301"/>
              <a:gd name="T69" fmla="*/ 168 h 310"/>
              <a:gd name="T70" fmla="*/ 130 w 301"/>
              <a:gd name="T71" fmla="*/ 155 h 310"/>
              <a:gd name="T72" fmla="*/ 134 w 301"/>
              <a:gd name="T73" fmla="*/ 142 h 310"/>
              <a:gd name="T74" fmla="*/ 145 w 301"/>
              <a:gd name="T75" fmla="*/ 134 h 310"/>
              <a:gd name="T76" fmla="*/ 157 w 301"/>
              <a:gd name="T77" fmla="*/ 134 h 310"/>
              <a:gd name="T78" fmla="*/ 167 w 301"/>
              <a:gd name="T79" fmla="*/ 142 h 310"/>
              <a:gd name="T80" fmla="*/ 171 w 301"/>
              <a:gd name="T81"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 h="310">
                <a:moveTo>
                  <a:pt x="294" y="97"/>
                </a:moveTo>
                <a:cubicBezTo>
                  <a:pt x="282" y="95"/>
                  <a:pt x="270" y="94"/>
                  <a:pt x="259" y="95"/>
                </a:cubicBezTo>
                <a:cubicBezTo>
                  <a:pt x="256" y="90"/>
                  <a:pt x="253" y="86"/>
                  <a:pt x="250" y="82"/>
                </a:cubicBezTo>
                <a:cubicBezTo>
                  <a:pt x="250" y="82"/>
                  <a:pt x="250" y="82"/>
                  <a:pt x="250" y="82"/>
                </a:cubicBezTo>
                <a:cubicBezTo>
                  <a:pt x="247" y="78"/>
                  <a:pt x="244" y="74"/>
                  <a:pt x="241" y="70"/>
                </a:cubicBezTo>
                <a:cubicBezTo>
                  <a:pt x="245" y="60"/>
                  <a:pt x="249" y="49"/>
                  <a:pt x="252" y="38"/>
                </a:cubicBezTo>
                <a:cubicBezTo>
                  <a:pt x="246" y="33"/>
                  <a:pt x="239" y="28"/>
                  <a:pt x="232" y="23"/>
                </a:cubicBezTo>
                <a:cubicBezTo>
                  <a:pt x="221" y="29"/>
                  <a:pt x="212" y="35"/>
                  <a:pt x="203" y="42"/>
                </a:cubicBezTo>
                <a:cubicBezTo>
                  <a:pt x="198" y="40"/>
                  <a:pt x="193" y="39"/>
                  <a:pt x="188" y="37"/>
                </a:cubicBezTo>
                <a:cubicBezTo>
                  <a:pt x="188" y="37"/>
                  <a:pt x="188" y="37"/>
                  <a:pt x="188" y="37"/>
                </a:cubicBezTo>
                <a:cubicBezTo>
                  <a:pt x="183" y="35"/>
                  <a:pt x="178" y="34"/>
                  <a:pt x="174" y="33"/>
                </a:cubicBezTo>
                <a:cubicBezTo>
                  <a:pt x="171" y="22"/>
                  <a:pt x="168" y="11"/>
                  <a:pt x="163" y="0"/>
                </a:cubicBezTo>
                <a:cubicBezTo>
                  <a:pt x="155" y="0"/>
                  <a:pt x="147" y="0"/>
                  <a:pt x="139" y="0"/>
                </a:cubicBezTo>
                <a:cubicBezTo>
                  <a:pt x="134" y="11"/>
                  <a:pt x="129" y="22"/>
                  <a:pt x="126" y="33"/>
                </a:cubicBezTo>
                <a:cubicBezTo>
                  <a:pt x="121" y="34"/>
                  <a:pt x="116" y="35"/>
                  <a:pt x="112" y="37"/>
                </a:cubicBezTo>
                <a:cubicBezTo>
                  <a:pt x="112" y="37"/>
                  <a:pt x="112" y="37"/>
                  <a:pt x="112" y="37"/>
                </a:cubicBezTo>
                <a:cubicBezTo>
                  <a:pt x="107" y="39"/>
                  <a:pt x="103" y="40"/>
                  <a:pt x="99" y="42"/>
                </a:cubicBezTo>
                <a:cubicBezTo>
                  <a:pt x="90" y="35"/>
                  <a:pt x="81" y="28"/>
                  <a:pt x="71" y="22"/>
                </a:cubicBezTo>
                <a:cubicBezTo>
                  <a:pt x="64" y="26"/>
                  <a:pt x="58" y="31"/>
                  <a:pt x="52" y="36"/>
                </a:cubicBezTo>
                <a:cubicBezTo>
                  <a:pt x="54" y="48"/>
                  <a:pt x="56" y="59"/>
                  <a:pt x="61" y="70"/>
                </a:cubicBezTo>
                <a:cubicBezTo>
                  <a:pt x="57" y="74"/>
                  <a:pt x="54" y="78"/>
                  <a:pt x="51" y="82"/>
                </a:cubicBezTo>
                <a:cubicBezTo>
                  <a:pt x="51" y="82"/>
                  <a:pt x="51" y="82"/>
                  <a:pt x="51" y="82"/>
                </a:cubicBezTo>
                <a:cubicBezTo>
                  <a:pt x="48" y="86"/>
                  <a:pt x="45" y="90"/>
                  <a:pt x="43" y="95"/>
                </a:cubicBezTo>
                <a:cubicBezTo>
                  <a:pt x="31" y="93"/>
                  <a:pt x="20" y="93"/>
                  <a:pt x="8" y="94"/>
                </a:cubicBezTo>
                <a:cubicBezTo>
                  <a:pt x="5" y="102"/>
                  <a:pt x="3" y="109"/>
                  <a:pt x="1" y="117"/>
                </a:cubicBezTo>
                <a:cubicBezTo>
                  <a:pt x="9" y="126"/>
                  <a:pt x="18" y="134"/>
                  <a:pt x="28" y="140"/>
                </a:cubicBezTo>
                <a:cubicBezTo>
                  <a:pt x="27" y="145"/>
                  <a:pt x="27" y="150"/>
                  <a:pt x="27" y="155"/>
                </a:cubicBezTo>
                <a:cubicBezTo>
                  <a:pt x="27" y="155"/>
                  <a:pt x="27" y="155"/>
                  <a:pt x="27" y="155"/>
                </a:cubicBezTo>
                <a:cubicBezTo>
                  <a:pt x="27" y="160"/>
                  <a:pt x="27" y="165"/>
                  <a:pt x="28" y="170"/>
                </a:cubicBezTo>
                <a:cubicBezTo>
                  <a:pt x="18" y="176"/>
                  <a:pt x="9" y="182"/>
                  <a:pt x="0" y="190"/>
                </a:cubicBezTo>
                <a:cubicBezTo>
                  <a:pt x="2" y="198"/>
                  <a:pt x="4" y="206"/>
                  <a:pt x="7" y="213"/>
                </a:cubicBezTo>
                <a:cubicBezTo>
                  <a:pt x="19" y="215"/>
                  <a:pt x="31" y="216"/>
                  <a:pt x="43" y="215"/>
                </a:cubicBezTo>
                <a:cubicBezTo>
                  <a:pt x="45" y="220"/>
                  <a:pt x="48" y="224"/>
                  <a:pt x="51" y="228"/>
                </a:cubicBezTo>
                <a:cubicBezTo>
                  <a:pt x="51" y="228"/>
                  <a:pt x="51" y="228"/>
                  <a:pt x="51" y="228"/>
                </a:cubicBezTo>
                <a:cubicBezTo>
                  <a:pt x="54" y="232"/>
                  <a:pt x="57" y="236"/>
                  <a:pt x="61" y="240"/>
                </a:cubicBezTo>
                <a:cubicBezTo>
                  <a:pt x="56" y="250"/>
                  <a:pt x="52" y="261"/>
                  <a:pt x="49" y="272"/>
                </a:cubicBezTo>
                <a:cubicBezTo>
                  <a:pt x="56" y="277"/>
                  <a:pt x="62" y="282"/>
                  <a:pt x="69" y="287"/>
                </a:cubicBezTo>
                <a:cubicBezTo>
                  <a:pt x="80" y="281"/>
                  <a:pt x="90" y="275"/>
                  <a:pt x="99" y="268"/>
                </a:cubicBezTo>
                <a:cubicBezTo>
                  <a:pt x="103" y="270"/>
                  <a:pt x="108" y="271"/>
                  <a:pt x="113" y="273"/>
                </a:cubicBezTo>
                <a:cubicBezTo>
                  <a:pt x="113" y="273"/>
                  <a:pt x="113" y="273"/>
                  <a:pt x="113" y="273"/>
                </a:cubicBezTo>
                <a:cubicBezTo>
                  <a:pt x="118" y="275"/>
                  <a:pt x="123" y="276"/>
                  <a:pt x="128" y="277"/>
                </a:cubicBezTo>
                <a:cubicBezTo>
                  <a:pt x="130" y="288"/>
                  <a:pt x="133" y="299"/>
                  <a:pt x="138" y="310"/>
                </a:cubicBezTo>
                <a:cubicBezTo>
                  <a:pt x="146" y="310"/>
                  <a:pt x="154" y="310"/>
                  <a:pt x="162" y="310"/>
                </a:cubicBezTo>
                <a:cubicBezTo>
                  <a:pt x="168" y="299"/>
                  <a:pt x="172" y="288"/>
                  <a:pt x="175" y="277"/>
                </a:cubicBezTo>
                <a:cubicBezTo>
                  <a:pt x="180" y="276"/>
                  <a:pt x="185" y="275"/>
                  <a:pt x="190" y="273"/>
                </a:cubicBezTo>
                <a:cubicBezTo>
                  <a:pt x="190" y="273"/>
                  <a:pt x="190" y="273"/>
                  <a:pt x="190" y="273"/>
                </a:cubicBezTo>
                <a:cubicBezTo>
                  <a:pt x="194" y="271"/>
                  <a:pt x="198" y="270"/>
                  <a:pt x="203" y="268"/>
                </a:cubicBezTo>
                <a:cubicBezTo>
                  <a:pt x="211" y="275"/>
                  <a:pt x="220" y="282"/>
                  <a:pt x="230" y="288"/>
                </a:cubicBezTo>
                <a:cubicBezTo>
                  <a:pt x="237" y="284"/>
                  <a:pt x="243" y="279"/>
                  <a:pt x="250" y="274"/>
                </a:cubicBezTo>
                <a:cubicBezTo>
                  <a:pt x="248" y="262"/>
                  <a:pt x="245" y="251"/>
                  <a:pt x="241" y="240"/>
                </a:cubicBezTo>
                <a:cubicBezTo>
                  <a:pt x="244" y="236"/>
                  <a:pt x="247" y="232"/>
                  <a:pt x="250" y="228"/>
                </a:cubicBezTo>
                <a:cubicBezTo>
                  <a:pt x="250" y="228"/>
                  <a:pt x="250" y="228"/>
                  <a:pt x="250" y="228"/>
                </a:cubicBezTo>
                <a:cubicBezTo>
                  <a:pt x="254" y="224"/>
                  <a:pt x="256" y="220"/>
                  <a:pt x="259" y="215"/>
                </a:cubicBezTo>
                <a:cubicBezTo>
                  <a:pt x="270" y="216"/>
                  <a:pt x="281" y="217"/>
                  <a:pt x="293" y="216"/>
                </a:cubicBezTo>
                <a:cubicBezTo>
                  <a:pt x="296" y="208"/>
                  <a:pt x="299" y="200"/>
                  <a:pt x="300" y="193"/>
                </a:cubicBezTo>
                <a:cubicBezTo>
                  <a:pt x="292" y="184"/>
                  <a:pt x="283" y="176"/>
                  <a:pt x="273" y="170"/>
                </a:cubicBezTo>
                <a:cubicBezTo>
                  <a:pt x="274" y="165"/>
                  <a:pt x="274" y="160"/>
                  <a:pt x="274" y="155"/>
                </a:cubicBezTo>
                <a:cubicBezTo>
                  <a:pt x="274" y="155"/>
                  <a:pt x="274" y="155"/>
                  <a:pt x="274" y="155"/>
                </a:cubicBezTo>
                <a:cubicBezTo>
                  <a:pt x="274" y="150"/>
                  <a:pt x="274" y="145"/>
                  <a:pt x="273" y="140"/>
                </a:cubicBezTo>
                <a:cubicBezTo>
                  <a:pt x="283" y="134"/>
                  <a:pt x="293" y="128"/>
                  <a:pt x="301" y="120"/>
                </a:cubicBezTo>
                <a:cubicBezTo>
                  <a:pt x="299" y="112"/>
                  <a:pt x="297" y="104"/>
                  <a:pt x="294" y="97"/>
                </a:cubicBezTo>
                <a:close/>
                <a:moveTo>
                  <a:pt x="171" y="155"/>
                </a:moveTo>
                <a:cubicBezTo>
                  <a:pt x="171" y="160"/>
                  <a:pt x="170" y="164"/>
                  <a:pt x="168" y="168"/>
                </a:cubicBezTo>
                <a:cubicBezTo>
                  <a:pt x="167" y="168"/>
                  <a:pt x="167" y="168"/>
                  <a:pt x="167" y="168"/>
                </a:cubicBezTo>
                <a:cubicBezTo>
                  <a:pt x="165" y="172"/>
                  <a:pt x="161" y="174"/>
                  <a:pt x="157" y="176"/>
                </a:cubicBezTo>
                <a:cubicBezTo>
                  <a:pt x="157" y="176"/>
                  <a:pt x="157" y="176"/>
                  <a:pt x="157" y="176"/>
                </a:cubicBezTo>
                <a:cubicBezTo>
                  <a:pt x="153" y="177"/>
                  <a:pt x="148" y="177"/>
                  <a:pt x="145" y="176"/>
                </a:cubicBezTo>
                <a:cubicBezTo>
                  <a:pt x="145" y="176"/>
                  <a:pt x="145" y="176"/>
                  <a:pt x="145" y="176"/>
                </a:cubicBezTo>
                <a:cubicBezTo>
                  <a:pt x="141" y="174"/>
                  <a:pt x="136" y="172"/>
                  <a:pt x="134" y="168"/>
                </a:cubicBezTo>
                <a:cubicBezTo>
                  <a:pt x="134" y="168"/>
                  <a:pt x="134" y="168"/>
                  <a:pt x="134" y="168"/>
                </a:cubicBezTo>
                <a:cubicBezTo>
                  <a:pt x="131" y="164"/>
                  <a:pt x="130" y="160"/>
                  <a:pt x="129" y="155"/>
                </a:cubicBezTo>
                <a:cubicBezTo>
                  <a:pt x="130" y="155"/>
                  <a:pt x="130" y="155"/>
                  <a:pt x="130" y="155"/>
                </a:cubicBezTo>
                <a:cubicBezTo>
                  <a:pt x="130" y="150"/>
                  <a:pt x="131" y="146"/>
                  <a:pt x="134" y="142"/>
                </a:cubicBezTo>
                <a:cubicBezTo>
                  <a:pt x="134" y="142"/>
                  <a:pt x="134" y="142"/>
                  <a:pt x="134" y="142"/>
                </a:cubicBezTo>
                <a:cubicBezTo>
                  <a:pt x="136" y="138"/>
                  <a:pt x="140" y="136"/>
                  <a:pt x="145" y="134"/>
                </a:cubicBezTo>
                <a:cubicBezTo>
                  <a:pt x="145" y="134"/>
                  <a:pt x="145" y="134"/>
                  <a:pt x="145" y="134"/>
                </a:cubicBezTo>
                <a:cubicBezTo>
                  <a:pt x="148" y="133"/>
                  <a:pt x="153" y="133"/>
                  <a:pt x="157" y="134"/>
                </a:cubicBezTo>
                <a:cubicBezTo>
                  <a:pt x="157" y="134"/>
                  <a:pt x="157" y="134"/>
                  <a:pt x="157" y="134"/>
                </a:cubicBezTo>
                <a:cubicBezTo>
                  <a:pt x="161" y="136"/>
                  <a:pt x="165" y="138"/>
                  <a:pt x="168" y="142"/>
                </a:cubicBezTo>
                <a:cubicBezTo>
                  <a:pt x="167" y="142"/>
                  <a:pt x="167" y="142"/>
                  <a:pt x="167" y="142"/>
                </a:cubicBezTo>
                <a:cubicBezTo>
                  <a:pt x="170" y="146"/>
                  <a:pt x="171" y="150"/>
                  <a:pt x="172" y="155"/>
                </a:cubicBezTo>
                <a:lnTo>
                  <a:pt x="171" y="155"/>
                </a:ln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noEditPoints="1"/>
          </p:cNvSpPr>
          <p:nvPr/>
        </p:nvSpPr>
        <p:spPr bwMode="auto">
          <a:xfrm>
            <a:off x="5869365" y="5384587"/>
            <a:ext cx="275357" cy="284709"/>
          </a:xfrm>
          <a:custGeom>
            <a:avLst/>
            <a:gdLst>
              <a:gd name="T0" fmla="*/ 192 w 223"/>
              <a:gd name="T1" fmla="*/ 71 h 231"/>
              <a:gd name="T2" fmla="*/ 186 w 223"/>
              <a:gd name="T3" fmla="*/ 61 h 231"/>
              <a:gd name="T4" fmla="*/ 187 w 223"/>
              <a:gd name="T5" fmla="*/ 29 h 231"/>
              <a:gd name="T6" fmla="*/ 150 w 223"/>
              <a:gd name="T7" fmla="*/ 32 h 231"/>
              <a:gd name="T8" fmla="*/ 139 w 223"/>
              <a:gd name="T9" fmla="*/ 28 h 231"/>
              <a:gd name="T10" fmla="*/ 121 w 223"/>
              <a:gd name="T11" fmla="*/ 1 h 231"/>
              <a:gd name="T12" fmla="*/ 93 w 223"/>
              <a:gd name="T13" fmla="*/ 25 h 231"/>
              <a:gd name="T14" fmla="*/ 82 w 223"/>
              <a:gd name="T15" fmla="*/ 28 h 231"/>
              <a:gd name="T16" fmla="*/ 53 w 223"/>
              <a:gd name="T17" fmla="*/ 17 h 231"/>
              <a:gd name="T18" fmla="*/ 44 w 223"/>
              <a:gd name="T19" fmla="*/ 53 h 231"/>
              <a:gd name="T20" fmla="*/ 37 w 223"/>
              <a:gd name="T21" fmla="*/ 61 h 231"/>
              <a:gd name="T22" fmla="*/ 6 w 223"/>
              <a:gd name="T23" fmla="*/ 70 h 231"/>
              <a:gd name="T24" fmla="*/ 20 w 223"/>
              <a:gd name="T25" fmla="*/ 104 h 231"/>
              <a:gd name="T26" fmla="*/ 20 w 223"/>
              <a:gd name="T27" fmla="*/ 116 h 231"/>
              <a:gd name="T28" fmla="*/ 0 w 223"/>
              <a:gd name="T29" fmla="*/ 141 h 231"/>
              <a:gd name="T30" fmla="*/ 31 w 223"/>
              <a:gd name="T31" fmla="*/ 160 h 231"/>
              <a:gd name="T32" fmla="*/ 37 w 223"/>
              <a:gd name="T33" fmla="*/ 170 h 231"/>
              <a:gd name="T34" fmla="*/ 36 w 223"/>
              <a:gd name="T35" fmla="*/ 203 h 231"/>
              <a:gd name="T36" fmla="*/ 73 w 223"/>
              <a:gd name="T37" fmla="*/ 199 h 231"/>
              <a:gd name="T38" fmla="*/ 83 w 223"/>
              <a:gd name="T39" fmla="*/ 203 h 231"/>
              <a:gd name="T40" fmla="*/ 102 w 223"/>
              <a:gd name="T41" fmla="*/ 230 h 231"/>
              <a:gd name="T42" fmla="*/ 130 w 223"/>
              <a:gd name="T43" fmla="*/ 206 h 231"/>
              <a:gd name="T44" fmla="*/ 140 w 223"/>
              <a:gd name="T45" fmla="*/ 203 h 231"/>
              <a:gd name="T46" fmla="*/ 170 w 223"/>
              <a:gd name="T47" fmla="*/ 214 h 231"/>
              <a:gd name="T48" fmla="*/ 178 w 223"/>
              <a:gd name="T49" fmla="*/ 179 h 231"/>
              <a:gd name="T50" fmla="*/ 186 w 223"/>
              <a:gd name="T51" fmla="*/ 170 h 231"/>
              <a:gd name="T52" fmla="*/ 217 w 223"/>
              <a:gd name="T53" fmla="*/ 161 h 231"/>
              <a:gd name="T54" fmla="*/ 203 w 223"/>
              <a:gd name="T55" fmla="*/ 127 h 231"/>
              <a:gd name="T56" fmla="*/ 203 w 223"/>
              <a:gd name="T57" fmla="*/ 116 h 231"/>
              <a:gd name="T58" fmla="*/ 223 w 223"/>
              <a:gd name="T59" fmla="*/ 90 h 231"/>
              <a:gd name="T60" fmla="*/ 127 w 223"/>
              <a:gd name="T61" fmla="*/ 116 h 231"/>
              <a:gd name="T62" fmla="*/ 124 w 223"/>
              <a:gd name="T63" fmla="*/ 125 h 231"/>
              <a:gd name="T64" fmla="*/ 116 w 223"/>
              <a:gd name="T65" fmla="*/ 131 h 231"/>
              <a:gd name="T66" fmla="*/ 107 w 223"/>
              <a:gd name="T67" fmla="*/ 131 h 231"/>
              <a:gd name="T68" fmla="*/ 99 w 223"/>
              <a:gd name="T69" fmla="*/ 125 h 231"/>
              <a:gd name="T70" fmla="*/ 96 w 223"/>
              <a:gd name="T71" fmla="*/ 116 h 231"/>
              <a:gd name="T72" fmla="*/ 99 w 223"/>
              <a:gd name="T73" fmla="*/ 106 h 231"/>
              <a:gd name="T74" fmla="*/ 107 w 223"/>
              <a:gd name="T75" fmla="*/ 100 h 231"/>
              <a:gd name="T76" fmla="*/ 116 w 223"/>
              <a:gd name="T77" fmla="*/ 100 h 231"/>
              <a:gd name="T78" fmla="*/ 124 w 223"/>
              <a:gd name="T79" fmla="*/ 10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231">
                <a:moveTo>
                  <a:pt x="218" y="72"/>
                </a:moveTo>
                <a:cubicBezTo>
                  <a:pt x="209" y="71"/>
                  <a:pt x="200" y="70"/>
                  <a:pt x="192" y="71"/>
                </a:cubicBezTo>
                <a:cubicBezTo>
                  <a:pt x="190" y="68"/>
                  <a:pt x="188" y="64"/>
                  <a:pt x="185" y="61"/>
                </a:cubicBezTo>
                <a:cubicBezTo>
                  <a:pt x="186" y="61"/>
                  <a:pt x="186" y="61"/>
                  <a:pt x="186" y="61"/>
                </a:cubicBezTo>
                <a:cubicBezTo>
                  <a:pt x="183" y="58"/>
                  <a:pt x="181" y="55"/>
                  <a:pt x="178" y="53"/>
                </a:cubicBezTo>
                <a:cubicBezTo>
                  <a:pt x="182" y="45"/>
                  <a:pt x="184" y="37"/>
                  <a:pt x="187" y="29"/>
                </a:cubicBezTo>
                <a:cubicBezTo>
                  <a:pt x="182" y="25"/>
                  <a:pt x="177" y="21"/>
                  <a:pt x="172" y="18"/>
                </a:cubicBezTo>
                <a:cubicBezTo>
                  <a:pt x="164" y="22"/>
                  <a:pt x="157" y="27"/>
                  <a:pt x="150" y="32"/>
                </a:cubicBezTo>
                <a:cubicBezTo>
                  <a:pt x="147" y="30"/>
                  <a:pt x="143" y="29"/>
                  <a:pt x="139" y="28"/>
                </a:cubicBezTo>
                <a:cubicBezTo>
                  <a:pt x="139" y="28"/>
                  <a:pt x="139" y="28"/>
                  <a:pt x="139" y="28"/>
                </a:cubicBezTo>
                <a:cubicBezTo>
                  <a:pt x="136" y="27"/>
                  <a:pt x="132" y="26"/>
                  <a:pt x="128" y="25"/>
                </a:cubicBezTo>
                <a:cubicBezTo>
                  <a:pt x="127" y="17"/>
                  <a:pt x="124" y="9"/>
                  <a:pt x="121" y="1"/>
                </a:cubicBezTo>
                <a:cubicBezTo>
                  <a:pt x="115" y="0"/>
                  <a:pt x="109" y="0"/>
                  <a:pt x="103" y="1"/>
                </a:cubicBezTo>
                <a:cubicBezTo>
                  <a:pt x="99" y="8"/>
                  <a:pt x="96" y="17"/>
                  <a:pt x="93" y="25"/>
                </a:cubicBezTo>
                <a:cubicBezTo>
                  <a:pt x="90" y="26"/>
                  <a:pt x="86" y="27"/>
                  <a:pt x="82" y="28"/>
                </a:cubicBezTo>
                <a:cubicBezTo>
                  <a:pt x="82" y="28"/>
                  <a:pt x="82" y="28"/>
                  <a:pt x="82" y="28"/>
                </a:cubicBezTo>
                <a:cubicBezTo>
                  <a:pt x="79" y="29"/>
                  <a:pt x="76" y="30"/>
                  <a:pt x="73" y="32"/>
                </a:cubicBezTo>
                <a:cubicBezTo>
                  <a:pt x="67" y="26"/>
                  <a:pt x="60" y="21"/>
                  <a:pt x="53" y="17"/>
                </a:cubicBezTo>
                <a:cubicBezTo>
                  <a:pt x="47" y="20"/>
                  <a:pt x="43" y="23"/>
                  <a:pt x="38" y="27"/>
                </a:cubicBezTo>
                <a:cubicBezTo>
                  <a:pt x="39" y="36"/>
                  <a:pt x="41" y="44"/>
                  <a:pt x="44" y="53"/>
                </a:cubicBezTo>
                <a:cubicBezTo>
                  <a:pt x="42" y="55"/>
                  <a:pt x="40" y="58"/>
                  <a:pt x="38" y="61"/>
                </a:cubicBezTo>
                <a:cubicBezTo>
                  <a:pt x="37" y="61"/>
                  <a:pt x="37" y="61"/>
                  <a:pt x="37" y="61"/>
                </a:cubicBezTo>
                <a:cubicBezTo>
                  <a:pt x="35" y="64"/>
                  <a:pt x="33" y="68"/>
                  <a:pt x="31" y="71"/>
                </a:cubicBezTo>
                <a:cubicBezTo>
                  <a:pt x="23" y="70"/>
                  <a:pt x="15" y="70"/>
                  <a:pt x="6" y="70"/>
                </a:cubicBezTo>
                <a:cubicBezTo>
                  <a:pt x="4" y="76"/>
                  <a:pt x="1" y="82"/>
                  <a:pt x="0" y="88"/>
                </a:cubicBezTo>
                <a:cubicBezTo>
                  <a:pt x="6" y="94"/>
                  <a:pt x="13" y="100"/>
                  <a:pt x="20" y="104"/>
                </a:cubicBezTo>
                <a:cubicBezTo>
                  <a:pt x="20" y="108"/>
                  <a:pt x="20" y="112"/>
                  <a:pt x="20" y="116"/>
                </a:cubicBezTo>
                <a:cubicBezTo>
                  <a:pt x="20" y="116"/>
                  <a:pt x="20" y="116"/>
                  <a:pt x="20" y="116"/>
                </a:cubicBezTo>
                <a:cubicBezTo>
                  <a:pt x="20" y="119"/>
                  <a:pt x="20" y="123"/>
                  <a:pt x="20" y="127"/>
                </a:cubicBezTo>
                <a:cubicBezTo>
                  <a:pt x="13" y="131"/>
                  <a:pt x="6" y="136"/>
                  <a:pt x="0" y="141"/>
                </a:cubicBezTo>
                <a:cubicBezTo>
                  <a:pt x="1" y="147"/>
                  <a:pt x="3" y="153"/>
                  <a:pt x="5" y="159"/>
                </a:cubicBezTo>
                <a:cubicBezTo>
                  <a:pt x="14" y="160"/>
                  <a:pt x="23" y="161"/>
                  <a:pt x="31" y="160"/>
                </a:cubicBezTo>
                <a:cubicBezTo>
                  <a:pt x="33" y="163"/>
                  <a:pt x="35" y="167"/>
                  <a:pt x="38" y="170"/>
                </a:cubicBezTo>
                <a:cubicBezTo>
                  <a:pt x="37" y="170"/>
                  <a:pt x="37" y="170"/>
                  <a:pt x="37" y="170"/>
                </a:cubicBezTo>
                <a:cubicBezTo>
                  <a:pt x="39" y="173"/>
                  <a:pt x="42" y="176"/>
                  <a:pt x="44" y="179"/>
                </a:cubicBezTo>
                <a:cubicBezTo>
                  <a:pt x="41" y="186"/>
                  <a:pt x="38" y="194"/>
                  <a:pt x="36" y="203"/>
                </a:cubicBezTo>
                <a:cubicBezTo>
                  <a:pt x="41" y="206"/>
                  <a:pt x="46" y="210"/>
                  <a:pt x="51" y="213"/>
                </a:cubicBezTo>
                <a:cubicBezTo>
                  <a:pt x="59" y="209"/>
                  <a:pt x="66" y="205"/>
                  <a:pt x="73" y="199"/>
                </a:cubicBezTo>
                <a:cubicBezTo>
                  <a:pt x="76" y="201"/>
                  <a:pt x="80" y="202"/>
                  <a:pt x="84" y="203"/>
                </a:cubicBezTo>
                <a:cubicBezTo>
                  <a:pt x="83" y="203"/>
                  <a:pt x="83" y="203"/>
                  <a:pt x="83" y="203"/>
                </a:cubicBezTo>
                <a:cubicBezTo>
                  <a:pt x="87" y="205"/>
                  <a:pt x="91" y="205"/>
                  <a:pt x="94" y="206"/>
                </a:cubicBezTo>
                <a:cubicBezTo>
                  <a:pt x="96" y="214"/>
                  <a:pt x="99" y="222"/>
                  <a:pt x="102" y="230"/>
                </a:cubicBezTo>
                <a:cubicBezTo>
                  <a:pt x="108" y="231"/>
                  <a:pt x="114" y="231"/>
                  <a:pt x="120" y="231"/>
                </a:cubicBezTo>
                <a:cubicBezTo>
                  <a:pt x="124" y="223"/>
                  <a:pt x="127" y="214"/>
                  <a:pt x="130" y="206"/>
                </a:cubicBezTo>
                <a:cubicBezTo>
                  <a:pt x="133" y="205"/>
                  <a:pt x="137" y="204"/>
                  <a:pt x="140" y="203"/>
                </a:cubicBezTo>
                <a:cubicBezTo>
                  <a:pt x="140" y="203"/>
                  <a:pt x="140" y="203"/>
                  <a:pt x="140" y="203"/>
                </a:cubicBezTo>
                <a:cubicBezTo>
                  <a:pt x="144" y="202"/>
                  <a:pt x="147" y="201"/>
                  <a:pt x="150" y="199"/>
                </a:cubicBezTo>
                <a:cubicBezTo>
                  <a:pt x="156" y="205"/>
                  <a:pt x="163" y="210"/>
                  <a:pt x="170" y="214"/>
                </a:cubicBezTo>
                <a:cubicBezTo>
                  <a:pt x="176" y="211"/>
                  <a:pt x="180" y="208"/>
                  <a:pt x="185" y="204"/>
                </a:cubicBezTo>
                <a:cubicBezTo>
                  <a:pt x="184" y="195"/>
                  <a:pt x="181" y="187"/>
                  <a:pt x="178" y="179"/>
                </a:cubicBezTo>
                <a:cubicBezTo>
                  <a:pt x="181" y="176"/>
                  <a:pt x="183" y="173"/>
                  <a:pt x="185" y="170"/>
                </a:cubicBezTo>
                <a:cubicBezTo>
                  <a:pt x="186" y="170"/>
                  <a:pt x="186" y="170"/>
                  <a:pt x="186" y="170"/>
                </a:cubicBezTo>
                <a:cubicBezTo>
                  <a:pt x="188" y="167"/>
                  <a:pt x="190" y="164"/>
                  <a:pt x="192" y="160"/>
                </a:cubicBezTo>
                <a:cubicBezTo>
                  <a:pt x="200" y="161"/>
                  <a:pt x="208" y="161"/>
                  <a:pt x="217" y="161"/>
                </a:cubicBezTo>
                <a:cubicBezTo>
                  <a:pt x="219" y="155"/>
                  <a:pt x="221" y="149"/>
                  <a:pt x="223" y="143"/>
                </a:cubicBezTo>
                <a:cubicBezTo>
                  <a:pt x="217" y="137"/>
                  <a:pt x="210" y="131"/>
                  <a:pt x="203" y="127"/>
                </a:cubicBezTo>
                <a:cubicBezTo>
                  <a:pt x="203" y="123"/>
                  <a:pt x="203" y="119"/>
                  <a:pt x="203" y="116"/>
                </a:cubicBezTo>
                <a:cubicBezTo>
                  <a:pt x="203" y="116"/>
                  <a:pt x="203" y="116"/>
                  <a:pt x="203" y="116"/>
                </a:cubicBezTo>
                <a:cubicBezTo>
                  <a:pt x="203" y="112"/>
                  <a:pt x="203" y="108"/>
                  <a:pt x="203" y="104"/>
                </a:cubicBezTo>
                <a:cubicBezTo>
                  <a:pt x="210" y="100"/>
                  <a:pt x="217" y="95"/>
                  <a:pt x="223" y="90"/>
                </a:cubicBezTo>
                <a:cubicBezTo>
                  <a:pt x="222" y="84"/>
                  <a:pt x="220" y="78"/>
                  <a:pt x="218" y="72"/>
                </a:cubicBezTo>
                <a:close/>
                <a:moveTo>
                  <a:pt x="127" y="116"/>
                </a:moveTo>
                <a:cubicBezTo>
                  <a:pt x="127" y="119"/>
                  <a:pt x="126" y="122"/>
                  <a:pt x="124" y="125"/>
                </a:cubicBezTo>
                <a:cubicBezTo>
                  <a:pt x="124" y="125"/>
                  <a:pt x="124" y="125"/>
                  <a:pt x="124" y="125"/>
                </a:cubicBezTo>
                <a:cubicBezTo>
                  <a:pt x="122" y="128"/>
                  <a:pt x="119" y="130"/>
                  <a:pt x="116" y="131"/>
                </a:cubicBezTo>
                <a:cubicBezTo>
                  <a:pt x="116" y="131"/>
                  <a:pt x="116" y="131"/>
                  <a:pt x="116" y="131"/>
                </a:cubicBezTo>
                <a:cubicBezTo>
                  <a:pt x="113" y="132"/>
                  <a:pt x="110" y="132"/>
                  <a:pt x="107" y="131"/>
                </a:cubicBezTo>
                <a:cubicBezTo>
                  <a:pt x="107" y="131"/>
                  <a:pt x="107" y="131"/>
                  <a:pt x="107" y="131"/>
                </a:cubicBezTo>
                <a:cubicBezTo>
                  <a:pt x="104" y="130"/>
                  <a:pt x="101" y="128"/>
                  <a:pt x="99" y="125"/>
                </a:cubicBezTo>
                <a:cubicBezTo>
                  <a:pt x="99" y="125"/>
                  <a:pt x="99" y="125"/>
                  <a:pt x="99" y="125"/>
                </a:cubicBezTo>
                <a:cubicBezTo>
                  <a:pt x="97" y="122"/>
                  <a:pt x="96" y="119"/>
                  <a:pt x="96" y="116"/>
                </a:cubicBezTo>
                <a:cubicBezTo>
                  <a:pt x="96" y="116"/>
                  <a:pt x="96" y="116"/>
                  <a:pt x="96" y="116"/>
                </a:cubicBezTo>
                <a:cubicBezTo>
                  <a:pt x="96" y="112"/>
                  <a:pt x="97" y="109"/>
                  <a:pt x="99" y="106"/>
                </a:cubicBezTo>
                <a:cubicBezTo>
                  <a:pt x="99" y="106"/>
                  <a:pt x="99" y="106"/>
                  <a:pt x="99" y="106"/>
                </a:cubicBezTo>
                <a:cubicBezTo>
                  <a:pt x="101" y="103"/>
                  <a:pt x="104" y="101"/>
                  <a:pt x="107" y="100"/>
                </a:cubicBezTo>
                <a:cubicBezTo>
                  <a:pt x="107" y="100"/>
                  <a:pt x="107" y="100"/>
                  <a:pt x="107" y="100"/>
                </a:cubicBezTo>
                <a:cubicBezTo>
                  <a:pt x="110" y="99"/>
                  <a:pt x="113" y="99"/>
                  <a:pt x="116" y="100"/>
                </a:cubicBezTo>
                <a:cubicBezTo>
                  <a:pt x="116" y="100"/>
                  <a:pt x="116" y="100"/>
                  <a:pt x="116" y="100"/>
                </a:cubicBezTo>
                <a:cubicBezTo>
                  <a:pt x="119" y="101"/>
                  <a:pt x="122" y="103"/>
                  <a:pt x="124" y="106"/>
                </a:cubicBezTo>
                <a:cubicBezTo>
                  <a:pt x="124" y="106"/>
                  <a:pt x="124" y="106"/>
                  <a:pt x="124" y="106"/>
                </a:cubicBezTo>
                <a:cubicBezTo>
                  <a:pt x="126" y="109"/>
                  <a:pt x="127" y="112"/>
                  <a:pt x="127" y="116"/>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p:nvPr/>
        </p:nvSpPr>
        <p:spPr bwMode="auto">
          <a:xfrm>
            <a:off x="475311" y="3060214"/>
            <a:ext cx="421553" cy="5486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484189" y="2370865"/>
            <a:ext cx="421553" cy="54864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484189" y="1672637"/>
            <a:ext cx="421553" cy="548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Freeform 19"/>
          <p:cNvSpPr>
            <a:spLocks noEditPoints="1"/>
          </p:cNvSpPr>
          <p:nvPr/>
        </p:nvSpPr>
        <p:spPr bwMode="auto">
          <a:xfrm>
            <a:off x="501878" y="3158868"/>
            <a:ext cx="370952" cy="381863"/>
          </a:xfrm>
          <a:custGeom>
            <a:avLst/>
            <a:gdLst>
              <a:gd name="T0" fmla="*/ 259 w 301"/>
              <a:gd name="T1" fmla="*/ 95 h 310"/>
              <a:gd name="T2" fmla="*/ 250 w 301"/>
              <a:gd name="T3" fmla="*/ 82 h 310"/>
              <a:gd name="T4" fmla="*/ 252 w 301"/>
              <a:gd name="T5" fmla="*/ 38 h 310"/>
              <a:gd name="T6" fmla="*/ 203 w 301"/>
              <a:gd name="T7" fmla="*/ 42 h 310"/>
              <a:gd name="T8" fmla="*/ 188 w 301"/>
              <a:gd name="T9" fmla="*/ 37 h 310"/>
              <a:gd name="T10" fmla="*/ 163 w 301"/>
              <a:gd name="T11" fmla="*/ 0 h 310"/>
              <a:gd name="T12" fmla="*/ 126 w 301"/>
              <a:gd name="T13" fmla="*/ 33 h 310"/>
              <a:gd name="T14" fmla="*/ 112 w 301"/>
              <a:gd name="T15" fmla="*/ 37 h 310"/>
              <a:gd name="T16" fmla="*/ 71 w 301"/>
              <a:gd name="T17" fmla="*/ 22 h 310"/>
              <a:gd name="T18" fmla="*/ 61 w 301"/>
              <a:gd name="T19" fmla="*/ 70 h 310"/>
              <a:gd name="T20" fmla="*/ 51 w 301"/>
              <a:gd name="T21" fmla="*/ 82 h 310"/>
              <a:gd name="T22" fmla="*/ 8 w 301"/>
              <a:gd name="T23" fmla="*/ 94 h 310"/>
              <a:gd name="T24" fmla="*/ 28 w 301"/>
              <a:gd name="T25" fmla="*/ 140 h 310"/>
              <a:gd name="T26" fmla="*/ 27 w 301"/>
              <a:gd name="T27" fmla="*/ 155 h 310"/>
              <a:gd name="T28" fmla="*/ 0 w 301"/>
              <a:gd name="T29" fmla="*/ 190 h 310"/>
              <a:gd name="T30" fmla="*/ 43 w 301"/>
              <a:gd name="T31" fmla="*/ 215 h 310"/>
              <a:gd name="T32" fmla="*/ 51 w 301"/>
              <a:gd name="T33" fmla="*/ 228 h 310"/>
              <a:gd name="T34" fmla="*/ 49 w 301"/>
              <a:gd name="T35" fmla="*/ 272 h 310"/>
              <a:gd name="T36" fmla="*/ 99 w 301"/>
              <a:gd name="T37" fmla="*/ 268 h 310"/>
              <a:gd name="T38" fmla="*/ 113 w 301"/>
              <a:gd name="T39" fmla="*/ 273 h 310"/>
              <a:gd name="T40" fmla="*/ 138 w 301"/>
              <a:gd name="T41" fmla="*/ 310 h 310"/>
              <a:gd name="T42" fmla="*/ 175 w 301"/>
              <a:gd name="T43" fmla="*/ 277 h 310"/>
              <a:gd name="T44" fmla="*/ 190 w 301"/>
              <a:gd name="T45" fmla="*/ 273 h 310"/>
              <a:gd name="T46" fmla="*/ 230 w 301"/>
              <a:gd name="T47" fmla="*/ 288 h 310"/>
              <a:gd name="T48" fmla="*/ 241 w 301"/>
              <a:gd name="T49" fmla="*/ 240 h 310"/>
              <a:gd name="T50" fmla="*/ 250 w 301"/>
              <a:gd name="T51" fmla="*/ 228 h 310"/>
              <a:gd name="T52" fmla="*/ 293 w 301"/>
              <a:gd name="T53" fmla="*/ 216 h 310"/>
              <a:gd name="T54" fmla="*/ 273 w 301"/>
              <a:gd name="T55" fmla="*/ 170 h 310"/>
              <a:gd name="T56" fmla="*/ 274 w 301"/>
              <a:gd name="T57" fmla="*/ 155 h 310"/>
              <a:gd name="T58" fmla="*/ 301 w 301"/>
              <a:gd name="T59" fmla="*/ 120 h 310"/>
              <a:gd name="T60" fmla="*/ 171 w 301"/>
              <a:gd name="T61" fmla="*/ 155 h 310"/>
              <a:gd name="T62" fmla="*/ 167 w 301"/>
              <a:gd name="T63" fmla="*/ 168 h 310"/>
              <a:gd name="T64" fmla="*/ 157 w 301"/>
              <a:gd name="T65" fmla="*/ 176 h 310"/>
              <a:gd name="T66" fmla="*/ 145 w 301"/>
              <a:gd name="T67" fmla="*/ 176 h 310"/>
              <a:gd name="T68" fmla="*/ 134 w 301"/>
              <a:gd name="T69" fmla="*/ 168 h 310"/>
              <a:gd name="T70" fmla="*/ 130 w 301"/>
              <a:gd name="T71" fmla="*/ 155 h 310"/>
              <a:gd name="T72" fmla="*/ 134 w 301"/>
              <a:gd name="T73" fmla="*/ 142 h 310"/>
              <a:gd name="T74" fmla="*/ 145 w 301"/>
              <a:gd name="T75" fmla="*/ 134 h 310"/>
              <a:gd name="T76" fmla="*/ 157 w 301"/>
              <a:gd name="T77" fmla="*/ 134 h 310"/>
              <a:gd name="T78" fmla="*/ 167 w 301"/>
              <a:gd name="T79" fmla="*/ 142 h 310"/>
              <a:gd name="T80" fmla="*/ 171 w 301"/>
              <a:gd name="T81"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 h="310">
                <a:moveTo>
                  <a:pt x="294" y="97"/>
                </a:moveTo>
                <a:cubicBezTo>
                  <a:pt x="282" y="95"/>
                  <a:pt x="270" y="94"/>
                  <a:pt x="259" y="95"/>
                </a:cubicBezTo>
                <a:cubicBezTo>
                  <a:pt x="256" y="90"/>
                  <a:pt x="253" y="86"/>
                  <a:pt x="250" y="82"/>
                </a:cubicBezTo>
                <a:cubicBezTo>
                  <a:pt x="250" y="82"/>
                  <a:pt x="250" y="82"/>
                  <a:pt x="250" y="82"/>
                </a:cubicBezTo>
                <a:cubicBezTo>
                  <a:pt x="247" y="78"/>
                  <a:pt x="244" y="74"/>
                  <a:pt x="241" y="70"/>
                </a:cubicBezTo>
                <a:cubicBezTo>
                  <a:pt x="245" y="60"/>
                  <a:pt x="249" y="49"/>
                  <a:pt x="252" y="38"/>
                </a:cubicBezTo>
                <a:cubicBezTo>
                  <a:pt x="246" y="33"/>
                  <a:pt x="239" y="28"/>
                  <a:pt x="232" y="23"/>
                </a:cubicBezTo>
                <a:cubicBezTo>
                  <a:pt x="221" y="29"/>
                  <a:pt x="212" y="35"/>
                  <a:pt x="203" y="42"/>
                </a:cubicBezTo>
                <a:cubicBezTo>
                  <a:pt x="198" y="40"/>
                  <a:pt x="193" y="39"/>
                  <a:pt x="188" y="37"/>
                </a:cubicBezTo>
                <a:cubicBezTo>
                  <a:pt x="188" y="37"/>
                  <a:pt x="188" y="37"/>
                  <a:pt x="188" y="37"/>
                </a:cubicBezTo>
                <a:cubicBezTo>
                  <a:pt x="183" y="35"/>
                  <a:pt x="178" y="34"/>
                  <a:pt x="174" y="33"/>
                </a:cubicBezTo>
                <a:cubicBezTo>
                  <a:pt x="171" y="22"/>
                  <a:pt x="168" y="11"/>
                  <a:pt x="163" y="0"/>
                </a:cubicBezTo>
                <a:cubicBezTo>
                  <a:pt x="155" y="0"/>
                  <a:pt x="147" y="0"/>
                  <a:pt x="139" y="0"/>
                </a:cubicBezTo>
                <a:cubicBezTo>
                  <a:pt x="134" y="11"/>
                  <a:pt x="129" y="22"/>
                  <a:pt x="126" y="33"/>
                </a:cubicBezTo>
                <a:cubicBezTo>
                  <a:pt x="121" y="34"/>
                  <a:pt x="116" y="35"/>
                  <a:pt x="112" y="37"/>
                </a:cubicBezTo>
                <a:cubicBezTo>
                  <a:pt x="112" y="37"/>
                  <a:pt x="112" y="37"/>
                  <a:pt x="112" y="37"/>
                </a:cubicBezTo>
                <a:cubicBezTo>
                  <a:pt x="107" y="39"/>
                  <a:pt x="103" y="40"/>
                  <a:pt x="99" y="42"/>
                </a:cubicBezTo>
                <a:cubicBezTo>
                  <a:pt x="90" y="35"/>
                  <a:pt x="81" y="28"/>
                  <a:pt x="71" y="22"/>
                </a:cubicBezTo>
                <a:cubicBezTo>
                  <a:pt x="64" y="26"/>
                  <a:pt x="58" y="31"/>
                  <a:pt x="52" y="36"/>
                </a:cubicBezTo>
                <a:cubicBezTo>
                  <a:pt x="54" y="48"/>
                  <a:pt x="56" y="59"/>
                  <a:pt x="61" y="70"/>
                </a:cubicBezTo>
                <a:cubicBezTo>
                  <a:pt x="57" y="74"/>
                  <a:pt x="54" y="78"/>
                  <a:pt x="51" y="82"/>
                </a:cubicBezTo>
                <a:cubicBezTo>
                  <a:pt x="51" y="82"/>
                  <a:pt x="51" y="82"/>
                  <a:pt x="51" y="82"/>
                </a:cubicBezTo>
                <a:cubicBezTo>
                  <a:pt x="48" y="86"/>
                  <a:pt x="45" y="90"/>
                  <a:pt x="43" y="95"/>
                </a:cubicBezTo>
                <a:cubicBezTo>
                  <a:pt x="31" y="93"/>
                  <a:pt x="20" y="93"/>
                  <a:pt x="8" y="94"/>
                </a:cubicBezTo>
                <a:cubicBezTo>
                  <a:pt x="5" y="102"/>
                  <a:pt x="3" y="109"/>
                  <a:pt x="1" y="117"/>
                </a:cubicBezTo>
                <a:cubicBezTo>
                  <a:pt x="9" y="126"/>
                  <a:pt x="18" y="134"/>
                  <a:pt x="28" y="140"/>
                </a:cubicBezTo>
                <a:cubicBezTo>
                  <a:pt x="27" y="145"/>
                  <a:pt x="27" y="150"/>
                  <a:pt x="27" y="155"/>
                </a:cubicBezTo>
                <a:cubicBezTo>
                  <a:pt x="27" y="155"/>
                  <a:pt x="27" y="155"/>
                  <a:pt x="27" y="155"/>
                </a:cubicBezTo>
                <a:cubicBezTo>
                  <a:pt x="27" y="160"/>
                  <a:pt x="27" y="165"/>
                  <a:pt x="28" y="170"/>
                </a:cubicBezTo>
                <a:cubicBezTo>
                  <a:pt x="18" y="176"/>
                  <a:pt x="9" y="182"/>
                  <a:pt x="0" y="190"/>
                </a:cubicBezTo>
                <a:cubicBezTo>
                  <a:pt x="2" y="198"/>
                  <a:pt x="4" y="206"/>
                  <a:pt x="7" y="213"/>
                </a:cubicBezTo>
                <a:cubicBezTo>
                  <a:pt x="19" y="215"/>
                  <a:pt x="31" y="216"/>
                  <a:pt x="43" y="215"/>
                </a:cubicBezTo>
                <a:cubicBezTo>
                  <a:pt x="45" y="220"/>
                  <a:pt x="48" y="224"/>
                  <a:pt x="51" y="228"/>
                </a:cubicBezTo>
                <a:cubicBezTo>
                  <a:pt x="51" y="228"/>
                  <a:pt x="51" y="228"/>
                  <a:pt x="51" y="228"/>
                </a:cubicBezTo>
                <a:cubicBezTo>
                  <a:pt x="54" y="232"/>
                  <a:pt x="57" y="236"/>
                  <a:pt x="61" y="240"/>
                </a:cubicBezTo>
                <a:cubicBezTo>
                  <a:pt x="56" y="250"/>
                  <a:pt x="52" y="261"/>
                  <a:pt x="49" y="272"/>
                </a:cubicBezTo>
                <a:cubicBezTo>
                  <a:pt x="56" y="277"/>
                  <a:pt x="62" y="282"/>
                  <a:pt x="69" y="287"/>
                </a:cubicBezTo>
                <a:cubicBezTo>
                  <a:pt x="80" y="281"/>
                  <a:pt x="90" y="275"/>
                  <a:pt x="99" y="268"/>
                </a:cubicBezTo>
                <a:cubicBezTo>
                  <a:pt x="103" y="270"/>
                  <a:pt x="108" y="271"/>
                  <a:pt x="113" y="273"/>
                </a:cubicBezTo>
                <a:cubicBezTo>
                  <a:pt x="113" y="273"/>
                  <a:pt x="113" y="273"/>
                  <a:pt x="113" y="273"/>
                </a:cubicBezTo>
                <a:cubicBezTo>
                  <a:pt x="118" y="275"/>
                  <a:pt x="123" y="276"/>
                  <a:pt x="128" y="277"/>
                </a:cubicBezTo>
                <a:cubicBezTo>
                  <a:pt x="130" y="288"/>
                  <a:pt x="133" y="299"/>
                  <a:pt x="138" y="310"/>
                </a:cubicBezTo>
                <a:cubicBezTo>
                  <a:pt x="146" y="310"/>
                  <a:pt x="154" y="310"/>
                  <a:pt x="162" y="310"/>
                </a:cubicBezTo>
                <a:cubicBezTo>
                  <a:pt x="168" y="299"/>
                  <a:pt x="172" y="288"/>
                  <a:pt x="175" y="277"/>
                </a:cubicBezTo>
                <a:cubicBezTo>
                  <a:pt x="180" y="276"/>
                  <a:pt x="185" y="275"/>
                  <a:pt x="190" y="273"/>
                </a:cubicBezTo>
                <a:cubicBezTo>
                  <a:pt x="190" y="273"/>
                  <a:pt x="190" y="273"/>
                  <a:pt x="190" y="273"/>
                </a:cubicBezTo>
                <a:cubicBezTo>
                  <a:pt x="194" y="271"/>
                  <a:pt x="198" y="270"/>
                  <a:pt x="203" y="268"/>
                </a:cubicBezTo>
                <a:cubicBezTo>
                  <a:pt x="211" y="275"/>
                  <a:pt x="220" y="282"/>
                  <a:pt x="230" y="288"/>
                </a:cubicBezTo>
                <a:cubicBezTo>
                  <a:pt x="237" y="284"/>
                  <a:pt x="243" y="279"/>
                  <a:pt x="250" y="274"/>
                </a:cubicBezTo>
                <a:cubicBezTo>
                  <a:pt x="248" y="262"/>
                  <a:pt x="245" y="251"/>
                  <a:pt x="241" y="240"/>
                </a:cubicBezTo>
                <a:cubicBezTo>
                  <a:pt x="244" y="236"/>
                  <a:pt x="247" y="232"/>
                  <a:pt x="250" y="228"/>
                </a:cubicBezTo>
                <a:cubicBezTo>
                  <a:pt x="250" y="228"/>
                  <a:pt x="250" y="228"/>
                  <a:pt x="250" y="228"/>
                </a:cubicBezTo>
                <a:cubicBezTo>
                  <a:pt x="254" y="224"/>
                  <a:pt x="256" y="220"/>
                  <a:pt x="259" y="215"/>
                </a:cubicBezTo>
                <a:cubicBezTo>
                  <a:pt x="270" y="216"/>
                  <a:pt x="281" y="217"/>
                  <a:pt x="293" y="216"/>
                </a:cubicBezTo>
                <a:cubicBezTo>
                  <a:pt x="296" y="208"/>
                  <a:pt x="299" y="200"/>
                  <a:pt x="300" y="193"/>
                </a:cubicBezTo>
                <a:cubicBezTo>
                  <a:pt x="292" y="184"/>
                  <a:pt x="283" y="176"/>
                  <a:pt x="273" y="170"/>
                </a:cubicBezTo>
                <a:cubicBezTo>
                  <a:pt x="274" y="165"/>
                  <a:pt x="274" y="160"/>
                  <a:pt x="274" y="155"/>
                </a:cubicBezTo>
                <a:cubicBezTo>
                  <a:pt x="274" y="155"/>
                  <a:pt x="274" y="155"/>
                  <a:pt x="274" y="155"/>
                </a:cubicBezTo>
                <a:cubicBezTo>
                  <a:pt x="274" y="150"/>
                  <a:pt x="274" y="145"/>
                  <a:pt x="273" y="140"/>
                </a:cubicBezTo>
                <a:cubicBezTo>
                  <a:pt x="283" y="134"/>
                  <a:pt x="293" y="128"/>
                  <a:pt x="301" y="120"/>
                </a:cubicBezTo>
                <a:cubicBezTo>
                  <a:pt x="299" y="112"/>
                  <a:pt x="297" y="104"/>
                  <a:pt x="294" y="97"/>
                </a:cubicBezTo>
                <a:close/>
                <a:moveTo>
                  <a:pt x="171" y="155"/>
                </a:moveTo>
                <a:cubicBezTo>
                  <a:pt x="171" y="160"/>
                  <a:pt x="170" y="164"/>
                  <a:pt x="168" y="168"/>
                </a:cubicBezTo>
                <a:cubicBezTo>
                  <a:pt x="167" y="168"/>
                  <a:pt x="167" y="168"/>
                  <a:pt x="167" y="168"/>
                </a:cubicBezTo>
                <a:cubicBezTo>
                  <a:pt x="165" y="172"/>
                  <a:pt x="161" y="174"/>
                  <a:pt x="157" y="176"/>
                </a:cubicBezTo>
                <a:cubicBezTo>
                  <a:pt x="157" y="176"/>
                  <a:pt x="157" y="176"/>
                  <a:pt x="157" y="176"/>
                </a:cubicBezTo>
                <a:cubicBezTo>
                  <a:pt x="153" y="177"/>
                  <a:pt x="148" y="177"/>
                  <a:pt x="145" y="176"/>
                </a:cubicBezTo>
                <a:cubicBezTo>
                  <a:pt x="145" y="176"/>
                  <a:pt x="145" y="176"/>
                  <a:pt x="145" y="176"/>
                </a:cubicBezTo>
                <a:cubicBezTo>
                  <a:pt x="141" y="174"/>
                  <a:pt x="136" y="172"/>
                  <a:pt x="134" y="168"/>
                </a:cubicBezTo>
                <a:cubicBezTo>
                  <a:pt x="134" y="168"/>
                  <a:pt x="134" y="168"/>
                  <a:pt x="134" y="168"/>
                </a:cubicBezTo>
                <a:cubicBezTo>
                  <a:pt x="131" y="164"/>
                  <a:pt x="130" y="160"/>
                  <a:pt x="129" y="155"/>
                </a:cubicBezTo>
                <a:cubicBezTo>
                  <a:pt x="130" y="155"/>
                  <a:pt x="130" y="155"/>
                  <a:pt x="130" y="155"/>
                </a:cubicBezTo>
                <a:cubicBezTo>
                  <a:pt x="130" y="150"/>
                  <a:pt x="131" y="146"/>
                  <a:pt x="134" y="142"/>
                </a:cubicBezTo>
                <a:cubicBezTo>
                  <a:pt x="134" y="142"/>
                  <a:pt x="134" y="142"/>
                  <a:pt x="134" y="142"/>
                </a:cubicBezTo>
                <a:cubicBezTo>
                  <a:pt x="136" y="138"/>
                  <a:pt x="140" y="136"/>
                  <a:pt x="145" y="134"/>
                </a:cubicBezTo>
                <a:cubicBezTo>
                  <a:pt x="145" y="134"/>
                  <a:pt x="145" y="134"/>
                  <a:pt x="145" y="134"/>
                </a:cubicBezTo>
                <a:cubicBezTo>
                  <a:pt x="148" y="133"/>
                  <a:pt x="153" y="133"/>
                  <a:pt x="157" y="134"/>
                </a:cubicBezTo>
                <a:cubicBezTo>
                  <a:pt x="157" y="134"/>
                  <a:pt x="157" y="134"/>
                  <a:pt x="157" y="134"/>
                </a:cubicBezTo>
                <a:cubicBezTo>
                  <a:pt x="161" y="136"/>
                  <a:pt x="165" y="138"/>
                  <a:pt x="168" y="142"/>
                </a:cubicBezTo>
                <a:cubicBezTo>
                  <a:pt x="167" y="142"/>
                  <a:pt x="167" y="142"/>
                  <a:pt x="167" y="142"/>
                </a:cubicBezTo>
                <a:cubicBezTo>
                  <a:pt x="170" y="146"/>
                  <a:pt x="171" y="150"/>
                  <a:pt x="172" y="155"/>
                </a:cubicBezTo>
                <a:lnTo>
                  <a:pt x="171" y="155"/>
                </a:ln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rot="1800000">
            <a:off x="616331" y="2441390"/>
            <a:ext cx="202912" cy="435001"/>
            <a:chOff x="1270000" y="1273175"/>
            <a:chExt cx="2306638" cy="5094288"/>
          </a:xfrm>
        </p:grpSpPr>
        <p:sp>
          <p:nvSpPr>
            <p:cNvPr id="67" name="Freeform 5"/>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C42126"/>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797979"/>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
            <p:cNvSpPr>
              <a:spLocks/>
            </p:cNvSpPr>
            <p:nvPr/>
          </p:nvSpPr>
          <p:spPr bwMode="auto">
            <a:xfrm>
              <a:off x="2193925" y="5510213"/>
              <a:ext cx="447675" cy="423863"/>
            </a:xfrm>
            <a:custGeom>
              <a:avLst/>
              <a:gdLst>
                <a:gd name="T0" fmla="*/ 21 w 119"/>
                <a:gd name="T1" fmla="*/ 20 h 113"/>
                <a:gd name="T2" fmla="*/ 21 w 119"/>
                <a:gd name="T3" fmla="*/ 93 h 113"/>
                <a:gd name="T4" fmla="*/ 98 w 119"/>
                <a:gd name="T5" fmla="*/ 93 h 113"/>
                <a:gd name="T6" fmla="*/ 98 w 119"/>
                <a:gd name="T7" fmla="*/ 20 h 113"/>
                <a:gd name="T8" fmla="*/ 21 w 119"/>
                <a:gd name="T9" fmla="*/ 20 h 113"/>
              </a:gdLst>
              <a:ahLst/>
              <a:cxnLst>
                <a:cxn ang="0">
                  <a:pos x="T0" y="T1"/>
                </a:cxn>
                <a:cxn ang="0">
                  <a:pos x="T2" y="T3"/>
                </a:cxn>
                <a:cxn ang="0">
                  <a:pos x="T4" y="T5"/>
                </a:cxn>
                <a:cxn ang="0">
                  <a:pos x="T6" y="T7"/>
                </a:cxn>
                <a:cxn ang="0">
                  <a:pos x="T8" y="T9"/>
                </a:cxn>
              </a:cxnLst>
              <a:rect l="0" t="0" r="r" b="b"/>
              <a:pathLst>
                <a:path w="119" h="113">
                  <a:moveTo>
                    <a:pt x="21" y="20"/>
                  </a:moveTo>
                  <a:cubicBezTo>
                    <a:pt x="0" y="40"/>
                    <a:pt x="0" y="73"/>
                    <a:pt x="21" y="93"/>
                  </a:cubicBezTo>
                  <a:cubicBezTo>
                    <a:pt x="42" y="113"/>
                    <a:pt x="77" y="113"/>
                    <a:pt x="98" y="93"/>
                  </a:cubicBezTo>
                  <a:cubicBezTo>
                    <a:pt x="119" y="73"/>
                    <a:pt x="119" y="40"/>
                    <a:pt x="98" y="20"/>
                  </a:cubicBezTo>
                  <a:cubicBezTo>
                    <a:pt x="77" y="0"/>
                    <a:pt x="42" y="0"/>
                    <a:pt x="21" y="20"/>
                  </a:cubicBezTo>
                  <a:close/>
                </a:path>
              </a:pathLst>
            </a:custGeom>
            <a:solidFill>
              <a:srgbClr val="797979"/>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nvSpPr>
          <p:spPr bwMode="auto">
            <a:xfrm>
              <a:off x="1270000" y="2058988"/>
              <a:ext cx="2306638" cy="4308475"/>
            </a:xfrm>
            <a:custGeom>
              <a:avLst/>
              <a:gdLst>
                <a:gd name="T0" fmla="*/ 538 w 612"/>
                <a:gd name="T1" fmla="*/ 19 h 1146"/>
                <a:gd name="T2" fmla="*/ 536 w 612"/>
                <a:gd name="T3" fmla="*/ 16 h 1146"/>
                <a:gd name="T4" fmla="*/ 475 w 612"/>
                <a:gd name="T5" fmla="*/ 17 h 1146"/>
                <a:gd name="T6" fmla="*/ 463 w 612"/>
                <a:gd name="T7" fmla="*/ 35 h 1146"/>
                <a:gd name="T8" fmla="*/ 463 w 612"/>
                <a:gd name="T9" fmla="*/ 48 h 1146"/>
                <a:gd name="T10" fmla="*/ 464 w 612"/>
                <a:gd name="T11" fmla="*/ 48 h 1146"/>
                <a:gd name="T12" fmla="*/ 464 w 612"/>
                <a:gd name="T13" fmla="*/ 220 h 1146"/>
                <a:gd name="T14" fmla="*/ 306 w 612"/>
                <a:gd name="T15" fmla="*/ 306 h 1146"/>
                <a:gd name="T16" fmla="*/ 148 w 612"/>
                <a:gd name="T17" fmla="*/ 220 h 1146"/>
                <a:gd name="T18" fmla="*/ 148 w 612"/>
                <a:gd name="T19" fmla="*/ 72 h 1146"/>
                <a:gd name="T20" fmla="*/ 148 w 612"/>
                <a:gd name="T21" fmla="*/ 48 h 1146"/>
                <a:gd name="T22" fmla="*/ 148 w 612"/>
                <a:gd name="T23" fmla="*/ 35 h 1146"/>
                <a:gd name="T24" fmla="*/ 137 w 612"/>
                <a:gd name="T25" fmla="*/ 17 h 1146"/>
                <a:gd name="T26" fmla="*/ 76 w 612"/>
                <a:gd name="T27" fmla="*/ 16 h 1146"/>
                <a:gd name="T28" fmla="*/ 73 w 612"/>
                <a:gd name="T29" fmla="*/ 19 h 1146"/>
                <a:gd name="T30" fmla="*/ 0 w 612"/>
                <a:gd name="T31" fmla="*/ 206 h 1146"/>
                <a:gd name="T32" fmla="*/ 152 w 612"/>
                <a:gd name="T33" fmla="*/ 453 h 1146"/>
                <a:gd name="T34" fmla="*/ 152 w 612"/>
                <a:gd name="T35" fmla="*/ 988 h 1146"/>
                <a:gd name="T36" fmla="*/ 198 w 612"/>
                <a:gd name="T37" fmla="*/ 1090 h 1146"/>
                <a:gd name="T38" fmla="*/ 413 w 612"/>
                <a:gd name="T39" fmla="*/ 1090 h 1146"/>
                <a:gd name="T40" fmla="*/ 459 w 612"/>
                <a:gd name="T41" fmla="*/ 988 h 1146"/>
                <a:gd name="T42" fmla="*/ 459 w 612"/>
                <a:gd name="T43" fmla="*/ 454 h 1146"/>
                <a:gd name="T44" fmla="*/ 611 w 612"/>
                <a:gd name="T45" fmla="*/ 206 h 1146"/>
                <a:gd name="T46" fmla="*/ 538 w 612"/>
                <a:gd name="T47" fmla="*/ 1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1146">
                  <a:moveTo>
                    <a:pt x="538" y="19"/>
                  </a:moveTo>
                  <a:cubicBezTo>
                    <a:pt x="536" y="16"/>
                    <a:pt x="536" y="16"/>
                    <a:pt x="536" y="16"/>
                  </a:cubicBezTo>
                  <a:cubicBezTo>
                    <a:pt x="519" y="0"/>
                    <a:pt x="492" y="1"/>
                    <a:pt x="475" y="17"/>
                  </a:cubicBezTo>
                  <a:cubicBezTo>
                    <a:pt x="469" y="22"/>
                    <a:pt x="465" y="28"/>
                    <a:pt x="463" y="35"/>
                  </a:cubicBezTo>
                  <a:cubicBezTo>
                    <a:pt x="463" y="48"/>
                    <a:pt x="463" y="48"/>
                    <a:pt x="463" y="48"/>
                  </a:cubicBezTo>
                  <a:cubicBezTo>
                    <a:pt x="464" y="48"/>
                    <a:pt x="464" y="48"/>
                    <a:pt x="464" y="48"/>
                  </a:cubicBezTo>
                  <a:cubicBezTo>
                    <a:pt x="464" y="220"/>
                    <a:pt x="464" y="220"/>
                    <a:pt x="464" y="220"/>
                  </a:cubicBezTo>
                  <a:cubicBezTo>
                    <a:pt x="306" y="306"/>
                    <a:pt x="306" y="306"/>
                    <a:pt x="306" y="306"/>
                  </a:cubicBezTo>
                  <a:cubicBezTo>
                    <a:pt x="148" y="220"/>
                    <a:pt x="148" y="220"/>
                    <a:pt x="148" y="220"/>
                  </a:cubicBezTo>
                  <a:cubicBezTo>
                    <a:pt x="148" y="72"/>
                    <a:pt x="148" y="72"/>
                    <a:pt x="148" y="72"/>
                  </a:cubicBezTo>
                  <a:cubicBezTo>
                    <a:pt x="148" y="48"/>
                    <a:pt x="148" y="48"/>
                    <a:pt x="148" y="48"/>
                  </a:cubicBezTo>
                  <a:cubicBezTo>
                    <a:pt x="148" y="35"/>
                    <a:pt x="148" y="35"/>
                    <a:pt x="148" y="35"/>
                  </a:cubicBezTo>
                  <a:cubicBezTo>
                    <a:pt x="146" y="28"/>
                    <a:pt x="142" y="22"/>
                    <a:pt x="137" y="17"/>
                  </a:cubicBezTo>
                  <a:cubicBezTo>
                    <a:pt x="120" y="1"/>
                    <a:pt x="92" y="0"/>
                    <a:pt x="76" y="16"/>
                  </a:cubicBezTo>
                  <a:cubicBezTo>
                    <a:pt x="73" y="19"/>
                    <a:pt x="73" y="19"/>
                    <a:pt x="73" y="19"/>
                  </a:cubicBezTo>
                  <a:cubicBezTo>
                    <a:pt x="26" y="68"/>
                    <a:pt x="0" y="134"/>
                    <a:pt x="0" y="206"/>
                  </a:cubicBezTo>
                  <a:cubicBezTo>
                    <a:pt x="2" y="310"/>
                    <a:pt x="62" y="403"/>
                    <a:pt x="152" y="453"/>
                  </a:cubicBezTo>
                  <a:cubicBezTo>
                    <a:pt x="152" y="988"/>
                    <a:pt x="152" y="988"/>
                    <a:pt x="152" y="988"/>
                  </a:cubicBezTo>
                  <a:cubicBezTo>
                    <a:pt x="152" y="1025"/>
                    <a:pt x="168" y="1062"/>
                    <a:pt x="198" y="1090"/>
                  </a:cubicBezTo>
                  <a:cubicBezTo>
                    <a:pt x="258" y="1146"/>
                    <a:pt x="354" y="1146"/>
                    <a:pt x="413" y="1090"/>
                  </a:cubicBezTo>
                  <a:cubicBezTo>
                    <a:pt x="443" y="1062"/>
                    <a:pt x="459" y="1025"/>
                    <a:pt x="459" y="988"/>
                  </a:cubicBezTo>
                  <a:cubicBezTo>
                    <a:pt x="459" y="454"/>
                    <a:pt x="459" y="454"/>
                    <a:pt x="459" y="454"/>
                  </a:cubicBezTo>
                  <a:cubicBezTo>
                    <a:pt x="549" y="403"/>
                    <a:pt x="610" y="310"/>
                    <a:pt x="611" y="206"/>
                  </a:cubicBezTo>
                  <a:cubicBezTo>
                    <a:pt x="612" y="134"/>
                    <a:pt x="585" y="68"/>
                    <a:pt x="538" y="19"/>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9"/>
            <p:cNvSpPr>
              <a:spLocks/>
            </p:cNvSpPr>
            <p:nvPr/>
          </p:nvSpPr>
          <p:spPr bwMode="auto">
            <a:xfrm>
              <a:off x="1911350" y="1273175"/>
              <a:ext cx="844550" cy="793750"/>
            </a:xfrm>
            <a:custGeom>
              <a:avLst/>
              <a:gdLst>
                <a:gd name="T0" fmla="*/ 136 w 224"/>
                <a:gd name="T1" fmla="*/ 0 h 211"/>
                <a:gd name="T2" fmla="*/ 0 w 224"/>
                <a:gd name="T3" fmla="*/ 128 h 211"/>
                <a:gd name="T4" fmla="*/ 32 w 224"/>
                <a:gd name="T5" fmla="*/ 211 h 211"/>
                <a:gd name="T6" fmla="*/ 224 w 224"/>
                <a:gd name="T7" fmla="*/ 31 h 211"/>
                <a:gd name="T8" fmla="*/ 136 w 224"/>
                <a:gd name="T9" fmla="*/ 0 h 211"/>
              </a:gdLst>
              <a:ahLst/>
              <a:cxnLst>
                <a:cxn ang="0">
                  <a:pos x="T0" y="T1"/>
                </a:cxn>
                <a:cxn ang="0">
                  <a:pos x="T2" y="T3"/>
                </a:cxn>
                <a:cxn ang="0">
                  <a:pos x="T4" y="T5"/>
                </a:cxn>
                <a:cxn ang="0">
                  <a:pos x="T6" y="T7"/>
                </a:cxn>
                <a:cxn ang="0">
                  <a:pos x="T8" y="T9"/>
                </a:cxn>
              </a:cxnLst>
              <a:rect l="0" t="0" r="r" b="b"/>
              <a:pathLst>
                <a:path w="224" h="211">
                  <a:moveTo>
                    <a:pt x="136" y="0"/>
                  </a:moveTo>
                  <a:cubicBezTo>
                    <a:pt x="61" y="0"/>
                    <a:pt x="0" y="57"/>
                    <a:pt x="0" y="128"/>
                  </a:cubicBezTo>
                  <a:cubicBezTo>
                    <a:pt x="0" y="160"/>
                    <a:pt x="12" y="189"/>
                    <a:pt x="32" y="211"/>
                  </a:cubicBezTo>
                  <a:cubicBezTo>
                    <a:pt x="224" y="31"/>
                    <a:pt x="224" y="31"/>
                    <a:pt x="224" y="31"/>
                  </a:cubicBezTo>
                  <a:cubicBezTo>
                    <a:pt x="200" y="11"/>
                    <a:pt x="169" y="0"/>
                    <a:pt x="136" y="0"/>
                  </a:cubicBez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
            <p:cNvSpPr>
              <a:spLocks/>
            </p:cNvSpPr>
            <p:nvPr/>
          </p:nvSpPr>
          <p:spPr bwMode="auto">
            <a:xfrm>
              <a:off x="2087563" y="1438275"/>
              <a:ext cx="847725" cy="796925"/>
            </a:xfrm>
            <a:custGeom>
              <a:avLst/>
              <a:gdLst>
                <a:gd name="T0" fmla="*/ 0 w 225"/>
                <a:gd name="T1" fmla="*/ 181 h 212"/>
                <a:gd name="T2" fmla="*/ 89 w 225"/>
                <a:gd name="T3" fmla="*/ 212 h 212"/>
                <a:gd name="T4" fmla="*/ 225 w 225"/>
                <a:gd name="T5" fmla="*/ 84 h 212"/>
                <a:gd name="T6" fmla="*/ 192 w 225"/>
                <a:gd name="T7" fmla="*/ 0 h 212"/>
                <a:gd name="T8" fmla="*/ 0 w 225"/>
                <a:gd name="T9" fmla="*/ 181 h 212"/>
              </a:gdLst>
              <a:ahLst/>
              <a:cxnLst>
                <a:cxn ang="0">
                  <a:pos x="T0" y="T1"/>
                </a:cxn>
                <a:cxn ang="0">
                  <a:pos x="T2" y="T3"/>
                </a:cxn>
                <a:cxn ang="0">
                  <a:pos x="T4" y="T5"/>
                </a:cxn>
                <a:cxn ang="0">
                  <a:pos x="T6" y="T7"/>
                </a:cxn>
                <a:cxn ang="0">
                  <a:pos x="T8" y="T9"/>
                </a:cxn>
              </a:cxnLst>
              <a:rect l="0" t="0" r="r" b="b"/>
              <a:pathLst>
                <a:path w="225" h="212">
                  <a:moveTo>
                    <a:pt x="0" y="181"/>
                  </a:moveTo>
                  <a:cubicBezTo>
                    <a:pt x="24" y="201"/>
                    <a:pt x="55" y="212"/>
                    <a:pt x="89" y="212"/>
                  </a:cubicBezTo>
                  <a:cubicBezTo>
                    <a:pt x="164" y="212"/>
                    <a:pt x="225" y="155"/>
                    <a:pt x="225" y="84"/>
                  </a:cubicBezTo>
                  <a:cubicBezTo>
                    <a:pt x="225" y="52"/>
                    <a:pt x="212" y="23"/>
                    <a:pt x="192" y="0"/>
                  </a:cubicBezTo>
                  <a:lnTo>
                    <a:pt x="0" y="181"/>
                  </a:lnTo>
                  <a:close/>
                </a:path>
              </a:pathLst>
            </a:custGeom>
            <a:solidFill>
              <a:schemeClr val="tx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1"/>
            <p:cNvSpPr>
              <a:spLocks/>
            </p:cNvSpPr>
            <p:nvPr/>
          </p:nvSpPr>
          <p:spPr bwMode="auto">
            <a:xfrm>
              <a:off x="2032000" y="1390650"/>
              <a:ext cx="779463" cy="728663"/>
            </a:xfrm>
            <a:custGeom>
              <a:avLst/>
              <a:gdLst>
                <a:gd name="T0" fmla="*/ 192 w 207"/>
                <a:gd name="T1" fmla="*/ 0 h 194"/>
                <a:gd name="T2" fmla="*/ 0 w 207"/>
                <a:gd name="T3" fmla="*/ 180 h 194"/>
                <a:gd name="T4" fmla="*/ 15 w 207"/>
                <a:gd name="T5" fmla="*/ 194 h 194"/>
                <a:gd name="T6" fmla="*/ 207 w 207"/>
                <a:gd name="T7" fmla="*/ 13 h 194"/>
                <a:gd name="T8" fmla="*/ 192 w 207"/>
                <a:gd name="T9" fmla="*/ 0 h 194"/>
              </a:gdLst>
              <a:ahLst/>
              <a:cxnLst>
                <a:cxn ang="0">
                  <a:pos x="T0" y="T1"/>
                </a:cxn>
                <a:cxn ang="0">
                  <a:pos x="T2" y="T3"/>
                </a:cxn>
                <a:cxn ang="0">
                  <a:pos x="T4" y="T5"/>
                </a:cxn>
                <a:cxn ang="0">
                  <a:pos x="T6" y="T7"/>
                </a:cxn>
                <a:cxn ang="0">
                  <a:pos x="T8" y="T9"/>
                </a:cxn>
              </a:cxnLst>
              <a:rect l="0" t="0" r="r" b="b"/>
              <a:pathLst>
                <a:path w="207" h="194">
                  <a:moveTo>
                    <a:pt x="192" y="0"/>
                  </a:moveTo>
                  <a:cubicBezTo>
                    <a:pt x="0" y="180"/>
                    <a:pt x="0" y="180"/>
                    <a:pt x="0" y="180"/>
                  </a:cubicBezTo>
                  <a:cubicBezTo>
                    <a:pt x="5" y="185"/>
                    <a:pt x="10" y="190"/>
                    <a:pt x="15" y="194"/>
                  </a:cubicBezTo>
                  <a:cubicBezTo>
                    <a:pt x="207" y="13"/>
                    <a:pt x="207" y="13"/>
                    <a:pt x="207" y="13"/>
                  </a:cubicBezTo>
                  <a:cubicBezTo>
                    <a:pt x="202" y="8"/>
                    <a:pt x="197" y="4"/>
                    <a:pt x="192" y="0"/>
                  </a:cubicBezTo>
                  <a:close/>
                </a:path>
              </a:pathLst>
            </a:custGeom>
            <a:solidFill>
              <a:schemeClr val="accent4"/>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
            <p:cNvSpPr>
              <a:spLocks/>
            </p:cNvSpPr>
            <p:nvPr/>
          </p:nvSpPr>
          <p:spPr bwMode="auto">
            <a:xfrm>
              <a:off x="2193925" y="5510213"/>
              <a:ext cx="447675" cy="423863"/>
            </a:xfrm>
            <a:custGeom>
              <a:avLst/>
              <a:gdLst>
                <a:gd name="T0" fmla="*/ 98 w 119"/>
                <a:gd name="T1" fmla="*/ 93 h 113"/>
                <a:gd name="T2" fmla="*/ 21 w 119"/>
                <a:gd name="T3" fmla="*/ 93 h 113"/>
                <a:gd name="T4" fmla="*/ 21 w 119"/>
                <a:gd name="T5" fmla="*/ 20 h 113"/>
                <a:gd name="T6" fmla="*/ 98 w 119"/>
                <a:gd name="T7" fmla="*/ 20 h 113"/>
                <a:gd name="T8" fmla="*/ 98 w 119"/>
                <a:gd name="T9" fmla="*/ 93 h 113"/>
              </a:gdLst>
              <a:ahLst/>
              <a:cxnLst>
                <a:cxn ang="0">
                  <a:pos x="T0" y="T1"/>
                </a:cxn>
                <a:cxn ang="0">
                  <a:pos x="T2" y="T3"/>
                </a:cxn>
                <a:cxn ang="0">
                  <a:pos x="T4" y="T5"/>
                </a:cxn>
                <a:cxn ang="0">
                  <a:pos x="T6" y="T7"/>
                </a:cxn>
                <a:cxn ang="0">
                  <a:pos x="T8" y="T9"/>
                </a:cxn>
              </a:cxnLst>
              <a:rect l="0" t="0" r="r" b="b"/>
              <a:pathLst>
                <a:path w="119" h="113">
                  <a:moveTo>
                    <a:pt x="98" y="93"/>
                  </a:moveTo>
                  <a:cubicBezTo>
                    <a:pt x="77" y="113"/>
                    <a:pt x="42" y="113"/>
                    <a:pt x="21" y="93"/>
                  </a:cubicBezTo>
                  <a:cubicBezTo>
                    <a:pt x="0" y="73"/>
                    <a:pt x="0" y="40"/>
                    <a:pt x="21" y="20"/>
                  </a:cubicBezTo>
                  <a:cubicBezTo>
                    <a:pt x="42" y="0"/>
                    <a:pt x="77" y="0"/>
                    <a:pt x="98" y="20"/>
                  </a:cubicBezTo>
                  <a:cubicBezTo>
                    <a:pt x="119" y="40"/>
                    <a:pt x="119" y="73"/>
                    <a:pt x="98" y="93"/>
                  </a:cubicBezTo>
                  <a:close/>
                </a:path>
              </a:pathLst>
            </a:custGeom>
            <a:solidFill>
              <a:schemeClr val="accent4"/>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a:grpSpLocks noChangeAspect="1"/>
          </p:cNvGrpSpPr>
          <p:nvPr/>
        </p:nvGrpSpPr>
        <p:grpSpPr>
          <a:xfrm>
            <a:off x="611754" y="1796157"/>
            <a:ext cx="180069" cy="274320"/>
            <a:chOff x="1270000" y="1270000"/>
            <a:chExt cx="576263" cy="877888"/>
          </a:xfrm>
          <a:solidFill>
            <a:schemeClr val="tx1"/>
          </a:solidFill>
        </p:grpSpPr>
        <p:sp>
          <p:nvSpPr>
            <p:cNvPr id="76" name="Freeform 75"/>
            <p:cNvSpPr>
              <a:spLocks/>
            </p:cNvSpPr>
            <p:nvPr/>
          </p:nvSpPr>
          <p:spPr bwMode="auto">
            <a:xfrm>
              <a:off x="1549400" y="1581150"/>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noFill/>
              <a:prstDash val="solid"/>
              <a:round/>
              <a:headEnd/>
              <a:tailEnd/>
            </a:ln>
            <a:extLst>
              <a:ext uri="{91240B29-F687-4F45-9708-019B960494DF}">
                <a14:hiddenLine xmlns:a14="http://schemas.microsoft.com/office/drawing/2010/main" w="0" cap="rnd">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p:nvSpPr>
          <p:spPr bwMode="auto">
            <a:xfrm>
              <a:off x="1270000" y="1270000"/>
              <a:ext cx="576263" cy="877888"/>
            </a:xfrm>
            <a:custGeom>
              <a:avLst/>
              <a:gdLst>
                <a:gd name="T0" fmla="*/ 135 w 151"/>
                <a:gd name="T1" fmla="*/ 106 h 231"/>
                <a:gd name="T2" fmla="*/ 135 w 151"/>
                <a:gd name="T3" fmla="*/ 60 h 231"/>
                <a:gd name="T4" fmla="*/ 75 w 151"/>
                <a:gd name="T5" fmla="*/ 0 h 231"/>
                <a:gd name="T6" fmla="*/ 16 w 151"/>
                <a:gd name="T7" fmla="*/ 60 h 231"/>
                <a:gd name="T8" fmla="*/ 16 w 151"/>
                <a:gd name="T9" fmla="*/ 106 h 231"/>
                <a:gd name="T10" fmla="*/ 0 w 151"/>
                <a:gd name="T11" fmla="*/ 106 h 231"/>
                <a:gd name="T12" fmla="*/ 0 w 151"/>
                <a:gd name="T13" fmla="*/ 231 h 231"/>
                <a:gd name="T14" fmla="*/ 151 w 151"/>
                <a:gd name="T15" fmla="*/ 231 h 231"/>
                <a:gd name="T16" fmla="*/ 151 w 151"/>
                <a:gd name="T17" fmla="*/ 106 h 231"/>
                <a:gd name="T18" fmla="*/ 135 w 151"/>
                <a:gd name="T19" fmla="*/ 106 h 231"/>
                <a:gd name="T20" fmla="*/ 39 w 151"/>
                <a:gd name="T21" fmla="*/ 60 h 231"/>
                <a:gd name="T22" fmla="*/ 75 w 151"/>
                <a:gd name="T23" fmla="*/ 24 h 231"/>
                <a:gd name="T24" fmla="*/ 111 w 151"/>
                <a:gd name="T25" fmla="*/ 60 h 231"/>
                <a:gd name="T26" fmla="*/ 111 w 151"/>
                <a:gd name="T27" fmla="*/ 106 h 231"/>
                <a:gd name="T28" fmla="*/ 39 w 151"/>
                <a:gd name="T29" fmla="*/ 106 h 231"/>
                <a:gd name="T30" fmla="*/ 39 w 151"/>
                <a:gd name="T31" fmla="*/ 60 h 231"/>
                <a:gd name="T32" fmla="*/ 127 w 151"/>
                <a:gd name="T33" fmla="*/ 208 h 231"/>
                <a:gd name="T34" fmla="*/ 23 w 151"/>
                <a:gd name="T35" fmla="*/ 208 h 231"/>
                <a:gd name="T36" fmla="*/ 23 w 151"/>
                <a:gd name="T37" fmla="*/ 130 h 231"/>
                <a:gd name="T38" fmla="*/ 127 w 151"/>
                <a:gd name="T39" fmla="*/ 130 h 231"/>
                <a:gd name="T40" fmla="*/ 127 w 151"/>
                <a:gd name="T41" fmla="*/ 20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231">
                  <a:moveTo>
                    <a:pt x="135" y="106"/>
                  </a:moveTo>
                  <a:cubicBezTo>
                    <a:pt x="135" y="60"/>
                    <a:pt x="135" y="60"/>
                    <a:pt x="135" y="60"/>
                  </a:cubicBezTo>
                  <a:cubicBezTo>
                    <a:pt x="135" y="27"/>
                    <a:pt x="108" y="0"/>
                    <a:pt x="75" y="0"/>
                  </a:cubicBezTo>
                  <a:cubicBezTo>
                    <a:pt x="42" y="0"/>
                    <a:pt x="16" y="27"/>
                    <a:pt x="16" y="60"/>
                  </a:cubicBezTo>
                  <a:cubicBezTo>
                    <a:pt x="16" y="106"/>
                    <a:pt x="16" y="106"/>
                    <a:pt x="16" y="106"/>
                  </a:cubicBezTo>
                  <a:cubicBezTo>
                    <a:pt x="0" y="106"/>
                    <a:pt x="0" y="106"/>
                    <a:pt x="0" y="106"/>
                  </a:cubicBezTo>
                  <a:cubicBezTo>
                    <a:pt x="0" y="231"/>
                    <a:pt x="0" y="231"/>
                    <a:pt x="0" y="231"/>
                  </a:cubicBezTo>
                  <a:cubicBezTo>
                    <a:pt x="151" y="231"/>
                    <a:pt x="151" y="231"/>
                    <a:pt x="151" y="231"/>
                  </a:cubicBezTo>
                  <a:cubicBezTo>
                    <a:pt x="151" y="106"/>
                    <a:pt x="151" y="106"/>
                    <a:pt x="151" y="106"/>
                  </a:cubicBezTo>
                  <a:lnTo>
                    <a:pt x="135" y="106"/>
                  </a:lnTo>
                  <a:close/>
                  <a:moveTo>
                    <a:pt x="39" y="60"/>
                  </a:moveTo>
                  <a:cubicBezTo>
                    <a:pt x="39" y="40"/>
                    <a:pt x="55" y="24"/>
                    <a:pt x="75" y="24"/>
                  </a:cubicBezTo>
                  <a:cubicBezTo>
                    <a:pt x="95" y="24"/>
                    <a:pt x="111" y="40"/>
                    <a:pt x="111" y="60"/>
                  </a:cubicBezTo>
                  <a:cubicBezTo>
                    <a:pt x="111" y="106"/>
                    <a:pt x="111" y="106"/>
                    <a:pt x="111" y="106"/>
                  </a:cubicBezTo>
                  <a:cubicBezTo>
                    <a:pt x="39" y="106"/>
                    <a:pt x="39" y="106"/>
                    <a:pt x="39" y="106"/>
                  </a:cubicBezTo>
                  <a:lnTo>
                    <a:pt x="39" y="60"/>
                  </a:lnTo>
                  <a:close/>
                  <a:moveTo>
                    <a:pt x="127" y="208"/>
                  </a:moveTo>
                  <a:cubicBezTo>
                    <a:pt x="23" y="208"/>
                    <a:pt x="23" y="208"/>
                    <a:pt x="23" y="208"/>
                  </a:cubicBezTo>
                  <a:cubicBezTo>
                    <a:pt x="23" y="130"/>
                    <a:pt x="23" y="130"/>
                    <a:pt x="23" y="130"/>
                  </a:cubicBezTo>
                  <a:cubicBezTo>
                    <a:pt x="127" y="130"/>
                    <a:pt x="127" y="130"/>
                    <a:pt x="127" y="130"/>
                  </a:cubicBezTo>
                  <a:lnTo>
                    <a:pt x="127" y="208"/>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1503363" y="1798638"/>
              <a:ext cx="111125" cy="223838"/>
            </a:xfrm>
            <a:custGeom>
              <a:avLst/>
              <a:gdLst>
                <a:gd name="T0" fmla="*/ 29 w 29"/>
                <a:gd name="T1" fmla="*/ 14 h 59"/>
                <a:gd name="T2" fmla="*/ 14 w 29"/>
                <a:gd name="T3" fmla="*/ 0 h 59"/>
                <a:gd name="T4" fmla="*/ 0 w 29"/>
                <a:gd name="T5" fmla="*/ 14 h 59"/>
                <a:gd name="T6" fmla="*/ 9 w 29"/>
                <a:gd name="T7" fmla="*/ 27 h 59"/>
                <a:gd name="T8" fmla="*/ 0 w 29"/>
                <a:gd name="T9" fmla="*/ 59 h 59"/>
                <a:gd name="T10" fmla="*/ 14 w 29"/>
                <a:gd name="T11" fmla="*/ 59 h 59"/>
                <a:gd name="T12" fmla="*/ 29 w 29"/>
                <a:gd name="T13" fmla="*/ 59 h 59"/>
                <a:gd name="T14" fmla="*/ 20 w 29"/>
                <a:gd name="T15" fmla="*/ 27 h 59"/>
                <a:gd name="T16" fmla="*/ 29 w 29"/>
                <a:gd name="T1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9">
                  <a:moveTo>
                    <a:pt x="29" y="14"/>
                  </a:moveTo>
                  <a:cubicBezTo>
                    <a:pt x="29" y="6"/>
                    <a:pt x="22" y="0"/>
                    <a:pt x="14" y="0"/>
                  </a:cubicBezTo>
                  <a:cubicBezTo>
                    <a:pt x="7" y="0"/>
                    <a:pt x="0" y="6"/>
                    <a:pt x="0" y="14"/>
                  </a:cubicBezTo>
                  <a:cubicBezTo>
                    <a:pt x="0" y="20"/>
                    <a:pt x="4" y="25"/>
                    <a:pt x="9" y="27"/>
                  </a:cubicBezTo>
                  <a:cubicBezTo>
                    <a:pt x="0" y="59"/>
                    <a:pt x="0" y="59"/>
                    <a:pt x="0" y="59"/>
                  </a:cubicBezTo>
                  <a:cubicBezTo>
                    <a:pt x="14" y="59"/>
                    <a:pt x="14" y="59"/>
                    <a:pt x="14" y="59"/>
                  </a:cubicBezTo>
                  <a:cubicBezTo>
                    <a:pt x="29" y="59"/>
                    <a:pt x="29" y="59"/>
                    <a:pt x="29" y="59"/>
                  </a:cubicBezTo>
                  <a:cubicBezTo>
                    <a:pt x="20" y="27"/>
                    <a:pt x="20" y="27"/>
                    <a:pt x="20" y="27"/>
                  </a:cubicBezTo>
                  <a:cubicBezTo>
                    <a:pt x="25" y="25"/>
                    <a:pt x="29" y="20"/>
                    <a:pt x="29" y="14"/>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Slide Number Placeholder 2"/>
          <p:cNvSpPr>
            <a:spLocks noGrp="1"/>
          </p:cNvSpPr>
          <p:nvPr>
            <p:ph type="sldNum" sz="quarter" idx="4"/>
          </p:nvPr>
        </p:nvSpPr>
        <p:spPr/>
        <p:txBody>
          <a:bodyPr/>
          <a:lstStyle/>
          <a:p>
            <a:fld id="{7EFC24D6-DB8F-6B44-BA5A-9BEC68C15CAA}" type="slidenum">
              <a:rPr lang="en-US" smtClean="0"/>
              <a:pPr/>
              <a:t>4</a:t>
            </a:fld>
            <a:endParaRPr lang="en-US"/>
          </a:p>
        </p:txBody>
      </p:sp>
    </p:spTree>
    <p:extLst>
      <p:ext uri="{BB962C8B-B14F-4D97-AF65-F5344CB8AC3E}">
        <p14:creationId xmlns:p14="http://schemas.microsoft.com/office/powerpoint/2010/main" val="33937507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2013 </a:t>
            </a:r>
            <a:r>
              <a:rPr lang="en-US" dirty="0" smtClean="0"/>
              <a:t>MCSI</a:t>
            </a:r>
            <a:br>
              <a:rPr lang="en-US" dirty="0" smtClean="0"/>
            </a:br>
            <a:r>
              <a:rPr lang="en-US" dirty="0" smtClean="0"/>
              <a:t>Key Findings</a:t>
            </a:r>
            <a:endParaRPr lang="en-US" dirty="0"/>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5</a:t>
            </a:fld>
            <a:endParaRPr lang="en-US"/>
          </a:p>
        </p:txBody>
      </p:sp>
    </p:spTree>
    <p:extLst>
      <p:ext uri="{BB962C8B-B14F-4D97-AF65-F5344CB8AC3E}">
        <p14:creationId xmlns:p14="http://schemas.microsoft.com/office/powerpoint/2010/main" val="39721713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p:nvPr>
            <p:extLst/>
          </p:nvPr>
        </p:nvGraphicFramePr>
        <p:xfrm>
          <a:off x="2916664" y="1774760"/>
          <a:ext cx="9211361" cy="35044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nvPr>
        </p:nvGraphicFramePr>
        <p:xfrm>
          <a:off x="3048004" y="5184172"/>
          <a:ext cx="8953494" cy="1147431"/>
        </p:xfrm>
        <a:graphic>
          <a:graphicData uri="http://schemas.openxmlformats.org/drawingml/2006/table">
            <a:tbl>
              <a:tblPr>
                <a:tableStyleId>{5FD0F851-EC5A-4D38-B0AD-8093EC10F338}</a:tableStyleId>
              </a:tblPr>
              <a:tblGrid>
                <a:gridCol w="813954"/>
                <a:gridCol w="813954"/>
                <a:gridCol w="813954"/>
                <a:gridCol w="813954"/>
                <a:gridCol w="813954"/>
                <a:gridCol w="813954"/>
                <a:gridCol w="859847"/>
                <a:gridCol w="768061"/>
                <a:gridCol w="813954"/>
                <a:gridCol w="813954"/>
                <a:gridCol w="813954"/>
              </a:tblGrid>
              <a:tr h="1097280">
                <a:tc>
                  <a:txBody>
                    <a:bodyPr/>
                    <a:lstStyle/>
                    <a:p>
                      <a:pPr algn="ctr" fontAlgn="b"/>
                      <a:r>
                        <a:rPr lang="en-US" sz="1050" u="none" strike="noStrike" dirty="0" smtClean="0">
                          <a:solidFill>
                            <a:schemeClr val="tx1"/>
                          </a:solidFill>
                          <a:effectLst/>
                          <a:latin typeface="+mn-lt"/>
                        </a:rPr>
                        <a:t>Online bullying victim</a:t>
                      </a:r>
                      <a:endParaRPr lang="en-US" sz="1050" b="0" i="0" u="none" strike="noStrike" dirty="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endParaRPr lang="en-US" sz="700" b="0" i="0" u="none" strike="noStrike" dirty="0">
                        <a:solidFill>
                          <a:schemeClr val="tx1"/>
                        </a:solidFill>
                        <a:effectLst/>
                        <a:latin typeface="+mn-lt"/>
                      </a:endParaRPr>
                    </a:p>
                    <a:p>
                      <a:pPr algn="ctr" fontAlgn="b"/>
                      <a:r>
                        <a:rPr lang="en-US" sz="1050" b="0" i="0" u="none" strike="noStrike" dirty="0" smtClean="0">
                          <a:solidFill>
                            <a:schemeClr val="tx1"/>
                          </a:solidFill>
                          <a:effectLst/>
                          <a:latin typeface="+mn-lt"/>
                        </a:rPr>
                        <a:t>Personal</a:t>
                      </a:r>
                    </a:p>
                    <a:p>
                      <a:pPr algn="ctr" fontAlgn="b"/>
                      <a:r>
                        <a:rPr lang="en-US" sz="1000" b="0" i="0" u="none" strike="noStrike" dirty="0" smtClean="0">
                          <a:solidFill>
                            <a:schemeClr val="tx1"/>
                          </a:solidFill>
                          <a:effectLst/>
                          <a:latin typeface="+mn-lt"/>
                        </a:rPr>
                        <a:t>reputation</a:t>
                      </a:r>
                      <a:endParaRPr lang="en-US" sz="1000" b="0" i="0" u="none" strike="noStrike" dirty="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Professional</a:t>
                      </a:r>
                    </a:p>
                    <a:p>
                      <a:pPr algn="ctr" fontAlgn="b"/>
                      <a:r>
                        <a:rPr lang="en-US" sz="1000" b="0" i="0" u="none" strike="noStrike" dirty="0" smtClean="0">
                          <a:solidFill>
                            <a:schemeClr val="tx1"/>
                          </a:solidFill>
                          <a:effectLst/>
                          <a:latin typeface="+mn-lt"/>
                        </a:rPr>
                        <a:t>reputation</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Phishing</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a:r>
                      <a:br>
                        <a:rPr lang="en-US" sz="1050" u="none" strike="noStrike" dirty="0" smtClean="0">
                          <a:solidFill>
                            <a:schemeClr val="tx1"/>
                          </a:solidFill>
                          <a:effectLst/>
                          <a:latin typeface="+mn-lt"/>
                        </a:rPr>
                      </a:br>
                      <a:r>
                        <a:rPr lang="en-US" sz="1050" u="none" strike="noStrike" dirty="0" smtClean="0">
                          <a:solidFill>
                            <a:schemeClr val="tx1"/>
                          </a:solidFill>
                          <a:effectLst/>
                          <a:latin typeface="+mn-lt"/>
                        </a:rPr>
                        <a:t/>
                      </a:r>
                      <a:br>
                        <a:rPr lang="en-US" sz="1050" u="none" strike="noStrike" dirty="0" smtClean="0">
                          <a:solidFill>
                            <a:schemeClr val="tx1"/>
                          </a:solidFill>
                          <a:effectLst/>
                          <a:latin typeface="+mn-lt"/>
                        </a:rPr>
                      </a:br>
                      <a:endParaRPr lang="en-US" sz="1050" u="none" strike="noStrike" dirty="0" smtClean="0">
                        <a:solidFill>
                          <a:schemeClr val="tx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Data leak</a:t>
                      </a:r>
                      <a:endParaRPr lang="en-US" sz="900" u="none" strike="noStrike" dirty="0" smtClean="0">
                        <a:solidFill>
                          <a:schemeClr val="tx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(from</a:t>
                      </a:r>
                      <a:r>
                        <a:rPr lang="en-US" sz="900" u="none" strike="noStrike" baseline="0" dirty="0" smtClean="0">
                          <a:solidFill>
                            <a:schemeClr val="tx1"/>
                          </a:solidFill>
                          <a:effectLst/>
                          <a:latin typeface="+mn-lt"/>
                        </a:rPr>
                        <a:t> a </a:t>
                      </a:r>
                      <a:r>
                        <a:rPr lang="en-US" sz="900" u="none" strike="noStrike" dirty="0" smtClean="0">
                          <a:solidFill>
                            <a:schemeClr val="tx1"/>
                          </a:solidFill>
                          <a:effectLst/>
                          <a:latin typeface="+mn-lt"/>
                        </a:rPr>
                        <a:t>bank, credit bureau, employer)</a:t>
                      </a:r>
                      <a:endParaRPr lang="en-US" sz="600" b="0" i="0" u="none" strike="noStrike" dirty="0" smtClean="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r>
                        <a:rPr lang="en-US" sz="1050" u="none" strike="noStrike" dirty="0" smtClean="0">
                          <a:solidFill>
                            <a:schemeClr val="tx1"/>
                          </a:solidFill>
                          <a:effectLst/>
                          <a:latin typeface="+mn-lt"/>
                        </a:rPr>
                        <a:t>ID theft</a:t>
                      </a:r>
                      <a:br>
                        <a:rPr lang="en-US" sz="1050" u="none" strike="noStrike" dirty="0" smtClean="0">
                          <a:solidFill>
                            <a:schemeClr val="tx1"/>
                          </a:solidFill>
                          <a:effectLst/>
                          <a:latin typeface="+mn-lt"/>
                        </a:rPr>
                      </a:br>
                      <a:r>
                        <a:rPr lang="en-US" sz="900" u="none" strike="noStrike" dirty="0" smtClean="0">
                          <a:solidFill>
                            <a:schemeClr val="tx1"/>
                          </a:solidFill>
                          <a:effectLst/>
                          <a:latin typeface="+mn-lt"/>
                        </a:rPr>
                        <a:t>(not phishing)</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Online </a:t>
                      </a:r>
                    </a:p>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impersonation</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Illicit access</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(email or </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social network</a:t>
                      </a:r>
                      <a:r>
                        <a:rPr lang="en-US" sz="1000" u="none" strike="noStrike" dirty="0" smtClean="0">
                          <a:solidFill>
                            <a:schemeClr val="tx1"/>
                          </a:solidFill>
                          <a:effectLst/>
                          <a:latin typeface="+mn-lt"/>
                        </a:rPr>
                        <a:t>)</a:t>
                      </a:r>
                      <a:endParaRPr lang="en-US" sz="1000" b="0" i="0" u="none" strike="noStrike" dirty="0" smtClean="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Botnet</a:t>
                      </a:r>
                    </a:p>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(computer enlisted in it)</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Persistent</a:t>
                      </a:r>
                      <a:r>
                        <a:rPr lang="en-US" sz="700" u="none" strike="noStrike" dirty="0" smtClean="0">
                          <a:solidFill>
                            <a:schemeClr val="tx1"/>
                          </a:solidFill>
                          <a:effectLst/>
                          <a:latin typeface="+mn-lt"/>
                        </a:rPr>
                        <a:t> </a:t>
                      </a:r>
                      <a:r>
                        <a:rPr lang="en-US" sz="1050" u="none" strike="noStrike" dirty="0" smtClean="0">
                          <a:solidFill>
                            <a:schemeClr val="tx1"/>
                          </a:solidFill>
                          <a:effectLst/>
                          <a:latin typeface="+mn-lt"/>
                        </a:rPr>
                        <a:t>pop-ups</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Virus</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baseline="0" dirty="0" smtClean="0">
                          <a:solidFill>
                            <a:schemeClr val="tx1"/>
                          </a:solidFill>
                          <a:effectLst/>
                          <a:latin typeface="+mn-lt"/>
                        </a:rPr>
                        <a:t>(not a botnet)</a:t>
                      </a:r>
                      <a:endParaRPr lang="en-US" sz="900" b="0" i="0" u="none" strike="noStrike" dirty="0" smtClean="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r>
            </a:tbl>
          </a:graphicData>
        </a:graphic>
      </p:graphicFrame>
      <p:sp>
        <p:nvSpPr>
          <p:cNvPr id="10" name="Freeform 19"/>
          <p:cNvSpPr>
            <a:spLocks noChangeArrowheads="1"/>
          </p:cNvSpPr>
          <p:nvPr/>
        </p:nvSpPr>
        <p:spPr bwMode="auto">
          <a:xfrm>
            <a:off x="6506845" y="5264816"/>
            <a:ext cx="413139" cy="367909"/>
          </a:xfrm>
          <a:custGeom>
            <a:avLst/>
            <a:gdLst>
              <a:gd name="T0" fmla="*/ 2147483647 w 3456"/>
              <a:gd name="T1" fmla="*/ 2147483647 h 2992"/>
              <a:gd name="T2" fmla="*/ 2147483647 w 3456"/>
              <a:gd name="T3" fmla="*/ 2147483647 h 2992"/>
              <a:gd name="T4" fmla="*/ 2147483647 w 3456"/>
              <a:gd name="T5" fmla="*/ 2147483647 h 2992"/>
              <a:gd name="T6" fmla="*/ 2147483647 w 3456"/>
              <a:gd name="T7" fmla="*/ 2147483647 h 2992"/>
              <a:gd name="T8" fmla="*/ 2147483647 w 3456"/>
              <a:gd name="T9" fmla="*/ 2147483647 h 2992"/>
              <a:gd name="T10" fmla="*/ 2147483647 w 3456"/>
              <a:gd name="T11" fmla="*/ 2147483647 h 2992"/>
              <a:gd name="T12" fmla="*/ 2147483647 w 3456"/>
              <a:gd name="T13" fmla="*/ 2147483647 h 2992"/>
              <a:gd name="T14" fmla="*/ 2147483647 w 3456"/>
              <a:gd name="T15" fmla="*/ 2147483647 h 2992"/>
              <a:gd name="T16" fmla="*/ 2147483647 w 3456"/>
              <a:gd name="T17" fmla="*/ 2147483647 h 2992"/>
              <a:gd name="T18" fmla="*/ 2147483647 w 3456"/>
              <a:gd name="T19" fmla="*/ 2147483647 h 2992"/>
              <a:gd name="T20" fmla="*/ 2147483647 w 3456"/>
              <a:gd name="T21" fmla="*/ 2147483647 h 2992"/>
              <a:gd name="T22" fmla="*/ 2147483647 w 3456"/>
              <a:gd name="T23" fmla="*/ 2147483647 h 2992"/>
              <a:gd name="T24" fmla="*/ 2147483647 w 3456"/>
              <a:gd name="T25" fmla="*/ 2147483647 h 2992"/>
              <a:gd name="T26" fmla="*/ 2147483647 w 3456"/>
              <a:gd name="T27" fmla="*/ 2147483647 h 2992"/>
              <a:gd name="T28" fmla="*/ 2147483647 w 3456"/>
              <a:gd name="T29" fmla="*/ 2147483647 h 2992"/>
              <a:gd name="T30" fmla="*/ 2147483647 w 3456"/>
              <a:gd name="T31" fmla="*/ 2147483647 h 2992"/>
              <a:gd name="T32" fmla="*/ 2147483647 w 3456"/>
              <a:gd name="T33" fmla="*/ 2147483647 h 2992"/>
              <a:gd name="T34" fmla="*/ 2147483647 w 3456"/>
              <a:gd name="T35" fmla="*/ 2147483647 h 2992"/>
              <a:gd name="T36" fmla="*/ 2147483647 w 3456"/>
              <a:gd name="T37" fmla="*/ 2147483647 h 2992"/>
              <a:gd name="T38" fmla="*/ 2147483647 w 3456"/>
              <a:gd name="T39" fmla="*/ 0 h 2992"/>
              <a:gd name="T40" fmla="*/ 2147483647 w 3456"/>
              <a:gd name="T41" fmla="*/ 2147483647 h 2992"/>
              <a:gd name="T42" fmla="*/ 2147483647 w 3456"/>
              <a:gd name="T43" fmla="*/ 2147483647 h 2992"/>
              <a:gd name="T44" fmla="*/ 2147483647 w 3456"/>
              <a:gd name="T45" fmla="*/ 2147483647 h 2992"/>
              <a:gd name="T46" fmla="*/ 2147483647 w 3456"/>
              <a:gd name="T47" fmla="*/ 2147483647 h 2992"/>
              <a:gd name="T48" fmla="*/ 2147483647 w 3456"/>
              <a:gd name="T49" fmla="*/ 2147483647 h 2992"/>
              <a:gd name="T50" fmla="*/ 2147483647 w 3456"/>
              <a:gd name="T51" fmla="*/ 2147483647 h 2992"/>
              <a:gd name="T52" fmla="*/ 2147483647 w 3456"/>
              <a:gd name="T53" fmla="*/ 2147483647 h 2992"/>
              <a:gd name="T54" fmla="*/ 0 w 3456"/>
              <a:gd name="T55" fmla="*/ 2147483647 h 2992"/>
              <a:gd name="T56" fmla="*/ 0 w 3456"/>
              <a:gd name="T57" fmla="*/ 2147483647 h 2992"/>
              <a:gd name="T58" fmla="*/ 2147483647 w 3456"/>
              <a:gd name="T59" fmla="*/ 2147483647 h 2992"/>
              <a:gd name="T60" fmla="*/ 2147483647 w 3456"/>
              <a:gd name="T61" fmla="*/ 2147483647 h 2992"/>
              <a:gd name="T62" fmla="*/ 0 w 3456"/>
              <a:gd name="T63" fmla="*/ 2147483647 h 2992"/>
              <a:gd name="T64" fmla="*/ 0 w 3456"/>
              <a:gd name="T65" fmla="*/ 2147483647 h 2992"/>
              <a:gd name="T66" fmla="*/ 2147483647 w 3456"/>
              <a:gd name="T67" fmla="*/ 2147483647 h 2992"/>
              <a:gd name="T68" fmla="*/ 2147483647 w 3456"/>
              <a:gd name="T69" fmla="*/ 0 h 29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6"/>
              <a:gd name="T106" fmla="*/ 0 h 2992"/>
              <a:gd name="T107" fmla="*/ 3456 w 3456"/>
              <a:gd name="T108" fmla="*/ 2992 h 29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6" h="2992">
                <a:moveTo>
                  <a:pt x="2387" y="1247"/>
                </a:moveTo>
                <a:lnTo>
                  <a:pt x="2387" y="2663"/>
                </a:lnTo>
                <a:lnTo>
                  <a:pt x="3028" y="2663"/>
                </a:lnTo>
                <a:lnTo>
                  <a:pt x="3028" y="1247"/>
                </a:lnTo>
                <a:lnTo>
                  <a:pt x="2387" y="1247"/>
                </a:lnTo>
                <a:close/>
                <a:moveTo>
                  <a:pt x="1399" y="1247"/>
                </a:moveTo>
                <a:lnTo>
                  <a:pt x="1399" y="2663"/>
                </a:lnTo>
                <a:lnTo>
                  <a:pt x="2057" y="2663"/>
                </a:lnTo>
                <a:lnTo>
                  <a:pt x="2057" y="1247"/>
                </a:lnTo>
                <a:lnTo>
                  <a:pt x="1399" y="1247"/>
                </a:lnTo>
                <a:close/>
                <a:moveTo>
                  <a:pt x="428" y="1247"/>
                </a:moveTo>
                <a:lnTo>
                  <a:pt x="428" y="2663"/>
                </a:lnTo>
                <a:lnTo>
                  <a:pt x="1069" y="2663"/>
                </a:lnTo>
                <a:lnTo>
                  <a:pt x="1069" y="1247"/>
                </a:lnTo>
                <a:lnTo>
                  <a:pt x="428" y="1247"/>
                </a:lnTo>
                <a:close/>
                <a:moveTo>
                  <a:pt x="1728" y="385"/>
                </a:moveTo>
                <a:lnTo>
                  <a:pt x="851" y="917"/>
                </a:lnTo>
                <a:lnTo>
                  <a:pt x="2605" y="917"/>
                </a:lnTo>
                <a:lnTo>
                  <a:pt x="1728" y="385"/>
                </a:lnTo>
                <a:close/>
                <a:moveTo>
                  <a:pt x="1728" y="0"/>
                </a:moveTo>
                <a:lnTo>
                  <a:pt x="3238" y="917"/>
                </a:lnTo>
                <a:lnTo>
                  <a:pt x="3456" y="917"/>
                </a:lnTo>
                <a:lnTo>
                  <a:pt x="3456" y="1247"/>
                </a:lnTo>
                <a:lnTo>
                  <a:pt x="3358" y="1247"/>
                </a:lnTo>
                <a:lnTo>
                  <a:pt x="3358" y="2663"/>
                </a:lnTo>
                <a:lnTo>
                  <a:pt x="3456" y="2663"/>
                </a:lnTo>
                <a:lnTo>
                  <a:pt x="3456" y="2992"/>
                </a:lnTo>
                <a:lnTo>
                  <a:pt x="0" y="2992"/>
                </a:lnTo>
                <a:lnTo>
                  <a:pt x="0" y="2663"/>
                </a:lnTo>
                <a:lnTo>
                  <a:pt x="98" y="2663"/>
                </a:lnTo>
                <a:lnTo>
                  <a:pt x="98" y="1247"/>
                </a:lnTo>
                <a:lnTo>
                  <a:pt x="0" y="1247"/>
                </a:lnTo>
                <a:lnTo>
                  <a:pt x="0" y="917"/>
                </a:lnTo>
                <a:lnTo>
                  <a:pt x="218" y="917"/>
                </a:lnTo>
                <a:lnTo>
                  <a:pt x="1728" y="0"/>
                </a:lnTo>
                <a:close/>
              </a:path>
            </a:pathLst>
          </a:custGeom>
          <a:solidFill>
            <a:schemeClr val="tx1"/>
          </a:solidFill>
          <a:ln w="9525">
            <a:noFill/>
            <a:round/>
            <a:headEnd/>
            <a:tailEnd/>
          </a:ln>
        </p:spPr>
        <p:txBody>
          <a:bodyPr wrap="none" anchor="ctr"/>
          <a:lstStyle/>
          <a:p>
            <a:endParaRPr lang="en-GB" sz="1836"/>
          </a:p>
        </p:txBody>
      </p:sp>
      <p:pic>
        <p:nvPicPr>
          <p:cNvPr id="5" name="Picture 4"/>
          <p:cNvPicPr>
            <a:picLocks noChangeAspect="1"/>
          </p:cNvPicPr>
          <p:nvPr/>
        </p:nvPicPr>
        <p:blipFill>
          <a:blip r:embed="rId4">
            <a:biLevel thresh="25000"/>
          </a:blip>
          <a:stretch>
            <a:fillRect/>
          </a:stretch>
        </p:blipFill>
        <p:spPr>
          <a:xfrm>
            <a:off x="5690557" y="5250258"/>
            <a:ext cx="413567" cy="397024"/>
          </a:xfrm>
          <a:prstGeom prst="rect">
            <a:avLst/>
          </a:prstGeom>
        </p:spPr>
      </p:pic>
      <p:pic>
        <p:nvPicPr>
          <p:cNvPr id="15" name="Picture 14"/>
          <p:cNvPicPr>
            <a:picLocks noChangeAspect="1"/>
          </p:cNvPicPr>
          <p:nvPr/>
        </p:nvPicPr>
        <p:blipFill>
          <a:blip r:embed="rId5">
            <a:biLevel thresh="25000"/>
          </a:blip>
          <a:stretch>
            <a:fillRect/>
          </a:stretch>
        </p:blipFill>
        <p:spPr>
          <a:xfrm>
            <a:off x="7287895" y="5281220"/>
            <a:ext cx="342010" cy="335101"/>
          </a:xfrm>
          <a:prstGeom prst="rect">
            <a:avLst/>
          </a:prstGeom>
        </p:spPr>
      </p:pic>
      <p:pic>
        <p:nvPicPr>
          <p:cNvPr id="19" name="Picture 18"/>
          <p:cNvPicPr>
            <a:picLocks noChangeAspect="1"/>
          </p:cNvPicPr>
          <p:nvPr/>
        </p:nvPicPr>
        <p:blipFill>
          <a:blip r:embed="rId6">
            <a:biLevel thresh="25000"/>
          </a:blip>
          <a:stretch>
            <a:fillRect/>
          </a:stretch>
        </p:blipFill>
        <p:spPr>
          <a:xfrm>
            <a:off x="3973195" y="5296367"/>
            <a:ext cx="608716" cy="304807"/>
          </a:xfrm>
          <a:prstGeom prst="rect">
            <a:avLst/>
          </a:prstGeom>
        </p:spPr>
      </p:pic>
      <p:pic>
        <p:nvPicPr>
          <p:cNvPr id="27" name="Picture 26"/>
          <p:cNvPicPr>
            <a:picLocks noChangeAspect="1"/>
          </p:cNvPicPr>
          <p:nvPr/>
        </p:nvPicPr>
        <p:blipFill>
          <a:blip r:embed="rId7">
            <a:biLevel thresh="25000"/>
          </a:blip>
          <a:stretch>
            <a:fillRect/>
          </a:stretch>
        </p:blipFill>
        <p:spPr>
          <a:xfrm>
            <a:off x="8211820" y="5305895"/>
            <a:ext cx="228600" cy="285750"/>
          </a:xfrm>
          <a:prstGeom prst="rect">
            <a:avLst/>
          </a:prstGeom>
        </p:spPr>
      </p:pic>
      <p:pic>
        <p:nvPicPr>
          <p:cNvPr id="28" name="Picture 27"/>
          <p:cNvPicPr>
            <a:picLocks noChangeAspect="1"/>
          </p:cNvPicPr>
          <p:nvPr/>
        </p:nvPicPr>
        <p:blipFill>
          <a:blip r:embed="rId8">
            <a:biLevel thresh="25000"/>
          </a:blip>
          <a:stretch>
            <a:fillRect/>
          </a:stretch>
        </p:blipFill>
        <p:spPr>
          <a:xfrm>
            <a:off x="10617703" y="5311877"/>
            <a:ext cx="302438" cy="273786"/>
          </a:xfrm>
          <a:prstGeom prst="rect">
            <a:avLst/>
          </a:prstGeom>
        </p:spPr>
      </p:pic>
      <p:pic>
        <p:nvPicPr>
          <p:cNvPr id="29" name="Picture 28"/>
          <p:cNvPicPr>
            <a:picLocks noChangeAspect="1"/>
          </p:cNvPicPr>
          <p:nvPr/>
        </p:nvPicPr>
        <p:blipFill>
          <a:blip r:embed="rId9">
            <a:biLevel thresh="25000"/>
          </a:blip>
          <a:stretch>
            <a:fillRect/>
          </a:stretch>
        </p:blipFill>
        <p:spPr>
          <a:xfrm>
            <a:off x="9850120" y="5234501"/>
            <a:ext cx="218555" cy="428539"/>
          </a:xfrm>
          <a:prstGeom prst="rect">
            <a:avLst/>
          </a:prstGeom>
        </p:spPr>
      </p:pic>
      <p:pic>
        <p:nvPicPr>
          <p:cNvPr id="30" name="Picture 29"/>
          <p:cNvPicPr>
            <a:picLocks noChangeAspect="1"/>
          </p:cNvPicPr>
          <p:nvPr/>
        </p:nvPicPr>
        <p:blipFill>
          <a:blip r:embed="rId10">
            <a:biLevel thresh="25000"/>
            <a:extLst>
              <a:ext uri="{BEBA8EAE-BF5A-486C-A8C5-ECC9F3942E4B}">
                <a14:imgProps xmlns:a14="http://schemas.microsoft.com/office/drawing/2010/main">
                  <a14:imgLayer r:embed="rId11">
                    <a14:imgEffect>
                      <a14:backgroundRemoval t="0" b="95556" l="0" r="100000"/>
                    </a14:imgEffect>
                  </a14:imgLayer>
                </a14:imgProps>
              </a:ext>
            </a:extLst>
          </a:blip>
          <a:stretch>
            <a:fillRect/>
          </a:stretch>
        </p:blipFill>
        <p:spPr>
          <a:xfrm>
            <a:off x="3252157" y="5266941"/>
            <a:ext cx="383862" cy="363658"/>
          </a:xfrm>
          <a:prstGeom prst="rect">
            <a:avLst/>
          </a:prstGeom>
        </p:spPr>
      </p:pic>
      <p:pic>
        <p:nvPicPr>
          <p:cNvPr id="31" name="Picture 30"/>
          <p:cNvPicPr>
            <a:picLocks noChangeAspect="1"/>
          </p:cNvPicPr>
          <p:nvPr/>
        </p:nvPicPr>
        <p:blipFill>
          <a:blip r:embed="rId12">
            <a:clrChange>
              <a:clrFrom>
                <a:srgbClr val="24252A"/>
              </a:clrFrom>
              <a:clrTo>
                <a:srgbClr val="24252A">
                  <a:alpha val="0"/>
                </a:srgbClr>
              </a:clrTo>
            </a:clrChange>
            <a:extLst>
              <a:ext uri="{BEBA8EAE-BF5A-486C-A8C5-ECC9F3942E4B}">
                <a14:imgProps xmlns:a14="http://schemas.microsoft.com/office/drawing/2010/main">
                  <a14:imgLayer r:embed="rId13">
                    <a14:imgEffect>
                      <a14:backgroundRemoval t="1563" b="100000" l="3125" r="98438">
                        <a14:foregroundMark x1="70313" y1="6250" x2="70313" y2="6250"/>
                        <a14:foregroundMark x1="70313" y1="9375" x2="70313" y2="9375"/>
                        <a14:foregroundMark x1="39063" y1="60938" x2="39063" y2="60938"/>
                        <a14:foregroundMark x1="26563" y1="51563" x2="26563" y2="51563"/>
                        <a14:foregroundMark x1="68750" y1="92188" x2="68750" y2="92188"/>
                        <a14:backgroundMark x1="42188" y1="14063" x2="42188" y2="14063"/>
                        <a14:backgroundMark x1="42188" y1="45313" x2="42188" y2="45313"/>
                        <a14:backgroundMark x1="46875" y1="57813" x2="46875" y2="57813"/>
                        <a14:backgroundMark x1="42188" y1="37500" x2="42188" y2="37500"/>
                        <a14:backgroundMark x1="42188" y1="23438" x2="42188" y2="23438"/>
                        <a14:backgroundMark x1="48438" y1="89063" x2="48438" y2="89063"/>
                        <a14:backgroundMark x1="43750" y1="79688" x2="43750" y2="79688"/>
                        <a14:backgroundMark x1="43750" y1="64063" x2="43750" y2="64063"/>
                      </a14:backgroundRemoval>
                    </a14:imgEffect>
                    <a14:imgEffect>
                      <a14:brightnessContrast bright="92000" contrast="-8000"/>
                    </a14:imgEffect>
                  </a14:imgLayer>
                </a14:imgProps>
              </a:ext>
            </a:extLst>
          </a:blip>
          <a:stretch>
            <a:fillRect/>
          </a:stretch>
        </p:blipFill>
        <p:spPr>
          <a:xfrm>
            <a:off x="11408278" y="5290486"/>
            <a:ext cx="316568" cy="316568"/>
          </a:xfrm>
          <a:prstGeom prst="rect">
            <a:avLst/>
          </a:prstGeom>
          <a:noFill/>
          <a:ln>
            <a:noFill/>
          </a:ln>
        </p:spPr>
      </p:pic>
      <p:pic>
        <p:nvPicPr>
          <p:cNvPr id="32" name="Picture 31"/>
          <p:cNvPicPr>
            <a:picLocks noChangeAspect="1"/>
          </p:cNvPicPr>
          <p:nvPr/>
        </p:nvPicPr>
        <p:blipFill>
          <a:blip r:embed="rId14">
            <a:biLevel thresh="25000"/>
          </a:blip>
          <a:stretch>
            <a:fillRect/>
          </a:stretch>
        </p:blipFill>
        <p:spPr>
          <a:xfrm>
            <a:off x="8983345" y="5342967"/>
            <a:ext cx="320617" cy="211607"/>
          </a:xfrm>
          <a:prstGeom prst="rect">
            <a:avLst/>
          </a:prstGeom>
        </p:spPr>
      </p:pic>
      <p:pic>
        <p:nvPicPr>
          <p:cNvPr id="34" name="Picture 33"/>
          <p:cNvPicPr>
            <a:picLocks noChangeAspect="1"/>
          </p:cNvPicPr>
          <p:nvPr/>
        </p:nvPicPr>
        <p:blipFill>
          <a:blip r:embed="rId6">
            <a:biLevel thresh="25000"/>
          </a:blip>
          <a:stretch>
            <a:fillRect/>
          </a:stretch>
        </p:blipFill>
        <p:spPr>
          <a:xfrm>
            <a:off x="4849495" y="5314048"/>
            <a:ext cx="489566" cy="269444"/>
          </a:xfrm>
          <a:prstGeom prst="rect">
            <a:avLst/>
          </a:prstGeom>
        </p:spPr>
      </p:pic>
      <p:sp>
        <p:nvSpPr>
          <p:cNvPr id="40" name="TextBox 39"/>
          <p:cNvSpPr txBox="1"/>
          <p:nvPr/>
        </p:nvSpPr>
        <p:spPr>
          <a:xfrm>
            <a:off x="216581" y="1305887"/>
            <a:ext cx="2767992" cy="5041365"/>
          </a:xfrm>
          <a:prstGeom prst="rect">
            <a:avLst/>
          </a:prstGeom>
          <a:solidFill>
            <a:schemeClr val="accent4"/>
          </a:solidFill>
        </p:spPr>
        <p:txBody>
          <a:bodyPr wrap="square" lIns="91440" tIns="146304" rIns="91440" bIns="146304" rtlCol="0" anchor="ctr">
            <a:noAutofit/>
          </a:bodyPr>
          <a:lstStyle/>
          <a:p>
            <a:pPr algn="ctr"/>
            <a:r>
              <a:rPr lang="en-US" sz="4000" dirty="0" smtClean="0">
                <a:latin typeface="+mj-lt"/>
              </a:rPr>
              <a:t>Global loss*</a:t>
            </a:r>
          </a:p>
          <a:p>
            <a:pPr algn="ctr"/>
            <a:r>
              <a:rPr lang="en-US" sz="4000" dirty="0" smtClean="0">
                <a:latin typeface="+mj-lt"/>
              </a:rPr>
              <a:t> </a:t>
            </a:r>
            <a:endParaRPr lang="en-US" sz="4000" dirty="0">
              <a:latin typeface="+mj-lt"/>
            </a:endParaRPr>
          </a:p>
          <a:p>
            <a:pPr algn="ctr"/>
            <a:r>
              <a:rPr lang="en-US" sz="3000" dirty="0" smtClean="0">
                <a:latin typeface="+mj-lt"/>
              </a:rPr>
              <a:t>$23 Billion USD</a:t>
            </a:r>
          </a:p>
          <a:p>
            <a:pPr algn="ctr"/>
            <a:endParaRPr lang="en-US" sz="2800" dirty="0" smtClean="0">
              <a:latin typeface="+mj-lt"/>
            </a:endParaRPr>
          </a:p>
          <a:p>
            <a:pPr algn="ctr"/>
            <a:r>
              <a:rPr lang="en-US" sz="3000" dirty="0" smtClean="0">
                <a:latin typeface="+mj-lt"/>
              </a:rPr>
              <a:t>179,750 years</a:t>
            </a:r>
          </a:p>
          <a:p>
            <a:endParaRPr lang="en-US" sz="1600" dirty="0" smtClean="0">
              <a:latin typeface="+mj-lt"/>
            </a:endParaRPr>
          </a:p>
        </p:txBody>
      </p:sp>
      <p:sp>
        <p:nvSpPr>
          <p:cNvPr id="20" name="Title 1"/>
          <p:cNvSpPr txBox="1">
            <a:spLocks/>
          </p:cNvSpPr>
          <p:nvPr/>
        </p:nvSpPr>
        <p:spPr>
          <a:xfrm>
            <a:off x="179748" y="286648"/>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solidFill>
                  <a:srgbClr val="000000"/>
                </a:solidFill>
                <a:effectLst/>
                <a:latin typeface="+mj-lt"/>
                <a:ea typeface="+mn-ea"/>
                <a:cs typeface="Segoe UI" pitchFamily="34" charset="0"/>
              </a:defRPr>
            </a:lvl1pPr>
          </a:lstStyle>
          <a:p>
            <a:r>
              <a:rPr lang="en-US" dirty="0" smtClean="0"/>
              <a:t>The high cost of trouble on the Internet</a:t>
            </a:r>
            <a:endParaRPr lang="en-US" dirty="0"/>
          </a:p>
        </p:txBody>
      </p:sp>
      <p:sp>
        <p:nvSpPr>
          <p:cNvPr id="4" name="Slide Number Placeholder 3"/>
          <p:cNvSpPr>
            <a:spLocks noGrp="1"/>
          </p:cNvSpPr>
          <p:nvPr>
            <p:ph type="sldNum" sz="quarter" idx="4"/>
          </p:nvPr>
        </p:nvSpPr>
        <p:spPr/>
        <p:txBody>
          <a:bodyPr/>
          <a:lstStyle/>
          <a:p>
            <a:fld id="{7EFC24D6-DB8F-6B44-BA5A-9BEC68C15CAA}" type="slidenum">
              <a:rPr lang="en-US" smtClean="0"/>
              <a:pPr/>
              <a:t>6</a:t>
            </a:fld>
            <a:endParaRPr lang="en-US"/>
          </a:p>
        </p:txBody>
      </p:sp>
      <p:sp>
        <p:nvSpPr>
          <p:cNvPr id="3" name="TextBox 2"/>
          <p:cNvSpPr txBox="1"/>
          <p:nvPr/>
        </p:nvSpPr>
        <p:spPr>
          <a:xfrm>
            <a:off x="108498" y="6483350"/>
            <a:ext cx="11634993" cy="489365"/>
          </a:xfrm>
          <a:prstGeom prst="rect">
            <a:avLst/>
          </a:prstGeom>
          <a:noFill/>
        </p:spPr>
        <p:txBody>
          <a:bodyPr wrap="square" lIns="182880" tIns="146304" rIns="182880" bIns="146304" rtlCol="0">
            <a:spAutoFit/>
          </a:bodyPr>
          <a:lstStyle/>
          <a:p>
            <a:pPr>
              <a:lnSpc>
                <a:spcPct val="90000"/>
              </a:lnSpc>
            </a:pPr>
            <a:r>
              <a:rPr lang="en-US" sz="1400" dirty="0" smtClean="0">
                <a:solidFill>
                  <a:schemeClr val="bg1"/>
                </a:solidFill>
                <a:latin typeface="+mj-lt"/>
              </a:rPr>
              <a:t>*Estimated financial and time loss as reported by survey respondents to mitigate risks. </a:t>
            </a:r>
          </a:p>
        </p:txBody>
      </p:sp>
    </p:spTree>
    <p:extLst>
      <p:ext uri="{BB962C8B-B14F-4D97-AF65-F5344CB8AC3E}">
        <p14:creationId xmlns:p14="http://schemas.microsoft.com/office/powerpoint/2010/main" val="6334399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887" y="80666"/>
            <a:ext cx="11830277" cy="917575"/>
          </a:xfrm>
        </p:spPr>
        <p:txBody>
          <a:bodyPr/>
          <a:lstStyle/>
          <a:p>
            <a:r>
              <a:rPr lang="en-US" sz="4400" dirty="0" smtClean="0">
                <a:solidFill>
                  <a:srgbClr val="3C3C3C"/>
                </a:solidFill>
              </a:rPr>
              <a:t>Internet users report problems they experienced in past year</a:t>
            </a:r>
            <a:endParaRPr lang="en-US" sz="4400" dirty="0">
              <a:solidFill>
                <a:srgbClr val="3C3C3C"/>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28212364"/>
              </p:ext>
            </p:extLst>
          </p:nvPr>
        </p:nvGraphicFramePr>
        <p:xfrm>
          <a:off x="802783" y="2378621"/>
          <a:ext cx="11125202" cy="921039"/>
        </p:xfrm>
        <a:graphic>
          <a:graphicData uri="http://schemas.openxmlformats.org/drawingml/2006/table">
            <a:tbl>
              <a:tblPr>
                <a:tableStyleId>{5FD0F851-EC5A-4D38-B0AD-8093EC10F338}</a:tableStyleId>
              </a:tblPr>
              <a:tblGrid>
                <a:gridCol w="1011382"/>
                <a:gridCol w="1011382"/>
                <a:gridCol w="1011382"/>
                <a:gridCol w="1011382"/>
                <a:gridCol w="1011382"/>
                <a:gridCol w="1011382"/>
                <a:gridCol w="1011382"/>
                <a:gridCol w="1011382"/>
                <a:gridCol w="1011382"/>
                <a:gridCol w="1005175"/>
                <a:gridCol w="1017589"/>
              </a:tblGrid>
              <a:tr h="921039">
                <a:tc>
                  <a:txBody>
                    <a:bodyPr/>
                    <a:lstStyle/>
                    <a:p>
                      <a:pPr algn="ctr" fontAlgn="b"/>
                      <a:r>
                        <a:rPr lang="en-US" sz="1100" u="none" strike="noStrike" dirty="0" smtClean="0">
                          <a:solidFill>
                            <a:schemeClr val="tx1"/>
                          </a:solidFill>
                          <a:effectLst/>
                          <a:latin typeface="+mn-lt"/>
                        </a:rPr>
                        <a:t>Online bullying victim</a:t>
                      </a:r>
                      <a:endParaRPr lang="en-US" sz="1100" b="0" i="0" u="none" strike="noStrike" dirty="0">
                        <a:solidFill>
                          <a:schemeClr val="tx1"/>
                        </a:solidFill>
                        <a:effectLst/>
                        <a:latin typeface="+mn-lt"/>
                      </a:endParaRP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effectLst/>
                          <a:latin typeface="+mn-lt"/>
                        </a:rPr>
                        <a:t>Personal reputation</a:t>
                      </a: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endParaRPr lang="en-US" sz="1100" b="0" i="0" u="none" strike="noStrike" dirty="0" smtClean="0">
                        <a:solidFill>
                          <a:schemeClr val="tx1"/>
                        </a:solidFill>
                        <a:effectLst/>
                        <a:latin typeface="+mn-lt"/>
                      </a:endParaRPr>
                    </a:p>
                    <a:p>
                      <a:pPr algn="ctr" fontAlgn="b"/>
                      <a:endParaRPr lang="en-US" sz="1100" b="0" i="0" u="none" strike="noStrike" dirty="0" smtClean="0">
                        <a:solidFill>
                          <a:schemeClr val="tx1"/>
                        </a:solidFill>
                        <a:effectLst/>
                        <a:latin typeface="+mn-lt"/>
                      </a:endParaRPr>
                    </a:p>
                    <a:p>
                      <a:pPr algn="ctr" fontAlgn="b"/>
                      <a:r>
                        <a:rPr lang="en-US" sz="1100" b="0" i="0" u="none" strike="noStrike" dirty="0" smtClean="0">
                          <a:solidFill>
                            <a:schemeClr val="tx1"/>
                          </a:solidFill>
                          <a:effectLst/>
                          <a:latin typeface="+mn-lt"/>
                        </a:rPr>
                        <a:t>Professional</a:t>
                      </a:r>
                    </a:p>
                    <a:p>
                      <a:pPr algn="ctr" fontAlgn="b"/>
                      <a:r>
                        <a:rPr lang="en-US" sz="1100" b="0" i="0" u="none" strike="noStrike" dirty="0" smtClean="0">
                          <a:solidFill>
                            <a:schemeClr val="tx1"/>
                          </a:solidFill>
                          <a:effectLst/>
                          <a:latin typeface="+mn-lt"/>
                        </a:rPr>
                        <a:t>reputation</a:t>
                      </a: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tx1"/>
                          </a:solidFill>
                          <a:effectLst/>
                          <a:latin typeface="+mn-lt"/>
                        </a:rPr>
                        <a:t>Phishing</a:t>
                      </a:r>
                      <a:endParaRPr lang="en-US" sz="1000" b="0" i="0" u="none" strike="noStrike" dirty="0" smtClean="0">
                        <a:solidFill>
                          <a:schemeClr val="tx1"/>
                        </a:solidFill>
                        <a:effectLst/>
                        <a:latin typeface="+mn-lt"/>
                      </a:endParaRP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tx1"/>
                          </a:solidFill>
                          <a:effectLst/>
                          <a:latin typeface="+mn-lt"/>
                        </a:rPr>
                        <a:t>Data leak </a:t>
                      </a:r>
                    </a:p>
                    <a:p>
                      <a:pPr marL="0" marR="0" indent="0" algn="ctr" defTabSz="914400" rtl="0" eaLnBrk="1" fontAlgn="b" latinLnBrk="0" hangingPunct="1">
                        <a:lnSpc>
                          <a:spcPts val="1000"/>
                        </a:lnSpc>
                        <a:spcBef>
                          <a:spcPts val="0"/>
                        </a:spcBef>
                        <a:spcAft>
                          <a:spcPts val="0"/>
                        </a:spcAft>
                        <a:buClrTx/>
                        <a:buSzTx/>
                        <a:buFontTx/>
                        <a:buNone/>
                        <a:tabLst/>
                        <a:defRPr/>
                      </a:pPr>
                      <a:r>
                        <a:rPr lang="en-US" sz="800" u="none" strike="noStrike" dirty="0" smtClean="0">
                          <a:solidFill>
                            <a:schemeClr val="tx1"/>
                          </a:solidFill>
                          <a:effectLst/>
                          <a:latin typeface="+mn-lt"/>
                        </a:rPr>
                        <a:t>(bank, credit bureau, employer)</a:t>
                      </a:r>
                      <a:endParaRPr lang="en-US" sz="800" b="0" i="0" u="none" strike="noStrike" dirty="0" smtClean="0">
                        <a:solidFill>
                          <a:schemeClr val="tx1"/>
                        </a:solidFill>
                        <a:effectLst/>
                        <a:latin typeface="+mn-lt"/>
                      </a:endParaRP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100" u="none" strike="noStrike" dirty="0" smtClean="0">
                          <a:solidFill>
                            <a:schemeClr val="tx1"/>
                          </a:solidFill>
                          <a:effectLst/>
                          <a:latin typeface="+mn-lt"/>
                        </a:rPr>
                        <a:t>ID theft </a:t>
                      </a:r>
                    </a:p>
                    <a:p>
                      <a:pPr algn="ctr" fontAlgn="b"/>
                      <a:r>
                        <a:rPr lang="en-US" sz="1000" u="none" strike="noStrike" dirty="0" smtClean="0">
                          <a:solidFill>
                            <a:schemeClr val="tx1"/>
                          </a:solidFill>
                          <a:effectLst/>
                          <a:latin typeface="+mn-lt"/>
                        </a:rPr>
                        <a:t>(not phishing)</a:t>
                      </a: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100" u="none" strike="noStrike" dirty="0">
                          <a:solidFill>
                            <a:schemeClr val="tx1"/>
                          </a:solidFill>
                          <a:effectLst/>
                          <a:latin typeface="+mn-lt"/>
                        </a:rPr>
                        <a:t>Online </a:t>
                      </a:r>
                      <a:r>
                        <a:rPr lang="en-US" sz="1100" u="none" strike="noStrike" dirty="0" smtClean="0">
                          <a:solidFill>
                            <a:schemeClr val="tx1"/>
                          </a:solidFill>
                          <a:effectLst/>
                          <a:latin typeface="+mn-lt"/>
                        </a:rPr>
                        <a:t/>
                      </a:r>
                      <a:br>
                        <a:rPr lang="en-US" sz="1100" u="none" strike="noStrike" dirty="0" smtClean="0">
                          <a:solidFill>
                            <a:schemeClr val="tx1"/>
                          </a:solidFill>
                          <a:effectLst/>
                          <a:latin typeface="+mn-lt"/>
                        </a:rPr>
                      </a:br>
                      <a:r>
                        <a:rPr lang="en-US" sz="1100" u="none" strike="noStrike" dirty="0" smtClean="0">
                          <a:solidFill>
                            <a:schemeClr val="tx1"/>
                          </a:solidFill>
                          <a:effectLst/>
                          <a:latin typeface="+mn-lt"/>
                        </a:rPr>
                        <a:t>impersonation</a:t>
                      </a: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tx1"/>
                          </a:solidFill>
                          <a:effectLst/>
                          <a:latin typeface="+mn-lt"/>
                        </a:rPr>
                        <a:t>Illicit access </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solidFill>
                            <a:schemeClr val="tx1"/>
                          </a:solidFill>
                          <a:effectLst/>
                          <a:latin typeface="+mn-lt"/>
                        </a:rPr>
                        <a:t>(email</a:t>
                      </a:r>
                      <a:r>
                        <a:rPr lang="en-US" sz="1000" u="none" strike="noStrike" baseline="0" dirty="0" smtClean="0">
                          <a:solidFill>
                            <a:schemeClr val="tx1"/>
                          </a:solidFill>
                          <a:effectLst/>
                          <a:latin typeface="+mn-lt"/>
                        </a:rPr>
                        <a:t> or</a:t>
                      </a:r>
                      <a:endParaRPr lang="en-US" sz="1000" u="none" strike="noStrike" dirty="0" smtClean="0">
                        <a:solidFill>
                          <a:schemeClr val="tx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solidFill>
                            <a:schemeClr val="tx1"/>
                          </a:solidFill>
                          <a:effectLst/>
                          <a:latin typeface="+mn-lt"/>
                        </a:rPr>
                        <a:t>social network)</a:t>
                      </a:r>
                      <a:endParaRPr lang="en-US" sz="1000" b="0" i="0" u="none" strike="noStrike" dirty="0" smtClean="0">
                        <a:solidFill>
                          <a:schemeClr val="tx1"/>
                        </a:solidFill>
                        <a:effectLst/>
                        <a:latin typeface="+mn-lt"/>
                      </a:endParaRP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tx1"/>
                          </a:solidFill>
                          <a:effectLst/>
                          <a:latin typeface="+mn-lt"/>
                        </a:rPr>
                        <a:t>Botnet</a:t>
                      </a:r>
                      <a:r>
                        <a:rPr lang="en-US" sz="1000" u="none" strike="noStrike" dirty="0" smtClean="0">
                          <a:solidFill>
                            <a:schemeClr val="tx1"/>
                          </a:solidFill>
                          <a:effectLst/>
                          <a:latin typeface="+mn-lt"/>
                        </a:rPr>
                        <a:t> </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solidFill>
                            <a:schemeClr val="tx1"/>
                          </a:solidFill>
                          <a:effectLst/>
                          <a:latin typeface="+mn-lt"/>
                        </a:rPr>
                        <a:t>(computer enlisted in it)</a:t>
                      </a:r>
                      <a:endParaRPr lang="en-US" sz="1100" b="0" i="0" u="none" strike="noStrike" dirty="0" smtClean="0">
                        <a:solidFill>
                          <a:schemeClr val="tx1"/>
                        </a:solidFill>
                        <a:effectLst/>
                        <a:latin typeface="+mn-lt"/>
                      </a:endParaRP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100" u="none" strike="noStrike" dirty="0" smtClean="0">
                          <a:solidFill>
                            <a:schemeClr val="tx1"/>
                          </a:solidFill>
                          <a:effectLst/>
                          <a:latin typeface="+mn-lt"/>
                        </a:rPr>
                        <a:t>Persistent</a:t>
                      </a:r>
                    </a:p>
                    <a:p>
                      <a:pPr algn="ctr" fontAlgn="b"/>
                      <a:r>
                        <a:rPr lang="en-US" sz="1100" u="none" strike="noStrike" dirty="0" smtClean="0">
                          <a:solidFill>
                            <a:schemeClr val="tx1"/>
                          </a:solidFill>
                          <a:effectLst/>
                          <a:latin typeface="+mn-lt"/>
                        </a:rPr>
                        <a:t>pop-ups</a:t>
                      </a: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tx1"/>
                          </a:solidFill>
                          <a:effectLst/>
                          <a:latin typeface="+mn-lt"/>
                        </a:rPr>
                        <a:t> Virus</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baseline="0" dirty="0" smtClean="0">
                          <a:solidFill>
                            <a:schemeClr val="tx1"/>
                          </a:solidFill>
                          <a:effectLst/>
                          <a:latin typeface="+mn-lt"/>
                        </a:rPr>
                        <a:t>(not a botnet)</a:t>
                      </a:r>
                      <a:endParaRPr lang="en-US" sz="1000" b="0" i="0" u="none" strike="noStrike" dirty="0" smtClean="0">
                        <a:solidFill>
                          <a:schemeClr val="tx1"/>
                        </a:solidFill>
                        <a:effectLst/>
                        <a:latin typeface="+mn-lt"/>
                      </a:endParaRPr>
                    </a:p>
                  </a:txBody>
                  <a:tcPr marL="4431" marR="4431" marT="443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r>
            </a:tbl>
          </a:graphicData>
        </a:graphic>
      </p:graphicFrame>
      <p:graphicFrame>
        <p:nvGraphicFramePr>
          <p:cNvPr id="3" name="Chart 2"/>
          <p:cNvGraphicFramePr/>
          <p:nvPr>
            <p:extLst>
              <p:ext uri="{D42A27DB-BD31-4B8C-83A1-F6EECF244321}">
                <p14:modId xmlns:p14="http://schemas.microsoft.com/office/powerpoint/2010/main" val="4248303993"/>
              </p:ext>
            </p:extLst>
          </p:nvPr>
        </p:nvGraphicFramePr>
        <p:xfrm>
          <a:off x="717012" y="626129"/>
          <a:ext cx="11344275" cy="1985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07061876"/>
              </p:ext>
            </p:extLst>
          </p:nvPr>
        </p:nvGraphicFramePr>
        <p:xfrm>
          <a:off x="99835" y="3292382"/>
          <a:ext cx="12038382" cy="3472720"/>
        </p:xfrm>
        <a:graphic>
          <a:graphicData uri="http://schemas.openxmlformats.org/drawingml/2006/table">
            <a:tbl>
              <a:tblPr>
                <a:tableStyleId>{5C22544A-7EE6-4342-B048-85BDC9FD1C3A}</a:tableStyleId>
              </a:tblPr>
              <a:tblGrid>
                <a:gridCol w="938480"/>
                <a:gridCol w="1009082"/>
                <a:gridCol w="1009082"/>
                <a:gridCol w="1009082"/>
                <a:gridCol w="1009082"/>
                <a:gridCol w="1009082"/>
                <a:gridCol w="1009082"/>
                <a:gridCol w="1009082"/>
                <a:gridCol w="1009082"/>
                <a:gridCol w="1009082"/>
                <a:gridCol w="1009082"/>
                <a:gridCol w="1009082"/>
              </a:tblGrid>
              <a:tr h="173636">
                <a:tc>
                  <a:txBody>
                    <a:bodyPr/>
                    <a:lstStyle/>
                    <a:p>
                      <a:pPr algn="l" fontAlgn="b"/>
                      <a:r>
                        <a:rPr lang="en-US" sz="1000" u="none" strike="noStrike" dirty="0">
                          <a:effectLst/>
                        </a:rPr>
                        <a:t>Australia</a:t>
                      </a:r>
                      <a:endParaRPr lang="en-US" sz="1000" b="0" i="0" u="none" strike="noStrike" dirty="0">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4549" marR="4549" marT="4549" marB="0" anchor="b">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Belgium</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Brazil</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29%</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a:effectLst/>
                        </a:rPr>
                        <a:t>Canada</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China</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Egypt</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43%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France</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Germany</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India</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Indonesia</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Japan</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smtClean="0">
                          <a:effectLst/>
                        </a:rPr>
                        <a:t>Korea</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27%</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Malaysia</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Mexico</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Russia</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54%</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43%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Singapore</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Spain</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33%</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a:effectLst/>
                        </a:rPr>
                        <a:t>Turkey</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26%</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smtClean="0">
                          <a:effectLst/>
                        </a:rPr>
                        <a:t>United</a:t>
                      </a:r>
                      <a:r>
                        <a:rPr lang="en-US" sz="1000" u="none" strike="noStrike" baseline="0" dirty="0" smtClean="0">
                          <a:effectLst/>
                        </a:rPr>
                        <a:t> Kingdom</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r>
              <a:tr h="173636">
                <a:tc>
                  <a:txBody>
                    <a:bodyPr/>
                    <a:lstStyle/>
                    <a:p>
                      <a:pPr algn="l" fontAlgn="b"/>
                      <a:r>
                        <a:rPr lang="en-US" sz="1000" u="none" strike="noStrike" dirty="0" smtClean="0">
                          <a:effectLst/>
                        </a:rPr>
                        <a:t>United States</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4549" marR="4549" marT="4549" marB="0" anchor="b">
                    <a:lnT w="12700" cap="flat" cmpd="sng" algn="ctr">
                      <a:solidFill>
                        <a:schemeClr val="tx1">
                          <a:lumMod val="65000"/>
                        </a:schemeClr>
                      </a:solidFill>
                      <a:prstDash val="solid"/>
                      <a:round/>
                      <a:headEnd type="none" w="med" len="med"/>
                      <a:tailEnd type="none" w="med" len="med"/>
                    </a:lnT>
                    <a:noFill/>
                  </a:tcPr>
                </a:tc>
              </a:tr>
            </a:tbl>
          </a:graphicData>
        </a:graphic>
      </p:graphicFrame>
      <p:pic>
        <p:nvPicPr>
          <p:cNvPr id="26" name="Picture 25"/>
          <p:cNvPicPr>
            <a:picLocks noChangeAspect="1"/>
          </p:cNvPicPr>
          <p:nvPr/>
        </p:nvPicPr>
        <p:blipFill>
          <a:blip r:embed="rId4">
            <a:biLevel thresh="25000"/>
          </a:blip>
          <a:stretch>
            <a:fillRect/>
          </a:stretch>
        </p:blipFill>
        <p:spPr>
          <a:xfrm>
            <a:off x="10243105" y="2315014"/>
            <a:ext cx="302438" cy="273786"/>
          </a:xfrm>
          <a:prstGeom prst="rect">
            <a:avLst/>
          </a:prstGeom>
        </p:spPr>
      </p:pic>
      <p:pic>
        <p:nvPicPr>
          <p:cNvPr id="16" name="Picture 15"/>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0" b="95556" l="0" r="100000"/>
                    </a14:imgEffect>
                  </a14:imgLayer>
                </a14:imgProps>
              </a:ext>
            </a:extLst>
          </a:blip>
          <a:stretch>
            <a:fillRect/>
          </a:stretch>
        </p:blipFill>
        <p:spPr>
          <a:xfrm>
            <a:off x="1168360" y="2425945"/>
            <a:ext cx="383862" cy="363658"/>
          </a:xfrm>
          <a:prstGeom prst="rect">
            <a:avLst/>
          </a:prstGeom>
        </p:spPr>
      </p:pic>
      <p:pic>
        <p:nvPicPr>
          <p:cNvPr id="19" name="Picture 18"/>
          <p:cNvPicPr>
            <a:picLocks noChangeAspect="1"/>
          </p:cNvPicPr>
          <p:nvPr/>
        </p:nvPicPr>
        <p:blipFill>
          <a:blip r:embed="rId7">
            <a:biLevel thresh="25000"/>
          </a:blip>
          <a:stretch>
            <a:fillRect/>
          </a:stretch>
        </p:blipFill>
        <p:spPr>
          <a:xfrm>
            <a:off x="2137870" y="2504948"/>
            <a:ext cx="410700" cy="205653"/>
          </a:xfrm>
          <a:prstGeom prst="rect">
            <a:avLst/>
          </a:prstGeom>
        </p:spPr>
      </p:pic>
      <p:sp>
        <p:nvSpPr>
          <p:cNvPr id="21" name="Freeform 19"/>
          <p:cNvSpPr>
            <a:spLocks noChangeArrowheads="1"/>
          </p:cNvSpPr>
          <p:nvPr/>
        </p:nvSpPr>
        <p:spPr bwMode="auto">
          <a:xfrm>
            <a:off x="5156592" y="2356086"/>
            <a:ext cx="413139" cy="367909"/>
          </a:xfrm>
          <a:custGeom>
            <a:avLst/>
            <a:gdLst>
              <a:gd name="T0" fmla="*/ 2147483647 w 3456"/>
              <a:gd name="T1" fmla="*/ 2147483647 h 2992"/>
              <a:gd name="T2" fmla="*/ 2147483647 w 3456"/>
              <a:gd name="T3" fmla="*/ 2147483647 h 2992"/>
              <a:gd name="T4" fmla="*/ 2147483647 w 3456"/>
              <a:gd name="T5" fmla="*/ 2147483647 h 2992"/>
              <a:gd name="T6" fmla="*/ 2147483647 w 3456"/>
              <a:gd name="T7" fmla="*/ 2147483647 h 2992"/>
              <a:gd name="T8" fmla="*/ 2147483647 w 3456"/>
              <a:gd name="T9" fmla="*/ 2147483647 h 2992"/>
              <a:gd name="T10" fmla="*/ 2147483647 w 3456"/>
              <a:gd name="T11" fmla="*/ 2147483647 h 2992"/>
              <a:gd name="T12" fmla="*/ 2147483647 w 3456"/>
              <a:gd name="T13" fmla="*/ 2147483647 h 2992"/>
              <a:gd name="T14" fmla="*/ 2147483647 w 3456"/>
              <a:gd name="T15" fmla="*/ 2147483647 h 2992"/>
              <a:gd name="T16" fmla="*/ 2147483647 w 3456"/>
              <a:gd name="T17" fmla="*/ 2147483647 h 2992"/>
              <a:gd name="T18" fmla="*/ 2147483647 w 3456"/>
              <a:gd name="T19" fmla="*/ 2147483647 h 2992"/>
              <a:gd name="T20" fmla="*/ 2147483647 w 3456"/>
              <a:gd name="T21" fmla="*/ 2147483647 h 2992"/>
              <a:gd name="T22" fmla="*/ 2147483647 w 3456"/>
              <a:gd name="T23" fmla="*/ 2147483647 h 2992"/>
              <a:gd name="T24" fmla="*/ 2147483647 w 3456"/>
              <a:gd name="T25" fmla="*/ 2147483647 h 2992"/>
              <a:gd name="T26" fmla="*/ 2147483647 w 3456"/>
              <a:gd name="T27" fmla="*/ 2147483647 h 2992"/>
              <a:gd name="T28" fmla="*/ 2147483647 w 3456"/>
              <a:gd name="T29" fmla="*/ 2147483647 h 2992"/>
              <a:gd name="T30" fmla="*/ 2147483647 w 3456"/>
              <a:gd name="T31" fmla="*/ 2147483647 h 2992"/>
              <a:gd name="T32" fmla="*/ 2147483647 w 3456"/>
              <a:gd name="T33" fmla="*/ 2147483647 h 2992"/>
              <a:gd name="T34" fmla="*/ 2147483647 w 3456"/>
              <a:gd name="T35" fmla="*/ 2147483647 h 2992"/>
              <a:gd name="T36" fmla="*/ 2147483647 w 3456"/>
              <a:gd name="T37" fmla="*/ 2147483647 h 2992"/>
              <a:gd name="T38" fmla="*/ 2147483647 w 3456"/>
              <a:gd name="T39" fmla="*/ 0 h 2992"/>
              <a:gd name="T40" fmla="*/ 2147483647 w 3456"/>
              <a:gd name="T41" fmla="*/ 2147483647 h 2992"/>
              <a:gd name="T42" fmla="*/ 2147483647 w 3456"/>
              <a:gd name="T43" fmla="*/ 2147483647 h 2992"/>
              <a:gd name="T44" fmla="*/ 2147483647 w 3456"/>
              <a:gd name="T45" fmla="*/ 2147483647 h 2992"/>
              <a:gd name="T46" fmla="*/ 2147483647 w 3456"/>
              <a:gd name="T47" fmla="*/ 2147483647 h 2992"/>
              <a:gd name="T48" fmla="*/ 2147483647 w 3456"/>
              <a:gd name="T49" fmla="*/ 2147483647 h 2992"/>
              <a:gd name="T50" fmla="*/ 2147483647 w 3456"/>
              <a:gd name="T51" fmla="*/ 2147483647 h 2992"/>
              <a:gd name="T52" fmla="*/ 2147483647 w 3456"/>
              <a:gd name="T53" fmla="*/ 2147483647 h 2992"/>
              <a:gd name="T54" fmla="*/ 0 w 3456"/>
              <a:gd name="T55" fmla="*/ 2147483647 h 2992"/>
              <a:gd name="T56" fmla="*/ 0 w 3456"/>
              <a:gd name="T57" fmla="*/ 2147483647 h 2992"/>
              <a:gd name="T58" fmla="*/ 2147483647 w 3456"/>
              <a:gd name="T59" fmla="*/ 2147483647 h 2992"/>
              <a:gd name="T60" fmla="*/ 2147483647 w 3456"/>
              <a:gd name="T61" fmla="*/ 2147483647 h 2992"/>
              <a:gd name="T62" fmla="*/ 0 w 3456"/>
              <a:gd name="T63" fmla="*/ 2147483647 h 2992"/>
              <a:gd name="T64" fmla="*/ 0 w 3456"/>
              <a:gd name="T65" fmla="*/ 2147483647 h 2992"/>
              <a:gd name="T66" fmla="*/ 2147483647 w 3456"/>
              <a:gd name="T67" fmla="*/ 2147483647 h 2992"/>
              <a:gd name="T68" fmla="*/ 2147483647 w 3456"/>
              <a:gd name="T69" fmla="*/ 0 h 29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6"/>
              <a:gd name="T106" fmla="*/ 0 h 2992"/>
              <a:gd name="T107" fmla="*/ 3456 w 3456"/>
              <a:gd name="T108" fmla="*/ 2992 h 29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6" h="2992">
                <a:moveTo>
                  <a:pt x="2387" y="1247"/>
                </a:moveTo>
                <a:lnTo>
                  <a:pt x="2387" y="2663"/>
                </a:lnTo>
                <a:lnTo>
                  <a:pt x="3028" y="2663"/>
                </a:lnTo>
                <a:lnTo>
                  <a:pt x="3028" y="1247"/>
                </a:lnTo>
                <a:lnTo>
                  <a:pt x="2387" y="1247"/>
                </a:lnTo>
                <a:close/>
                <a:moveTo>
                  <a:pt x="1399" y="1247"/>
                </a:moveTo>
                <a:lnTo>
                  <a:pt x="1399" y="2663"/>
                </a:lnTo>
                <a:lnTo>
                  <a:pt x="2057" y="2663"/>
                </a:lnTo>
                <a:lnTo>
                  <a:pt x="2057" y="1247"/>
                </a:lnTo>
                <a:lnTo>
                  <a:pt x="1399" y="1247"/>
                </a:lnTo>
                <a:close/>
                <a:moveTo>
                  <a:pt x="428" y="1247"/>
                </a:moveTo>
                <a:lnTo>
                  <a:pt x="428" y="2663"/>
                </a:lnTo>
                <a:lnTo>
                  <a:pt x="1069" y="2663"/>
                </a:lnTo>
                <a:lnTo>
                  <a:pt x="1069" y="1247"/>
                </a:lnTo>
                <a:lnTo>
                  <a:pt x="428" y="1247"/>
                </a:lnTo>
                <a:close/>
                <a:moveTo>
                  <a:pt x="1728" y="385"/>
                </a:moveTo>
                <a:lnTo>
                  <a:pt x="851" y="917"/>
                </a:lnTo>
                <a:lnTo>
                  <a:pt x="2605" y="917"/>
                </a:lnTo>
                <a:lnTo>
                  <a:pt x="1728" y="385"/>
                </a:lnTo>
                <a:close/>
                <a:moveTo>
                  <a:pt x="1728" y="0"/>
                </a:moveTo>
                <a:lnTo>
                  <a:pt x="3238" y="917"/>
                </a:lnTo>
                <a:lnTo>
                  <a:pt x="3456" y="917"/>
                </a:lnTo>
                <a:lnTo>
                  <a:pt x="3456" y="1247"/>
                </a:lnTo>
                <a:lnTo>
                  <a:pt x="3358" y="1247"/>
                </a:lnTo>
                <a:lnTo>
                  <a:pt x="3358" y="2663"/>
                </a:lnTo>
                <a:lnTo>
                  <a:pt x="3456" y="2663"/>
                </a:lnTo>
                <a:lnTo>
                  <a:pt x="3456" y="2992"/>
                </a:lnTo>
                <a:lnTo>
                  <a:pt x="0" y="2992"/>
                </a:lnTo>
                <a:lnTo>
                  <a:pt x="0" y="2663"/>
                </a:lnTo>
                <a:lnTo>
                  <a:pt x="98" y="2663"/>
                </a:lnTo>
                <a:lnTo>
                  <a:pt x="98" y="1247"/>
                </a:lnTo>
                <a:lnTo>
                  <a:pt x="0" y="1247"/>
                </a:lnTo>
                <a:lnTo>
                  <a:pt x="0" y="917"/>
                </a:lnTo>
                <a:lnTo>
                  <a:pt x="218" y="917"/>
                </a:lnTo>
                <a:lnTo>
                  <a:pt x="1728" y="0"/>
                </a:lnTo>
                <a:close/>
              </a:path>
            </a:pathLst>
          </a:custGeom>
          <a:solidFill>
            <a:schemeClr val="tx1"/>
          </a:solidFill>
          <a:ln w="9525">
            <a:noFill/>
            <a:round/>
            <a:headEnd/>
            <a:tailEnd/>
          </a:ln>
        </p:spPr>
        <p:txBody>
          <a:bodyPr wrap="none" anchor="ctr"/>
          <a:lstStyle/>
          <a:p>
            <a:endParaRPr lang="en-GB" sz="1836"/>
          </a:p>
        </p:txBody>
      </p:sp>
      <p:pic>
        <p:nvPicPr>
          <p:cNvPr id="23" name="Picture 22"/>
          <p:cNvPicPr>
            <a:picLocks noChangeAspect="1"/>
          </p:cNvPicPr>
          <p:nvPr/>
        </p:nvPicPr>
        <p:blipFill>
          <a:blip r:embed="rId8">
            <a:biLevel thresh="25000"/>
          </a:blip>
          <a:stretch>
            <a:fillRect/>
          </a:stretch>
        </p:blipFill>
        <p:spPr>
          <a:xfrm>
            <a:off x="4143619" y="2409262"/>
            <a:ext cx="413567" cy="397024"/>
          </a:xfrm>
          <a:prstGeom prst="rect">
            <a:avLst/>
          </a:prstGeom>
        </p:spPr>
      </p:pic>
      <p:pic>
        <p:nvPicPr>
          <p:cNvPr id="24" name="Picture 23"/>
          <p:cNvPicPr>
            <a:picLocks noChangeAspect="1"/>
          </p:cNvPicPr>
          <p:nvPr/>
        </p:nvPicPr>
        <p:blipFill>
          <a:blip r:embed="rId9">
            <a:biLevel thresh="25000"/>
          </a:blip>
          <a:stretch>
            <a:fillRect/>
          </a:stretch>
        </p:blipFill>
        <p:spPr>
          <a:xfrm>
            <a:off x="7265572" y="2411723"/>
            <a:ext cx="228600" cy="285750"/>
          </a:xfrm>
          <a:prstGeom prst="rect">
            <a:avLst/>
          </a:prstGeom>
        </p:spPr>
      </p:pic>
      <p:pic>
        <p:nvPicPr>
          <p:cNvPr id="25" name="Picture 24"/>
          <p:cNvPicPr>
            <a:picLocks noChangeAspect="1"/>
          </p:cNvPicPr>
          <p:nvPr/>
        </p:nvPicPr>
        <p:blipFill>
          <a:blip r:embed="rId10">
            <a:biLevel thresh="25000"/>
          </a:blip>
          <a:stretch>
            <a:fillRect/>
          </a:stretch>
        </p:blipFill>
        <p:spPr>
          <a:xfrm>
            <a:off x="9291794" y="2219419"/>
            <a:ext cx="218555" cy="428539"/>
          </a:xfrm>
          <a:prstGeom prst="rect">
            <a:avLst/>
          </a:prstGeom>
        </p:spPr>
      </p:pic>
      <p:pic>
        <p:nvPicPr>
          <p:cNvPr id="27" name="Picture 26"/>
          <p:cNvPicPr>
            <a:picLocks noChangeAspect="1"/>
          </p:cNvPicPr>
          <p:nvPr/>
        </p:nvPicPr>
        <p:blipFill>
          <a:blip r:embed="rId11">
            <a:biLevel thresh="25000"/>
          </a:blip>
          <a:stretch>
            <a:fillRect/>
          </a:stretch>
        </p:blipFill>
        <p:spPr>
          <a:xfrm>
            <a:off x="6205213" y="2387048"/>
            <a:ext cx="342010" cy="335101"/>
          </a:xfrm>
          <a:prstGeom prst="rect">
            <a:avLst/>
          </a:prstGeom>
        </p:spPr>
      </p:pic>
      <p:pic>
        <p:nvPicPr>
          <p:cNvPr id="28" name="Picture 27"/>
          <p:cNvPicPr>
            <a:picLocks noChangeAspect="1"/>
          </p:cNvPicPr>
          <p:nvPr/>
        </p:nvPicPr>
        <p:blipFill>
          <a:blip r:embed="rId12">
            <a:clrChange>
              <a:clrFrom>
                <a:srgbClr val="24252A"/>
              </a:clrFrom>
              <a:clrTo>
                <a:srgbClr val="24252A">
                  <a:alpha val="0"/>
                </a:srgbClr>
              </a:clrTo>
            </a:clrChange>
            <a:extLst>
              <a:ext uri="{BEBA8EAE-BF5A-486C-A8C5-ECC9F3942E4B}">
                <a14:imgProps xmlns:a14="http://schemas.microsoft.com/office/drawing/2010/main">
                  <a14:imgLayer r:embed="rId13">
                    <a14:imgEffect>
                      <a14:backgroundRemoval t="1563" b="100000" l="3125" r="98438">
                        <a14:foregroundMark x1="70313" y1="6250" x2="70313" y2="6250"/>
                        <a14:foregroundMark x1="70313" y1="9375" x2="70313" y2="9375"/>
                        <a14:foregroundMark x1="39063" y1="60938" x2="39063" y2="60938"/>
                        <a14:foregroundMark x1="26563" y1="51563" x2="26563" y2="51563"/>
                        <a14:foregroundMark x1="68750" y1="92188" x2="68750" y2="92188"/>
                        <a14:backgroundMark x1="42188" y1="14063" x2="42188" y2="14063"/>
                        <a14:backgroundMark x1="42188" y1="45313" x2="42188" y2="45313"/>
                        <a14:backgroundMark x1="46875" y1="57813" x2="46875" y2="57813"/>
                        <a14:backgroundMark x1="42188" y1="37500" x2="42188" y2="37500"/>
                        <a14:backgroundMark x1="42188" y1="23438" x2="42188" y2="23438"/>
                        <a14:backgroundMark x1="48438" y1="89063" x2="48438" y2="89063"/>
                        <a14:backgroundMark x1="43750" y1="79688" x2="43750" y2="79688"/>
                        <a14:backgroundMark x1="43750" y1="64063" x2="43750" y2="64063"/>
                      </a14:backgroundRemoval>
                    </a14:imgEffect>
                    <a14:imgEffect>
                      <a14:brightnessContrast bright="92000" contrast="-8000"/>
                    </a14:imgEffect>
                  </a14:imgLayer>
                </a14:imgProps>
              </a:ext>
            </a:extLst>
          </a:blip>
          <a:stretch>
            <a:fillRect/>
          </a:stretch>
        </p:blipFill>
        <p:spPr>
          <a:xfrm>
            <a:off x="11278650" y="2293623"/>
            <a:ext cx="316568" cy="316568"/>
          </a:xfrm>
          <a:prstGeom prst="rect">
            <a:avLst/>
          </a:prstGeom>
          <a:noFill/>
          <a:ln>
            <a:noFill/>
          </a:ln>
        </p:spPr>
      </p:pic>
      <p:pic>
        <p:nvPicPr>
          <p:cNvPr id="29" name="Picture 28"/>
          <p:cNvPicPr>
            <a:picLocks noChangeAspect="1"/>
          </p:cNvPicPr>
          <p:nvPr/>
        </p:nvPicPr>
        <p:blipFill>
          <a:blip r:embed="rId14">
            <a:biLevel thresh="25000"/>
          </a:blip>
          <a:stretch>
            <a:fillRect/>
          </a:stretch>
        </p:blipFill>
        <p:spPr>
          <a:xfrm>
            <a:off x="8253238" y="2395619"/>
            <a:ext cx="320617" cy="211607"/>
          </a:xfrm>
          <a:prstGeom prst="rect">
            <a:avLst/>
          </a:prstGeom>
        </p:spPr>
      </p:pic>
      <p:pic>
        <p:nvPicPr>
          <p:cNvPr id="30" name="Picture 29"/>
          <p:cNvPicPr>
            <a:picLocks noChangeAspect="1"/>
          </p:cNvPicPr>
          <p:nvPr/>
        </p:nvPicPr>
        <p:blipFill>
          <a:blip r:embed="rId7">
            <a:biLevel thresh="25000"/>
          </a:blip>
          <a:stretch>
            <a:fillRect/>
          </a:stretch>
        </p:blipFill>
        <p:spPr>
          <a:xfrm>
            <a:off x="3147976" y="2504948"/>
            <a:ext cx="410700" cy="205653"/>
          </a:xfrm>
          <a:prstGeom prst="rect">
            <a:avLst/>
          </a:prstGeom>
        </p:spPr>
      </p:pic>
    </p:spTree>
    <p:extLst>
      <p:ext uri="{BB962C8B-B14F-4D97-AF65-F5344CB8AC3E}">
        <p14:creationId xmlns:p14="http://schemas.microsoft.com/office/powerpoint/2010/main" val="3749644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extLst/>
          </p:nvPr>
        </p:nvGraphicFramePr>
        <p:xfrm>
          <a:off x="2129478" y="1555531"/>
          <a:ext cx="9211361" cy="31639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126124" y="128004"/>
            <a:ext cx="11495314" cy="1563344"/>
          </a:xfrm>
        </p:spPr>
        <p:txBody>
          <a:bodyPr/>
          <a:lstStyle/>
          <a:p>
            <a:r>
              <a:rPr lang="en-US" dirty="0"/>
              <a:t>Damage to professional reputation </a:t>
            </a:r>
            <a:r>
              <a:rPr lang="en-US" dirty="0" smtClean="0"/>
              <a:t>is the </a:t>
            </a:r>
            <a:r>
              <a:rPr lang="en-US" dirty="0"/>
              <a:t>most costly </a:t>
            </a:r>
            <a:r>
              <a:rPr lang="en-US" dirty="0" smtClean="0"/>
              <a:t>loss worldwide</a:t>
            </a:r>
            <a:endParaRPr lang="en-US" dirty="0"/>
          </a:p>
        </p:txBody>
      </p:sp>
      <p:graphicFrame>
        <p:nvGraphicFramePr>
          <p:cNvPr id="2" name="Table 1"/>
          <p:cNvGraphicFramePr>
            <a:graphicFrameLocks noGrp="1"/>
          </p:cNvGraphicFramePr>
          <p:nvPr>
            <p:extLst/>
          </p:nvPr>
        </p:nvGraphicFramePr>
        <p:xfrm>
          <a:off x="216378" y="5771072"/>
          <a:ext cx="10961682" cy="556412"/>
        </p:xfrm>
        <a:graphic>
          <a:graphicData uri="http://schemas.openxmlformats.org/drawingml/2006/table">
            <a:tbl>
              <a:tblPr>
                <a:tableStyleId>{5FD0F851-EC5A-4D38-B0AD-8093EC10F338}</a:tableStyleId>
              </a:tblPr>
              <a:tblGrid>
                <a:gridCol w="1992432"/>
                <a:gridCol w="881600"/>
                <a:gridCol w="808765"/>
                <a:gridCol w="808765"/>
                <a:gridCol w="808765"/>
                <a:gridCol w="808765"/>
                <a:gridCol w="808765"/>
                <a:gridCol w="808765"/>
                <a:gridCol w="808765"/>
                <a:gridCol w="808765"/>
                <a:gridCol w="808765"/>
                <a:gridCol w="808765"/>
              </a:tblGrid>
              <a:tr h="477935">
                <a:tc>
                  <a:txBody>
                    <a:bodyPr/>
                    <a:lstStyle/>
                    <a:p>
                      <a:pPr algn="l" fontAlgn="b"/>
                      <a:r>
                        <a:rPr lang="en-US" sz="1800" b="0" i="0" u="none" strike="noStrike" dirty="0" smtClean="0">
                          <a:solidFill>
                            <a:srgbClr val="0070C0"/>
                          </a:solidFill>
                          <a:effectLst/>
                          <a:latin typeface="+mn-lt"/>
                        </a:rPr>
                        <a:t>Global</a:t>
                      </a:r>
                      <a:r>
                        <a:rPr lang="en-US" sz="1800" b="0" i="0" u="none" strike="noStrike" baseline="0" dirty="0" smtClean="0">
                          <a:solidFill>
                            <a:srgbClr val="0070C0"/>
                          </a:solidFill>
                          <a:effectLst/>
                          <a:latin typeface="+mn-lt"/>
                        </a:rPr>
                        <a:t> a</a:t>
                      </a:r>
                      <a:r>
                        <a:rPr lang="en-US" sz="1800" b="0" i="0" u="none" strike="noStrike" dirty="0" smtClean="0">
                          <a:solidFill>
                            <a:srgbClr val="0070C0"/>
                          </a:solidFill>
                          <a:effectLst/>
                          <a:latin typeface="+mn-lt"/>
                        </a:rPr>
                        <a:t>vg. loss </a:t>
                      </a:r>
                    </a:p>
                    <a:p>
                      <a:pPr algn="l" fontAlgn="b"/>
                      <a:r>
                        <a:rPr lang="en-US" sz="1800" b="0" i="0" u="none" strike="noStrike" dirty="0" smtClean="0">
                          <a:solidFill>
                            <a:srgbClr val="0070C0"/>
                          </a:solidFill>
                          <a:effectLst/>
                          <a:latin typeface="+mn-lt"/>
                        </a:rPr>
                        <a:t>per victim (USD)</a:t>
                      </a:r>
                      <a:endParaRPr lang="en-US" sz="1800" b="0" i="0" u="none" strike="noStrike" dirty="0">
                        <a:solidFill>
                          <a:srgbClr val="0070C0"/>
                        </a:solidFill>
                        <a:effectLst/>
                        <a:latin typeface="+mn-lt"/>
                      </a:endParaRPr>
                    </a:p>
                  </a:txBody>
                  <a:tcPr marL="7772" marR="7772" marT="7772"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rgbClr val="0070C0"/>
                          </a:solidFill>
                          <a:effectLst/>
                          <a:latin typeface="+mn-lt"/>
                        </a:rPr>
                        <a:t>$</a:t>
                      </a:r>
                      <a:r>
                        <a:rPr lang="en-US" sz="1600" b="0" i="0" u="none" strike="noStrike" dirty="0" smtClean="0">
                          <a:solidFill>
                            <a:srgbClr val="0070C0"/>
                          </a:solidFill>
                          <a:effectLst/>
                          <a:latin typeface="+mn-lt"/>
                        </a:rPr>
                        <a:t>164</a:t>
                      </a:r>
                      <a:endParaRPr lang="en-US" sz="1600" b="0" i="0" u="none" strike="noStrike" dirty="0">
                        <a:solidFill>
                          <a:srgbClr val="0070C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70C0"/>
                          </a:solidFill>
                          <a:effectLst/>
                          <a:latin typeface="+mn-lt"/>
                        </a:rPr>
                        <a:t>$97</a:t>
                      </a:r>
                      <a:endParaRPr lang="en-US" sz="1600" b="0" i="0" u="none" strike="noStrike" dirty="0">
                        <a:solidFill>
                          <a:srgbClr val="0070C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smtClean="0">
                          <a:solidFill>
                            <a:schemeClr val="tx1"/>
                          </a:solidFill>
                          <a:effectLst/>
                          <a:latin typeface="+mn-lt"/>
                        </a:rPr>
                        <a:t>$535</a:t>
                      </a:r>
                      <a:endParaRPr lang="en-US" sz="1600" b="0" i="0" u="none" strike="noStrike" dirty="0">
                        <a:solidFill>
                          <a:schemeClr val="tx1"/>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0072C6"/>
                    </a:solidFill>
                  </a:tcPr>
                </a:tc>
                <a:tc>
                  <a:txBody>
                    <a:bodyPr/>
                    <a:lstStyle/>
                    <a:p>
                      <a:pPr algn="ctr" fontAlgn="b"/>
                      <a:r>
                        <a:rPr lang="en-US" sz="1600" b="0" i="0" u="none" strike="noStrike" dirty="0">
                          <a:solidFill>
                            <a:srgbClr val="0070C0"/>
                          </a:solidFill>
                          <a:effectLst/>
                          <a:latin typeface="+mn-lt"/>
                        </a:rPr>
                        <a:t>$</a:t>
                      </a:r>
                      <a:r>
                        <a:rPr lang="en-US" sz="1600" b="0" i="0" u="none" strike="noStrike" dirty="0" smtClean="0">
                          <a:solidFill>
                            <a:srgbClr val="0070C0"/>
                          </a:solidFill>
                          <a:effectLst/>
                          <a:latin typeface="+mn-lt"/>
                        </a:rPr>
                        <a:t>158</a:t>
                      </a:r>
                      <a:endParaRPr lang="en-US" sz="1600" b="0" i="0" u="none" strike="noStrike" dirty="0">
                        <a:solidFill>
                          <a:srgbClr val="0070C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chemeClr val="accent4">
                              <a:lumMod val="75000"/>
                            </a:schemeClr>
                          </a:solidFill>
                          <a:effectLst/>
                          <a:latin typeface="+mn-lt"/>
                        </a:rPr>
                        <a:t>$</a:t>
                      </a:r>
                      <a:r>
                        <a:rPr lang="en-US" sz="1600" b="0" i="0" u="none" strike="noStrike" dirty="0" smtClean="0">
                          <a:solidFill>
                            <a:schemeClr val="accent4">
                              <a:lumMod val="75000"/>
                            </a:schemeClr>
                          </a:solidFill>
                          <a:effectLst/>
                          <a:latin typeface="+mn-lt"/>
                        </a:rPr>
                        <a:t>200</a:t>
                      </a:r>
                      <a:endParaRPr lang="en-US" sz="1600" b="0" i="0" u="none" strike="noStrike" dirty="0">
                        <a:solidFill>
                          <a:schemeClr val="accent4">
                            <a:lumMod val="75000"/>
                          </a:schemeClr>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accent4">
                              <a:lumMod val="75000"/>
                            </a:schemeClr>
                          </a:solidFill>
                          <a:effectLst/>
                          <a:latin typeface="+mn-lt"/>
                        </a:rPr>
                        <a:t>$</a:t>
                      </a:r>
                      <a:r>
                        <a:rPr lang="en-US" sz="1600" b="0" i="0" u="none" strike="noStrike" dirty="0" smtClean="0">
                          <a:solidFill>
                            <a:schemeClr val="accent4">
                              <a:lumMod val="75000"/>
                            </a:schemeClr>
                          </a:solidFill>
                          <a:effectLst/>
                          <a:latin typeface="+mn-lt"/>
                        </a:rPr>
                        <a:t>218</a:t>
                      </a:r>
                      <a:endParaRPr lang="en-US" sz="1600" b="0" i="0" u="none" strike="noStrike" dirty="0">
                        <a:solidFill>
                          <a:schemeClr val="accent4">
                            <a:lumMod val="75000"/>
                          </a:schemeClr>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70C0"/>
                          </a:solidFill>
                          <a:effectLst/>
                          <a:latin typeface="+mn-lt"/>
                        </a:rPr>
                        <a:t>$</a:t>
                      </a:r>
                      <a:r>
                        <a:rPr lang="en-US" sz="1600" b="0" i="0" u="none" strike="noStrike" dirty="0" smtClean="0">
                          <a:solidFill>
                            <a:srgbClr val="0070C0"/>
                          </a:solidFill>
                          <a:effectLst/>
                          <a:latin typeface="+mn-lt"/>
                        </a:rPr>
                        <a:t>158</a:t>
                      </a:r>
                      <a:endParaRPr lang="en-US" sz="1600" b="0" i="0" u="none" strike="noStrike" dirty="0">
                        <a:solidFill>
                          <a:srgbClr val="0070C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70C0"/>
                          </a:solidFill>
                          <a:effectLst/>
                          <a:latin typeface="+mn-lt"/>
                        </a:rPr>
                        <a:t>$87</a:t>
                      </a:r>
                      <a:endParaRPr lang="en-US" sz="1600" b="0" i="0" u="none" strike="noStrike" dirty="0">
                        <a:solidFill>
                          <a:srgbClr val="0070C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rgbClr val="0070C0"/>
                          </a:solidFill>
                          <a:effectLst/>
                          <a:latin typeface="+mn-lt"/>
                        </a:rPr>
                        <a:t>$</a:t>
                      </a:r>
                      <a:r>
                        <a:rPr lang="en-US" sz="1600" b="0" i="0" u="none" strike="noStrike" dirty="0" smtClean="0">
                          <a:solidFill>
                            <a:srgbClr val="0070C0"/>
                          </a:solidFill>
                          <a:effectLst/>
                          <a:latin typeface="+mn-lt"/>
                        </a:rPr>
                        <a:t>129</a:t>
                      </a:r>
                      <a:endParaRPr lang="en-US" sz="1600" b="0" i="0" u="none" strike="noStrike" dirty="0">
                        <a:solidFill>
                          <a:srgbClr val="0070C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rgbClr val="0070C0"/>
                          </a:solidFill>
                          <a:effectLst/>
                          <a:latin typeface="+mn-lt"/>
                        </a:rPr>
                        <a:t>$</a:t>
                      </a:r>
                      <a:r>
                        <a:rPr lang="en-US" sz="1600" b="0" i="0" u="none" strike="noStrike" dirty="0" smtClean="0">
                          <a:solidFill>
                            <a:srgbClr val="0070C0"/>
                          </a:solidFill>
                          <a:effectLst/>
                          <a:latin typeface="+mn-lt"/>
                        </a:rPr>
                        <a:t>50</a:t>
                      </a:r>
                      <a:endParaRPr lang="en-US" sz="1600" b="0" i="0" u="none" strike="noStrike" dirty="0">
                        <a:solidFill>
                          <a:srgbClr val="0070C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rgbClr val="0070C0"/>
                          </a:solidFill>
                          <a:effectLst/>
                          <a:latin typeface="+mn-lt"/>
                        </a:rPr>
                        <a:t>$</a:t>
                      </a:r>
                      <a:r>
                        <a:rPr lang="en-US" sz="1600" b="0" i="0" u="none" strike="noStrike" dirty="0" smtClean="0">
                          <a:solidFill>
                            <a:srgbClr val="0070C0"/>
                          </a:solidFill>
                          <a:effectLst/>
                          <a:latin typeface="+mn-lt"/>
                        </a:rPr>
                        <a:t>143</a:t>
                      </a:r>
                      <a:endParaRPr lang="en-US" sz="1600" b="0" i="0" u="none" strike="noStrike" dirty="0">
                        <a:solidFill>
                          <a:srgbClr val="0070C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30" name="Freeform 19"/>
          <p:cNvSpPr>
            <a:spLocks noChangeArrowheads="1"/>
          </p:cNvSpPr>
          <p:nvPr/>
        </p:nvSpPr>
        <p:spPr bwMode="auto">
          <a:xfrm>
            <a:off x="5738709" y="4666016"/>
            <a:ext cx="413139" cy="367909"/>
          </a:xfrm>
          <a:custGeom>
            <a:avLst/>
            <a:gdLst>
              <a:gd name="T0" fmla="*/ 2147483647 w 3456"/>
              <a:gd name="T1" fmla="*/ 2147483647 h 2992"/>
              <a:gd name="T2" fmla="*/ 2147483647 w 3456"/>
              <a:gd name="T3" fmla="*/ 2147483647 h 2992"/>
              <a:gd name="T4" fmla="*/ 2147483647 w 3456"/>
              <a:gd name="T5" fmla="*/ 2147483647 h 2992"/>
              <a:gd name="T6" fmla="*/ 2147483647 w 3456"/>
              <a:gd name="T7" fmla="*/ 2147483647 h 2992"/>
              <a:gd name="T8" fmla="*/ 2147483647 w 3456"/>
              <a:gd name="T9" fmla="*/ 2147483647 h 2992"/>
              <a:gd name="T10" fmla="*/ 2147483647 w 3456"/>
              <a:gd name="T11" fmla="*/ 2147483647 h 2992"/>
              <a:gd name="T12" fmla="*/ 2147483647 w 3456"/>
              <a:gd name="T13" fmla="*/ 2147483647 h 2992"/>
              <a:gd name="T14" fmla="*/ 2147483647 w 3456"/>
              <a:gd name="T15" fmla="*/ 2147483647 h 2992"/>
              <a:gd name="T16" fmla="*/ 2147483647 w 3456"/>
              <a:gd name="T17" fmla="*/ 2147483647 h 2992"/>
              <a:gd name="T18" fmla="*/ 2147483647 w 3456"/>
              <a:gd name="T19" fmla="*/ 2147483647 h 2992"/>
              <a:gd name="T20" fmla="*/ 2147483647 w 3456"/>
              <a:gd name="T21" fmla="*/ 2147483647 h 2992"/>
              <a:gd name="T22" fmla="*/ 2147483647 w 3456"/>
              <a:gd name="T23" fmla="*/ 2147483647 h 2992"/>
              <a:gd name="T24" fmla="*/ 2147483647 w 3456"/>
              <a:gd name="T25" fmla="*/ 2147483647 h 2992"/>
              <a:gd name="T26" fmla="*/ 2147483647 w 3456"/>
              <a:gd name="T27" fmla="*/ 2147483647 h 2992"/>
              <a:gd name="T28" fmla="*/ 2147483647 w 3456"/>
              <a:gd name="T29" fmla="*/ 2147483647 h 2992"/>
              <a:gd name="T30" fmla="*/ 2147483647 w 3456"/>
              <a:gd name="T31" fmla="*/ 2147483647 h 2992"/>
              <a:gd name="T32" fmla="*/ 2147483647 w 3456"/>
              <a:gd name="T33" fmla="*/ 2147483647 h 2992"/>
              <a:gd name="T34" fmla="*/ 2147483647 w 3456"/>
              <a:gd name="T35" fmla="*/ 2147483647 h 2992"/>
              <a:gd name="T36" fmla="*/ 2147483647 w 3456"/>
              <a:gd name="T37" fmla="*/ 2147483647 h 2992"/>
              <a:gd name="T38" fmla="*/ 2147483647 w 3456"/>
              <a:gd name="T39" fmla="*/ 0 h 2992"/>
              <a:gd name="T40" fmla="*/ 2147483647 w 3456"/>
              <a:gd name="T41" fmla="*/ 2147483647 h 2992"/>
              <a:gd name="T42" fmla="*/ 2147483647 w 3456"/>
              <a:gd name="T43" fmla="*/ 2147483647 h 2992"/>
              <a:gd name="T44" fmla="*/ 2147483647 w 3456"/>
              <a:gd name="T45" fmla="*/ 2147483647 h 2992"/>
              <a:gd name="T46" fmla="*/ 2147483647 w 3456"/>
              <a:gd name="T47" fmla="*/ 2147483647 h 2992"/>
              <a:gd name="T48" fmla="*/ 2147483647 w 3456"/>
              <a:gd name="T49" fmla="*/ 2147483647 h 2992"/>
              <a:gd name="T50" fmla="*/ 2147483647 w 3456"/>
              <a:gd name="T51" fmla="*/ 2147483647 h 2992"/>
              <a:gd name="T52" fmla="*/ 2147483647 w 3456"/>
              <a:gd name="T53" fmla="*/ 2147483647 h 2992"/>
              <a:gd name="T54" fmla="*/ 0 w 3456"/>
              <a:gd name="T55" fmla="*/ 2147483647 h 2992"/>
              <a:gd name="T56" fmla="*/ 0 w 3456"/>
              <a:gd name="T57" fmla="*/ 2147483647 h 2992"/>
              <a:gd name="T58" fmla="*/ 2147483647 w 3456"/>
              <a:gd name="T59" fmla="*/ 2147483647 h 2992"/>
              <a:gd name="T60" fmla="*/ 2147483647 w 3456"/>
              <a:gd name="T61" fmla="*/ 2147483647 h 2992"/>
              <a:gd name="T62" fmla="*/ 0 w 3456"/>
              <a:gd name="T63" fmla="*/ 2147483647 h 2992"/>
              <a:gd name="T64" fmla="*/ 0 w 3456"/>
              <a:gd name="T65" fmla="*/ 2147483647 h 2992"/>
              <a:gd name="T66" fmla="*/ 2147483647 w 3456"/>
              <a:gd name="T67" fmla="*/ 2147483647 h 2992"/>
              <a:gd name="T68" fmla="*/ 2147483647 w 3456"/>
              <a:gd name="T69" fmla="*/ 0 h 29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6"/>
              <a:gd name="T106" fmla="*/ 0 h 2992"/>
              <a:gd name="T107" fmla="*/ 3456 w 3456"/>
              <a:gd name="T108" fmla="*/ 2992 h 29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6" h="2992">
                <a:moveTo>
                  <a:pt x="2387" y="1247"/>
                </a:moveTo>
                <a:lnTo>
                  <a:pt x="2387" y="2663"/>
                </a:lnTo>
                <a:lnTo>
                  <a:pt x="3028" y="2663"/>
                </a:lnTo>
                <a:lnTo>
                  <a:pt x="3028" y="1247"/>
                </a:lnTo>
                <a:lnTo>
                  <a:pt x="2387" y="1247"/>
                </a:lnTo>
                <a:close/>
                <a:moveTo>
                  <a:pt x="1399" y="1247"/>
                </a:moveTo>
                <a:lnTo>
                  <a:pt x="1399" y="2663"/>
                </a:lnTo>
                <a:lnTo>
                  <a:pt x="2057" y="2663"/>
                </a:lnTo>
                <a:lnTo>
                  <a:pt x="2057" y="1247"/>
                </a:lnTo>
                <a:lnTo>
                  <a:pt x="1399" y="1247"/>
                </a:lnTo>
                <a:close/>
                <a:moveTo>
                  <a:pt x="428" y="1247"/>
                </a:moveTo>
                <a:lnTo>
                  <a:pt x="428" y="2663"/>
                </a:lnTo>
                <a:lnTo>
                  <a:pt x="1069" y="2663"/>
                </a:lnTo>
                <a:lnTo>
                  <a:pt x="1069" y="1247"/>
                </a:lnTo>
                <a:lnTo>
                  <a:pt x="428" y="1247"/>
                </a:lnTo>
                <a:close/>
                <a:moveTo>
                  <a:pt x="1728" y="385"/>
                </a:moveTo>
                <a:lnTo>
                  <a:pt x="851" y="917"/>
                </a:lnTo>
                <a:lnTo>
                  <a:pt x="2605" y="917"/>
                </a:lnTo>
                <a:lnTo>
                  <a:pt x="1728" y="385"/>
                </a:lnTo>
                <a:close/>
                <a:moveTo>
                  <a:pt x="1728" y="0"/>
                </a:moveTo>
                <a:lnTo>
                  <a:pt x="3238" y="917"/>
                </a:lnTo>
                <a:lnTo>
                  <a:pt x="3456" y="917"/>
                </a:lnTo>
                <a:lnTo>
                  <a:pt x="3456" y="1247"/>
                </a:lnTo>
                <a:lnTo>
                  <a:pt x="3358" y="1247"/>
                </a:lnTo>
                <a:lnTo>
                  <a:pt x="3358" y="2663"/>
                </a:lnTo>
                <a:lnTo>
                  <a:pt x="3456" y="2663"/>
                </a:lnTo>
                <a:lnTo>
                  <a:pt x="3456" y="2992"/>
                </a:lnTo>
                <a:lnTo>
                  <a:pt x="0" y="2992"/>
                </a:lnTo>
                <a:lnTo>
                  <a:pt x="0" y="2663"/>
                </a:lnTo>
                <a:lnTo>
                  <a:pt x="98" y="2663"/>
                </a:lnTo>
                <a:lnTo>
                  <a:pt x="98" y="1247"/>
                </a:lnTo>
                <a:lnTo>
                  <a:pt x="0" y="1247"/>
                </a:lnTo>
                <a:lnTo>
                  <a:pt x="0" y="917"/>
                </a:lnTo>
                <a:lnTo>
                  <a:pt x="218" y="917"/>
                </a:lnTo>
                <a:lnTo>
                  <a:pt x="1728" y="0"/>
                </a:lnTo>
                <a:close/>
              </a:path>
            </a:pathLst>
          </a:custGeom>
          <a:solidFill>
            <a:schemeClr val="tx1"/>
          </a:solidFill>
          <a:ln w="9525">
            <a:noFill/>
            <a:round/>
            <a:headEnd/>
            <a:tailEnd/>
          </a:ln>
        </p:spPr>
        <p:txBody>
          <a:bodyPr wrap="none" anchor="ctr"/>
          <a:lstStyle/>
          <a:p>
            <a:endParaRPr lang="en-GB" sz="1836"/>
          </a:p>
        </p:txBody>
      </p:sp>
      <p:pic>
        <p:nvPicPr>
          <p:cNvPr id="31" name="Picture 30"/>
          <p:cNvPicPr>
            <a:picLocks noChangeAspect="1"/>
          </p:cNvPicPr>
          <p:nvPr/>
        </p:nvPicPr>
        <p:blipFill>
          <a:blip r:embed="rId4">
            <a:biLevel thresh="25000"/>
          </a:blip>
          <a:stretch>
            <a:fillRect/>
          </a:stretch>
        </p:blipFill>
        <p:spPr>
          <a:xfrm>
            <a:off x="4903371" y="4651458"/>
            <a:ext cx="413567" cy="397024"/>
          </a:xfrm>
          <a:prstGeom prst="rect">
            <a:avLst/>
          </a:prstGeom>
        </p:spPr>
      </p:pic>
      <p:pic>
        <p:nvPicPr>
          <p:cNvPr id="32" name="Picture 31"/>
          <p:cNvPicPr>
            <a:picLocks noChangeAspect="1"/>
          </p:cNvPicPr>
          <p:nvPr/>
        </p:nvPicPr>
        <p:blipFill>
          <a:blip r:embed="rId5">
            <a:biLevel thresh="25000"/>
          </a:blip>
          <a:stretch>
            <a:fillRect/>
          </a:stretch>
        </p:blipFill>
        <p:spPr>
          <a:xfrm>
            <a:off x="6500709" y="4682420"/>
            <a:ext cx="342010" cy="335101"/>
          </a:xfrm>
          <a:prstGeom prst="rect">
            <a:avLst/>
          </a:prstGeom>
        </p:spPr>
      </p:pic>
      <p:pic>
        <p:nvPicPr>
          <p:cNvPr id="33" name="Picture 32"/>
          <p:cNvPicPr>
            <a:picLocks noChangeAspect="1"/>
          </p:cNvPicPr>
          <p:nvPr/>
        </p:nvPicPr>
        <p:blipFill>
          <a:blip r:embed="rId6">
            <a:biLevel thresh="25000"/>
          </a:blip>
          <a:stretch>
            <a:fillRect/>
          </a:stretch>
        </p:blipFill>
        <p:spPr>
          <a:xfrm>
            <a:off x="3224109" y="4697567"/>
            <a:ext cx="608716" cy="304807"/>
          </a:xfrm>
          <a:prstGeom prst="rect">
            <a:avLst/>
          </a:prstGeom>
        </p:spPr>
      </p:pic>
      <p:pic>
        <p:nvPicPr>
          <p:cNvPr id="34" name="Picture 33"/>
          <p:cNvPicPr>
            <a:picLocks noChangeAspect="1"/>
          </p:cNvPicPr>
          <p:nvPr/>
        </p:nvPicPr>
        <p:blipFill>
          <a:blip r:embed="rId7">
            <a:biLevel thresh="25000"/>
          </a:blip>
          <a:stretch>
            <a:fillRect/>
          </a:stretch>
        </p:blipFill>
        <p:spPr>
          <a:xfrm>
            <a:off x="7415109" y="4707095"/>
            <a:ext cx="228600" cy="285750"/>
          </a:xfrm>
          <a:prstGeom prst="rect">
            <a:avLst/>
          </a:prstGeom>
        </p:spPr>
      </p:pic>
      <p:pic>
        <p:nvPicPr>
          <p:cNvPr id="35" name="Picture 34"/>
          <p:cNvPicPr>
            <a:picLocks noChangeAspect="1"/>
          </p:cNvPicPr>
          <p:nvPr/>
        </p:nvPicPr>
        <p:blipFill>
          <a:blip r:embed="rId8">
            <a:biLevel thresh="25000"/>
          </a:blip>
          <a:stretch>
            <a:fillRect/>
          </a:stretch>
        </p:blipFill>
        <p:spPr>
          <a:xfrm>
            <a:off x="9777309" y="4713077"/>
            <a:ext cx="302438" cy="273786"/>
          </a:xfrm>
          <a:prstGeom prst="rect">
            <a:avLst/>
          </a:prstGeom>
        </p:spPr>
      </p:pic>
      <p:pic>
        <p:nvPicPr>
          <p:cNvPr id="36" name="Picture 35"/>
          <p:cNvPicPr>
            <a:picLocks noChangeAspect="1"/>
          </p:cNvPicPr>
          <p:nvPr/>
        </p:nvPicPr>
        <p:blipFill>
          <a:blip r:embed="rId9">
            <a:biLevel thresh="25000"/>
          </a:blip>
          <a:stretch>
            <a:fillRect/>
          </a:stretch>
        </p:blipFill>
        <p:spPr>
          <a:xfrm>
            <a:off x="9015309" y="4635701"/>
            <a:ext cx="218555" cy="428539"/>
          </a:xfrm>
          <a:prstGeom prst="rect">
            <a:avLst/>
          </a:prstGeom>
        </p:spPr>
      </p:pic>
      <p:pic>
        <p:nvPicPr>
          <p:cNvPr id="37" name="Picture 36"/>
          <p:cNvPicPr>
            <a:picLocks noChangeAspect="1"/>
          </p:cNvPicPr>
          <p:nvPr/>
        </p:nvPicPr>
        <p:blipFill>
          <a:blip r:embed="rId10">
            <a:biLevel thresh="25000"/>
            <a:extLst>
              <a:ext uri="{BEBA8EAE-BF5A-486C-A8C5-ECC9F3942E4B}">
                <a14:imgProps xmlns:a14="http://schemas.microsoft.com/office/drawing/2010/main">
                  <a14:imgLayer r:embed="rId11">
                    <a14:imgEffect>
                      <a14:backgroundRemoval t="0" b="95556" l="0" r="100000"/>
                    </a14:imgEffect>
                  </a14:imgLayer>
                </a14:imgProps>
              </a:ext>
            </a:extLst>
          </a:blip>
          <a:stretch>
            <a:fillRect/>
          </a:stretch>
        </p:blipFill>
        <p:spPr>
          <a:xfrm>
            <a:off x="2464971" y="4668141"/>
            <a:ext cx="383862" cy="363658"/>
          </a:xfrm>
          <a:prstGeom prst="rect">
            <a:avLst/>
          </a:prstGeom>
        </p:spPr>
      </p:pic>
      <p:pic>
        <p:nvPicPr>
          <p:cNvPr id="38" name="Picture 37"/>
          <p:cNvPicPr>
            <a:picLocks noChangeAspect="1"/>
          </p:cNvPicPr>
          <p:nvPr/>
        </p:nvPicPr>
        <p:blipFill>
          <a:blip r:embed="rId12">
            <a:clrChange>
              <a:clrFrom>
                <a:srgbClr val="24252A"/>
              </a:clrFrom>
              <a:clrTo>
                <a:srgbClr val="24252A">
                  <a:alpha val="0"/>
                </a:srgbClr>
              </a:clrTo>
            </a:clrChange>
            <a:extLst>
              <a:ext uri="{BEBA8EAE-BF5A-486C-A8C5-ECC9F3942E4B}">
                <a14:imgProps xmlns:a14="http://schemas.microsoft.com/office/drawing/2010/main">
                  <a14:imgLayer r:embed="rId13">
                    <a14:imgEffect>
                      <a14:backgroundRemoval t="1563" b="100000" l="3125" r="98438">
                        <a14:foregroundMark x1="70313" y1="6250" x2="70313" y2="6250"/>
                        <a14:foregroundMark x1="70313" y1="9375" x2="70313" y2="9375"/>
                        <a14:foregroundMark x1="39063" y1="60938" x2="39063" y2="60938"/>
                        <a14:foregroundMark x1="26563" y1="51563" x2="26563" y2="51563"/>
                        <a14:foregroundMark x1="68750" y1="92188" x2="68750" y2="92188"/>
                        <a14:backgroundMark x1="42188" y1="14063" x2="42188" y2="14063"/>
                        <a14:backgroundMark x1="42188" y1="45313" x2="42188" y2="45313"/>
                        <a14:backgroundMark x1="46875" y1="57813" x2="46875" y2="57813"/>
                        <a14:backgroundMark x1="42188" y1="37500" x2="42188" y2="37500"/>
                        <a14:backgroundMark x1="42188" y1="23438" x2="42188" y2="23438"/>
                        <a14:backgroundMark x1="48438" y1="89063" x2="48438" y2="89063"/>
                        <a14:backgroundMark x1="43750" y1="79688" x2="43750" y2="79688"/>
                        <a14:backgroundMark x1="43750" y1="64063" x2="43750" y2="64063"/>
                      </a14:backgroundRemoval>
                    </a14:imgEffect>
                    <a14:imgEffect>
                      <a14:brightnessContrast bright="92000" contrast="-8000"/>
                    </a14:imgEffect>
                  </a14:imgLayer>
                </a14:imgProps>
              </a:ext>
            </a:extLst>
          </a:blip>
          <a:stretch>
            <a:fillRect/>
          </a:stretch>
        </p:blipFill>
        <p:spPr>
          <a:xfrm>
            <a:off x="10615509" y="4691686"/>
            <a:ext cx="316568" cy="316568"/>
          </a:xfrm>
          <a:prstGeom prst="rect">
            <a:avLst/>
          </a:prstGeom>
          <a:noFill/>
          <a:ln>
            <a:noFill/>
          </a:ln>
        </p:spPr>
      </p:pic>
      <p:pic>
        <p:nvPicPr>
          <p:cNvPr id="39" name="Picture 38"/>
          <p:cNvPicPr>
            <a:picLocks noChangeAspect="1"/>
          </p:cNvPicPr>
          <p:nvPr/>
        </p:nvPicPr>
        <p:blipFill>
          <a:blip r:embed="rId14">
            <a:biLevel thresh="25000"/>
          </a:blip>
          <a:stretch>
            <a:fillRect/>
          </a:stretch>
        </p:blipFill>
        <p:spPr>
          <a:xfrm>
            <a:off x="8100909" y="4744167"/>
            <a:ext cx="320617" cy="211607"/>
          </a:xfrm>
          <a:prstGeom prst="rect">
            <a:avLst/>
          </a:prstGeom>
        </p:spPr>
      </p:pic>
      <p:pic>
        <p:nvPicPr>
          <p:cNvPr id="40" name="Picture 39"/>
          <p:cNvPicPr>
            <a:picLocks noChangeAspect="1"/>
          </p:cNvPicPr>
          <p:nvPr/>
        </p:nvPicPr>
        <p:blipFill>
          <a:blip r:embed="rId6">
            <a:biLevel thresh="25000"/>
          </a:blip>
          <a:stretch>
            <a:fillRect/>
          </a:stretch>
        </p:blipFill>
        <p:spPr>
          <a:xfrm>
            <a:off x="4062309" y="4715248"/>
            <a:ext cx="489566" cy="269444"/>
          </a:xfrm>
          <a:prstGeom prst="rect">
            <a:avLst/>
          </a:prstGeom>
        </p:spPr>
      </p:pic>
      <p:graphicFrame>
        <p:nvGraphicFramePr>
          <p:cNvPr id="19" name="Table 18"/>
          <p:cNvGraphicFramePr>
            <a:graphicFrameLocks noGrp="1"/>
          </p:cNvGraphicFramePr>
          <p:nvPr>
            <p:extLst/>
          </p:nvPr>
        </p:nvGraphicFramePr>
        <p:xfrm>
          <a:off x="2257775" y="4583623"/>
          <a:ext cx="8936444" cy="1147431"/>
        </p:xfrm>
        <a:graphic>
          <a:graphicData uri="http://schemas.openxmlformats.org/drawingml/2006/table">
            <a:tbl>
              <a:tblPr>
                <a:tableStyleId>{5FD0F851-EC5A-4D38-B0AD-8093EC10F338}</a:tableStyleId>
              </a:tblPr>
              <a:tblGrid>
                <a:gridCol w="812404"/>
                <a:gridCol w="812404"/>
                <a:gridCol w="812404"/>
                <a:gridCol w="812404"/>
                <a:gridCol w="812404"/>
                <a:gridCol w="812404"/>
                <a:gridCol w="812404"/>
                <a:gridCol w="812404"/>
                <a:gridCol w="812404"/>
                <a:gridCol w="812404"/>
                <a:gridCol w="812404"/>
              </a:tblGrid>
              <a:tr h="1097280">
                <a:tc>
                  <a:txBody>
                    <a:bodyPr/>
                    <a:lstStyle/>
                    <a:p>
                      <a:pPr algn="ctr" fontAlgn="b"/>
                      <a:r>
                        <a:rPr lang="en-US" sz="1050" u="none" strike="noStrike" dirty="0" smtClean="0">
                          <a:solidFill>
                            <a:schemeClr val="tx1"/>
                          </a:solidFill>
                          <a:effectLst/>
                          <a:latin typeface="+mn-lt"/>
                        </a:rPr>
                        <a:t>Online bullying victim</a:t>
                      </a:r>
                      <a:endParaRPr lang="en-US" sz="1050" b="0" i="0" u="none" strike="noStrike" dirty="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endParaRPr lang="en-US" sz="700" b="0" i="0" u="none" strike="noStrike" dirty="0">
                        <a:solidFill>
                          <a:schemeClr val="tx1"/>
                        </a:solidFill>
                        <a:effectLst/>
                        <a:latin typeface="+mn-lt"/>
                      </a:endParaRPr>
                    </a:p>
                    <a:p>
                      <a:pPr algn="ctr" fontAlgn="b"/>
                      <a:r>
                        <a:rPr lang="en-US" sz="1050" b="0" i="0" u="none" strike="noStrike" dirty="0" smtClean="0">
                          <a:solidFill>
                            <a:schemeClr val="tx1"/>
                          </a:solidFill>
                          <a:effectLst/>
                          <a:latin typeface="+mn-lt"/>
                        </a:rPr>
                        <a:t>Personal</a:t>
                      </a:r>
                    </a:p>
                    <a:p>
                      <a:pPr algn="ctr" fontAlgn="b"/>
                      <a:r>
                        <a:rPr lang="en-US" sz="1000" b="0" i="0" u="none" strike="noStrike" dirty="0" smtClean="0">
                          <a:solidFill>
                            <a:schemeClr val="tx1"/>
                          </a:solidFill>
                          <a:effectLst/>
                          <a:latin typeface="+mn-lt"/>
                        </a:rPr>
                        <a:t>reputation</a:t>
                      </a:r>
                      <a:endParaRPr lang="en-US" sz="1000" b="0" i="0" u="none" strike="noStrike" dirty="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Professional</a:t>
                      </a:r>
                    </a:p>
                    <a:p>
                      <a:pPr algn="ctr" fontAlgn="b"/>
                      <a:r>
                        <a:rPr lang="en-US" sz="1000" b="0" i="0" u="none" strike="noStrike" dirty="0" smtClean="0">
                          <a:solidFill>
                            <a:schemeClr val="tx1"/>
                          </a:solidFill>
                          <a:effectLst/>
                          <a:latin typeface="+mn-lt"/>
                        </a:rPr>
                        <a:t>reputation</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Phishing</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a:r>
                      <a:br>
                        <a:rPr lang="en-US" sz="1050" u="none" strike="noStrike" dirty="0" smtClean="0">
                          <a:solidFill>
                            <a:schemeClr val="tx1"/>
                          </a:solidFill>
                          <a:effectLst/>
                          <a:latin typeface="+mn-lt"/>
                        </a:rPr>
                      </a:br>
                      <a:r>
                        <a:rPr lang="en-US" sz="1050" u="none" strike="noStrike" dirty="0" smtClean="0">
                          <a:solidFill>
                            <a:schemeClr val="tx1"/>
                          </a:solidFill>
                          <a:effectLst/>
                          <a:latin typeface="+mn-lt"/>
                        </a:rPr>
                        <a:t/>
                      </a:r>
                      <a:br>
                        <a:rPr lang="en-US" sz="1050" u="none" strike="noStrike" dirty="0" smtClean="0">
                          <a:solidFill>
                            <a:schemeClr val="tx1"/>
                          </a:solidFill>
                          <a:effectLst/>
                          <a:latin typeface="+mn-lt"/>
                        </a:rPr>
                      </a:br>
                      <a:endParaRPr lang="en-US" sz="1050" u="none" strike="noStrike" dirty="0" smtClean="0">
                        <a:solidFill>
                          <a:schemeClr val="tx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Data</a:t>
                      </a:r>
                      <a:r>
                        <a:rPr lang="en-US" sz="1050" u="none" strike="noStrike" baseline="0" dirty="0" smtClean="0">
                          <a:solidFill>
                            <a:schemeClr val="tx1"/>
                          </a:solidFill>
                          <a:effectLst/>
                          <a:latin typeface="+mn-lt"/>
                        </a:rPr>
                        <a:t> leak</a:t>
                      </a:r>
                      <a:endParaRPr lang="en-US" sz="900" u="none" strike="noStrike" dirty="0" smtClean="0">
                        <a:solidFill>
                          <a:schemeClr val="tx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(from</a:t>
                      </a:r>
                      <a:r>
                        <a:rPr lang="en-US" sz="900" u="none" strike="noStrike" baseline="0" dirty="0" smtClean="0">
                          <a:solidFill>
                            <a:schemeClr val="tx1"/>
                          </a:solidFill>
                          <a:effectLst/>
                          <a:latin typeface="+mn-lt"/>
                        </a:rPr>
                        <a:t> a </a:t>
                      </a:r>
                      <a:r>
                        <a:rPr lang="en-US" sz="900" u="none" strike="noStrike" dirty="0" smtClean="0">
                          <a:solidFill>
                            <a:schemeClr val="tx1"/>
                          </a:solidFill>
                          <a:effectLst/>
                          <a:latin typeface="+mn-lt"/>
                        </a:rPr>
                        <a:t>bank, credit bureau, employer)</a:t>
                      </a:r>
                      <a:endParaRPr lang="en-US" sz="600" b="0" i="0" u="none" strike="noStrike" dirty="0" smtClean="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r>
                        <a:rPr lang="en-US" sz="1050" u="none" strike="noStrike" dirty="0" smtClean="0">
                          <a:solidFill>
                            <a:schemeClr val="tx1"/>
                          </a:solidFill>
                          <a:effectLst/>
                          <a:latin typeface="+mn-lt"/>
                        </a:rPr>
                        <a:t>ID theft</a:t>
                      </a:r>
                      <a:br>
                        <a:rPr lang="en-US" sz="1050" u="none" strike="noStrike" dirty="0" smtClean="0">
                          <a:solidFill>
                            <a:schemeClr val="tx1"/>
                          </a:solidFill>
                          <a:effectLst/>
                          <a:latin typeface="+mn-lt"/>
                        </a:rPr>
                      </a:br>
                      <a:r>
                        <a:rPr lang="en-US" sz="900" u="none" strike="noStrike" dirty="0" smtClean="0">
                          <a:solidFill>
                            <a:schemeClr val="tx1"/>
                          </a:solidFill>
                          <a:effectLst/>
                          <a:latin typeface="+mn-lt"/>
                        </a:rPr>
                        <a:t>(not phishing)</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Online </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impersonation</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Illicit access</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(email or </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social network</a:t>
                      </a:r>
                      <a:r>
                        <a:rPr lang="en-US" sz="1000" u="none" strike="noStrike" dirty="0" smtClean="0">
                          <a:solidFill>
                            <a:schemeClr val="tx1"/>
                          </a:solidFill>
                          <a:effectLst/>
                          <a:latin typeface="+mn-lt"/>
                        </a:rPr>
                        <a:t>)</a:t>
                      </a:r>
                      <a:endParaRPr lang="en-US" sz="1000" b="0" i="0" u="none" strike="noStrike" dirty="0" smtClean="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Botnet</a:t>
                      </a:r>
                    </a:p>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(computer enlisted in it)</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Persistent</a:t>
                      </a:r>
                      <a:r>
                        <a:rPr lang="en-US" sz="700" u="none" strike="noStrike" dirty="0" smtClean="0">
                          <a:solidFill>
                            <a:schemeClr val="tx1"/>
                          </a:solidFill>
                          <a:effectLst/>
                          <a:latin typeface="+mn-lt"/>
                        </a:rPr>
                        <a:t> </a:t>
                      </a:r>
                      <a:r>
                        <a:rPr lang="en-US" sz="1050" u="none" strike="noStrike" dirty="0" smtClean="0">
                          <a:solidFill>
                            <a:schemeClr val="tx1"/>
                          </a:solidFill>
                          <a:effectLst/>
                          <a:latin typeface="+mn-lt"/>
                        </a:rPr>
                        <a:t>pop-ups</a:t>
                      </a: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Virus</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baseline="0" dirty="0" smtClean="0">
                          <a:solidFill>
                            <a:schemeClr val="tx1"/>
                          </a:solidFill>
                          <a:effectLst/>
                          <a:latin typeface="+mn-lt"/>
                        </a:rPr>
                        <a:t>(not a botnet)</a:t>
                      </a:r>
                      <a:endParaRPr lang="en-US" sz="900" b="0" i="0" u="none" strike="noStrike" dirty="0" smtClean="0">
                        <a:solidFill>
                          <a:schemeClr val="tx1"/>
                        </a:solidFill>
                        <a:effectLst/>
                        <a:latin typeface="+mn-lt"/>
                      </a:endParaRPr>
                    </a:p>
                  </a:txBody>
                  <a:tcPr marL="4431" marR="4431" marT="4431" marB="91440" anchor="b">
                    <a:lnL>
                      <a:noFill/>
                    </a:lnL>
                    <a:lnR>
                      <a:noFill/>
                    </a:lnR>
                    <a:lnT w="12700" cmpd="sng">
                      <a:noFill/>
                    </a:lnT>
                    <a:lnB w="12700" cmpd="sng">
                      <a:noFill/>
                    </a:lnB>
                    <a:lnTlToBr w="12700" cmpd="sng">
                      <a:noFill/>
                      <a:prstDash val="solid"/>
                    </a:lnTlToBr>
                    <a:lnBlToTr w="12700" cmpd="sng">
                      <a:noFill/>
                      <a:prstDash val="solid"/>
                    </a:lnBlToTr>
                    <a:solidFill>
                      <a:srgbClr val="0072C6"/>
                    </a:solidFill>
                  </a:tcPr>
                </a:tc>
              </a:tr>
            </a:tbl>
          </a:graphicData>
        </a:graphic>
      </p:graphicFrame>
      <p:sp>
        <p:nvSpPr>
          <p:cNvPr id="20" name="Freeform 19"/>
          <p:cNvSpPr>
            <a:spLocks noChangeArrowheads="1"/>
          </p:cNvSpPr>
          <p:nvPr/>
        </p:nvSpPr>
        <p:spPr bwMode="auto">
          <a:xfrm>
            <a:off x="5743067" y="4643438"/>
            <a:ext cx="413139" cy="367909"/>
          </a:xfrm>
          <a:custGeom>
            <a:avLst/>
            <a:gdLst>
              <a:gd name="T0" fmla="*/ 2147483647 w 3456"/>
              <a:gd name="T1" fmla="*/ 2147483647 h 2992"/>
              <a:gd name="T2" fmla="*/ 2147483647 w 3456"/>
              <a:gd name="T3" fmla="*/ 2147483647 h 2992"/>
              <a:gd name="T4" fmla="*/ 2147483647 w 3456"/>
              <a:gd name="T5" fmla="*/ 2147483647 h 2992"/>
              <a:gd name="T6" fmla="*/ 2147483647 w 3456"/>
              <a:gd name="T7" fmla="*/ 2147483647 h 2992"/>
              <a:gd name="T8" fmla="*/ 2147483647 w 3456"/>
              <a:gd name="T9" fmla="*/ 2147483647 h 2992"/>
              <a:gd name="T10" fmla="*/ 2147483647 w 3456"/>
              <a:gd name="T11" fmla="*/ 2147483647 h 2992"/>
              <a:gd name="T12" fmla="*/ 2147483647 w 3456"/>
              <a:gd name="T13" fmla="*/ 2147483647 h 2992"/>
              <a:gd name="T14" fmla="*/ 2147483647 w 3456"/>
              <a:gd name="T15" fmla="*/ 2147483647 h 2992"/>
              <a:gd name="T16" fmla="*/ 2147483647 w 3456"/>
              <a:gd name="T17" fmla="*/ 2147483647 h 2992"/>
              <a:gd name="T18" fmla="*/ 2147483647 w 3456"/>
              <a:gd name="T19" fmla="*/ 2147483647 h 2992"/>
              <a:gd name="T20" fmla="*/ 2147483647 w 3456"/>
              <a:gd name="T21" fmla="*/ 2147483647 h 2992"/>
              <a:gd name="T22" fmla="*/ 2147483647 w 3456"/>
              <a:gd name="T23" fmla="*/ 2147483647 h 2992"/>
              <a:gd name="T24" fmla="*/ 2147483647 w 3456"/>
              <a:gd name="T25" fmla="*/ 2147483647 h 2992"/>
              <a:gd name="T26" fmla="*/ 2147483647 w 3456"/>
              <a:gd name="T27" fmla="*/ 2147483647 h 2992"/>
              <a:gd name="T28" fmla="*/ 2147483647 w 3456"/>
              <a:gd name="T29" fmla="*/ 2147483647 h 2992"/>
              <a:gd name="T30" fmla="*/ 2147483647 w 3456"/>
              <a:gd name="T31" fmla="*/ 2147483647 h 2992"/>
              <a:gd name="T32" fmla="*/ 2147483647 w 3456"/>
              <a:gd name="T33" fmla="*/ 2147483647 h 2992"/>
              <a:gd name="T34" fmla="*/ 2147483647 w 3456"/>
              <a:gd name="T35" fmla="*/ 2147483647 h 2992"/>
              <a:gd name="T36" fmla="*/ 2147483647 w 3456"/>
              <a:gd name="T37" fmla="*/ 2147483647 h 2992"/>
              <a:gd name="T38" fmla="*/ 2147483647 w 3456"/>
              <a:gd name="T39" fmla="*/ 0 h 2992"/>
              <a:gd name="T40" fmla="*/ 2147483647 w 3456"/>
              <a:gd name="T41" fmla="*/ 2147483647 h 2992"/>
              <a:gd name="T42" fmla="*/ 2147483647 w 3456"/>
              <a:gd name="T43" fmla="*/ 2147483647 h 2992"/>
              <a:gd name="T44" fmla="*/ 2147483647 w 3456"/>
              <a:gd name="T45" fmla="*/ 2147483647 h 2992"/>
              <a:gd name="T46" fmla="*/ 2147483647 w 3456"/>
              <a:gd name="T47" fmla="*/ 2147483647 h 2992"/>
              <a:gd name="T48" fmla="*/ 2147483647 w 3456"/>
              <a:gd name="T49" fmla="*/ 2147483647 h 2992"/>
              <a:gd name="T50" fmla="*/ 2147483647 w 3456"/>
              <a:gd name="T51" fmla="*/ 2147483647 h 2992"/>
              <a:gd name="T52" fmla="*/ 2147483647 w 3456"/>
              <a:gd name="T53" fmla="*/ 2147483647 h 2992"/>
              <a:gd name="T54" fmla="*/ 0 w 3456"/>
              <a:gd name="T55" fmla="*/ 2147483647 h 2992"/>
              <a:gd name="T56" fmla="*/ 0 w 3456"/>
              <a:gd name="T57" fmla="*/ 2147483647 h 2992"/>
              <a:gd name="T58" fmla="*/ 2147483647 w 3456"/>
              <a:gd name="T59" fmla="*/ 2147483647 h 2992"/>
              <a:gd name="T60" fmla="*/ 2147483647 w 3456"/>
              <a:gd name="T61" fmla="*/ 2147483647 h 2992"/>
              <a:gd name="T62" fmla="*/ 0 w 3456"/>
              <a:gd name="T63" fmla="*/ 2147483647 h 2992"/>
              <a:gd name="T64" fmla="*/ 0 w 3456"/>
              <a:gd name="T65" fmla="*/ 2147483647 h 2992"/>
              <a:gd name="T66" fmla="*/ 2147483647 w 3456"/>
              <a:gd name="T67" fmla="*/ 2147483647 h 2992"/>
              <a:gd name="T68" fmla="*/ 2147483647 w 3456"/>
              <a:gd name="T69" fmla="*/ 0 h 29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6"/>
              <a:gd name="T106" fmla="*/ 0 h 2992"/>
              <a:gd name="T107" fmla="*/ 3456 w 3456"/>
              <a:gd name="T108" fmla="*/ 2992 h 29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6" h="2992">
                <a:moveTo>
                  <a:pt x="2387" y="1247"/>
                </a:moveTo>
                <a:lnTo>
                  <a:pt x="2387" y="2663"/>
                </a:lnTo>
                <a:lnTo>
                  <a:pt x="3028" y="2663"/>
                </a:lnTo>
                <a:lnTo>
                  <a:pt x="3028" y="1247"/>
                </a:lnTo>
                <a:lnTo>
                  <a:pt x="2387" y="1247"/>
                </a:lnTo>
                <a:close/>
                <a:moveTo>
                  <a:pt x="1399" y="1247"/>
                </a:moveTo>
                <a:lnTo>
                  <a:pt x="1399" y="2663"/>
                </a:lnTo>
                <a:lnTo>
                  <a:pt x="2057" y="2663"/>
                </a:lnTo>
                <a:lnTo>
                  <a:pt x="2057" y="1247"/>
                </a:lnTo>
                <a:lnTo>
                  <a:pt x="1399" y="1247"/>
                </a:lnTo>
                <a:close/>
                <a:moveTo>
                  <a:pt x="428" y="1247"/>
                </a:moveTo>
                <a:lnTo>
                  <a:pt x="428" y="2663"/>
                </a:lnTo>
                <a:lnTo>
                  <a:pt x="1069" y="2663"/>
                </a:lnTo>
                <a:lnTo>
                  <a:pt x="1069" y="1247"/>
                </a:lnTo>
                <a:lnTo>
                  <a:pt x="428" y="1247"/>
                </a:lnTo>
                <a:close/>
                <a:moveTo>
                  <a:pt x="1728" y="385"/>
                </a:moveTo>
                <a:lnTo>
                  <a:pt x="851" y="917"/>
                </a:lnTo>
                <a:lnTo>
                  <a:pt x="2605" y="917"/>
                </a:lnTo>
                <a:lnTo>
                  <a:pt x="1728" y="385"/>
                </a:lnTo>
                <a:close/>
                <a:moveTo>
                  <a:pt x="1728" y="0"/>
                </a:moveTo>
                <a:lnTo>
                  <a:pt x="3238" y="917"/>
                </a:lnTo>
                <a:lnTo>
                  <a:pt x="3456" y="917"/>
                </a:lnTo>
                <a:lnTo>
                  <a:pt x="3456" y="1247"/>
                </a:lnTo>
                <a:lnTo>
                  <a:pt x="3358" y="1247"/>
                </a:lnTo>
                <a:lnTo>
                  <a:pt x="3358" y="2663"/>
                </a:lnTo>
                <a:lnTo>
                  <a:pt x="3456" y="2663"/>
                </a:lnTo>
                <a:lnTo>
                  <a:pt x="3456" y="2992"/>
                </a:lnTo>
                <a:lnTo>
                  <a:pt x="0" y="2992"/>
                </a:lnTo>
                <a:lnTo>
                  <a:pt x="0" y="2663"/>
                </a:lnTo>
                <a:lnTo>
                  <a:pt x="98" y="2663"/>
                </a:lnTo>
                <a:lnTo>
                  <a:pt x="98" y="1247"/>
                </a:lnTo>
                <a:lnTo>
                  <a:pt x="0" y="1247"/>
                </a:lnTo>
                <a:lnTo>
                  <a:pt x="0" y="917"/>
                </a:lnTo>
                <a:lnTo>
                  <a:pt x="218" y="917"/>
                </a:lnTo>
                <a:lnTo>
                  <a:pt x="1728" y="0"/>
                </a:lnTo>
                <a:close/>
              </a:path>
            </a:pathLst>
          </a:custGeom>
          <a:solidFill>
            <a:schemeClr val="tx1"/>
          </a:solidFill>
          <a:ln w="9525">
            <a:noFill/>
            <a:round/>
            <a:headEnd/>
            <a:tailEnd/>
          </a:ln>
        </p:spPr>
        <p:txBody>
          <a:bodyPr wrap="none" anchor="ctr"/>
          <a:lstStyle/>
          <a:p>
            <a:endParaRPr lang="en-GB" sz="1836"/>
          </a:p>
        </p:txBody>
      </p:sp>
      <p:pic>
        <p:nvPicPr>
          <p:cNvPr id="21" name="Picture 20"/>
          <p:cNvPicPr>
            <a:picLocks noChangeAspect="1"/>
          </p:cNvPicPr>
          <p:nvPr/>
        </p:nvPicPr>
        <p:blipFill>
          <a:blip r:embed="rId4">
            <a:biLevel thresh="25000"/>
          </a:blip>
          <a:stretch>
            <a:fillRect/>
          </a:stretch>
        </p:blipFill>
        <p:spPr>
          <a:xfrm>
            <a:off x="4907729" y="4651458"/>
            <a:ext cx="413567" cy="397024"/>
          </a:xfrm>
          <a:prstGeom prst="rect">
            <a:avLst/>
          </a:prstGeom>
        </p:spPr>
      </p:pic>
      <p:pic>
        <p:nvPicPr>
          <p:cNvPr id="22" name="Picture 21"/>
          <p:cNvPicPr>
            <a:picLocks noChangeAspect="1"/>
          </p:cNvPicPr>
          <p:nvPr/>
        </p:nvPicPr>
        <p:blipFill>
          <a:blip r:embed="rId5">
            <a:biLevel thresh="25000"/>
          </a:blip>
          <a:stretch>
            <a:fillRect/>
          </a:stretch>
        </p:blipFill>
        <p:spPr>
          <a:xfrm>
            <a:off x="6561512" y="4682420"/>
            <a:ext cx="342010" cy="335101"/>
          </a:xfrm>
          <a:prstGeom prst="rect">
            <a:avLst/>
          </a:prstGeom>
        </p:spPr>
      </p:pic>
      <p:pic>
        <p:nvPicPr>
          <p:cNvPr id="23" name="Picture 22"/>
          <p:cNvPicPr>
            <a:picLocks noChangeAspect="1"/>
          </p:cNvPicPr>
          <p:nvPr/>
        </p:nvPicPr>
        <p:blipFill>
          <a:blip r:embed="rId6">
            <a:biLevel thresh="25000"/>
          </a:blip>
          <a:stretch>
            <a:fillRect/>
          </a:stretch>
        </p:blipFill>
        <p:spPr>
          <a:xfrm>
            <a:off x="3228467" y="4697567"/>
            <a:ext cx="608716" cy="304807"/>
          </a:xfrm>
          <a:prstGeom prst="rect">
            <a:avLst/>
          </a:prstGeom>
        </p:spPr>
      </p:pic>
      <p:pic>
        <p:nvPicPr>
          <p:cNvPr id="24" name="Picture 23"/>
          <p:cNvPicPr>
            <a:picLocks noChangeAspect="1"/>
          </p:cNvPicPr>
          <p:nvPr/>
        </p:nvPicPr>
        <p:blipFill>
          <a:blip r:embed="rId7">
            <a:biLevel thresh="25000"/>
          </a:blip>
          <a:stretch>
            <a:fillRect/>
          </a:stretch>
        </p:blipFill>
        <p:spPr>
          <a:xfrm>
            <a:off x="7453334" y="4707095"/>
            <a:ext cx="228600" cy="285750"/>
          </a:xfrm>
          <a:prstGeom prst="rect">
            <a:avLst/>
          </a:prstGeom>
        </p:spPr>
      </p:pic>
      <p:pic>
        <p:nvPicPr>
          <p:cNvPr id="25" name="Picture 24"/>
          <p:cNvPicPr>
            <a:picLocks noChangeAspect="1"/>
          </p:cNvPicPr>
          <p:nvPr/>
        </p:nvPicPr>
        <p:blipFill>
          <a:blip r:embed="rId8">
            <a:biLevel thresh="25000"/>
          </a:blip>
          <a:stretch>
            <a:fillRect/>
          </a:stretch>
        </p:blipFill>
        <p:spPr>
          <a:xfrm>
            <a:off x="9838112" y="4713077"/>
            <a:ext cx="302438" cy="273786"/>
          </a:xfrm>
          <a:prstGeom prst="rect">
            <a:avLst/>
          </a:prstGeom>
        </p:spPr>
      </p:pic>
      <p:pic>
        <p:nvPicPr>
          <p:cNvPr id="26" name="Picture 25"/>
          <p:cNvPicPr>
            <a:picLocks noChangeAspect="1"/>
          </p:cNvPicPr>
          <p:nvPr/>
        </p:nvPicPr>
        <p:blipFill>
          <a:blip r:embed="rId9">
            <a:biLevel thresh="25000"/>
          </a:blip>
          <a:stretch>
            <a:fillRect/>
          </a:stretch>
        </p:blipFill>
        <p:spPr>
          <a:xfrm>
            <a:off x="9109979" y="4635701"/>
            <a:ext cx="218555" cy="428539"/>
          </a:xfrm>
          <a:prstGeom prst="rect">
            <a:avLst/>
          </a:prstGeom>
        </p:spPr>
      </p:pic>
      <p:pic>
        <p:nvPicPr>
          <p:cNvPr id="27" name="Picture 26"/>
          <p:cNvPicPr>
            <a:picLocks noChangeAspect="1"/>
          </p:cNvPicPr>
          <p:nvPr/>
        </p:nvPicPr>
        <p:blipFill>
          <a:blip r:embed="rId10">
            <a:biLevel thresh="25000"/>
            <a:extLst>
              <a:ext uri="{BEBA8EAE-BF5A-486C-A8C5-ECC9F3942E4B}">
                <a14:imgProps xmlns:a14="http://schemas.microsoft.com/office/drawing/2010/main">
                  <a14:imgLayer r:embed="rId11">
                    <a14:imgEffect>
                      <a14:backgroundRemoval t="0" b="95556" l="0" r="100000"/>
                    </a14:imgEffect>
                  </a14:imgLayer>
                </a14:imgProps>
              </a:ext>
            </a:extLst>
          </a:blip>
          <a:stretch>
            <a:fillRect/>
          </a:stretch>
        </p:blipFill>
        <p:spPr>
          <a:xfrm>
            <a:off x="2469329" y="4668141"/>
            <a:ext cx="383862" cy="363658"/>
          </a:xfrm>
          <a:prstGeom prst="rect">
            <a:avLst/>
          </a:prstGeom>
        </p:spPr>
      </p:pic>
      <p:pic>
        <p:nvPicPr>
          <p:cNvPr id="41" name="Picture 40"/>
          <p:cNvPicPr>
            <a:picLocks noChangeAspect="1"/>
          </p:cNvPicPr>
          <p:nvPr/>
        </p:nvPicPr>
        <p:blipFill>
          <a:blip r:embed="rId12">
            <a:clrChange>
              <a:clrFrom>
                <a:srgbClr val="24252A"/>
              </a:clrFrom>
              <a:clrTo>
                <a:srgbClr val="24252A">
                  <a:alpha val="0"/>
                </a:srgbClr>
              </a:clrTo>
            </a:clrChange>
            <a:extLst>
              <a:ext uri="{BEBA8EAE-BF5A-486C-A8C5-ECC9F3942E4B}">
                <a14:imgProps xmlns:a14="http://schemas.microsoft.com/office/drawing/2010/main">
                  <a14:imgLayer r:embed="rId13">
                    <a14:imgEffect>
                      <a14:backgroundRemoval t="1563" b="100000" l="3125" r="98438">
                        <a14:foregroundMark x1="70313" y1="6250" x2="70313" y2="6250"/>
                        <a14:foregroundMark x1="70313" y1="9375" x2="70313" y2="9375"/>
                        <a14:foregroundMark x1="39063" y1="60938" x2="39063" y2="60938"/>
                        <a14:foregroundMark x1="26563" y1="51563" x2="26563" y2="51563"/>
                        <a14:foregroundMark x1="68750" y1="92188" x2="68750" y2="92188"/>
                        <a14:backgroundMark x1="42188" y1="14063" x2="42188" y2="14063"/>
                        <a14:backgroundMark x1="42188" y1="45313" x2="42188" y2="45313"/>
                        <a14:backgroundMark x1="46875" y1="57813" x2="46875" y2="57813"/>
                        <a14:backgroundMark x1="42188" y1="37500" x2="42188" y2="37500"/>
                        <a14:backgroundMark x1="42188" y1="23438" x2="42188" y2="23438"/>
                        <a14:backgroundMark x1="48438" y1="89063" x2="48438" y2="89063"/>
                        <a14:backgroundMark x1="43750" y1="79688" x2="43750" y2="79688"/>
                        <a14:backgroundMark x1="43750" y1="64063" x2="43750" y2="64063"/>
                      </a14:backgroundRemoval>
                    </a14:imgEffect>
                    <a14:imgEffect>
                      <a14:brightnessContrast bright="92000" contrast="-8000"/>
                    </a14:imgEffect>
                  </a14:imgLayer>
                </a14:imgProps>
              </a:ext>
            </a:extLst>
          </a:blip>
          <a:stretch>
            <a:fillRect/>
          </a:stretch>
        </p:blipFill>
        <p:spPr>
          <a:xfrm>
            <a:off x="10653734" y="4691686"/>
            <a:ext cx="316568" cy="316568"/>
          </a:xfrm>
          <a:prstGeom prst="rect">
            <a:avLst/>
          </a:prstGeom>
          <a:noFill/>
          <a:ln>
            <a:noFill/>
          </a:ln>
        </p:spPr>
      </p:pic>
      <p:pic>
        <p:nvPicPr>
          <p:cNvPr id="42" name="Picture 41"/>
          <p:cNvPicPr>
            <a:picLocks noChangeAspect="1"/>
          </p:cNvPicPr>
          <p:nvPr/>
        </p:nvPicPr>
        <p:blipFill>
          <a:blip r:embed="rId14">
            <a:biLevel thresh="25000"/>
          </a:blip>
          <a:stretch>
            <a:fillRect/>
          </a:stretch>
        </p:blipFill>
        <p:spPr>
          <a:xfrm>
            <a:off x="8206868" y="4744167"/>
            <a:ext cx="320617" cy="211607"/>
          </a:xfrm>
          <a:prstGeom prst="rect">
            <a:avLst/>
          </a:prstGeom>
        </p:spPr>
      </p:pic>
      <p:pic>
        <p:nvPicPr>
          <p:cNvPr id="43" name="Picture 42"/>
          <p:cNvPicPr>
            <a:picLocks noChangeAspect="1"/>
          </p:cNvPicPr>
          <p:nvPr/>
        </p:nvPicPr>
        <p:blipFill>
          <a:blip r:embed="rId6">
            <a:biLevel thresh="25000"/>
          </a:blip>
          <a:stretch>
            <a:fillRect/>
          </a:stretch>
        </p:blipFill>
        <p:spPr>
          <a:xfrm>
            <a:off x="4066667" y="4715248"/>
            <a:ext cx="489566" cy="269444"/>
          </a:xfrm>
          <a:prstGeom prst="rect">
            <a:avLst/>
          </a:prstGeom>
        </p:spPr>
      </p:pic>
    </p:spTree>
    <p:extLst>
      <p:ext uri="{BB962C8B-B14F-4D97-AF65-F5344CB8AC3E}">
        <p14:creationId xmlns:p14="http://schemas.microsoft.com/office/powerpoint/2010/main" val="337681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 y="295274"/>
            <a:ext cx="12390120" cy="917575"/>
          </a:xfrm>
        </p:spPr>
        <p:txBody>
          <a:bodyPr/>
          <a:lstStyle/>
          <a:p>
            <a:r>
              <a:rPr lang="en-US" dirty="0" smtClean="0"/>
              <a:t>Median cost of problems by country/region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07047843"/>
              </p:ext>
            </p:extLst>
          </p:nvPr>
        </p:nvGraphicFramePr>
        <p:xfrm>
          <a:off x="159489" y="1325563"/>
          <a:ext cx="12069621" cy="4729813"/>
        </p:xfrm>
        <a:graphic>
          <a:graphicData uri="http://schemas.openxmlformats.org/drawingml/2006/table">
            <a:tbl>
              <a:tblPr>
                <a:tableStyleId>{5C22544A-7EE6-4342-B048-85BDC9FD1C3A}</a:tableStyleId>
              </a:tblPr>
              <a:tblGrid>
                <a:gridCol w="1111355"/>
                <a:gridCol w="498103"/>
                <a:gridCol w="498103"/>
                <a:gridCol w="498103"/>
                <a:gridCol w="498103"/>
                <a:gridCol w="498103"/>
                <a:gridCol w="498103"/>
                <a:gridCol w="498103"/>
                <a:gridCol w="498103"/>
                <a:gridCol w="498103"/>
                <a:gridCol w="580355"/>
                <a:gridCol w="415851"/>
                <a:gridCol w="498103"/>
                <a:gridCol w="498103"/>
                <a:gridCol w="498103"/>
                <a:gridCol w="498103"/>
                <a:gridCol w="498103"/>
                <a:gridCol w="498103"/>
                <a:gridCol w="498103"/>
                <a:gridCol w="498103"/>
                <a:gridCol w="498103"/>
                <a:gridCol w="498103"/>
                <a:gridCol w="498103"/>
              </a:tblGrid>
              <a:tr h="1027112">
                <a:tc>
                  <a:txBody>
                    <a:bodyPr/>
                    <a:lstStyle/>
                    <a:p>
                      <a:pPr algn="ctr" fontAlgn="ctr"/>
                      <a:r>
                        <a:rPr lang="en-US" sz="1000" b="0" i="0" u="none" strike="noStrike" dirty="0">
                          <a:solidFill>
                            <a:schemeClr val="tx1"/>
                          </a:solidFill>
                          <a:effectLst/>
                          <a:latin typeface="+mn-lt"/>
                        </a:rPr>
                        <a:t> </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gridSpan="2">
                  <a:txBody>
                    <a:bodyPr/>
                    <a:lstStyle/>
                    <a:p>
                      <a:pPr algn="ctr" fontAlgn="b"/>
                      <a:r>
                        <a:rPr lang="en-US" sz="1050" u="none" strike="noStrike" dirty="0" smtClean="0">
                          <a:solidFill>
                            <a:schemeClr val="tx1"/>
                          </a:solidFill>
                          <a:effectLst/>
                          <a:latin typeface="+mn-lt"/>
                        </a:rPr>
                        <a:t>Online bullying victim</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algn="ctr" fontAlgn="b"/>
                      <a:endParaRPr lang="en-US" sz="700" b="0" i="0" u="none" strike="noStrike" dirty="0">
                        <a:solidFill>
                          <a:schemeClr val="tx1"/>
                        </a:solidFill>
                        <a:effectLst/>
                        <a:latin typeface="+mn-lt"/>
                      </a:endParaRPr>
                    </a:p>
                    <a:p>
                      <a:pPr algn="ctr" fontAlgn="b"/>
                      <a:r>
                        <a:rPr lang="en-US" sz="1050" b="0" i="0" u="none" strike="noStrike" dirty="0" smtClean="0">
                          <a:solidFill>
                            <a:schemeClr val="tx1"/>
                          </a:solidFill>
                          <a:effectLst/>
                          <a:latin typeface="+mn-lt"/>
                        </a:rPr>
                        <a:t>Personal</a:t>
                      </a:r>
                    </a:p>
                    <a:p>
                      <a:pPr algn="ctr" fontAlgn="b"/>
                      <a:r>
                        <a:rPr lang="en-US" sz="1000" b="0" i="0" u="none" strike="noStrike" dirty="0" smtClean="0">
                          <a:solidFill>
                            <a:schemeClr val="tx1"/>
                          </a:solidFill>
                          <a:effectLst/>
                          <a:latin typeface="+mn-lt"/>
                        </a:rPr>
                        <a:t>reputation</a:t>
                      </a:r>
                      <a:endParaRPr lang="en-US" sz="100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algn="ctr" fontAlgn="b"/>
                      <a:r>
                        <a:rPr lang="en-US" sz="1050" b="0" i="0" u="none" strike="noStrike" dirty="0" smtClean="0">
                          <a:solidFill>
                            <a:schemeClr val="tx1"/>
                          </a:solidFill>
                          <a:effectLst/>
                          <a:latin typeface="+mn-lt"/>
                        </a:rPr>
                        <a:t>Professional</a:t>
                      </a:r>
                    </a:p>
                    <a:p>
                      <a:pPr algn="ctr" fontAlgn="b"/>
                      <a:r>
                        <a:rPr lang="en-US" sz="1000" b="0" i="0" u="none" strike="noStrike" dirty="0" smtClean="0">
                          <a:solidFill>
                            <a:schemeClr val="tx1"/>
                          </a:solidFill>
                          <a:effectLst/>
                          <a:latin typeface="+mn-lt"/>
                        </a:rPr>
                        <a:t>reputation</a:t>
                      </a: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Phishing</a:t>
                      </a: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a:r>
                      <a:br>
                        <a:rPr lang="en-US" sz="1050" u="none" strike="noStrike" dirty="0" smtClean="0">
                          <a:solidFill>
                            <a:schemeClr val="tx1"/>
                          </a:solidFill>
                          <a:effectLst/>
                          <a:latin typeface="+mn-lt"/>
                        </a:rPr>
                      </a:br>
                      <a:r>
                        <a:rPr lang="en-US" sz="1050" u="none" strike="noStrike" dirty="0" smtClean="0">
                          <a:solidFill>
                            <a:schemeClr val="tx1"/>
                          </a:solidFill>
                          <a:effectLst/>
                          <a:latin typeface="+mn-lt"/>
                        </a:rPr>
                        <a:t/>
                      </a:r>
                      <a:br>
                        <a:rPr lang="en-US" sz="1050" u="none" strike="noStrike" dirty="0" smtClean="0">
                          <a:solidFill>
                            <a:schemeClr val="tx1"/>
                          </a:solidFill>
                          <a:effectLst/>
                          <a:latin typeface="+mn-lt"/>
                        </a:rPr>
                      </a:br>
                      <a:endParaRPr lang="en-US" sz="1050" u="none" strike="noStrike" dirty="0" smtClean="0">
                        <a:solidFill>
                          <a:schemeClr val="tx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Data</a:t>
                      </a:r>
                      <a:r>
                        <a:rPr lang="en-US" sz="1050" u="none" strike="noStrike" baseline="0" dirty="0" smtClean="0">
                          <a:solidFill>
                            <a:schemeClr val="tx1"/>
                          </a:solidFill>
                          <a:effectLst/>
                          <a:latin typeface="+mn-lt"/>
                        </a:rPr>
                        <a:t> leak</a:t>
                      </a:r>
                      <a:endParaRPr lang="en-US" sz="900" u="none" strike="noStrike" dirty="0" smtClean="0">
                        <a:solidFill>
                          <a:schemeClr val="tx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(from</a:t>
                      </a:r>
                      <a:r>
                        <a:rPr lang="en-US" sz="900" u="none" strike="noStrike" baseline="0" dirty="0" smtClean="0">
                          <a:solidFill>
                            <a:schemeClr val="tx1"/>
                          </a:solidFill>
                          <a:effectLst/>
                          <a:latin typeface="+mn-lt"/>
                        </a:rPr>
                        <a:t> a </a:t>
                      </a:r>
                      <a:r>
                        <a:rPr lang="en-US" sz="900" u="none" strike="noStrike" dirty="0" smtClean="0">
                          <a:solidFill>
                            <a:schemeClr val="tx1"/>
                          </a:solidFill>
                          <a:effectLst/>
                          <a:latin typeface="+mn-lt"/>
                        </a:rPr>
                        <a:t>bank, credit bureau, employer)</a:t>
                      </a:r>
                      <a:endParaRPr lang="en-US" sz="600" b="0" i="0" u="none" strike="noStrike" dirty="0" smtClean="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algn="ctr" fontAlgn="b"/>
                      <a:r>
                        <a:rPr lang="en-US" sz="1050" u="none" strike="noStrike" dirty="0" smtClean="0">
                          <a:solidFill>
                            <a:schemeClr val="tx1"/>
                          </a:solidFill>
                          <a:effectLst/>
                          <a:latin typeface="+mn-lt"/>
                        </a:rPr>
                        <a:t>ID theft</a:t>
                      </a:r>
                      <a:br>
                        <a:rPr lang="en-US" sz="1050" u="none" strike="noStrike" dirty="0" smtClean="0">
                          <a:solidFill>
                            <a:schemeClr val="tx1"/>
                          </a:solidFill>
                          <a:effectLst/>
                          <a:latin typeface="+mn-lt"/>
                        </a:rPr>
                      </a:br>
                      <a:r>
                        <a:rPr lang="en-US" sz="900" u="none" strike="noStrike" dirty="0" smtClean="0">
                          <a:solidFill>
                            <a:schemeClr val="tx1"/>
                          </a:solidFill>
                          <a:effectLst/>
                          <a:latin typeface="+mn-lt"/>
                        </a:rPr>
                        <a:t>(not phishing)</a:t>
                      </a: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Online </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impersonation</a:t>
                      </a: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Illicit access</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(email or </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solidFill>
                            <a:schemeClr val="tx1"/>
                          </a:solidFill>
                          <a:effectLst/>
                          <a:latin typeface="+mn-lt"/>
                        </a:rPr>
                        <a:t>social network</a:t>
                      </a:r>
                      <a:r>
                        <a:rPr lang="en-US" sz="1000" u="none" strike="noStrike" dirty="0" smtClean="0">
                          <a:solidFill>
                            <a:schemeClr val="tx1"/>
                          </a:solidFill>
                          <a:effectLst/>
                          <a:latin typeface="+mn-lt"/>
                        </a:rPr>
                        <a:t>)</a:t>
                      </a:r>
                      <a:endParaRPr lang="en-US" sz="1000" b="0" i="0" u="none" strike="noStrike" dirty="0" smtClean="0">
                        <a:solidFill>
                          <a:schemeClr val="tx1"/>
                        </a:solidFill>
                        <a:effectLst/>
                        <a:latin typeface="+mn-lt"/>
                      </a:endParaRPr>
                    </a:p>
                  </a:txBody>
                  <a:tcPr marL="4431" marR="4431" marT="4431" marB="91440" anchor="b">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Botnet</a:t>
                      </a:r>
                    </a:p>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(computer </a:t>
                      </a:r>
                      <a:br>
                        <a:rPr lang="en-US" sz="900" b="0" i="0" u="none" strike="noStrike" dirty="0" smtClean="0">
                          <a:solidFill>
                            <a:schemeClr val="tx1"/>
                          </a:solidFill>
                          <a:effectLst/>
                          <a:latin typeface="+mn-lt"/>
                        </a:rPr>
                      </a:br>
                      <a:r>
                        <a:rPr lang="en-US" sz="900" b="0" i="0" u="none" strike="noStrike" dirty="0" smtClean="0">
                          <a:solidFill>
                            <a:schemeClr val="tx1"/>
                          </a:solidFill>
                          <a:effectLst/>
                          <a:latin typeface="+mn-lt"/>
                        </a:rPr>
                        <a:t>enlisted in it)</a:t>
                      </a: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Persistent</a:t>
                      </a:r>
                      <a:r>
                        <a:rPr lang="en-US" sz="700" u="none" strike="noStrike" dirty="0" smtClean="0">
                          <a:solidFill>
                            <a:schemeClr val="tx1"/>
                          </a:solidFill>
                          <a:effectLst/>
                          <a:latin typeface="+mn-lt"/>
                        </a:rPr>
                        <a:t> </a:t>
                      </a:r>
                      <a:br>
                        <a:rPr lang="en-US" sz="700" u="none" strike="noStrike" dirty="0" smtClean="0">
                          <a:solidFill>
                            <a:schemeClr val="tx1"/>
                          </a:solidFill>
                          <a:effectLst/>
                          <a:latin typeface="+mn-lt"/>
                        </a:rPr>
                      </a:br>
                      <a:r>
                        <a:rPr lang="en-US" sz="1050" u="none" strike="noStrike" dirty="0" smtClean="0">
                          <a:solidFill>
                            <a:schemeClr val="tx1"/>
                          </a:solidFill>
                          <a:effectLst/>
                          <a:latin typeface="+mn-lt"/>
                        </a:rPr>
                        <a:t>pop-ups</a:t>
                      </a:r>
                    </a:p>
                  </a:txBody>
                  <a:tcPr marL="4431" marR="4431" marT="4431" marB="91440" anchor="b">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c hMerge="1">
                  <a:txBody>
                    <a:bodyPr/>
                    <a:lstStyle/>
                    <a:p>
                      <a:endParaRPr lang="en-US"/>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50" u="none" strike="noStrike" dirty="0" smtClean="0">
                          <a:solidFill>
                            <a:schemeClr val="tx1"/>
                          </a:solidFill>
                          <a:effectLst/>
                          <a:latin typeface="+mn-lt"/>
                        </a:rPr>
                        <a:t> Virus</a:t>
                      </a:r>
                    </a:p>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baseline="0" dirty="0" smtClean="0">
                          <a:solidFill>
                            <a:schemeClr val="tx1"/>
                          </a:solidFill>
                          <a:effectLst/>
                          <a:latin typeface="+mn-lt"/>
                        </a:rPr>
                        <a:t>(not a botnet)</a:t>
                      </a:r>
                      <a:endParaRPr lang="en-US" sz="900" b="0" i="0" u="none" strike="noStrike" dirty="0" smtClean="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hMerge="1">
                  <a:txBody>
                    <a:bodyPr/>
                    <a:lstStyle/>
                    <a:p>
                      <a:endParaRPr lang="en-US"/>
                    </a:p>
                  </a:txBody>
                  <a:tcPr/>
                </a:tc>
              </a:tr>
              <a:tr h="222581">
                <a:tc>
                  <a:txBody>
                    <a:bodyPr/>
                    <a:lstStyle/>
                    <a:p>
                      <a:pPr algn="ctr" fontAlgn="ctr"/>
                      <a:endParaRPr lang="en-US" sz="1000" b="0" i="0" u="none" strike="noStrike" dirty="0">
                        <a:solidFill>
                          <a:schemeClr val="tx1"/>
                        </a:solidFill>
                        <a:effectLst/>
                        <a:latin typeface="+mn-lt"/>
                      </a:endParaRP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a:noFill/>
                    </a:lnL>
                    <a:lnR w="12700" cmpd="sng">
                      <a:noFill/>
                    </a:lnR>
                    <a:lnT w="12700" cmpd="sng">
                      <a:noFill/>
                    </a:lnT>
                    <a:lnB w="12700" cmpd="sng">
                      <a:noFill/>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US$</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fontAlgn="b"/>
                      <a:r>
                        <a:rPr lang="en-US" sz="1050" b="0" i="0" u="none" strike="noStrike" dirty="0" smtClean="0">
                          <a:solidFill>
                            <a:schemeClr val="tx1"/>
                          </a:solidFill>
                          <a:effectLst/>
                          <a:latin typeface="+mn-lt"/>
                        </a:rPr>
                        <a:t>Local</a:t>
                      </a:r>
                      <a:endParaRPr lang="en-US" sz="1050" b="0" i="0" u="none" strike="noStrike" dirty="0">
                        <a:solidFill>
                          <a:schemeClr val="tx1"/>
                        </a:solidFill>
                        <a:effectLst/>
                        <a:latin typeface="+mn-lt"/>
                      </a:endParaRPr>
                    </a:p>
                  </a:txBody>
                  <a:tcPr marL="4431" marR="4431" marT="4431" marB="9144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187797">
                <a:tc>
                  <a:txBody>
                    <a:bodyPr/>
                    <a:lstStyle/>
                    <a:p>
                      <a:pPr algn="l" fontAlgn="ctr"/>
                      <a:r>
                        <a:rPr lang="en-US" sz="900" b="0" i="0" u="none" strike="noStrike" dirty="0" smtClean="0">
                          <a:solidFill>
                            <a:schemeClr val="bg1"/>
                          </a:solidFill>
                          <a:effectLst/>
                          <a:latin typeface="+mn-lt"/>
                        </a:rPr>
                        <a:t>Australia             AUD</a:t>
                      </a:r>
                      <a:endParaRPr lang="en-US" sz="900" b="0" i="0" u="none" strike="noStrike" dirty="0">
                        <a:solidFill>
                          <a:schemeClr val="bg1"/>
                        </a:solidFill>
                        <a:effectLst/>
                        <a:latin typeface="+mn-lt"/>
                      </a:endParaRPr>
                    </a:p>
                  </a:txBody>
                  <a:tcPr marL="7620" marR="7620" marT="7620"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$481</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525</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$318</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348</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$196</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214</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$128</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140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$183</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$275</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$92</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$115</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125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$78</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85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$110</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120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$92</a:t>
                      </a: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Belgium              EUR</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$3,978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3,015</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$132</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$1,979</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$143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109</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$660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$117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89</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$666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$396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$132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$313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238</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Brazil                   BRL</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175</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$44</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$44</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$445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$164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370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$333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Canada               CAD</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$484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$102</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105</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$484</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$174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180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$194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$366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378</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$484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80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95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90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China             </a:t>
                      </a:r>
                      <a:r>
                        <a:rPr lang="en-US" sz="900" b="0" i="0" u="none" strike="noStrike" baseline="0" dirty="0" smtClean="0">
                          <a:solidFill>
                            <a:schemeClr val="bg1"/>
                          </a:solidFill>
                          <a:effectLst/>
                          <a:latin typeface="+mn-lt"/>
                        </a:rPr>
                        <a:t>     </a:t>
                      </a:r>
                      <a:r>
                        <a:rPr lang="en-US" sz="900" b="0" i="0" u="none" strike="noStrike" dirty="0" smtClean="0">
                          <a:solidFill>
                            <a:schemeClr val="bg1"/>
                          </a:solidFill>
                          <a:effectLst/>
                          <a:latin typeface="+mn-lt"/>
                        </a:rPr>
                        <a:t>CNY</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$81</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$163</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569</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Egypt                   EGP</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$36</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250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$43</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358</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290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$143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120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France                 EUR</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$1,320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$198</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$416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315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$924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$637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483</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$561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425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120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$264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$125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95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Germany             EUR</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52</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$132</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$363</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275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$181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138</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$693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525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$264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$198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$356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270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$132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60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$132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India                    INR</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$21</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1,250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$34</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2,450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4,400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$127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$85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2,250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Indonesia            IDR</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900,000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$35</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350,000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$15</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225,000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$20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250,000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250,000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Japan                   JPY</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$350</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35,000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$500</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$600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60,000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$1,500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$260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26,000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$768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76,839</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$1,350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135,000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Korea                 KRW</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$27</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$36</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32,500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$45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85,000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Malaysia             MYR</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$125</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$94</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$314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$119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380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225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$31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Mexico               MXN</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$178</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2,250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$53</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675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$257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3,250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$198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$198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Russia                 RUB</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$36</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1,175</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$31</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1,250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Singapore           SGD</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$118</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$552</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$217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275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$197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$374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475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$236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$43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Spain                   EUR</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$389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295</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$16</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13</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$69</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53</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60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$198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$115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88</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$165</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125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Turkey                 TRY</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$52</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$260</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$338</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650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$99</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190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$260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$260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$164</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315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195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$78</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70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United</a:t>
                      </a:r>
                      <a:r>
                        <a:rPr lang="en-US" sz="900" b="0" i="0" u="none" strike="noStrike" baseline="0" dirty="0" smtClean="0">
                          <a:solidFill>
                            <a:schemeClr val="bg1"/>
                          </a:solidFill>
                          <a:effectLst/>
                          <a:latin typeface="+mn-lt"/>
                        </a:rPr>
                        <a:t> Kingdom GBP</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$31</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$31</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20</a:t>
                      </a:r>
                      <a:endParaRPr lang="en-US" sz="900" b="0" i="0" u="none" strike="noStrike" dirty="0">
                        <a:solidFill>
                          <a:schemeClr val="bg1"/>
                        </a:solidFill>
                        <a:effectLst/>
                        <a:latin typeface="Segoe UI" panose="020B0502040204020203" pitchFamily="34" charset="0"/>
                      </a:endParaRP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$153</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$100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$590</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385</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$153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100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$613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400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$766</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$123</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80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$77</a:t>
                      </a: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c>
                  <a:txBody>
                    <a:bodyPr/>
                    <a:lstStyle/>
                    <a:p>
                      <a:pPr algn="ctr" rtl="0" fontAlgn="ctr"/>
                      <a:r>
                        <a:rPr lang="en-US" sz="900" b="0" i="0" u="none" strike="noStrike" dirty="0" smtClean="0">
                          <a:solidFill>
                            <a:schemeClr val="bg1"/>
                          </a:solidFill>
                          <a:effectLst/>
                          <a:latin typeface="Segoe UI" panose="020B0502040204020203" pitchFamily="34" charset="0"/>
                        </a:rPr>
                        <a:t>50</a:t>
                      </a:r>
                      <a:endParaRPr lang="en-US" sz="900" b="0" i="0" u="none" strike="noStrike" dirty="0">
                        <a:solidFill>
                          <a:schemeClr val="bg1"/>
                        </a:solidFill>
                        <a:effectLst/>
                        <a:latin typeface="Segoe UI" panose="020B0502040204020203" pitchFamily="34" charset="0"/>
                      </a:endParaRPr>
                    </a:p>
                  </a:txBody>
                  <a:tcPr marL="9525" marR="9525" marT="9525" marB="0" anchor="ct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tx1"/>
                    </a:solidFill>
                  </a:tcPr>
                </a:tc>
              </a:tr>
              <a:tr h="171527">
                <a:tc>
                  <a:txBody>
                    <a:bodyPr/>
                    <a:lstStyle/>
                    <a:p>
                      <a:pPr algn="l" fontAlgn="ctr"/>
                      <a:r>
                        <a:rPr lang="en-US" sz="900" b="0" i="0" u="none" strike="noStrike" dirty="0" smtClean="0">
                          <a:solidFill>
                            <a:schemeClr val="bg1"/>
                          </a:solidFill>
                          <a:effectLst/>
                          <a:latin typeface="+mn-lt"/>
                        </a:rPr>
                        <a:t>United </a:t>
                      </a:r>
                      <a:r>
                        <a:rPr lang="en-US" sz="900" b="0" i="0" u="none" strike="noStrike" smtClean="0">
                          <a:solidFill>
                            <a:schemeClr val="bg1"/>
                          </a:solidFill>
                          <a:effectLst/>
                          <a:latin typeface="+mn-lt"/>
                        </a:rPr>
                        <a:t>States      USD</a:t>
                      </a:r>
                      <a:endParaRPr lang="en-US" sz="900" b="0" i="0" u="none" strike="noStrike" dirty="0">
                        <a:solidFill>
                          <a:schemeClr val="bg1"/>
                        </a:solidFill>
                        <a:effectLst/>
                        <a:latin typeface="+mn-lt"/>
                      </a:endParaRPr>
                    </a:p>
                  </a:txBody>
                  <a:tcPr marL="7620" marR="7620" marT="7620"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$350</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$100</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$2,600</a:t>
                      </a:r>
                    </a:p>
                  </a:txBody>
                  <a:tcPr marL="9525" marR="9525" marT="9525" marB="0"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$328</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$230</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$100</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$300</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$88</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$100</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$105</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a:solidFill>
                            <a:schemeClr val="bg1"/>
                          </a:solidFill>
                          <a:effectLst/>
                          <a:latin typeface="Segoe UI" panose="020B0502040204020203" pitchFamily="34" charset="0"/>
                        </a:rPr>
                        <a:t>$126</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c>
                  <a:txBody>
                    <a:bodyPr/>
                    <a:lstStyle/>
                    <a:p>
                      <a:pPr algn="ctr" rtl="0" fontAlgn="ctr"/>
                      <a:r>
                        <a:rPr lang="en-US" sz="900" b="0" i="0" u="none" strike="noStrike" dirty="0">
                          <a:solidFill>
                            <a:schemeClr val="bg1"/>
                          </a:solidFill>
                          <a:effectLst/>
                          <a:latin typeface="Segoe UI" panose="020B0502040204020203" pitchFamily="34" charset="0"/>
                        </a:rPr>
                        <a:t>N/A</a:t>
                      </a:r>
                    </a:p>
                  </a:txBody>
                  <a:tcPr marL="9525" marR="9525" marT="9525" marB="0" anchor="ctr">
                    <a:lnT w="12700" cap="flat" cmpd="sng" algn="ctr">
                      <a:solidFill>
                        <a:schemeClr val="tx1">
                          <a:lumMod val="65000"/>
                        </a:schemeClr>
                      </a:solidFill>
                      <a:prstDash val="solid"/>
                      <a:round/>
                      <a:headEnd type="none" w="med" len="med"/>
                      <a:tailEnd type="none" w="med" len="med"/>
                    </a:lnT>
                    <a:solidFill>
                      <a:schemeClr val="tx1"/>
                    </a:solidFill>
                  </a:tcPr>
                </a:tc>
              </a:tr>
            </a:tbl>
          </a:graphicData>
        </a:graphic>
      </p:graphicFrame>
      <p:sp>
        <p:nvSpPr>
          <p:cNvPr id="7" name="Slide Number Placeholder 6"/>
          <p:cNvSpPr>
            <a:spLocks noGrp="1"/>
          </p:cNvSpPr>
          <p:nvPr>
            <p:ph type="sldNum" sz="quarter" idx="4"/>
          </p:nvPr>
        </p:nvSpPr>
        <p:spPr/>
        <p:txBody>
          <a:bodyPr/>
          <a:lstStyle/>
          <a:p>
            <a:fld id="{7EFC24D6-DB8F-6B44-BA5A-9BEC68C15CAA}" type="slidenum">
              <a:rPr lang="en-US" smtClean="0"/>
              <a:pPr/>
              <a:t>9</a:t>
            </a:fld>
            <a:endParaRPr lang="en-US"/>
          </a:p>
        </p:txBody>
      </p:sp>
      <p:sp>
        <p:nvSpPr>
          <p:cNvPr id="10" name="Freeform 19"/>
          <p:cNvSpPr>
            <a:spLocks noChangeArrowheads="1"/>
          </p:cNvSpPr>
          <p:nvPr/>
        </p:nvSpPr>
        <p:spPr bwMode="auto">
          <a:xfrm>
            <a:off x="5607264" y="1403503"/>
            <a:ext cx="413139" cy="367909"/>
          </a:xfrm>
          <a:custGeom>
            <a:avLst/>
            <a:gdLst>
              <a:gd name="T0" fmla="*/ 2147483647 w 3456"/>
              <a:gd name="T1" fmla="*/ 2147483647 h 2992"/>
              <a:gd name="T2" fmla="*/ 2147483647 w 3456"/>
              <a:gd name="T3" fmla="*/ 2147483647 h 2992"/>
              <a:gd name="T4" fmla="*/ 2147483647 w 3456"/>
              <a:gd name="T5" fmla="*/ 2147483647 h 2992"/>
              <a:gd name="T6" fmla="*/ 2147483647 w 3456"/>
              <a:gd name="T7" fmla="*/ 2147483647 h 2992"/>
              <a:gd name="T8" fmla="*/ 2147483647 w 3456"/>
              <a:gd name="T9" fmla="*/ 2147483647 h 2992"/>
              <a:gd name="T10" fmla="*/ 2147483647 w 3456"/>
              <a:gd name="T11" fmla="*/ 2147483647 h 2992"/>
              <a:gd name="T12" fmla="*/ 2147483647 w 3456"/>
              <a:gd name="T13" fmla="*/ 2147483647 h 2992"/>
              <a:gd name="T14" fmla="*/ 2147483647 w 3456"/>
              <a:gd name="T15" fmla="*/ 2147483647 h 2992"/>
              <a:gd name="T16" fmla="*/ 2147483647 w 3456"/>
              <a:gd name="T17" fmla="*/ 2147483647 h 2992"/>
              <a:gd name="T18" fmla="*/ 2147483647 w 3456"/>
              <a:gd name="T19" fmla="*/ 2147483647 h 2992"/>
              <a:gd name="T20" fmla="*/ 2147483647 w 3456"/>
              <a:gd name="T21" fmla="*/ 2147483647 h 2992"/>
              <a:gd name="T22" fmla="*/ 2147483647 w 3456"/>
              <a:gd name="T23" fmla="*/ 2147483647 h 2992"/>
              <a:gd name="T24" fmla="*/ 2147483647 w 3456"/>
              <a:gd name="T25" fmla="*/ 2147483647 h 2992"/>
              <a:gd name="T26" fmla="*/ 2147483647 w 3456"/>
              <a:gd name="T27" fmla="*/ 2147483647 h 2992"/>
              <a:gd name="T28" fmla="*/ 2147483647 w 3456"/>
              <a:gd name="T29" fmla="*/ 2147483647 h 2992"/>
              <a:gd name="T30" fmla="*/ 2147483647 w 3456"/>
              <a:gd name="T31" fmla="*/ 2147483647 h 2992"/>
              <a:gd name="T32" fmla="*/ 2147483647 w 3456"/>
              <a:gd name="T33" fmla="*/ 2147483647 h 2992"/>
              <a:gd name="T34" fmla="*/ 2147483647 w 3456"/>
              <a:gd name="T35" fmla="*/ 2147483647 h 2992"/>
              <a:gd name="T36" fmla="*/ 2147483647 w 3456"/>
              <a:gd name="T37" fmla="*/ 2147483647 h 2992"/>
              <a:gd name="T38" fmla="*/ 2147483647 w 3456"/>
              <a:gd name="T39" fmla="*/ 0 h 2992"/>
              <a:gd name="T40" fmla="*/ 2147483647 w 3456"/>
              <a:gd name="T41" fmla="*/ 2147483647 h 2992"/>
              <a:gd name="T42" fmla="*/ 2147483647 w 3456"/>
              <a:gd name="T43" fmla="*/ 2147483647 h 2992"/>
              <a:gd name="T44" fmla="*/ 2147483647 w 3456"/>
              <a:gd name="T45" fmla="*/ 2147483647 h 2992"/>
              <a:gd name="T46" fmla="*/ 2147483647 w 3456"/>
              <a:gd name="T47" fmla="*/ 2147483647 h 2992"/>
              <a:gd name="T48" fmla="*/ 2147483647 w 3456"/>
              <a:gd name="T49" fmla="*/ 2147483647 h 2992"/>
              <a:gd name="T50" fmla="*/ 2147483647 w 3456"/>
              <a:gd name="T51" fmla="*/ 2147483647 h 2992"/>
              <a:gd name="T52" fmla="*/ 2147483647 w 3456"/>
              <a:gd name="T53" fmla="*/ 2147483647 h 2992"/>
              <a:gd name="T54" fmla="*/ 0 w 3456"/>
              <a:gd name="T55" fmla="*/ 2147483647 h 2992"/>
              <a:gd name="T56" fmla="*/ 0 w 3456"/>
              <a:gd name="T57" fmla="*/ 2147483647 h 2992"/>
              <a:gd name="T58" fmla="*/ 2147483647 w 3456"/>
              <a:gd name="T59" fmla="*/ 2147483647 h 2992"/>
              <a:gd name="T60" fmla="*/ 2147483647 w 3456"/>
              <a:gd name="T61" fmla="*/ 2147483647 h 2992"/>
              <a:gd name="T62" fmla="*/ 0 w 3456"/>
              <a:gd name="T63" fmla="*/ 2147483647 h 2992"/>
              <a:gd name="T64" fmla="*/ 0 w 3456"/>
              <a:gd name="T65" fmla="*/ 2147483647 h 2992"/>
              <a:gd name="T66" fmla="*/ 2147483647 w 3456"/>
              <a:gd name="T67" fmla="*/ 2147483647 h 2992"/>
              <a:gd name="T68" fmla="*/ 2147483647 w 3456"/>
              <a:gd name="T69" fmla="*/ 0 h 29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6"/>
              <a:gd name="T106" fmla="*/ 0 h 2992"/>
              <a:gd name="T107" fmla="*/ 3456 w 3456"/>
              <a:gd name="T108" fmla="*/ 2992 h 29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6" h="2992">
                <a:moveTo>
                  <a:pt x="2387" y="1247"/>
                </a:moveTo>
                <a:lnTo>
                  <a:pt x="2387" y="2663"/>
                </a:lnTo>
                <a:lnTo>
                  <a:pt x="3028" y="2663"/>
                </a:lnTo>
                <a:lnTo>
                  <a:pt x="3028" y="1247"/>
                </a:lnTo>
                <a:lnTo>
                  <a:pt x="2387" y="1247"/>
                </a:lnTo>
                <a:close/>
                <a:moveTo>
                  <a:pt x="1399" y="1247"/>
                </a:moveTo>
                <a:lnTo>
                  <a:pt x="1399" y="2663"/>
                </a:lnTo>
                <a:lnTo>
                  <a:pt x="2057" y="2663"/>
                </a:lnTo>
                <a:lnTo>
                  <a:pt x="2057" y="1247"/>
                </a:lnTo>
                <a:lnTo>
                  <a:pt x="1399" y="1247"/>
                </a:lnTo>
                <a:close/>
                <a:moveTo>
                  <a:pt x="428" y="1247"/>
                </a:moveTo>
                <a:lnTo>
                  <a:pt x="428" y="2663"/>
                </a:lnTo>
                <a:lnTo>
                  <a:pt x="1069" y="2663"/>
                </a:lnTo>
                <a:lnTo>
                  <a:pt x="1069" y="1247"/>
                </a:lnTo>
                <a:lnTo>
                  <a:pt x="428" y="1247"/>
                </a:lnTo>
                <a:close/>
                <a:moveTo>
                  <a:pt x="1728" y="385"/>
                </a:moveTo>
                <a:lnTo>
                  <a:pt x="851" y="917"/>
                </a:lnTo>
                <a:lnTo>
                  <a:pt x="2605" y="917"/>
                </a:lnTo>
                <a:lnTo>
                  <a:pt x="1728" y="385"/>
                </a:lnTo>
                <a:close/>
                <a:moveTo>
                  <a:pt x="1728" y="0"/>
                </a:moveTo>
                <a:lnTo>
                  <a:pt x="3238" y="917"/>
                </a:lnTo>
                <a:lnTo>
                  <a:pt x="3456" y="917"/>
                </a:lnTo>
                <a:lnTo>
                  <a:pt x="3456" y="1247"/>
                </a:lnTo>
                <a:lnTo>
                  <a:pt x="3358" y="1247"/>
                </a:lnTo>
                <a:lnTo>
                  <a:pt x="3358" y="2663"/>
                </a:lnTo>
                <a:lnTo>
                  <a:pt x="3456" y="2663"/>
                </a:lnTo>
                <a:lnTo>
                  <a:pt x="3456" y="2992"/>
                </a:lnTo>
                <a:lnTo>
                  <a:pt x="0" y="2992"/>
                </a:lnTo>
                <a:lnTo>
                  <a:pt x="0" y="2663"/>
                </a:lnTo>
                <a:lnTo>
                  <a:pt x="98" y="2663"/>
                </a:lnTo>
                <a:lnTo>
                  <a:pt x="98" y="1247"/>
                </a:lnTo>
                <a:lnTo>
                  <a:pt x="0" y="1247"/>
                </a:lnTo>
                <a:lnTo>
                  <a:pt x="0" y="917"/>
                </a:lnTo>
                <a:lnTo>
                  <a:pt x="218" y="917"/>
                </a:lnTo>
                <a:lnTo>
                  <a:pt x="1728" y="0"/>
                </a:lnTo>
                <a:close/>
              </a:path>
            </a:pathLst>
          </a:custGeom>
          <a:solidFill>
            <a:schemeClr val="tx1"/>
          </a:solidFill>
          <a:ln w="9525">
            <a:noFill/>
            <a:round/>
            <a:headEnd/>
            <a:tailEnd/>
          </a:ln>
        </p:spPr>
        <p:txBody>
          <a:bodyPr wrap="none" anchor="ctr"/>
          <a:lstStyle/>
          <a:p>
            <a:endParaRPr lang="en-GB" sz="1836"/>
          </a:p>
        </p:txBody>
      </p:sp>
      <p:pic>
        <p:nvPicPr>
          <p:cNvPr id="11" name="Picture 10"/>
          <p:cNvPicPr>
            <a:picLocks noChangeAspect="1"/>
          </p:cNvPicPr>
          <p:nvPr/>
        </p:nvPicPr>
        <p:blipFill>
          <a:blip r:embed="rId3">
            <a:biLevel thresh="25000"/>
          </a:blip>
          <a:stretch>
            <a:fillRect/>
          </a:stretch>
        </p:blipFill>
        <p:spPr>
          <a:xfrm>
            <a:off x="4524276" y="1493720"/>
            <a:ext cx="413567" cy="397024"/>
          </a:xfrm>
          <a:prstGeom prst="rect">
            <a:avLst/>
          </a:prstGeom>
        </p:spPr>
      </p:pic>
      <p:pic>
        <p:nvPicPr>
          <p:cNvPr id="12" name="Picture 11"/>
          <p:cNvPicPr>
            <a:picLocks noChangeAspect="1"/>
          </p:cNvPicPr>
          <p:nvPr/>
        </p:nvPicPr>
        <p:blipFill>
          <a:blip r:embed="rId4">
            <a:biLevel thresh="25000"/>
          </a:blip>
          <a:stretch>
            <a:fillRect/>
          </a:stretch>
        </p:blipFill>
        <p:spPr>
          <a:xfrm>
            <a:off x="6626439" y="1524682"/>
            <a:ext cx="342010" cy="335101"/>
          </a:xfrm>
          <a:prstGeom prst="rect">
            <a:avLst/>
          </a:prstGeom>
        </p:spPr>
      </p:pic>
      <p:pic>
        <p:nvPicPr>
          <p:cNvPr id="13" name="Picture 12"/>
          <p:cNvPicPr>
            <a:picLocks noChangeAspect="1"/>
          </p:cNvPicPr>
          <p:nvPr/>
        </p:nvPicPr>
        <p:blipFill>
          <a:blip r:embed="rId5">
            <a:biLevel thresh="25000"/>
          </a:blip>
          <a:stretch>
            <a:fillRect/>
          </a:stretch>
        </p:blipFill>
        <p:spPr>
          <a:xfrm>
            <a:off x="2483064" y="1539829"/>
            <a:ext cx="608716" cy="304807"/>
          </a:xfrm>
          <a:prstGeom prst="rect">
            <a:avLst/>
          </a:prstGeom>
        </p:spPr>
      </p:pic>
      <p:pic>
        <p:nvPicPr>
          <p:cNvPr id="14" name="Picture 13"/>
          <p:cNvPicPr>
            <a:picLocks noChangeAspect="1"/>
          </p:cNvPicPr>
          <p:nvPr/>
        </p:nvPicPr>
        <p:blipFill>
          <a:blip r:embed="rId6">
            <a:biLevel thresh="25000"/>
          </a:blip>
          <a:stretch>
            <a:fillRect/>
          </a:stretch>
        </p:blipFill>
        <p:spPr>
          <a:xfrm>
            <a:off x="7626564" y="1549357"/>
            <a:ext cx="228600" cy="285750"/>
          </a:xfrm>
          <a:prstGeom prst="rect">
            <a:avLst/>
          </a:prstGeom>
        </p:spPr>
      </p:pic>
      <p:pic>
        <p:nvPicPr>
          <p:cNvPr id="15" name="Picture 14"/>
          <p:cNvPicPr>
            <a:picLocks noChangeAspect="1"/>
          </p:cNvPicPr>
          <p:nvPr/>
        </p:nvPicPr>
        <p:blipFill>
          <a:blip r:embed="rId7">
            <a:biLevel thresh="25000"/>
          </a:blip>
          <a:stretch>
            <a:fillRect/>
          </a:stretch>
        </p:blipFill>
        <p:spPr>
          <a:xfrm>
            <a:off x="10579314" y="1555339"/>
            <a:ext cx="302438" cy="273786"/>
          </a:xfrm>
          <a:prstGeom prst="rect">
            <a:avLst/>
          </a:prstGeom>
        </p:spPr>
      </p:pic>
      <p:pic>
        <p:nvPicPr>
          <p:cNvPr id="16" name="Picture 15"/>
          <p:cNvPicPr>
            <a:picLocks noChangeAspect="1"/>
          </p:cNvPicPr>
          <p:nvPr/>
        </p:nvPicPr>
        <p:blipFill>
          <a:blip r:embed="rId8">
            <a:biLevel thresh="25000"/>
          </a:blip>
          <a:stretch>
            <a:fillRect/>
          </a:stretch>
        </p:blipFill>
        <p:spPr>
          <a:xfrm>
            <a:off x="9617289" y="1392238"/>
            <a:ext cx="218555" cy="428539"/>
          </a:xfrm>
          <a:prstGeom prst="rect">
            <a:avLst/>
          </a:prstGeom>
        </p:spPr>
      </p:pic>
      <p:pic>
        <p:nvPicPr>
          <p:cNvPr id="17" name="Picture 16"/>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0" b="95556" l="0" r="100000"/>
                    </a14:imgEffect>
                  </a14:imgLayer>
                </a14:imgProps>
              </a:ext>
            </a:extLst>
          </a:blip>
          <a:stretch>
            <a:fillRect/>
          </a:stretch>
        </p:blipFill>
        <p:spPr>
          <a:xfrm>
            <a:off x="1562001" y="1491353"/>
            <a:ext cx="383862" cy="363658"/>
          </a:xfrm>
          <a:prstGeom prst="rect">
            <a:avLst/>
          </a:prstGeom>
        </p:spPr>
      </p:pic>
      <p:pic>
        <p:nvPicPr>
          <p:cNvPr id="18" name="Picture 17"/>
          <p:cNvPicPr>
            <a:picLocks noChangeAspect="1"/>
          </p:cNvPicPr>
          <p:nvPr/>
        </p:nvPicPr>
        <p:blipFill>
          <a:blip r:embed="rId11">
            <a:clrChange>
              <a:clrFrom>
                <a:srgbClr val="24252A"/>
              </a:clrFrom>
              <a:clrTo>
                <a:srgbClr val="24252A">
                  <a:alpha val="0"/>
                </a:srgbClr>
              </a:clrTo>
            </a:clrChange>
            <a:extLst>
              <a:ext uri="{BEBA8EAE-BF5A-486C-A8C5-ECC9F3942E4B}">
                <a14:imgProps xmlns:a14="http://schemas.microsoft.com/office/drawing/2010/main">
                  <a14:imgLayer r:embed="rId12">
                    <a14:imgEffect>
                      <a14:backgroundRemoval t="1563" b="100000" l="3125" r="98438">
                        <a14:foregroundMark x1="70313" y1="6250" x2="70313" y2="6250"/>
                        <a14:foregroundMark x1="70313" y1="9375" x2="70313" y2="9375"/>
                        <a14:foregroundMark x1="39063" y1="60938" x2="39063" y2="60938"/>
                        <a14:foregroundMark x1="26563" y1="51563" x2="26563" y2="51563"/>
                        <a14:foregroundMark x1="68750" y1="92188" x2="68750" y2="92188"/>
                        <a14:backgroundMark x1="42188" y1="14063" x2="42188" y2="14063"/>
                        <a14:backgroundMark x1="42188" y1="45313" x2="42188" y2="45313"/>
                        <a14:backgroundMark x1="46875" y1="57813" x2="46875" y2="57813"/>
                        <a14:backgroundMark x1="42188" y1="37500" x2="42188" y2="37500"/>
                        <a14:backgroundMark x1="42188" y1="23438" x2="42188" y2="23438"/>
                        <a14:backgroundMark x1="48438" y1="89063" x2="48438" y2="89063"/>
                        <a14:backgroundMark x1="43750" y1="79688" x2="43750" y2="79688"/>
                        <a14:backgroundMark x1="43750" y1="64063" x2="43750" y2="64063"/>
                      </a14:backgroundRemoval>
                    </a14:imgEffect>
                    <a14:imgEffect>
                      <a14:brightnessContrast bright="92000" contrast="-8000"/>
                    </a14:imgEffect>
                  </a14:imgLayer>
                </a14:imgProps>
              </a:ext>
            </a:extLst>
          </a:blip>
          <a:stretch>
            <a:fillRect/>
          </a:stretch>
        </p:blipFill>
        <p:spPr>
          <a:xfrm>
            <a:off x="11560389" y="1533948"/>
            <a:ext cx="316568" cy="316568"/>
          </a:xfrm>
          <a:prstGeom prst="rect">
            <a:avLst/>
          </a:prstGeom>
          <a:noFill/>
          <a:ln>
            <a:noFill/>
          </a:ln>
        </p:spPr>
      </p:pic>
      <p:pic>
        <p:nvPicPr>
          <p:cNvPr id="19" name="Picture 18"/>
          <p:cNvPicPr>
            <a:picLocks noChangeAspect="1"/>
          </p:cNvPicPr>
          <p:nvPr/>
        </p:nvPicPr>
        <p:blipFill>
          <a:blip r:embed="rId13">
            <a:biLevel thresh="25000"/>
          </a:blip>
          <a:stretch>
            <a:fillRect/>
          </a:stretch>
        </p:blipFill>
        <p:spPr>
          <a:xfrm>
            <a:off x="8598114" y="1586429"/>
            <a:ext cx="320617" cy="211607"/>
          </a:xfrm>
          <a:prstGeom prst="rect">
            <a:avLst/>
          </a:prstGeom>
        </p:spPr>
      </p:pic>
      <p:pic>
        <p:nvPicPr>
          <p:cNvPr id="20" name="Picture 19"/>
          <p:cNvPicPr>
            <a:picLocks noChangeAspect="1"/>
          </p:cNvPicPr>
          <p:nvPr/>
        </p:nvPicPr>
        <p:blipFill>
          <a:blip r:embed="rId5">
            <a:biLevel thresh="25000"/>
          </a:blip>
          <a:stretch>
            <a:fillRect/>
          </a:stretch>
        </p:blipFill>
        <p:spPr>
          <a:xfrm>
            <a:off x="3511764" y="1557510"/>
            <a:ext cx="489566" cy="269444"/>
          </a:xfrm>
          <a:prstGeom prst="rect">
            <a:avLst/>
          </a:prstGeom>
        </p:spPr>
      </p:pic>
    </p:spTree>
    <p:extLst>
      <p:ext uri="{BB962C8B-B14F-4D97-AF65-F5344CB8AC3E}">
        <p14:creationId xmlns:p14="http://schemas.microsoft.com/office/powerpoint/2010/main" val="32160094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Purple269_16x9_2012-08-18">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1F7C5C80124A44BB74B4D46D9F7AE7" ma:contentTypeVersion="4" ma:contentTypeDescription="Create a new document." ma:contentTypeScope="" ma:versionID="8d7b1bae0df1984784ae050f16e4836b">
  <xsd:schema xmlns:xsd="http://www.w3.org/2001/XMLSchema" xmlns:xs="http://www.w3.org/2001/XMLSchema" xmlns:p="http://schemas.microsoft.com/office/2006/metadata/properties" xmlns:ns2="230e9df3-be65-4c73-a93b-d1236ebd677e" targetNamespace="http://schemas.microsoft.com/office/2006/metadata/properties" ma:root="true" ma:fieldsID="770fe2affab9bbdb9b68543b84fd0c50"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7423df28-54ad-4eaa-b7ca-044d2af3c904}" ma:internalName="TaxCatchAll" ma:showField="CatchAllData" ma:web="dfe6185b-8c27-4f75-be2e-83f122b6d75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423df28-54ad-4eaa-b7ca-044d2af3c904}" ma:internalName="TaxCatchAllLabel" ma:readOnly="true" ma:showField="CatchAllDataLabel" ma:web="dfe6185b-8c27-4f75-be2e-83f122b6d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TaxKeywordTaxHTField xmlns="230e9df3-be65-4c73-a93b-d1236ebd677e">
      <Terms xmlns="http://schemas.microsoft.com/office/infopath/2007/PartnerControls"/>
    </TaxKeywordTaxHTField>
  </documentManagement>
</p:properties>
</file>

<file path=customXml/itemProps1.xml><?xml version="1.0" encoding="utf-8"?>
<ds:datastoreItem xmlns:ds="http://schemas.openxmlformats.org/officeDocument/2006/customXml" ds:itemID="{25EB81F4-7FA9-4A1C-B5A7-561CAF4BA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Microsoft_TWC_PresExternalLight</Template>
  <TotalTime>9657</TotalTime>
  <Words>6996</Words>
  <Application>Microsoft Office PowerPoint</Application>
  <PresentationFormat>Custom</PresentationFormat>
  <Paragraphs>2889</Paragraphs>
  <Slides>29</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Gill Sans</vt:lpstr>
      <vt:lpstr>Segoe UI</vt:lpstr>
      <vt:lpstr>Segoe UI Light</vt:lpstr>
      <vt:lpstr>Symbol</vt:lpstr>
      <vt:lpstr>Wingdings</vt:lpstr>
      <vt:lpstr>MSVID_Purple269_16x9_2012-08-18</vt:lpstr>
      <vt:lpstr>Safety is an active verb</vt:lpstr>
      <vt:lpstr>Objectives and Methodology</vt:lpstr>
      <vt:lpstr>2013 Microsoft Computing Safety Index</vt:lpstr>
      <vt:lpstr>Safer computing is built in three levels</vt:lpstr>
      <vt:lpstr>2013 MCSI Key Findings</vt:lpstr>
      <vt:lpstr>PowerPoint Presentation</vt:lpstr>
      <vt:lpstr>Internet users report problems they experienced in past year</vt:lpstr>
      <vt:lpstr>Damage to professional reputation is the most costly loss worldwide</vt:lpstr>
      <vt:lpstr>Median cost of problems by country/region</vt:lpstr>
      <vt:lpstr>Consumers see themselves as best able to protect their information</vt:lpstr>
      <vt:lpstr>Global score is virtually unchanged versus 2012</vt:lpstr>
      <vt:lpstr>Consumers report they aren’t using all available foundational protections</vt:lpstr>
      <vt:lpstr>In fact, many are better protected than  they realize</vt:lpstr>
      <vt:lpstr>Reported use of foundational protections  by country/region</vt:lpstr>
      <vt:lpstr>Key technical tools are not widely used</vt:lpstr>
      <vt:lpstr>Use of technical tools by country/region</vt:lpstr>
      <vt:lpstr>Some respondents behave cautiously, but are not proactive</vt:lpstr>
      <vt:lpstr>Behavioral steps by country/region</vt:lpstr>
      <vt:lpstr>2013 MCSI  Additional Findings</vt:lpstr>
      <vt:lpstr>Average number of safety steps by country/region</vt:lpstr>
      <vt:lpstr>Proactive Tips for Greater Online Safety</vt:lpstr>
      <vt:lpstr>Top tips for online safety*   </vt:lpstr>
      <vt:lpstr>PowerPoint Presentation</vt:lpstr>
      <vt:lpstr>Appendix</vt:lpstr>
      <vt:lpstr>2013 MCSI samples</vt:lpstr>
      <vt:lpstr>Building the 2013 Index</vt:lpstr>
      <vt:lpstr>All safety steps by country/region</vt:lpstr>
      <vt:lpstr>PowerPoint Presentation</vt:lpstr>
      <vt:lpstr>PowerPoint Presentation</vt:lpstr>
    </vt:vector>
  </TitlesOfParts>
  <Company>tns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Thomson, Lynne (TSBLL)</dc:creator>
  <cp:lastModifiedBy>Tiffany Teichrow</cp:lastModifiedBy>
  <cp:revision>557</cp:revision>
  <cp:lastPrinted>2014-01-24T18:55:15Z</cp:lastPrinted>
  <dcterms:created xsi:type="dcterms:W3CDTF">2013-07-29T23:33:21Z</dcterms:created>
  <dcterms:modified xsi:type="dcterms:W3CDTF">2014-02-04T00:02:40Z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0x010100B91F7C5C80124A44BB74B4D46D9F7AE7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ies>
</file>